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74" r:id="rId9"/>
    <p:sldId id="263" r:id="rId10"/>
    <p:sldId id="264" r:id="rId11"/>
    <p:sldId id="275" r:id="rId12"/>
    <p:sldId id="265" r:id="rId13"/>
    <p:sldId id="268" r:id="rId14"/>
    <p:sldId id="266" r:id="rId15"/>
    <p:sldId id="276" r:id="rId16"/>
    <p:sldId id="272" r:id="rId17"/>
    <p:sldId id="269" r:id="rId18"/>
    <p:sldId id="271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534" autoAdjust="0"/>
  </p:normalViewPr>
  <p:slideViewPr>
    <p:cSldViewPr snapToGrid="0" snapToObjects="1">
      <p:cViewPr varScale="1">
        <p:scale>
          <a:sx n="59" d="100"/>
          <a:sy n="59" d="100"/>
        </p:scale>
        <p:origin x="-6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43504-55B7-4D4F-BDD8-99DB1CA0B35E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ADA81-0A2F-1546-A114-8BB56777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137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NumPy</a:t>
            </a:r>
            <a:r>
              <a:rPr lang="en-US" baseline="0" dirty="0" smtClean="0"/>
              <a:t> is how Python does math.  Specialized module for extremely fast complex math procedures.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Many other Python modules depend on </a:t>
            </a:r>
            <a:r>
              <a:rPr lang="en-US" baseline="0" dirty="0" err="1" smtClean="0"/>
              <a:t>Numpy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PyNGL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PyNIO</a:t>
            </a:r>
            <a:r>
              <a:rPr lang="en-US" baseline="0" dirty="0" smtClean="0"/>
              <a:t> are two modules that depend on </a:t>
            </a:r>
            <a:r>
              <a:rPr lang="en-US" baseline="0" dirty="0" err="1" smtClean="0"/>
              <a:t>Numpy</a:t>
            </a:r>
            <a:r>
              <a:rPr lang="en-US" baseline="0" dirty="0" smtClean="0"/>
              <a:t> to handle the mathematics side of data analysis.</a:t>
            </a:r>
          </a:p>
          <a:p>
            <a:r>
              <a:rPr lang="en-US" baseline="0" dirty="0" smtClean="0"/>
              <a:t>These modules do well with handling scientific data formats like HDF, </a:t>
            </a:r>
            <a:r>
              <a:rPr lang="en-US" baseline="0" dirty="0" err="1" smtClean="0"/>
              <a:t>NetCDF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Grib</a:t>
            </a:r>
            <a:r>
              <a:rPr lang="en-US" baseline="0" dirty="0" smtClean="0"/>
              <a:t>.  If you are familiar with the NCAR  Command Language, then these are the Python version basically.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ADA81-0A2F-1546-A114-8BB567777FD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222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Pandas</a:t>
            </a:r>
            <a:r>
              <a:rPr lang="en-US" baseline="0" dirty="0" smtClean="0"/>
              <a:t> is meant to make data analysis from cleanup to computation simple and direct within Python.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Pandas has taken a lot of inspiration from R, and tries to improve on the rough spots in R.  Pandas has also used a more permissive license than R’s GPL license.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ADA81-0A2F-1546-A114-8BB567777FD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6643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Mapnik</a:t>
            </a:r>
            <a:r>
              <a:rPr lang="en-US" dirty="0" smtClean="0"/>
              <a:t>,</a:t>
            </a:r>
            <a:r>
              <a:rPr lang="en-US" baseline="0" dirty="0" smtClean="0"/>
              <a:t> is used to create maps, and then to style then and define layers in the map.  The core of this module centers around a Map Object.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 typical workflow could be to take in a set of </a:t>
            </a:r>
            <a:r>
              <a:rPr lang="en-US" baseline="0" dirty="0" err="1" smtClean="0"/>
              <a:t>shapefiles</a:t>
            </a:r>
            <a:r>
              <a:rPr lang="en-US" baseline="0" dirty="0" smtClean="0"/>
              <a:t> and apply a style to each set of geometries.  Then you can simply write out a </a:t>
            </a:r>
            <a:r>
              <a:rPr lang="en-US" baseline="0" dirty="0" err="1" smtClean="0"/>
              <a:t>png</a:t>
            </a:r>
            <a:r>
              <a:rPr lang="en-US" baseline="0" dirty="0" smtClean="0"/>
              <a:t>, or </a:t>
            </a:r>
            <a:r>
              <a:rPr lang="en-US" baseline="0" dirty="0" err="1" smtClean="0"/>
              <a:t>pdf</a:t>
            </a:r>
            <a:r>
              <a:rPr lang="en-US" baseline="0" dirty="0" smtClean="0"/>
              <a:t> typically.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Mapnik</a:t>
            </a:r>
            <a:r>
              <a:rPr lang="en-US" baseline="0" dirty="0" smtClean="0"/>
              <a:t> is rather low level and is meant to be used for programmatic map generation where styles, layers, and output formats are well known.  If you are more comfortable at the </a:t>
            </a:r>
            <a:r>
              <a:rPr lang="en-US" baseline="0" dirty="0" err="1" smtClean="0"/>
              <a:t>commandline</a:t>
            </a:r>
            <a:r>
              <a:rPr lang="en-US" baseline="0" dirty="0" smtClean="0"/>
              <a:t>, or just need to have maps generated over and over again using updated GIS inputs, </a:t>
            </a:r>
            <a:r>
              <a:rPr lang="en-US" baseline="0" dirty="0" err="1" smtClean="0"/>
              <a:t>Mapnik</a:t>
            </a:r>
            <a:r>
              <a:rPr lang="en-US" baseline="0" dirty="0" smtClean="0"/>
              <a:t> is worth a 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ADA81-0A2F-1546-A114-8BB567777FD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762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TileStache</a:t>
            </a:r>
            <a:r>
              <a:rPr lang="en-US" dirty="0" smtClean="0"/>
              <a:t> is a Python-based Tile Server.</a:t>
            </a:r>
          </a:p>
          <a:p>
            <a:endParaRPr lang="en-US" dirty="0" smtClean="0"/>
          </a:p>
          <a:p>
            <a:r>
              <a:rPr lang="en-US" dirty="0" smtClean="0"/>
              <a:t>The goal of the</a:t>
            </a:r>
            <a:r>
              <a:rPr lang="en-US" baseline="0" dirty="0" smtClean="0"/>
              <a:t> team has been to simplify the process of tiling and serving Geographic data.  You can store the tiles in a variety of </a:t>
            </a:r>
            <a:r>
              <a:rPr lang="en-US" baseline="0" dirty="0" err="1" smtClean="0"/>
              <a:t>backends</a:t>
            </a:r>
            <a:r>
              <a:rPr lang="en-US" baseline="0" dirty="0" smtClean="0"/>
              <a:t>, from local disk to </a:t>
            </a:r>
            <a:r>
              <a:rPr lang="en-US" baseline="0" dirty="0" err="1" smtClean="0"/>
              <a:t>memcache</a:t>
            </a:r>
            <a:r>
              <a:rPr lang="en-US" baseline="0" dirty="0" smtClean="0"/>
              <a:t> to amazon S3, and they try to provide sensible defaults to the tiles can be easily rendered on Google Maps, Bing, Yahoo, Leaflet and many others.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a good option for custom </a:t>
            </a:r>
            <a:r>
              <a:rPr lang="en-US" baseline="0" dirty="0" err="1" smtClean="0"/>
              <a:t>Basemap</a:t>
            </a:r>
            <a:r>
              <a:rPr lang="en-US" baseline="0" dirty="0" smtClean="0"/>
              <a:t> generation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ADA81-0A2F-1546-A114-8BB567777FD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762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GeoDjango</a:t>
            </a:r>
            <a:r>
              <a:rPr lang="en-US" dirty="0" smtClean="0"/>
              <a:t> is merely an </a:t>
            </a:r>
            <a:r>
              <a:rPr lang="en-US" dirty="0" err="1" smtClean="0"/>
              <a:t>extrension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Django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Django</a:t>
            </a:r>
            <a:r>
              <a:rPr lang="en-US" baseline="0" dirty="0" smtClean="0"/>
              <a:t> is a web framework much like Ruby on Rails.  It employs an MVT (model View Template) architecture to separate concerns of the application.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Django</a:t>
            </a:r>
            <a:r>
              <a:rPr lang="en-US" baseline="0" dirty="0" smtClean="0"/>
              <a:t> comes with a ton of contributed modules that specialize in a particular area, such as security an authentication.  With  a few simple imports you can have User/Group management as well as password reset forms, etc… but by importing the security modules.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GIS part means </a:t>
            </a:r>
            <a:r>
              <a:rPr lang="en-US" baseline="0" dirty="0" err="1" smtClean="0"/>
              <a:t>Django</a:t>
            </a:r>
            <a:r>
              <a:rPr lang="en-US" baseline="0" dirty="0" smtClean="0"/>
              <a:t> can support several Geospatially aware databases, making the MODEL and VIEW portion of the architecture GIS-Ready.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Once your data is loaded into the database using a MODEL, then you can craft VIEWS (business logic) that can query the database using spatial parameters, such as WITHIN, CONTAINS, BUFFER.  </a:t>
            </a:r>
          </a:p>
          <a:p>
            <a:r>
              <a:rPr lang="en-US" baseline="0" dirty="0" smtClean="0"/>
              <a:t>Coordinate reference systems are built in, and you can easily switch between CRS within the database (assuming </a:t>
            </a:r>
            <a:r>
              <a:rPr lang="en-US" baseline="0" dirty="0" err="1" smtClean="0"/>
              <a:t>PostGIS</a:t>
            </a:r>
            <a:r>
              <a:rPr lang="en-US" baseline="0" dirty="0" smtClean="0"/>
              <a:t> is installed).</a:t>
            </a:r>
          </a:p>
          <a:p>
            <a:endParaRPr lang="en-US" baseline="0" smtClean="0"/>
          </a:p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ADA81-0A2F-1546-A114-8BB567777FD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992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A580B3-FA99-6F41-AA6E-49B89E432A0C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C2AFD7-D73E-A24E-B87F-48BD8866B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leaflet.cloudmade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qgis.org/pyqgis-cookbook/intro.html" TargetMode="External"/><Relationship Id="rId2" Type="http://schemas.openxmlformats.org/officeDocument/2006/relationships/hyperlink" Target="http://www.qgis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s.pycon.org/2012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dal.org/formats_list.html" TargetMode="External"/><Relationship Id="rId2" Type="http://schemas.openxmlformats.org/officeDocument/2006/relationships/hyperlink" Target="http://www.gdal.or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oblerity.github.com/shapely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umpy.scipy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andas.pydata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ackages.python.org/pykm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help.arcgis.com/en/arcgisdesktop/10.0/help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Cameron </a:t>
            </a:r>
            <a:r>
              <a:rPr lang="en-US" dirty="0" err="1" smtClean="0"/>
              <a:t>Goodale</a:t>
            </a:r>
            <a:endParaRPr lang="en-US" dirty="0" smtClean="0"/>
          </a:p>
          <a:p>
            <a:r>
              <a:rPr lang="en-US" dirty="0" smtClean="0"/>
              <a:t>Paul Ramirez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GIS and Python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mapnik.org</a:t>
            </a:r>
            <a:r>
              <a:rPr lang="en-US" dirty="0"/>
              <a:t>/</a:t>
            </a:r>
          </a:p>
          <a:p>
            <a:r>
              <a:rPr lang="en-US" dirty="0" smtClean="0"/>
              <a:t>Toolkit for Developing Mapping Apps</a:t>
            </a:r>
          </a:p>
          <a:p>
            <a:r>
              <a:rPr lang="en-US" dirty="0" smtClean="0"/>
              <a:t>Written in C++</a:t>
            </a:r>
          </a:p>
          <a:p>
            <a:pPr lvl="1"/>
            <a:r>
              <a:rPr lang="en-US" dirty="0" smtClean="0"/>
              <a:t>Can be used with XML, Python, and </a:t>
            </a:r>
            <a:r>
              <a:rPr lang="en-US" dirty="0" err="1" smtClean="0"/>
              <a:t>node.js</a:t>
            </a:r>
            <a:endParaRPr lang="en-US" dirty="0" smtClean="0"/>
          </a:p>
          <a:p>
            <a:r>
              <a:rPr lang="en-US" dirty="0" smtClean="0"/>
              <a:t>Runs on Linux, OS X, Windows</a:t>
            </a:r>
          </a:p>
          <a:p>
            <a:r>
              <a:rPr lang="en-US" dirty="0" smtClean="0"/>
              <a:t>License LGPL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TileStache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tilestache.org</a:t>
            </a:r>
            <a:r>
              <a:rPr lang="en-US" dirty="0" smtClean="0"/>
              <a:t>/</a:t>
            </a:r>
          </a:p>
          <a:p>
            <a:r>
              <a:rPr lang="en-US" dirty="0" smtClean="0"/>
              <a:t>Python-based Tile Server</a:t>
            </a:r>
          </a:p>
          <a:p>
            <a:r>
              <a:rPr lang="en-US" dirty="0" smtClean="0"/>
              <a:t>Simpler version of </a:t>
            </a:r>
            <a:r>
              <a:rPr lang="en-US" dirty="0" err="1" smtClean="0"/>
              <a:t>Tilecache</a:t>
            </a:r>
            <a:r>
              <a:rPr lang="en-US" dirty="0"/>
              <a:t> (http://</a:t>
            </a:r>
            <a:r>
              <a:rPr lang="en-US" dirty="0" err="1"/>
              <a:t>tilecache.org</a:t>
            </a:r>
            <a:r>
              <a:rPr lang="en-US" dirty="0" smtClean="0"/>
              <a:t>/)</a:t>
            </a:r>
            <a:endParaRPr lang="en-US" dirty="0"/>
          </a:p>
          <a:p>
            <a:r>
              <a:rPr lang="en-US" dirty="0" smtClean="0"/>
              <a:t>Runs on Linux, OS X, Windows</a:t>
            </a:r>
          </a:p>
          <a:p>
            <a:r>
              <a:rPr lang="en-US" dirty="0" smtClean="0"/>
              <a:t>License BSD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241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GeoDjango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geodjango.org</a:t>
            </a:r>
            <a:r>
              <a:rPr lang="en-US" dirty="0" smtClean="0"/>
              <a:t>/</a:t>
            </a:r>
          </a:p>
          <a:p>
            <a:r>
              <a:rPr lang="en-US" dirty="0" smtClean="0"/>
              <a:t>GIS for </a:t>
            </a:r>
            <a:r>
              <a:rPr lang="en-US" dirty="0" err="1" smtClean="0"/>
              <a:t>Django</a:t>
            </a:r>
            <a:endParaRPr lang="en-US" dirty="0" smtClean="0"/>
          </a:p>
          <a:p>
            <a:r>
              <a:rPr lang="en-US" dirty="0" smtClean="0"/>
              <a:t>Supports Multiple Databases</a:t>
            </a:r>
          </a:p>
          <a:p>
            <a:pPr lvl="1"/>
            <a:r>
              <a:rPr lang="en-US" dirty="0" err="1" smtClean="0"/>
              <a:t>PostgreSQL</a:t>
            </a:r>
            <a:r>
              <a:rPr lang="en-US" dirty="0" smtClean="0"/>
              <a:t> + </a:t>
            </a:r>
            <a:r>
              <a:rPr lang="en-US" dirty="0" err="1" smtClean="0"/>
              <a:t>PostGIS</a:t>
            </a:r>
            <a:endParaRPr lang="en-US" dirty="0" smtClean="0"/>
          </a:p>
          <a:p>
            <a:pPr lvl="1"/>
            <a:r>
              <a:rPr lang="en-US" dirty="0" smtClean="0"/>
              <a:t>Oracle Spatial</a:t>
            </a:r>
          </a:p>
          <a:p>
            <a:pPr lvl="1"/>
            <a:r>
              <a:rPr lang="en-US" dirty="0" err="1" smtClean="0"/>
              <a:t>Spatialite</a:t>
            </a:r>
            <a:endParaRPr lang="en-US" dirty="0" smtClean="0"/>
          </a:p>
          <a:p>
            <a:pPr lvl="1"/>
            <a:r>
              <a:rPr lang="en-US" dirty="0" smtClean="0"/>
              <a:t>MySQL (least functional)</a:t>
            </a:r>
          </a:p>
          <a:p>
            <a:r>
              <a:rPr lang="en-US" dirty="0" smtClean="0"/>
              <a:t>License BSD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Leaflet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http://leaflet.cloudmade.com/</a:t>
            </a:r>
            <a:endParaRPr lang="en-US" dirty="0" smtClean="0"/>
          </a:p>
          <a:p>
            <a:r>
              <a:rPr lang="en-US" dirty="0" smtClean="0"/>
              <a:t>Mapping component to support vector and image data</a:t>
            </a:r>
          </a:p>
          <a:p>
            <a:r>
              <a:rPr lang="en-US" dirty="0" smtClean="0"/>
              <a:t>Still early in development but very usable</a:t>
            </a:r>
          </a:p>
          <a:p>
            <a:r>
              <a:rPr lang="en-US" dirty="0" smtClean="0"/>
              <a:t>Replacement for Google Maps</a:t>
            </a:r>
          </a:p>
          <a:p>
            <a:r>
              <a:rPr lang="en-US" dirty="0" smtClean="0"/>
              <a:t>Many people moving away due to Google’s recent changes</a:t>
            </a:r>
          </a:p>
          <a:p>
            <a:r>
              <a:rPr lang="en-US" dirty="0" smtClean="0"/>
              <a:t>Similar to </a:t>
            </a:r>
            <a:r>
              <a:rPr lang="en-US" dirty="0" err="1" smtClean="0"/>
              <a:t>OpenLayers</a:t>
            </a:r>
            <a:r>
              <a:rPr lang="en-US" dirty="0" smtClean="0"/>
              <a:t> but more compact and modern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http://www.qgis.org/</a:t>
            </a:r>
            <a:endParaRPr lang="en-US" dirty="0" smtClean="0"/>
          </a:p>
          <a:p>
            <a:r>
              <a:rPr lang="en-US" dirty="0" smtClean="0"/>
              <a:t>GPL License</a:t>
            </a:r>
          </a:p>
          <a:p>
            <a:r>
              <a:rPr lang="en-US" dirty="0" smtClean="0"/>
              <a:t>Desktop Software akin </a:t>
            </a:r>
            <a:r>
              <a:rPr lang="en-US" dirty="0" err="1" smtClean="0"/>
              <a:t>ArcGIS</a:t>
            </a:r>
            <a:r>
              <a:rPr lang="en-US" dirty="0" smtClean="0"/>
              <a:t> for Desktop</a:t>
            </a:r>
          </a:p>
          <a:p>
            <a:r>
              <a:rPr lang="en-US" dirty="0" smtClean="0"/>
              <a:t>Can be extended through </a:t>
            </a:r>
            <a:r>
              <a:rPr lang="en-US" dirty="0" err="1" smtClean="0"/>
              <a:t>plugins</a:t>
            </a:r>
            <a:endParaRPr lang="en-US" dirty="0" smtClean="0"/>
          </a:p>
          <a:p>
            <a:r>
              <a:rPr lang="en-US" dirty="0" smtClean="0"/>
              <a:t>Several ways to interact with Python </a:t>
            </a:r>
            <a:r>
              <a:rPr lang="en-US" dirty="0" smtClean="0">
                <a:hlinkClick r:id="rId3"/>
              </a:rPr>
              <a:t>http://qgis.org/pyqgis-cookbook/intro.html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Integrated Python Console</a:t>
            </a:r>
          </a:p>
          <a:p>
            <a:pPr lvl="1"/>
            <a:r>
              <a:rPr lang="en-US" dirty="0" smtClean="0"/>
              <a:t>Write a Python </a:t>
            </a:r>
            <a:r>
              <a:rPr lang="en-US" dirty="0" err="1" smtClean="0"/>
              <a:t>Plugin</a:t>
            </a:r>
            <a:endParaRPr lang="en-US" dirty="0" smtClean="0"/>
          </a:p>
          <a:p>
            <a:pPr lvl="1"/>
            <a:r>
              <a:rPr lang="en-US" dirty="0" smtClean="0"/>
              <a:t>Write a python application to automate some process or create a GUI to measure data, export a map to PDF, etc.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Cameron </a:t>
            </a:r>
            <a:r>
              <a:rPr lang="en-US" dirty="0" err="1" smtClean="0"/>
              <a:t>Goodale</a:t>
            </a:r>
            <a:endParaRPr lang="en-US" dirty="0" smtClean="0"/>
          </a:p>
          <a:p>
            <a:r>
              <a:rPr lang="en-US" dirty="0" err="1" smtClean="0"/>
              <a:t>cgoodale@jpl.nasa.gov</a:t>
            </a:r>
            <a:endParaRPr lang="en-US" dirty="0" smtClean="0"/>
          </a:p>
          <a:p>
            <a:r>
              <a:rPr lang="en-US" dirty="0" smtClean="0"/>
              <a:t>@sigep311</a:t>
            </a:r>
          </a:p>
          <a:p>
            <a:endParaRPr lang="en-US" dirty="0"/>
          </a:p>
          <a:p>
            <a:r>
              <a:rPr lang="en-US" dirty="0" smtClean="0"/>
              <a:t>Paul Ramirez</a:t>
            </a:r>
          </a:p>
          <a:p>
            <a:r>
              <a:rPr lang="en-US" dirty="0" err="1" smtClean="0"/>
              <a:t>pramirez@jpl.nasa.gov</a:t>
            </a:r>
            <a:endParaRPr lang="en-US" dirty="0" smtClean="0"/>
          </a:p>
          <a:p>
            <a:r>
              <a:rPr lang="en-US" dirty="0" smtClean="0"/>
              <a:t>@pramirez624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048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1800" dirty="0" smtClean="0"/>
              <a:t>&gt;&gt;&gt; import </a:t>
            </a:r>
            <a:r>
              <a:rPr lang="en-US" sz="1800" dirty="0" err="1" smtClean="0"/>
              <a:t>gdal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&gt;&gt;&gt; from </a:t>
            </a:r>
            <a:r>
              <a:rPr lang="en-US" sz="1800" dirty="0" err="1" smtClean="0"/>
              <a:t>gdalconst</a:t>
            </a:r>
            <a:r>
              <a:rPr lang="en-US" sz="1800" dirty="0" smtClean="0"/>
              <a:t> import *</a:t>
            </a:r>
          </a:p>
          <a:p>
            <a:pPr>
              <a:buNone/>
            </a:pPr>
            <a:r>
              <a:rPr lang="en-US" sz="1800" dirty="0" smtClean="0"/>
              <a:t>&gt;&gt;&gt; dataset = gdal.Open(‘MOD09GA.A2012081.h23v08.005.2012083065418.hdf’)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dataset.GetMetadata('SUBDATASETS</a:t>
            </a:r>
            <a:r>
              <a:rPr lang="en-US" sz="1800" dirty="0" smtClean="0"/>
              <a:t>')</a:t>
            </a:r>
          </a:p>
          <a:p>
            <a:pPr>
              <a:buNone/>
            </a:pPr>
            <a:r>
              <a:rPr lang="en-US" sz="1800" dirty="0" smtClean="0"/>
              <a:t>&gt;&gt;&gt; state_1km = gdal.Open(dataset.GetMetadata('SUBDATASETS')['SUBDATASET_2_NAME'])</a:t>
            </a:r>
          </a:p>
          <a:p>
            <a:pPr>
              <a:buNone/>
            </a:pPr>
            <a:r>
              <a:rPr lang="en-US" sz="1800" dirty="0" smtClean="0"/>
              <a:t>&gt;&gt;&gt; state_1km.GetProjection()</a:t>
            </a:r>
          </a:p>
          <a:p>
            <a:pPr>
              <a:buNone/>
            </a:pPr>
            <a:r>
              <a:rPr lang="en-US" sz="1800" dirty="0" smtClean="0"/>
              <a:t>'</a:t>
            </a:r>
            <a:r>
              <a:rPr lang="en-US" sz="1800" dirty="0" err="1" smtClean="0"/>
              <a:t>PROJCS["unnamed",GEOGCS["Unknown</a:t>
            </a:r>
            <a:r>
              <a:rPr lang="en-US" sz="1800" dirty="0" smtClean="0"/>
              <a:t> datum based upon the custom </a:t>
            </a:r>
            <a:r>
              <a:rPr lang="en-US" sz="1800" dirty="0" err="1" smtClean="0"/>
              <a:t>spheroid",DATUM["Not</a:t>
            </a:r>
            <a:r>
              <a:rPr lang="en-US" sz="1800" dirty="0" smtClean="0"/>
              <a:t> specified (based on custom </a:t>
            </a:r>
            <a:r>
              <a:rPr lang="en-US" sz="1800" dirty="0" err="1" smtClean="0"/>
              <a:t>spheroid)",SPHEROID["Custom</a:t>
            </a:r>
            <a:r>
              <a:rPr lang="en-US" sz="1800" dirty="0" smtClean="0"/>
              <a:t> spheroid",6371007.181,0]],PRIMEM["Greenwich",0],UNIT["degree",0.0174532925199433]],PROJECTION["Sinusoidal"],PARAMETER["longitude_of_center",0],PARAMETER["false_easting",0],PARAMETER["false_northing",0],UNIT["Meter",1]]’</a:t>
            </a:r>
          </a:p>
          <a:p>
            <a:pPr>
              <a:buNone/>
            </a:pPr>
            <a:r>
              <a:rPr lang="en-US" sz="1800" dirty="0" smtClean="0"/>
              <a:t>&gt;&gt;&gt; layer = state_1km.ReadAsArray()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type(layer</a:t>
            </a:r>
            <a:r>
              <a:rPr lang="en-US" sz="1800" dirty="0" smtClean="0"/>
              <a:t>)</a:t>
            </a:r>
          </a:p>
          <a:p>
            <a:pPr>
              <a:buNone/>
            </a:pPr>
            <a:r>
              <a:rPr lang="en-US" sz="1800" dirty="0" smtClean="0"/>
              <a:t>&lt;type '</a:t>
            </a:r>
            <a:r>
              <a:rPr lang="en-US" sz="1800" dirty="0" err="1" smtClean="0"/>
              <a:t>numpy.ndarray</a:t>
            </a:r>
            <a:r>
              <a:rPr lang="en-US" sz="1800" dirty="0" smtClean="0"/>
              <a:t>'&gt;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layer.shape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(1200, 1200)</a:t>
            </a:r>
          </a:p>
          <a:p>
            <a:pPr>
              <a:buNone/>
            </a:pPr>
            <a:r>
              <a:rPr lang="en-US" sz="1800" dirty="0" smtClean="0"/>
              <a:t>&gt;&gt;&gt; state_1km = None</a:t>
            </a:r>
          </a:p>
          <a:p>
            <a:pPr>
              <a:buNone/>
            </a:pPr>
            <a:r>
              <a:rPr lang="en-US" sz="1800" dirty="0" smtClean="0"/>
              <a:t>&gt;&gt;&gt; dataset = None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OGR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smtClean="0"/>
              <a:t>&gt;&gt;&gt; import </a:t>
            </a:r>
            <a:r>
              <a:rPr lang="en-US" sz="1800" dirty="0" err="1" smtClean="0"/>
              <a:t>ogr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datasource</a:t>
            </a:r>
            <a:r>
              <a:rPr lang="en-US" sz="1800" dirty="0" smtClean="0"/>
              <a:t> = </a:t>
            </a:r>
            <a:r>
              <a:rPr lang="en-US" sz="1800" dirty="0" err="1" smtClean="0"/>
              <a:t>driver.Open(‘sites.shp</a:t>
            </a:r>
            <a:r>
              <a:rPr lang="en-US" sz="1800" dirty="0" smtClean="0"/>
              <a:t>') </a:t>
            </a:r>
          </a:p>
          <a:p>
            <a:pPr>
              <a:buNone/>
            </a:pPr>
            <a:r>
              <a:rPr lang="en-US" sz="1800" dirty="0" smtClean="0"/>
              <a:t>&gt;&gt;&gt; layer = </a:t>
            </a:r>
            <a:r>
              <a:rPr lang="en-US" sz="1800" dirty="0" err="1" smtClean="0"/>
              <a:t>datasource.GetLayer</a:t>
            </a:r>
            <a:r>
              <a:rPr lang="en-US" sz="1800" dirty="0" smtClean="0"/>
              <a:t>()</a:t>
            </a:r>
          </a:p>
          <a:p>
            <a:pPr>
              <a:buNone/>
            </a:pPr>
            <a:r>
              <a:rPr lang="en-US" sz="1800" dirty="0" smtClean="0"/>
              <a:t>&gt;&gt;&gt; feature = </a:t>
            </a:r>
            <a:r>
              <a:rPr lang="en-US" sz="1800" dirty="0" err="1" smtClean="0"/>
              <a:t>layer.GetNextFeature</a:t>
            </a:r>
            <a:r>
              <a:rPr lang="en-US" sz="1800" dirty="0" smtClean="0"/>
              <a:t>()</a:t>
            </a:r>
          </a:p>
          <a:p>
            <a:pPr>
              <a:buNone/>
            </a:pPr>
            <a:r>
              <a:rPr lang="en-US" sz="1800" dirty="0" smtClean="0"/>
              <a:t>&gt;&gt;&gt; while feature:</a:t>
            </a:r>
          </a:p>
          <a:p>
            <a:pPr>
              <a:buNone/>
            </a:pPr>
            <a:r>
              <a:rPr lang="en-US" sz="1800" dirty="0" smtClean="0"/>
              <a:t>...     cover = </a:t>
            </a:r>
            <a:r>
              <a:rPr lang="en-US" sz="1800" dirty="0" err="1" smtClean="0"/>
              <a:t>feature.GetFieldAsString('cover</a:t>
            </a:r>
            <a:r>
              <a:rPr lang="en-US" sz="1800" dirty="0" smtClean="0"/>
              <a:t>')</a:t>
            </a:r>
          </a:p>
          <a:p>
            <a:pPr>
              <a:buNone/>
            </a:pPr>
            <a:r>
              <a:rPr lang="en-US" sz="1800" dirty="0" smtClean="0"/>
              <a:t>...     </a:t>
            </a:r>
            <a:r>
              <a:rPr lang="en-US" sz="1800" dirty="0" err="1" smtClean="0"/>
              <a:t>geom</a:t>
            </a:r>
            <a:r>
              <a:rPr lang="en-US" sz="1800" dirty="0" smtClean="0"/>
              <a:t> = </a:t>
            </a:r>
            <a:r>
              <a:rPr lang="en-US" sz="1800" dirty="0" err="1" smtClean="0"/>
              <a:t>feature.GetGeometryRef</a:t>
            </a:r>
            <a:r>
              <a:rPr lang="en-US" sz="1800" dirty="0" smtClean="0"/>
              <a:t>()</a:t>
            </a:r>
          </a:p>
          <a:p>
            <a:pPr>
              <a:buNone/>
            </a:pPr>
            <a:r>
              <a:rPr lang="en-US" sz="1800" dirty="0" smtClean="0"/>
              <a:t>...     print "</a:t>
            </a:r>
            <a:r>
              <a:rPr lang="en-US" sz="1800" dirty="0" err="1" smtClean="0"/>
              <a:t>x</a:t>
            </a:r>
            <a:r>
              <a:rPr lang="en-US" sz="1800" dirty="0" smtClean="0"/>
              <a:t>: %</a:t>
            </a:r>
            <a:r>
              <a:rPr lang="en-US" sz="1800" dirty="0" err="1" smtClean="0"/>
              <a:t>s</a:t>
            </a:r>
            <a:r>
              <a:rPr lang="en-US" sz="1800" dirty="0" smtClean="0"/>
              <a:t>  </a:t>
            </a:r>
            <a:r>
              <a:rPr lang="en-US" sz="1800" dirty="0" err="1" smtClean="0"/>
              <a:t>y</a:t>
            </a:r>
            <a:r>
              <a:rPr lang="en-US" sz="1800" dirty="0" smtClean="0"/>
              <a:t>: %</a:t>
            </a:r>
            <a:r>
              <a:rPr lang="en-US" sz="1800" dirty="0" err="1" smtClean="0"/>
              <a:t>s</a:t>
            </a:r>
            <a:r>
              <a:rPr lang="en-US" sz="1800" dirty="0" smtClean="0"/>
              <a:t>" % (</a:t>
            </a:r>
            <a:r>
              <a:rPr lang="en-US" sz="1800" dirty="0" err="1" smtClean="0"/>
              <a:t>geom.GetX</a:t>
            </a:r>
            <a:r>
              <a:rPr lang="en-US" sz="1800" dirty="0" smtClean="0"/>
              <a:t>(), </a:t>
            </a:r>
            <a:r>
              <a:rPr lang="en-US" sz="1800" dirty="0" err="1" smtClean="0"/>
              <a:t>geom.GetY</a:t>
            </a:r>
            <a:r>
              <a:rPr lang="en-US" sz="1800" dirty="0" smtClean="0"/>
              <a:t>())</a:t>
            </a:r>
          </a:p>
          <a:p>
            <a:pPr>
              <a:buNone/>
            </a:pPr>
            <a:r>
              <a:rPr lang="en-US" sz="1800" dirty="0" smtClean="0"/>
              <a:t>...     </a:t>
            </a:r>
            <a:r>
              <a:rPr lang="en-US" sz="1800" dirty="0" err="1" smtClean="0"/>
              <a:t>feature.Destroy</a:t>
            </a:r>
            <a:r>
              <a:rPr lang="en-US" sz="1800" dirty="0" smtClean="0"/>
              <a:t>()</a:t>
            </a:r>
          </a:p>
          <a:p>
            <a:pPr>
              <a:buNone/>
            </a:pPr>
            <a:r>
              <a:rPr lang="en-US" sz="1800" dirty="0" smtClean="0"/>
              <a:t>...     feature = </a:t>
            </a:r>
            <a:r>
              <a:rPr lang="en-US" sz="1800" dirty="0" err="1" smtClean="0"/>
              <a:t>layer.GetNextFeature</a:t>
            </a:r>
            <a:r>
              <a:rPr lang="en-US" sz="1800" dirty="0" smtClean="0"/>
              <a:t>()</a:t>
            </a:r>
          </a:p>
          <a:p>
            <a:pPr>
              <a:buNone/>
            </a:pPr>
            <a:r>
              <a:rPr lang="en-US" sz="1800" dirty="0" smtClean="0"/>
              <a:t>... </a:t>
            </a:r>
          </a:p>
          <a:p>
            <a:pPr>
              <a:buNone/>
            </a:pPr>
            <a:r>
              <a:rPr lang="en-US" sz="1800" dirty="0" err="1" smtClean="0"/>
              <a:t>x</a:t>
            </a:r>
            <a:r>
              <a:rPr lang="en-US" sz="1800" dirty="0" smtClean="0"/>
              <a:t>: 455552.418361  </a:t>
            </a:r>
            <a:r>
              <a:rPr lang="en-US" sz="1800" dirty="0" err="1" smtClean="0"/>
              <a:t>y</a:t>
            </a:r>
            <a:r>
              <a:rPr lang="en-US" sz="1800" dirty="0" smtClean="0"/>
              <a:t>: 4641822.05368</a:t>
            </a:r>
          </a:p>
          <a:p>
            <a:pPr>
              <a:buNone/>
            </a:pPr>
            <a:r>
              <a:rPr lang="en-US" sz="1800" dirty="0" err="1" smtClean="0"/>
              <a:t>x</a:t>
            </a:r>
            <a:r>
              <a:rPr lang="en-US" sz="1800" dirty="0" smtClean="0"/>
              <a:t>: 449959.840851  </a:t>
            </a:r>
            <a:r>
              <a:rPr lang="en-US" sz="1800" dirty="0" err="1"/>
              <a:t>y</a:t>
            </a:r>
            <a:r>
              <a:rPr lang="en-US" sz="1800" dirty="0" smtClean="0"/>
              <a:t>: 4633802.50858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datasource.Destroy</a:t>
            </a:r>
            <a:r>
              <a:rPr lang="en-US" sz="1800" dirty="0" smtClean="0"/>
              <a:t>()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Shapely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1800" dirty="0" smtClean="0"/>
              <a:t>&gt;&gt;&gt; from </a:t>
            </a:r>
            <a:r>
              <a:rPr lang="en-US" sz="1800" dirty="0" err="1" smtClean="0"/>
              <a:t>shapely.geometry</a:t>
            </a:r>
            <a:r>
              <a:rPr lang="en-US" sz="1800" dirty="0" smtClean="0"/>
              <a:t> import Point, </a:t>
            </a:r>
            <a:r>
              <a:rPr lang="en-US" sz="1800" dirty="0" err="1" smtClean="0"/>
              <a:t>LineString</a:t>
            </a:r>
            <a:r>
              <a:rPr lang="en-US" sz="1800" dirty="0" smtClean="0"/>
              <a:t>, </a:t>
            </a:r>
            <a:r>
              <a:rPr lang="en-US" sz="1800" dirty="0" err="1" smtClean="0"/>
              <a:t>LinearRing</a:t>
            </a:r>
            <a:r>
              <a:rPr lang="en-US" sz="1800" dirty="0" smtClean="0"/>
              <a:t>, Polygon</a:t>
            </a:r>
          </a:p>
          <a:p>
            <a:pPr>
              <a:buNone/>
            </a:pPr>
            <a:r>
              <a:rPr lang="en-US" sz="1800" dirty="0" smtClean="0"/>
              <a:t>&gt;&gt;&gt; Point(0,0).distance(Point(1,1))</a:t>
            </a:r>
          </a:p>
          <a:p>
            <a:pPr>
              <a:buNone/>
            </a:pPr>
            <a:r>
              <a:rPr lang="en-US" sz="1800" dirty="0" smtClean="0"/>
              <a:t>1.4142135623730951</a:t>
            </a:r>
          </a:p>
          <a:p>
            <a:pPr>
              <a:buNone/>
            </a:pPr>
            <a:r>
              <a:rPr lang="en-US" sz="1800" dirty="0" smtClean="0"/>
              <a:t>&gt;&gt;&gt; donut = Point(0, 0).buffer(2.0).difference(Point(0, 0).buffer(1.0))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donut.area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9.409645471637816</a:t>
            </a:r>
          </a:p>
          <a:p>
            <a:pPr>
              <a:buNone/>
            </a:pPr>
            <a:r>
              <a:rPr lang="en-US" sz="1800" dirty="0" smtClean="0"/>
              <a:t>&gt;&gt;&gt; line = LineString([(0, 0), (1, 1)])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line.length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1.4142135623730951</a:t>
            </a:r>
          </a:p>
          <a:p>
            <a:pPr>
              <a:buNone/>
            </a:pPr>
            <a:r>
              <a:rPr lang="en-US" sz="1800" dirty="0" smtClean="0"/>
              <a:t>&gt;&gt;&gt; line.coords[1:]</a:t>
            </a:r>
          </a:p>
          <a:p>
            <a:pPr>
              <a:buNone/>
            </a:pPr>
            <a:r>
              <a:rPr lang="en-US" sz="1800" dirty="0" smtClean="0"/>
              <a:t>[(1.0, 1.0)]</a:t>
            </a:r>
          </a:p>
          <a:p>
            <a:pPr>
              <a:buNone/>
            </a:pPr>
            <a:r>
              <a:rPr lang="en-US" sz="1800" dirty="0" smtClean="0"/>
              <a:t>&gt;&gt;&gt; ring = LinearRing([(0, 0), (1, 1), (1, 0)])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ring.length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3.414213562373095</a:t>
            </a:r>
          </a:p>
          <a:p>
            <a:pPr>
              <a:buNone/>
            </a:pPr>
            <a:r>
              <a:rPr lang="en-US" sz="1800" dirty="0" smtClean="0"/>
              <a:t>&gt;&gt;&gt; polygon = Polygon([(0, 0), (1, 1), (1, 0)])</a:t>
            </a:r>
          </a:p>
          <a:p>
            <a:pPr>
              <a:buNone/>
            </a:pPr>
            <a:r>
              <a:rPr lang="en-US" sz="1800" dirty="0" smtClean="0"/>
              <a:t>&gt;&gt;&gt; </a:t>
            </a:r>
            <a:r>
              <a:rPr lang="en-US" sz="1800" dirty="0" err="1" smtClean="0"/>
              <a:t>polygon.area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0.5</a:t>
            </a:r>
          </a:p>
          <a:p>
            <a:pPr>
              <a:buNone/>
            </a:pPr>
            <a:r>
              <a:rPr lang="en-US" sz="1800" dirty="0" smtClean="0"/>
              <a:t>&gt;&gt;&gt; LineString([(0, 0), (1, 1)]).contains(Point(0.5, 0.5))</a:t>
            </a:r>
          </a:p>
          <a:p>
            <a:pPr>
              <a:buNone/>
            </a:pPr>
            <a:r>
              <a:rPr lang="en-US" sz="1800" dirty="0" smtClean="0"/>
              <a:t>True</a:t>
            </a:r>
          </a:p>
          <a:p>
            <a:pPr>
              <a:buNone/>
            </a:pPr>
            <a:r>
              <a:rPr lang="en-US" sz="1800" dirty="0" smtClean="0"/>
              <a:t>&gt;&gt;&gt; Point(0.5, 0.5).within(LineString(coords))</a:t>
            </a:r>
          </a:p>
          <a:p>
            <a:pPr>
              <a:buNone/>
            </a:pPr>
            <a:r>
              <a:rPr lang="en-US" sz="1800" dirty="0" smtClean="0"/>
              <a:t>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PyCon</a:t>
            </a:r>
            <a:r>
              <a:rPr lang="en-US" dirty="0" smtClean="0"/>
              <a:t>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https://us.pycon.org/2012/</a:t>
            </a:r>
            <a:endParaRPr lang="en-US" dirty="0" smtClean="0"/>
          </a:p>
          <a:p>
            <a:r>
              <a:rPr lang="en-US" dirty="0" smtClean="0"/>
              <a:t>March 7</a:t>
            </a:r>
            <a:r>
              <a:rPr lang="en-US" baseline="30000" dirty="0" smtClean="0"/>
              <a:t>th</a:t>
            </a:r>
            <a:r>
              <a:rPr lang="en-US" dirty="0" smtClean="0"/>
              <a:t>-11</a:t>
            </a:r>
            <a:r>
              <a:rPr lang="en-US" baseline="30000" dirty="0" smtClean="0"/>
              <a:t>th</a:t>
            </a:r>
            <a:r>
              <a:rPr lang="en-US" dirty="0" smtClean="0"/>
              <a:t> in Santa Clara, CA</a:t>
            </a:r>
          </a:p>
          <a:p>
            <a:r>
              <a:rPr lang="en-US" dirty="0" smtClean="0"/>
              <a:t>Largest gathering of Python Developers (well over 2000)</a:t>
            </a:r>
          </a:p>
          <a:p>
            <a:r>
              <a:rPr lang="en-US" dirty="0" smtClean="0"/>
              <a:t>Lots of big name sponsors and plenty of job offerings</a:t>
            </a:r>
          </a:p>
          <a:p>
            <a:r>
              <a:rPr lang="en-US" dirty="0" smtClean="0"/>
              <a:t>Supported ESDSWG Software Reuse WG</a:t>
            </a:r>
          </a:p>
          <a:p>
            <a:pPr lvl="1"/>
            <a:r>
              <a:rPr lang="en-US" dirty="0" smtClean="0"/>
              <a:t>To learn about and proliferate open source and GIS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http://www.python.org/</a:t>
            </a:r>
            <a:r>
              <a:rPr lang="en-US" dirty="0" smtClean="0"/>
              <a:t> </a:t>
            </a:r>
          </a:p>
          <a:p>
            <a:r>
              <a:rPr lang="en-US" dirty="0" smtClean="0"/>
              <a:t>Open source programming language</a:t>
            </a:r>
          </a:p>
          <a:p>
            <a:pPr lvl="1"/>
            <a:r>
              <a:rPr lang="en-US" dirty="0" smtClean="0"/>
              <a:t>Freely usable and distributable, even for commercial use</a:t>
            </a:r>
          </a:p>
          <a:p>
            <a:r>
              <a:rPr lang="en-US" dirty="0" smtClean="0"/>
              <a:t>Runs on Window, Linux/Unix, Mac OS X, and has been ported to Java and .NET virtual machines</a:t>
            </a:r>
          </a:p>
          <a:p>
            <a:r>
              <a:rPr lang="en-US" dirty="0" smtClean="0"/>
              <a:t>Use version 2.7 over 3.x for now as there are still some libraries that have yet to be ported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GDAL/OGR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Geospatial Data Abstraction Library</a:t>
            </a:r>
          </a:p>
          <a:p>
            <a:pPr lvl="1"/>
            <a:r>
              <a:rPr lang="en-US" dirty="0" smtClean="0"/>
              <a:t>X/MIT style Open Source License</a:t>
            </a:r>
          </a:p>
          <a:p>
            <a:pPr lvl="1"/>
            <a:r>
              <a:rPr lang="en-US" dirty="0" smtClean="0">
                <a:hlinkClick r:id="rId2"/>
              </a:rPr>
              <a:t>http://www.gdal.org</a:t>
            </a:r>
            <a:endParaRPr lang="en-US" dirty="0" smtClean="0"/>
          </a:p>
          <a:p>
            <a:r>
              <a:rPr lang="en-US" dirty="0" smtClean="0"/>
              <a:t>Manipulation of Raster Data</a:t>
            </a:r>
          </a:p>
          <a:p>
            <a:r>
              <a:rPr lang="en-US" dirty="0" smtClean="0"/>
              <a:t>Supported Formats </a:t>
            </a:r>
            <a:r>
              <a:rPr lang="en-US" dirty="0" smtClean="0">
                <a:hlinkClick r:id="rId3"/>
              </a:rPr>
              <a:t>http://www.gdal.org/formats_list.html</a:t>
            </a:r>
            <a:endParaRPr lang="en-US" dirty="0" smtClean="0"/>
          </a:p>
          <a:p>
            <a:r>
              <a:rPr lang="en-US" dirty="0" smtClean="0"/>
              <a:t>OGR ships in GDAL source tree</a:t>
            </a:r>
          </a:p>
          <a:p>
            <a:pPr lvl="1"/>
            <a:r>
              <a:rPr lang="en-US" dirty="0" smtClean="0"/>
              <a:t>Manipulation of Vector data</a:t>
            </a:r>
          </a:p>
          <a:p>
            <a:r>
              <a:rPr lang="en-US" dirty="0" smtClean="0"/>
              <a:t>Python bindings available </a:t>
            </a:r>
          </a:p>
          <a:p>
            <a:r>
              <a:rPr lang="en-US" dirty="0" smtClean="0"/>
              <a:t>Plays well with </a:t>
            </a:r>
            <a:r>
              <a:rPr lang="en-US" dirty="0" err="1" smtClean="0"/>
              <a:t>NumPy</a:t>
            </a:r>
            <a:endParaRPr lang="en-US" dirty="0" smtClean="0"/>
          </a:p>
          <a:p>
            <a:r>
              <a:rPr lang="en-US" dirty="0" smtClean="0"/>
              <a:t>GIS Swiss Army Knife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http://toblerity.github.com/shapely/</a:t>
            </a:r>
            <a:r>
              <a:rPr lang="en-US" dirty="0" smtClean="0"/>
              <a:t> </a:t>
            </a:r>
          </a:p>
          <a:p>
            <a:r>
              <a:rPr lang="en-US" dirty="0" smtClean="0"/>
              <a:t>BSD Licensed</a:t>
            </a:r>
          </a:p>
          <a:p>
            <a:r>
              <a:rPr lang="en-US" dirty="0" smtClean="0"/>
              <a:t>Geometric objects, predicates, and operations outside the context of a database</a:t>
            </a:r>
          </a:p>
          <a:p>
            <a:r>
              <a:rPr lang="en-US" dirty="0" smtClean="0"/>
              <a:t>Manipulation and analysis of planar geometric objects</a:t>
            </a:r>
          </a:p>
          <a:p>
            <a:r>
              <a:rPr lang="en-US" dirty="0" smtClean="0"/>
              <a:t>Based on GEOS (i.e. the </a:t>
            </a:r>
            <a:r>
              <a:rPr lang="en-US" dirty="0" err="1" smtClean="0"/>
              <a:t>PostGIS</a:t>
            </a:r>
            <a:r>
              <a:rPr lang="en-US" dirty="0" smtClean="0"/>
              <a:t> engine)</a:t>
            </a:r>
          </a:p>
          <a:p>
            <a:r>
              <a:rPr lang="en-US" dirty="0" smtClean="0"/>
              <a:t>Interoperation with</a:t>
            </a:r>
          </a:p>
          <a:p>
            <a:pPr lvl="1"/>
            <a:r>
              <a:rPr lang="en-US" dirty="0" smtClean="0"/>
              <a:t>Well Known Text (WKT)</a:t>
            </a:r>
          </a:p>
          <a:p>
            <a:pPr lvl="1"/>
            <a:r>
              <a:rPr lang="en-US" dirty="0" smtClean="0"/>
              <a:t>Well Known Binary (WKB)</a:t>
            </a:r>
          </a:p>
          <a:p>
            <a:pPr lvl="1"/>
            <a:r>
              <a:rPr lang="en-US" dirty="0" err="1" smtClean="0"/>
              <a:t>Numpy</a:t>
            </a:r>
            <a:r>
              <a:rPr lang="en-US" dirty="0" smtClean="0"/>
              <a:t> and Python Arrays</a:t>
            </a:r>
          </a:p>
          <a:p>
            <a:pPr lvl="1"/>
            <a:r>
              <a:rPr lang="en-US" dirty="0" smtClean="0"/>
              <a:t>Any object that provides </a:t>
            </a:r>
            <a:r>
              <a:rPr lang="en-US" dirty="0" err="1" smtClean="0"/>
              <a:t>GeoJSON</a:t>
            </a:r>
            <a:r>
              <a:rPr lang="en-US" dirty="0" smtClean="0"/>
              <a:t>-like Python geo interface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NumPy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http://numpy.scipy.org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C/C++/Fortran</a:t>
            </a:r>
          </a:p>
          <a:p>
            <a:r>
              <a:rPr lang="en-US" dirty="0" smtClean="0"/>
              <a:t>Linear Algebra, N-dimensional arrays</a:t>
            </a:r>
          </a:p>
          <a:p>
            <a:r>
              <a:rPr lang="en-US" dirty="0" smtClean="0"/>
              <a:t>BSD License</a:t>
            </a:r>
          </a:p>
          <a:p>
            <a:r>
              <a:rPr lang="en-US" dirty="0" err="1" smtClean="0"/>
              <a:t>PyNGL</a:t>
            </a:r>
            <a:r>
              <a:rPr lang="en-US" dirty="0" smtClean="0"/>
              <a:t> and </a:t>
            </a:r>
            <a:r>
              <a:rPr lang="en-US" dirty="0" err="1" smtClean="0"/>
              <a:t>PyNIO</a:t>
            </a:r>
            <a:endParaRPr lang="en-US" dirty="0" smtClean="0"/>
          </a:p>
          <a:p>
            <a:pPr lvl="1"/>
            <a:r>
              <a:rPr lang="en-US" dirty="0" smtClean="0"/>
              <a:t>From NCAR</a:t>
            </a:r>
          </a:p>
          <a:p>
            <a:pPr lvl="1"/>
            <a:r>
              <a:rPr lang="en-US" dirty="0" smtClean="0"/>
              <a:t>License on Earth System Grid site.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smtClean="0"/>
              <a:t>andas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http://pandas.pydata.org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Data Analysis</a:t>
            </a:r>
          </a:p>
          <a:p>
            <a:r>
              <a:rPr lang="en-US" dirty="0" smtClean="0"/>
              <a:t>New BSD License</a:t>
            </a:r>
          </a:p>
          <a:p>
            <a:r>
              <a:rPr lang="en-US" dirty="0" smtClean="0"/>
              <a:t>Great Video from a </a:t>
            </a:r>
            <a:r>
              <a:rPr lang="en-US" dirty="0" err="1" smtClean="0"/>
              <a:t>PyCon</a:t>
            </a:r>
            <a:r>
              <a:rPr lang="en-US" dirty="0" smtClean="0"/>
              <a:t> Tutorial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blog.lambdafoundry.com</a:t>
            </a:r>
            <a:r>
              <a:rPr lang="en-US" dirty="0"/>
              <a:t>/tutorial-data-analysis-in-python-with-pandas-at-pycon-2012/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pyKML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Python library for creating, parsing, manipulating, and validating KML</a:t>
            </a:r>
          </a:p>
          <a:p>
            <a:r>
              <a:rPr lang="en-US" dirty="0" smtClean="0"/>
              <a:t>BSD License</a:t>
            </a:r>
          </a:p>
          <a:p>
            <a:r>
              <a:rPr lang="en-US" dirty="0" smtClean="0">
                <a:hlinkClick r:id="rId2"/>
              </a:rPr>
              <a:t>http://packages.python.org/pykml/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http://help.arcgis.com/en/arcgisdesktop/10.0/help/index.html#/What_is_ArcPy/000v000000v7000000/</a:t>
            </a:r>
            <a:endParaRPr lang="en-US" dirty="0" smtClean="0"/>
          </a:p>
          <a:p>
            <a:r>
              <a:rPr lang="en-US" dirty="0" smtClean="0"/>
              <a:t>ESRI Python Library</a:t>
            </a:r>
          </a:p>
          <a:p>
            <a:r>
              <a:rPr lang="en-US" dirty="0" smtClean="0"/>
              <a:t>License ?</a:t>
            </a:r>
          </a:p>
          <a:p>
            <a:r>
              <a:rPr lang="en-US" dirty="0" err="1" smtClean="0"/>
              <a:t>ArcGIS</a:t>
            </a:r>
            <a:r>
              <a:rPr lang="en-US" dirty="0" smtClean="0"/>
              <a:t> scripting to do geographic data analysis, data conversion, data management, and map automation</a:t>
            </a:r>
          </a:p>
          <a:p>
            <a:r>
              <a:rPr lang="en-US" dirty="0" smtClean="0"/>
              <a:t>Access to </a:t>
            </a:r>
            <a:r>
              <a:rPr lang="en-US" dirty="0" err="1" smtClean="0"/>
              <a:t>geoprocessing</a:t>
            </a:r>
            <a:r>
              <a:rPr lang="en-US" dirty="0" smtClean="0"/>
              <a:t> tools </a:t>
            </a:r>
          </a:p>
          <a:p>
            <a:r>
              <a:rPr lang="en-US" dirty="0" smtClean="0"/>
              <a:t>Integrated with ESRI </a:t>
            </a:r>
            <a:r>
              <a:rPr lang="en-US" dirty="0" err="1" smtClean="0"/>
              <a:t>ArcGIS</a:t>
            </a:r>
            <a:r>
              <a:rPr lang="en-US" dirty="0" smtClean="0"/>
              <a:t> Suite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498</TotalTime>
  <Words>1367</Words>
  <Application>Microsoft Office PowerPoint</Application>
  <PresentationFormat>On-screen Show (4:3)</PresentationFormat>
  <Paragraphs>195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Civic</vt:lpstr>
      <vt:lpstr>GIS and Python</vt:lpstr>
      <vt:lpstr>PyCon 2012</vt:lpstr>
      <vt:lpstr>Python</vt:lpstr>
      <vt:lpstr>GDAL/OGR</vt:lpstr>
      <vt:lpstr>Shapely</vt:lpstr>
      <vt:lpstr>NumPy</vt:lpstr>
      <vt:lpstr>Pandas</vt:lpstr>
      <vt:lpstr>pyKML</vt:lpstr>
      <vt:lpstr>ArcPy</vt:lpstr>
      <vt:lpstr>Mapnik</vt:lpstr>
      <vt:lpstr>TileStache</vt:lpstr>
      <vt:lpstr>GeoDjango</vt:lpstr>
      <vt:lpstr>Leaflet</vt:lpstr>
      <vt:lpstr>QGIS</vt:lpstr>
      <vt:lpstr>Contact Us</vt:lpstr>
      <vt:lpstr>Backups</vt:lpstr>
      <vt:lpstr>GDAL Example</vt:lpstr>
      <vt:lpstr>OGR Example</vt:lpstr>
      <vt:lpstr>Shapely Example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GIS and Python</dc:title>
  <dc:creator>JPL</dc:creator>
  <cp:lastModifiedBy>rebagwel</cp:lastModifiedBy>
  <cp:revision>41</cp:revision>
  <dcterms:created xsi:type="dcterms:W3CDTF">2012-03-26T14:18:11Z</dcterms:created>
  <dcterms:modified xsi:type="dcterms:W3CDTF">2012-03-26T20:00:39Z</dcterms:modified>
</cp:coreProperties>
</file>