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8" r:id="rId2"/>
    <p:sldMasterId id="2147483736" r:id="rId3"/>
    <p:sldMasterId id="2147483760" r:id="rId4"/>
    <p:sldMasterId id="2147483774" r:id="rId5"/>
    <p:sldMasterId id="2147483787" r:id="rId6"/>
  </p:sldMasterIdLst>
  <p:notesMasterIdLst>
    <p:notesMasterId r:id="rId31"/>
  </p:notesMasterIdLst>
  <p:sldIdLst>
    <p:sldId id="271" r:id="rId7"/>
    <p:sldId id="282" r:id="rId8"/>
    <p:sldId id="283" r:id="rId9"/>
    <p:sldId id="284" r:id="rId10"/>
    <p:sldId id="285" r:id="rId11"/>
    <p:sldId id="264" r:id="rId12"/>
    <p:sldId id="265" r:id="rId13"/>
    <p:sldId id="266" r:id="rId14"/>
    <p:sldId id="267" r:id="rId15"/>
    <p:sldId id="268" r:id="rId16"/>
    <p:sldId id="286" r:id="rId17"/>
    <p:sldId id="288" r:id="rId18"/>
    <p:sldId id="287" r:id="rId19"/>
    <p:sldId id="289" r:id="rId20"/>
    <p:sldId id="290" r:id="rId21"/>
    <p:sldId id="291" r:id="rId22"/>
    <p:sldId id="292" r:id="rId23"/>
    <p:sldId id="295" r:id="rId24"/>
    <p:sldId id="294" r:id="rId25"/>
    <p:sldId id="296" r:id="rId26"/>
    <p:sldId id="299" r:id="rId27"/>
    <p:sldId id="297" r:id="rId28"/>
    <p:sldId id="300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1354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2329D-1B8E-5844-8A24-66F64308029C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D3855-02FC-B44C-B2CB-B3ADECAE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9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62092-025C-426F-BC74-CC92B22FB6E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4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4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ckground REE CS f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472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405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8" indent="0">
              <a:buNone/>
              <a:defRPr sz="1800"/>
            </a:lvl2pPr>
            <a:lvl3pPr marL="914336" indent="0">
              <a:buNone/>
              <a:defRPr sz="1600"/>
            </a:lvl3pPr>
            <a:lvl4pPr marL="1371503" indent="0">
              <a:buNone/>
              <a:defRPr sz="1400"/>
            </a:lvl4pPr>
            <a:lvl5pPr marL="1828671" indent="0">
              <a:buNone/>
              <a:defRPr sz="1400"/>
            </a:lvl5pPr>
            <a:lvl6pPr marL="2285839" indent="0">
              <a:buNone/>
              <a:defRPr sz="1400"/>
            </a:lvl6pPr>
            <a:lvl7pPr marL="2743007" indent="0">
              <a:buNone/>
              <a:defRPr sz="1400"/>
            </a:lvl7pPr>
            <a:lvl8pPr marL="3200175" indent="0">
              <a:buNone/>
              <a:defRPr sz="1400"/>
            </a:lvl8pPr>
            <a:lvl9pPr marL="3657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75392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387600"/>
            <a:ext cx="32004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2387600"/>
            <a:ext cx="32004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078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636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322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283702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99093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3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28709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392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219200"/>
            <a:ext cx="1638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219200"/>
            <a:ext cx="4762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62935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491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60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786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79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33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477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77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5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523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395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160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996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ED9D-0A0B-4F7E-A05E-8998B46F2636}" type="slidenum">
              <a:rPr lang="en-US">
                <a:solidFill>
                  <a:srgbClr val="DBF5F9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5032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FC82-871E-4EC2-A192-9B869C44F17F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85483664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9CB0-1C8A-473D-A4E8-75D2B54CF84F}" type="slidenum">
              <a:rPr lang="en-US">
                <a:solidFill>
                  <a:srgbClr val="DBF5F9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3728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91DF-0CD5-4FB4-978F-020FF95835B3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56395200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2D9E-E671-4D7C-9D74-A1187DB04F1E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73036844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8570-851A-4B71-BBDB-A2A708E39F84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9844981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39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10FB-1274-4ACE-A801-6F82CFED8C0A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62251252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FDE5-7B5C-431E-BB72-448776695B28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30143996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3961-BFE6-41FE-86C7-0FAF5B7ED8C5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87938139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CBF1-D5DA-4002-A968-97770A06FCEB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45869300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4403-88E1-4218-9C0F-FF87D94C9150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19254998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CE5C5-3B1F-43ED-9925-553E79CFCA1B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18438442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3B39-491F-4621-A9A2-6DE51275D298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53577367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949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9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9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9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9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949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514"/>
                </a:solidFill>
                <a:latin typeface="Times New Roman" pitchFamily="18" charset="0"/>
              </a:endParaRPr>
            </a:p>
          </p:txBody>
        </p:sp>
        <p:sp>
          <p:nvSpPr>
            <p:cNvPr id="31949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514"/>
                </a:solidFill>
                <a:latin typeface="Times New Roman" pitchFamily="18" charset="0"/>
              </a:endParaRPr>
            </a:p>
          </p:txBody>
        </p:sp>
      </p:grpSp>
      <p:sp>
        <p:nvSpPr>
          <p:cNvPr id="3194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4000" baseline="0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95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950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b="0"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3195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31950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b="0"/>
            </a:lvl1pPr>
          </a:lstStyle>
          <a:p>
            <a:fld id="{CA0188AC-68D8-441C-B22C-C3900CDDB30E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95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FC8444-ED27-482C-A1B0-5A08B01E7454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975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FDF98F-79A7-4988-B009-33B5735DF823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01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8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AA0621-5F23-4A3A-A9E1-970EB6331D2E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935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2C3E4B-474C-42FA-A04F-BF755D8068C1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093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1E632-1733-41FE-A829-973DAAE8C455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471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514"/>
                </a:solidFill>
                <a:latin typeface="Calibri"/>
              </a:rPr>
              <a:t>Source: </a:t>
            </a:r>
            <a:endParaRPr lang="en-US" dirty="0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925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514"/>
                </a:solidFill>
                <a:latin typeface="Calibri"/>
              </a:rPr>
              <a:t>Source: </a:t>
            </a:r>
            <a:endParaRPr lang="en-US" dirty="0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221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D41437-7C7C-4D37-9881-065F0CBC30EA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556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7ABEE5-276C-4B50-9491-10C4142B867F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549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37976-1B35-4C96-9B43-36094F192224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970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4E282-4851-4F16-8209-1ADCAB7C0FC2}" type="slidenum">
              <a:rPr lang="en-US">
                <a:solidFill>
                  <a:srgbClr val="000514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51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9787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7A2F-2150-449A-8B63-4888E0880227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4CB1-0BAD-4509-9F01-AD992BFB896C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3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6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0CA1E-17ED-4ABA-B5F1-21A45EE84104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E131D-C2D9-46C7-AB41-68879FF0396D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38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E0CF-B489-4CF0-8617-091A5D29E234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9A7EB9-AA1F-48ED-A851-3D884AFCFD17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0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D439D-CE83-4EEF-B576-8B7C13F87DCC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B2880-5E29-4622-83BD-6C0CBE628761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97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CEBE6B-5959-4FDE-A634-2AA5BA69E170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8544A-5601-458C-9AE4-3F2976725700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05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C6E5E-E829-4814-B471-C301B0D13F70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613F6-4023-45A4-BAA9-C5CA387F073D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52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E33E0-EE1C-4C01-8C9F-87DB34E034E2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EBE78-1679-4573-B87C-BF057C599076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40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7B096-659B-497F-82A5-9710DBA9A981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4F7FA-46DB-4BB5-9650-19518FF3F7C0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50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A9AD3CC-12FF-40CF-8CF0-95F42A4D9B1B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B7C6D7F-2254-4856-8AD3-325E958AB72B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04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F89A5-8946-4BE3-8A1E-0047ABA9B489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CDFFB-8759-4E17-948E-92F1EAEA5A9C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13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CC6ED-D99B-4104-8B3D-B425B30016E1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294973-A8B1-48CF-A369-9485FCB89756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5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0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1A49-CFD6-4C2C-8449-EA8B284B5A03}" type="slidenum">
              <a:rPr lang="en-US">
                <a:solidFill>
                  <a:srgbClr val="E3DE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2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2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D554-DF0A-4042-9A55-05DFA0969BCB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D9EB-7EE8-3D40-9584-4CFFDE5B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1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21920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387600"/>
            <a:ext cx="65532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6260" name="Picture 21" descr="Top REE CS fl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72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 thruBlk="1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+mj-lt"/>
          <a:ea typeface="+mj-ea"/>
          <a:cs typeface="ＭＳ Ｐゴシック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  <a:cs typeface="ＭＳ Ｐゴシック"/>
        </a:defRPr>
      </a:lvl5pPr>
      <a:lvl6pPr marL="4571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6pPr>
      <a:lvl7pPr marL="91433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7pPr>
      <a:lvl8pPr marL="1371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8pPr>
      <a:lvl9pPr marL="182867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343434"/>
          </a:solidFill>
          <a:latin typeface="+mn-lt"/>
          <a:ea typeface="+mn-ea"/>
          <a:cs typeface="ＭＳ Ｐゴシック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343434"/>
          </a:solidFill>
          <a:latin typeface="+mn-lt"/>
          <a:ea typeface="+mn-ea"/>
          <a:cs typeface="ＭＳ Ｐゴシック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43434"/>
          </a:solidFill>
          <a:latin typeface="+mn-lt"/>
          <a:ea typeface="+mn-ea"/>
          <a:cs typeface="ＭＳ Ｐゴシック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343434"/>
          </a:solidFill>
          <a:latin typeface="+mn-lt"/>
          <a:ea typeface="+mn-ea"/>
          <a:cs typeface="ＭＳ Ｐゴシック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  <a:cs typeface="ＭＳ Ｐゴシック"/>
        </a:defRPr>
      </a:lvl5pPr>
      <a:lvl6pPr marL="2514423" indent="-22858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6pPr>
      <a:lvl7pPr marL="2971591" indent="-22858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7pPr>
      <a:lvl8pPr marL="3428759" indent="-22858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8pPr>
      <a:lvl9pPr marL="3885926" indent="-22858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FEE454-08EB-4A8E-A001-C8F9D1A20C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7/9/2014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EEDF1C-D0E5-4378-9684-B892E8503B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75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9171E7-9B6F-4B78-B019-1A4D63E1482A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72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0914C8B-B072-4EF7-AEDD-36DFD4F5B928}" type="slidenum">
              <a:rPr lang="en-US">
                <a:solidFill>
                  <a:srgbClr val="000514"/>
                </a:solidFill>
                <a:latin typeface="Calibri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514"/>
              </a:solidFill>
              <a:latin typeface="Calibri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84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514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84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514"/>
                </a:solidFill>
                <a:latin typeface="Times New Roman" pitchFamily="18" charset="0"/>
              </a:endParaRPr>
            </a:p>
          </p:txBody>
        </p:sp>
        <p:sp>
          <p:nvSpPr>
            <p:cNvPr id="3184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514"/>
                </a:solidFill>
                <a:latin typeface="Times New Roman" pitchFamily="18" charset="0"/>
              </a:endParaRPr>
            </a:p>
          </p:txBody>
        </p:sp>
      </p:grpSp>
      <p:sp>
        <p:nvSpPr>
          <p:cNvPr id="3184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84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514"/>
              </a:solidFill>
              <a:latin typeface="Calibri"/>
            </a:endParaRPr>
          </a:p>
        </p:txBody>
      </p:sp>
      <p:sp>
        <p:nvSpPr>
          <p:cNvPr id="3184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2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66FF33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66FF33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66FF33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66FF33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FF33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FF33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FF33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FF33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076D5EA-8392-4D1F-98EE-A322CEBBBCFE}" type="datetime1">
              <a:rPr lang="en-US" b="1" smtClean="0">
                <a:solidFill>
                  <a:srgbClr val="E3DED1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7/9/2014</a:t>
            </a:fld>
            <a:endParaRPr lang="en-US" b="1">
              <a:solidFill>
                <a:srgbClr val="E3DED1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E3DED1"/>
                </a:solidFill>
                <a:latin typeface="Arial" charset="0"/>
              </a:rPr>
              <a:t>Free Template from www.brainybetty.com</a:t>
            </a:r>
            <a:endParaRPr lang="en-US" b="1">
              <a:solidFill>
                <a:srgbClr val="E3DED1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968EE9F-5EB4-43BB-939D-4AEEA6A88F24}" type="slidenum">
              <a:rPr lang="en-US" b="1" smtClean="0">
                <a:solidFill>
                  <a:srgbClr val="E3DED1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E3DED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41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186948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000" b="1" i="1" dirty="0" smtClean="0">
                <a:latin typeface="Constantia" pitchFamily="18" charset="0"/>
              </a:rPr>
              <a:t>Earth Science Information Partners (ESIP) Meeting</a:t>
            </a:r>
            <a:br>
              <a:rPr lang="en-US" sz="2000" b="1" i="1" dirty="0" smtClean="0">
                <a:latin typeface="Constantia" pitchFamily="18" charset="0"/>
              </a:rPr>
            </a:br>
            <a:r>
              <a:rPr lang="en-US" sz="2000" b="1" i="1" dirty="0" smtClean="0">
                <a:latin typeface="Constantia" pitchFamily="18" charset="0"/>
              </a:rPr>
              <a:t> Frisco, CO</a:t>
            </a:r>
            <a:br>
              <a:rPr lang="en-US" sz="2000" b="1" i="1" dirty="0" smtClean="0">
                <a:latin typeface="Constantia" pitchFamily="18" charset="0"/>
              </a:rPr>
            </a:br>
            <a:r>
              <a:rPr lang="en-US" sz="1800" b="1" i="1" dirty="0" smtClean="0">
                <a:latin typeface="Constantia" pitchFamily="18" charset="0"/>
              </a:rPr>
              <a:t>July 9, 2014</a:t>
            </a:r>
          </a:p>
        </p:txBody>
      </p:sp>
      <p:sp>
        <p:nvSpPr>
          <p:cNvPr id="109570" name="Subtitle 2"/>
          <p:cNvSpPr>
            <a:spLocks noGrp="1"/>
          </p:cNvSpPr>
          <p:nvPr>
            <p:ph type="subTitle" idx="1"/>
          </p:nvPr>
        </p:nvSpPr>
        <p:spPr>
          <a:xfrm>
            <a:off x="1371600" y="3575686"/>
            <a:ext cx="6400800" cy="1339156"/>
          </a:xfrm>
        </p:spPr>
        <p:txBody>
          <a:bodyPr/>
          <a:lstStyle/>
          <a:p>
            <a:r>
              <a:rPr lang="en-US" sz="1800" b="1" dirty="0" smtClean="0">
                <a:latin typeface="Constantia" pitchFamily="18" charset="0"/>
              </a:rPr>
              <a:t>Dr. Mark R. Walbridge</a:t>
            </a:r>
          </a:p>
          <a:p>
            <a:r>
              <a:rPr lang="en-US" sz="1600" dirty="0" smtClean="0">
                <a:latin typeface="Constantia" pitchFamily="18" charset="0"/>
              </a:rPr>
              <a:t>National Program Leader</a:t>
            </a:r>
          </a:p>
          <a:p>
            <a:r>
              <a:rPr lang="en-US" sz="1600" dirty="0" smtClean="0">
                <a:latin typeface="Constantia" pitchFamily="18" charset="0"/>
              </a:rPr>
              <a:t>Water Availability &amp; Watershed Management Program</a:t>
            </a:r>
          </a:p>
          <a:p>
            <a:r>
              <a:rPr lang="en-US" sz="1600" dirty="0" smtClean="0">
                <a:latin typeface="Constantia" pitchFamily="18" charset="0"/>
              </a:rPr>
              <a:t>LTAR Coordinator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109572" name="TextBox 10"/>
          <p:cNvSpPr txBox="1">
            <a:spLocks noChangeArrowheads="1"/>
          </p:cNvSpPr>
          <p:nvPr/>
        </p:nvSpPr>
        <p:spPr bwMode="auto">
          <a:xfrm>
            <a:off x="6760368" y="256983"/>
            <a:ext cx="2024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Agricultural Research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000000"/>
                </a:solidFill>
                <a:latin typeface="Constantia" pitchFamily="18" charset="0"/>
                <a:cs typeface="Calibri" pitchFamily="34" charset="0"/>
              </a:rPr>
              <a:t>The Long-Term Agro-Ecosystem Research (LTAR) Network:  </a:t>
            </a:r>
            <a:r>
              <a:rPr lang="en-US" sz="2800" dirty="0" smtClean="0">
                <a:solidFill>
                  <a:srgbClr val="000000"/>
                </a:solidFill>
                <a:latin typeface="Constantia" pitchFamily="18" charset="0"/>
              </a:rPr>
              <a:t>Current Status and Future Trends</a:t>
            </a:r>
            <a:endParaRPr lang="en-US" sz="2800" b="1" dirty="0">
              <a:solidFill>
                <a:srgbClr val="000000"/>
              </a:solidFill>
              <a:latin typeface="Constant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937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514"/>
              </a:solidFill>
              <a:latin typeface="Times New Roman" pitchFamily="18" charset="0"/>
            </a:endParaRPr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Slide" r:id="rId3" imgW="4570622" imgH="3427437" progId="PowerPoint.Slide.12">
                  <p:embed/>
                </p:oleObj>
              </mc:Choice>
              <mc:Fallback>
                <p:oleObj name="Slide" r:id="rId3" imgW="4570622" imgH="34274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49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9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447800"/>
          </a:xfrm>
        </p:spPr>
        <p:txBody>
          <a:bodyPr/>
          <a:lstStyle/>
          <a:p>
            <a:pPr algn="ctr"/>
            <a:r>
              <a:rPr lang="en-US" dirty="0" smtClean="0"/>
              <a:t>The Long-Term Agro-ecosystem Research (LTAR) Network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24" y="1506206"/>
            <a:ext cx="7256351" cy="50044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CA1E-17ED-4ABA-B5F1-21A45EE84104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131D-C2D9-46C7-AB41-68879FF0396D}" type="slidenum">
              <a:rPr lang="en-US" smtClean="0">
                <a:solidFill>
                  <a:srgbClr val="E3DED1"/>
                </a:solidFill>
              </a:rPr>
              <a:pPr/>
              <a:t>11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4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8552"/>
            <a:ext cx="8229600" cy="4165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Six New LTAR Sites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785"/>
            <a:ext cx="8229600" cy="5514243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Fill critical gaps in the current network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Lower Chesapeake Bay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Florida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Great Lakes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Ohio River Basin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Texas Gulf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Great Basin</a:t>
            </a:r>
            <a:endParaRPr lang="en-US" b="1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Extend the LTAR network to partner sites outside ARS and USDA.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Expand LTAR site coverage to the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Critical Zone Observatory (CZO) Network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1" dirty="0" smtClean="0"/>
              <a:t>The National Network of Biological Field Stations</a:t>
            </a:r>
          </a:p>
        </p:txBody>
      </p:sp>
    </p:spTree>
    <p:extLst>
      <p:ext uri="{BB962C8B-B14F-4D97-AF65-F5344CB8AC3E}">
        <p14:creationId xmlns:p14="http://schemas.microsoft.com/office/powerpoint/2010/main" val="30959600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94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LTAR </a:t>
            </a:r>
            <a:r>
              <a:rPr lang="en-US" sz="5400" b="1" dirty="0" smtClean="0">
                <a:latin typeface="+mn-lt"/>
              </a:rPr>
              <a:t>Sites Will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3631"/>
            <a:ext cx="8229600" cy="522170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Collect a core set of common measurements;</a:t>
            </a:r>
          </a:p>
          <a:p>
            <a:r>
              <a:rPr lang="en-US" sz="3600" b="1" dirty="0" smtClean="0"/>
              <a:t>Participate in an annual LTAR network meeting or workshop;</a:t>
            </a:r>
          </a:p>
          <a:p>
            <a:r>
              <a:rPr lang="en-US" sz="3600" b="1" dirty="0" smtClean="0"/>
              <a:t>Encourage </a:t>
            </a:r>
            <a:r>
              <a:rPr lang="en-US" sz="3600" b="1" dirty="0" smtClean="0"/>
              <a:t>partnerships;</a:t>
            </a:r>
          </a:p>
          <a:p>
            <a:r>
              <a:rPr lang="en-US" sz="3600" b="1" dirty="0" smtClean="0"/>
              <a:t>Seek extramural funding to support long-term research</a:t>
            </a:r>
            <a:r>
              <a:rPr lang="en-US" sz="3600" b="1" dirty="0"/>
              <a:t>; </a:t>
            </a:r>
            <a:endParaRPr lang="en-US" sz="3600" b="1" dirty="0" smtClean="0"/>
          </a:p>
          <a:p>
            <a:r>
              <a:rPr lang="en-US" sz="3600" b="1" dirty="0" smtClean="0"/>
              <a:t>Undergo </a:t>
            </a:r>
            <a:r>
              <a:rPr lang="en-US" sz="3600" b="1" dirty="0"/>
              <a:t>a site review every 5 </a:t>
            </a:r>
            <a:r>
              <a:rPr lang="en-US" sz="3600" b="1" dirty="0" smtClean="0"/>
              <a:t>years.</a:t>
            </a:r>
            <a:endParaRPr lang="en-US" sz="3600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729188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8981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May 28-29, 2014 LTAR Network Meeting in Nunn, CO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42837"/>
            <a:ext cx="8229600" cy="528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ARS FY14 Budget </a:t>
            </a:r>
            <a:r>
              <a:rPr lang="en-US" sz="2800" b="1" dirty="0" smtClean="0"/>
              <a:t>added</a:t>
            </a:r>
            <a:r>
              <a:rPr lang="en-US" sz="2800" b="1" dirty="0" smtClean="0"/>
              <a:t> </a:t>
            </a:r>
            <a:r>
              <a:rPr lang="en-US" sz="2800" b="1" dirty="0" smtClean="0"/>
              <a:t>$</a:t>
            </a:r>
            <a:r>
              <a:rPr lang="en-US" sz="2800" b="1" dirty="0" smtClean="0"/>
              <a:t>10 for </a:t>
            </a:r>
            <a:r>
              <a:rPr lang="en-US" sz="2800" b="1" dirty="0" smtClean="0"/>
              <a:t>the LTAR </a:t>
            </a:r>
            <a:r>
              <a:rPr lang="en-US" sz="2800" b="1" dirty="0" smtClean="0"/>
              <a:t>network.</a:t>
            </a:r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93" y="818707"/>
            <a:ext cx="6965506" cy="52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20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8" y="235337"/>
            <a:ext cx="8446168" cy="12084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</a:t>
            </a:r>
            <a:r>
              <a:rPr lang="en-US" sz="3200" dirty="0" smtClean="0"/>
              <a:t>Central Question </a:t>
            </a:r>
            <a:r>
              <a:rPr lang="en-US" sz="3200" dirty="0" smtClean="0"/>
              <a:t>That</a:t>
            </a:r>
            <a:r>
              <a:rPr lang="en-US" sz="3200" dirty="0" smtClean="0"/>
              <a:t> </a:t>
            </a:r>
            <a:r>
              <a:rPr lang="en-US" sz="3200" dirty="0" smtClean="0"/>
              <a:t>the LTAR Network </a:t>
            </a:r>
            <a:r>
              <a:rPr lang="en-US" sz="3200" dirty="0" smtClean="0"/>
              <a:t>Addresses?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66" y="2514600"/>
            <a:ext cx="8299551" cy="24785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How Do We Sustain </a:t>
            </a:r>
            <a:r>
              <a:rPr lang="en-US" sz="3600" i="1" dirty="0"/>
              <a:t>or </a:t>
            </a:r>
            <a:r>
              <a:rPr lang="en-US" sz="3600" i="1" dirty="0" smtClean="0"/>
              <a:t>Enhance </a:t>
            </a:r>
            <a:r>
              <a:rPr lang="en-US" sz="3600" i="1" dirty="0"/>
              <a:t>Productivity, Profitability, and Ecosystem Services in Agro-ecosystems and Agricultural </a:t>
            </a:r>
            <a:r>
              <a:rPr lang="en-US" sz="3600" i="1" dirty="0" smtClean="0"/>
              <a:t>Landscapes?</a:t>
            </a:r>
            <a:endParaRPr lang="en-US" sz="3600" dirty="0"/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980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 – Site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3413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68580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Pair new and existing LTAR </a:t>
            </a:r>
            <a:r>
              <a:rPr lang="en-US" sz="3600" dirty="0" smtClean="0"/>
              <a:t>sites--</a:t>
            </a:r>
            <a:r>
              <a:rPr lang="en-US" sz="3600" dirty="0"/>
              <a:t>e</a:t>
            </a:r>
            <a:r>
              <a:rPr lang="en-US" sz="3600" dirty="0" smtClean="0"/>
              <a:t>ach </a:t>
            </a:r>
            <a:r>
              <a:rPr lang="en-US" sz="3600" dirty="0"/>
              <a:t>of the 10 </a:t>
            </a:r>
            <a:r>
              <a:rPr lang="en-US" sz="3600" dirty="0" smtClean="0"/>
              <a:t>original LTAR sites would </a:t>
            </a:r>
            <a:r>
              <a:rPr lang="en-US" sz="3600" dirty="0"/>
              <a:t>‘adopt’ one of the new sites for the purposes </a:t>
            </a:r>
            <a:r>
              <a:rPr lang="en-US" sz="3600" dirty="0" smtClean="0"/>
              <a:t>of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sz="3600" dirty="0" smtClean="0"/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/>
              <a:t>sharing </a:t>
            </a:r>
            <a:r>
              <a:rPr lang="en-US" sz="3200" dirty="0"/>
              <a:t>information and </a:t>
            </a:r>
            <a:r>
              <a:rPr lang="en-US" sz="3200" dirty="0" smtClean="0"/>
              <a:t>resources;</a:t>
            </a:r>
          </a:p>
          <a:p>
            <a:pPr marL="454914" lvl="1" indent="0">
              <a:buClr>
                <a:srgbClr val="FF0000"/>
              </a:buClr>
              <a:buNone/>
            </a:pPr>
            <a:endParaRPr lang="en-US" sz="3200" dirty="0" smtClean="0"/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/>
              <a:t>providing </a:t>
            </a:r>
            <a:r>
              <a:rPr lang="en-US" sz="3200" dirty="0"/>
              <a:t>background on </a:t>
            </a:r>
            <a:r>
              <a:rPr lang="en-US" sz="3200" dirty="0" smtClean="0"/>
              <a:t>the earlier organization and development of </a:t>
            </a:r>
            <a:r>
              <a:rPr lang="en-US" sz="3200" dirty="0"/>
              <a:t>the LTAR </a:t>
            </a:r>
            <a:r>
              <a:rPr lang="en-US" sz="3200" dirty="0" smtClean="0"/>
              <a:t>network</a:t>
            </a:r>
            <a:r>
              <a:rPr lang="en-US" sz="3200" dirty="0"/>
              <a:t>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1034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4332"/>
            <a:ext cx="7772400" cy="661250"/>
          </a:xfrm>
        </p:spPr>
        <p:txBody>
          <a:bodyPr/>
          <a:lstStyle/>
          <a:p>
            <a:r>
              <a:rPr lang="en-US" dirty="0" smtClean="0"/>
              <a:t>Next Steps – Site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479398"/>
            <a:ext cx="8446168" cy="4213460"/>
          </a:xfrm>
        </p:spPr>
        <p:txBody>
          <a:bodyPr>
            <a:noAutofit/>
          </a:bodyPr>
          <a:lstStyle/>
          <a:p>
            <a:r>
              <a:rPr lang="en-US" sz="1800" b="1" dirty="0"/>
              <a:t>OLD SITE				</a:t>
            </a:r>
            <a:r>
              <a:rPr lang="en-US" sz="1800" b="1" dirty="0" smtClean="0"/>
              <a:t>NEW </a:t>
            </a:r>
            <a:r>
              <a:rPr lang="en-US" sz="1800" b="1" dirty="0"/>
              <a:t>SITE </a:t>
            </a:r>
            <a:endParaRPr lang="en-US" sz="1800" dirty="0"/>
          </a:p>
          <a:p>
            <a:r>
              <a:rPr lang="en-US" sz="1800" dirty="0"/>
              <a:t>Cook Agronomy Farm (CAF)		</a:t>
            </a:r>
            <a:r>
              <a:rPr lang="en-US" sz="1800" dirty="0" smtClean="0"/>
              <a:t>Kellogg </a:t>
            </a:r>
            <a:r>
              <a:rPr lang="en-US" sz="1800" dirty="0"/>
              <a:t>Biological Station (KBS)</a:t>
            </a:r>
          </a:p>
          <a:p>
            <a:r>
              <a:rPr lang="en-US" sz="1800" dirty="0"/>
              <a:t>Central Mississippi River Basin (CMRB)	</a:t>
            </a:r>
            <a:r>
              <a:rPr lang="en-US" sz="1800" dirty="0" smtClean="0"/>
              <a:t>Lower </a:t>
            </a:r>
            <a:r>
              <a:rPr lang="en-US" sz="1800" dirty="0"/>
              <a:t>Mississippi River Basin (LMRB)</a:t>
            </a:r>
          </a:p>
          <a:p>
            <a:r>
              <a:rPr lang="en-US" sz="1800" dirty="0"/>
              <a:t>Central Plains Experimental Range (CPER)	</a:t>
            </a:r>
            <a:r>
              <a:rPr lang="en-US" sz="1800" dirty="0" err="1" smtClean="0"/>
              <a:t>Archbold</a:t>
            </a:r>
            <a:r>
              <a:rPr lang="en-US" sz="1800" dirty="0" smtClean="0"/>
              <a:t> </a:t>
            </a:r>
            <a:r>
              <a:rPr lang="en-US" sz="1800" dirty="0"/>
              <a:t>Biological Station (ABS)</a:t>
            </a:r>
          </a:p>
          <a:p>
            <a:r>
              <a:rPr lang="en-US" sz="1800" dirty="0"/>
              <a:t>Gulf Atlantic Coastal Plain (GACP)		</a:t>
            </a:r>
            <a:r>
              <a:rPr lang="en-US" sz="1800" dirty="0" smtClean="0"/>
              <a:t>(</a:t>
            </a:r>
            <a:r>
              <a:rPr lang="en-US" sz="1800" dirty="0"/>
              <a:t>denitrification proposal)</a:t>
            </a:r>
          </a:p>
          <a:p>
            <a:r>
              <a:rPr lang="en-US" sz="1800" dirty="0" err="1"/>
              <a:t>Jornada</a:t>
            </a:r>
            <a:r>
              <a:rPr lang="en-US" sz="1800" dirty="0"/>
              <a:t> Experimental Range (JER)		</a:t>
            </a:r>
            <a:r>
              <a:rPr lang="en-US" sz="1800" dirty="0" smtClean="0"/>
              <a:t>Texas </a:t>
            </a:r>
            <a:r>
              <a:rPr lang="en-US" sz="1800" dirty="0"/>
              <a:t>Gulf (TG)</a:t>
            </a:r>
          </a:p>
          <a:p>
            <a:r>
              <a:rPr lang="en-US" sz="1800" dirty="0"/>
              <a:t>Northern Plains (NP)			</a:t>
            </a:r>
            <a:r>
              <a:rPr lang="en-US" sz="1800" dirty="0" smtClean="0"/>
              <a:t>Platte </a:t>
            </a:r>
            <a:r>
              <a:rPr lang="en-US" sz="1800" dirty="0"/>
              <a:t>River/High Plains (</a:t>
            </a:r>
            <a:r>
              <a:rPr lang="en-US" sz="1800" dirty="0" smtClean="0"/>
              <a:t>PRHP</a:t>
            </a:r>
            <a:endParaRPr lang="en-US" sz="1800" dirty="0"/>
          </a:p>
          <a:p>
            <a:r>
              <a:rPr lang="en-US" sz="1800" dirty="0"/>
              <a:t>Southern Plains (SP)			</a:t>
            </a:r>
            <a:r>
              <a:rPr lang="en-US" sz="1800" dirty="0" smtClean="0"/>
              <a:t>(</a:t>
            </a:r>
            <a:r>
              <a:rPr lang="en-US" sz="1800" dirty="0"/>
              <a:t>denitrification proposal)</a:t>
            </a:r>
          </a:p>
          <a:p>
            <a:r>
              <a:rPr lang="en-US" sz="1800" dirty="0"/>
              <a:t>Upper Chesapeake Bay (UCB)		</a:t>
            </a:r>
            <a:r>
              <a:rPr lang="en-US" sz="1800" dirty="0" smtClean="0"/>
              <a:t>Lower </a:t>
            </a:r>
            <a:r>
              <a:rPr lang="en-US" sz="1800" dirty="0"/>
              <a:t>Chesapeake Bay (LCB)</a:t>
            </a:r>
          </a:p>
          <a:p>
            <a:r>
              <a:rPr lang="en-US" sz="1800" dirty="0"/>
              <a:t>Upper Mississippi River Basin (UMRB)	</a:t>
            </a:r>
            <a:r>
              <a:rPr lang="en-US" sz="1800" dirty="0" smtClean="0"/>
              <a:t>Eastern </a:t>
            </a:r>
            <a:r>
              <a:rPr lang="en-US" sz="1800" dirty="0"/>
              <a:t>Corn Belt (ECB)</a:t>
            </a:r>
          </a:p>
          <a:p>
            <a:r>
              <a:rPr lang="en-US" sz="1800" dirty="0"/>
              <a:t>Walnut Gulch </a:t>
            </a:r>
            <a:r>
              <a:rPr lang="en-US" sz="1800" dirty="0" smtClean="0"/>
              <a:t>Exp. </a:t>
            </a:r>
            <a:r>
              <a:rPr lang="en-US" sz="1800" dirty="0"/>
              <a:t>Watershed (WGEW)	</a:t>
            </a:r>
            <a:r>
              <a:rPr lang="en-US" sz="1800" dirty="0" smtClean="0"/>
              <a:t>Great </a:t>
            </a:r>
            <a:r>
              <a:rPr lang="en-US" sz="1800" dirty="0"/>
              <a:t>Basin (GB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CA1E-17ED-4ABA-B5F1-21A45EE84104}" type="datetime1">
              <a:rPr lang="en-US" smtClean="0">
                <a:solidFill>
                  <a:srgbClr val="E3DED1"/>
                </a:solidFill>
              </a:rPr>
              <a:pPr/>
              <a:t>7/9/2014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3DED1"/>
                </a:solidFill>
              </a:rPr>
              <a:t>Free Template from www.brainybetty.com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131D-C2D9-46C7-AB41-68879FF0396D}" type="slidenum">
              <a:rPr lang="en-US" smtClean="0">
                <a:solidFill>
                  <a:srgbClr val="E3DED1"/>
                </a:solidFill>
              </a:rPr>
              <a:pPr/>
              <a:t>17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9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2074"/>
            <a:ext cx="7772400" cy="480348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3200" dirty="0" smtClean="0"/>
              <a:t>Cross-Site </a:t>
            </a:r>
            <a:r>
              <a:rPr lang="en-US" sz="3200" dirty="0" smtClean="0"/>
              <a:t>Denitrification </a:t>
            </a:r>
            <a:r>
              <a:rPr lang="en-US" sz="3200" dirty="0" smtClean="0"/>
              <a:t>Research</a:t>
            </a:r>
          </a:p>
          <a:p>
            <a:pPr marL="68580" indent="0">
              <a:buClr>
                <a:srgbClr val="FF0000"/>
              </a:buClr>
              <a:buNone/>
            </a:pPr>
            <a:endParaRPr lang="en-US" sz="3200" dirty="0" smtClean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3200" dirty="0" smtClean="0"/>
              <a:t>Design </a:t>
            </a:r>
            <a:r>
              <a:rPr lang="en-US" sz="3200" dirty="0"/>
              <a:t>the Observatory Component of </a:t>
            </a:r>
            <a:r>
              <a:rPr lang="en-US" sz="3200" dirty="0" smtClean="0"/>
              <a:t>LTAR</a:t>
            </a:r>
            <a:endParaRPr lang="en-US" sz="3200" dirty="0"/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NEON-comparable infrastructure (i.e., sensors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Linked across LTAR sites (and with the Forest Service’s Smart Forests network) and accessible via the </a:t>
            </a:r>
            <a:r>
              <a:rPr lang="en-US" sz="2800" dirty="0" smtClean="0"/>
              <a:t>web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399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" y="247370"/>
            <a:ext cx="8434137" cy="914400"/>
          </a:xfrm>
        </p:spPr>
        <p:txBody>
          <a:bodyPr/>
          <a:lstStyle/>
          <a:p>
            <a:r>
              <a:rPr lang="en-US" sz="3600" dirty="0" smtClean="0"/>
              <a:t>Next </a:t>
            </a:r>
            <a:r>
              <a:rPr lang="en-US" sz="3600" dirty="0" smtClean="0"/>
              <a:t>Steps – Short-Term Products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929318"/>
            <a:ext cx="7772400" cy="5700082"/>
          </a:xfrm>
        </p:spPr>
        <p:txBody>
          <a:bodyPr>
            <a:normAutofit/>
          </a:bodyPr>
          <a:lstStyle/>
          <a:p>
            <a:r>
              <a:rPr lang="en-US" dirty="0" smtClean="0"/>
              <a:t>Four </a:t>
            </a:r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P</a:t>
            </a:r>
            <a:r>
              <a:rPr lang="en-US" dirty="0" smtClean="0"/>
              <a:t>roducts </a:t>
            </a:r>
            <a:r>
              <a:rPr lang="en-US" dirty="0"/>
              <a:t>to be produced over the next two </a:t>
            </a:r>
            <a:r>
              <a:rPr lang="en-US" dirty="0" smtClean="0"/>
              <a:t>years:</a:t>
            </a:r>
          </a:p>
          <a:p>
            <a:pPr marL="969264" lvl="1" indent="-514350">
              <a:buFont typeface="+mj-lt"/>
              <a:buAutoNum type="arabicParenR"/>
            </a:pPr>
            <a:r>
              <a:rPr lang="en-US" sz="2800" dirty="0"/>
              <a:t>A</a:t>
            </a:r>
            <a:r>
              <a:rPr lang="en-US" sz="2800" dirty="0" smtClean="0"/>
              <a:t> revision of </a:t>
            </a:r>
            <a:r>
              <a:rPr lang="en-US" sz="2800" dirty="0"/>
              <a:t>the Shared Research Strategy to update information regarding the 8 new LTAR sites</a:t>
            </a:r>
            <a:r>
              <a:rPr lang="en-US" sz="2800" dirty="0" smtClean="0"/>
              <a:t>;</a:t>
            </a:r>
          </a:p>
          <a:p>
            <a:pPr marL="969264" lvl="1" indent="-514350">
              <a:buFont typeface="+mj-lt"/>
              <a:buAutoNum type="arabicParenR"/>
            </a:pP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i="1" dirty="0" err="1"/>
              <a:t>BioScience</a:t>
            </a:r>
            <a:r>
              <a:rPr lang="en-US" sz="2800" dirty="0"/>
              <a:t> </a:t>
            </a:r>
            <a:r>
              <a:rPr lang="en-US" sz="2800" dirty="0" smtClean="0"/>
              <a:t>article—about LTAR (follow up to Robertson et al.);</a:t>
            </a:r>
          </a:p>
          <a:p>
            <a:pPr marL="969264" lvl="1" indent="-514350">
              <a:buFont typeface="+mj-lt"/>
              <a:buAutoNum type="arabicParenR"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paper on rainfall intensity/soil erosion, based on </a:t>
            </a:r>
            <a:r>
              <a:rPr lang="en-US" sz="2800" dirty="0" smtClean="0"/>
              <a:t>existing </a:t>
            </a:r>
            <a:r>
              <a:rPr lang="en-US" sz="2800" dirty="0"/>
              <a:t>data across the LTAR </a:t>
            </a:r>
            <a:r>
              <a:rPr lang="en-US" sz="2800" dirty="0" smtClean="0"/>
              <a:t>sites; </a:t>
            </a:r>
          </a:p>
          <a:p>
            <a:pPr marL="969264" lvl="1" indent="-514350">
              <a:buFont typeface="+mj-lt"/>
              <a:buAutoNum type="arabicParenR"/>
            </a:pPr>
            <a:r>
              <a:rPr lang="en-US" sz="2800" dirty="0" smtClean="0"/>
              <a:t>A </a:t>
            </a:r>
            <a:r>
              <a:rPr lang="en-US" sz="2800" dirty="0"/>
              <a:t>r</a:t>
            </a:r>
            <a:r>
              <a:rPr lang="en-US" sz="2800" dirty="0" smtClean="0"/>
              <a:t>eview </a:t>
            </a:r>
            <a:r>
              <a:rPr lang="en-US" sz="2800" dirty="0"/>
              <a:t>paper on </a:t>
            </a:r>
            <a:r>
              <a:rPr lang="en-US" sz="2800" dirty="0" smtClean="0"/>
              <a:t>inter-annual </a:t>
            </a:r>
            <a:r>
              <a:rPr lang="en-US" sz="2800" dirty="0"/>
              <a:t>productivity variations across LTAR sites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915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495"/>
            <a:ext cx="8686800" cy="1828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top 100 questions of importance to the future of global agriculture 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(Pretty et al. 2010. Int. J. of Ag. Sustainability 8:219-236)</a:t>
            </a:r>
            <a:endParaRPr lang="en-US" sz="3600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82000" cy="4648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light of: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Growing impacts of climate change.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Concerns over energy security.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Regional dietary shifts.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And the Millennium Development target of a 50% reduction in world poverty and hunger by 2015: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“Rather than simply maximizing productivity, the goal for the agricultural sector is to optimize productivity across a far more complex landscape of production, rural development, environmental, social justice and food consumption outcomes.”</a:t>
            </a:r>
          </a:p>
        </p:txBody>
      </p:sp>
    </p:spTree>
    <p:extLst>
      <p:ext uri="{BB962C8B-B14F-4D97-AF65-F5344CB8AC3E}">
        <p14:creationId xmlns:p14="http://schemas.microsoft.com/office/powerpoint/2010/main" val="244121737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6080"/>
            <a:ext cx="8229600" cy="462221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Design a ‘Cross-Site Sustainability Experiment’ that addresses LTAR’s central question.</a:t>
            </a:r>
          </a:p>
          <a:p>
            <a:pPr marL="68580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Implement </a:t>
            </a:r>
            <a:r>
              <a:rPr lang="en-US" dirty="0" err="1" smtClean="0"/>
              <a:t>GRACEnet</a:t>
            </a:r>
            <a:r>
              <a:rPr lang="en-US" dirty="0" smtClean="0"/>
              <a:t> across all LTAR sites within the next two years</a:t>
            </a:r>
            <a:r>
              <a:rPr lang="en-US" dirty="0" smtClean="0"/>
              <a:t>.</a:t>
            </a:r>
          </a:p>
          <a:p>
            <a:pPr marL="68580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Sponsor a symposium at the AGU Annual Meeting in San Francisco, CA (Dec. 2014)</a:t>
            </a:r>
          </a:p>
        </p:txBody>
      </p:sp>
    </p:spTree>
    <p:extLst>
      <p:ext uri="{BB962C8B-B14F-4D97-AF65-F5344CB8AC3E}">
        <p14:creationId xmlns:p14="http://schemas.microsoft.com/office/powerpoint/2010/main" val="311069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Terraced Fields in China Where Researchers Are Pushing Crop Yields Close To Their Biophysical Limits </a:t>
            </a:r>
            <a:endParaRPr lang="en-US" sz="2800" b="1" dirty="0"/>
          </a:p>
        </p:txBody>
      </p:sp>
      <p:pic>
        <p:nvPicPr>
          <p:cNvPr id="259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447800"/>
            <a:ext cx="385504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7397" y="1600200"/>
            <a:ext cx="5148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From Zhang et al. (2013) An experiment for the 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world. Nature 497:33-35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962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Using farm designs informed by modeling, Chinese agricultural researchers are increasing yields in experimental plots and in farm studies while reducing the amount of resources used and nutrients lost.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4384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China’s scientists are using a variety of approaches to boost crop yields and limit environmental damage, say </a:t>
            </a:r>
            <a:r>
              <a:rPr lang="en-US" sz="2000" b="1" dirty="0" err="1" smtClean="0">
                <a:solidFill>
                  <a:prstClr val="black"/>
                </a:solidFill>
              </a:rPr>
              <a:t>Fusuo</a:t>
            </a:r>
            <a:r>
              <a:rPr lang="en-US" sz="2000" b="1" dirty="0" smtClean="0">
                <a:solidFill>
                  <a:prstClr val="black"/>
                </a:solidFill>
              </a:rPr>
              <a:t> Zhang, </a:t>
            </a:r>
            <a:r>
              <a:rPr lang="en-US" sz="2000" b="1" dirty="0" err="1" smtClean="0">
                <a:solidFill>
                  <a:prstClr val="black"/>
                </a:solidFill>
              </a:rPr>
              <a:t>Xinping</a:t>
            </a:r>
            <a:r>
              <a:rPr lang="en-US" sz="2000" b="1" dirty="0" smtClean="0">
                <a:solidFill>
                  <a:prstClr val="black"/>
                </a:solidFill>
              </a:rPr>
              <a:t> Chen and Peter Vitousek.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960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Data and LTAR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NASA</a:t>
            </a:r>
          </a:p>
          <a:p>
            <a:pPr lvl="1"/>
            <a:r>
              <a:rPr lang="en-US" dirty="0" smtClean="0"/>
              <a:t>Ongoing ARS/NASA interactions</a:t>
            </a:r>
          </a:p>
          <a:p>
            <a:pPr lvl="2"/>
            <a:r>
              <a:rPr lang="en-US" dirty="0" smtClean="0"/>
              <a:t>Evaporative Stress Index/Drought Monitoring/Lower Chesapeake Bay LTAR</a:t>
            </a:r>
          </a:p>
          <a:p>
            <a:pPr lvl="2"/>
            <a:r>
              <a:rPr lang="en-US" dirty="0" smtClean="0"/>
              <a:t>Soil Moisture/Various ARS Locations</a:t>
            </a:r>
          </a:p>
          <a:p>
            <a:pPr lvl="2"/>
            <a:r>
              <a:rPr lang="en-US" dirty="0" smtClean="0"/>
              <a:t>TRIM Satellite/Walnut Gulch LTER</a:t>
            </a:r>
          </a:p>
          <a:p>
            <a:pPr lvl="1"/>
            <a:r>
              <a:rPr lang="en-US" dirty="0" smtClean="0"/>
              <a:t>Potential Future NASA interactions</a:t>
            </a:r>
          </a:p>
          <a:p>
            <a:pPr lvl="2"/>
            <a:r>
              <a:rPr lang="en-US" dirty="0" smtClean="0"/>
              <a:t>Jet Propulsion Lab</a:t>
            </a:r>
          </a:p>
          <a:p>
            <a:pPr lvl="3"/>
            <a:r>
              <a:rPr lang="en-US" dirty="0" smtClean="0"/>
              <a:t>Dave </a:t>
            </a:r>
            <a:r>
              <a:rPr lang="en-US" dirty="0" err="1" smtClean="0"/>
              <a:t>Schimel</a:t>
            </a:r>
            <a:r>
              <a:rPr lang="en-US" dirty="0" smtClean="0"/>
              <a:t> and others</a:t>
            </a:r>
          </a:p>
          <a:p>
            <a:pPr lvl="3"/>
            <a:r>
              <a:rPr lang="en-US" dirty="0" smtClean="0"/>
              <a:t>Work With Kate Scow/UC Davis</a:t>
            </a:r>
          </a:p>
          <a:p>
            <a:pPr lvl="2"/>
            <a:r>
              <a:rPr lang="en-US" dirty="0" smtClean="0"/>
              <a:t>Other potential Future Interactions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NOAA</a:t>
            </a:r>
          </a:p>
        </p:txBody>
      </p:sp>
    </p:spTree>
    <p:extLst>
      <p:ext uri="{BB962C8B-B14F-4D97-AF65-F5344CB8AC3E}">
        <p14:creationId xmlns:p14="http://schemas.microsoft.com/office/powerpoint/2010/main" val="444320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echnological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LTAR </a:t>
            </a:r>
            <a:r>
              <a:rPr lang="en-US" dirty="0" smtClean="0"/>
              <a:t>Will </a:t>
            </a:r>
            <a:r>
              <a:rPr lang="en-US" dirty="0"/>
              <a:t>L</a:t>
            </a:r>
            <a:r>
              <a:rPr lang="en-US" dirty="0" smtClean="0"/>
              <a:t>ikely </a:t>
            </a:r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to A</a:t>
            </a:r>
            <a:r>
              <a:rPr lang="en-US" dirty="0" smtClean="0"/>
              <a:t>ddress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57329"/>
            <a:ext cx="7772400" cy="3714871"/>
          </a:xfrm>
        </p:spPr>
        <p:txBody>
          <a:bodyPr/>
          <a:lstStyle/>
          <a:p>
            <a:r>
              <a:rPr lang="en-US" dirty="0" smtClean="0"/>
              <a:t>Data Archiving, Storage, &amp; Management</a:t>
            </a:r>
          </a:p>
          <a:p>
            <a:r>
              <a:rPr lang="en-US" dirty="0" smtClean="0"/>
              <a:t>Big Data</a:t>
            </a:r>
          </a:p>
          <a:p>
            <a:r>
              <a:rPr lang="en-US" dirty="0" smtClean="0"/>
              <a:t>Dealing With Sensor-Driven Observatory Data Streams</a:t>
            </a:r>
          </a:p>
          <a:p>
            <a:r>
              <a:rPr lang="en-US" dirty="0" smtClean="0"/>
              <a:t>Moving From Individual Site Data Base Management Issues to Network-Wide Data Base Management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1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8132" name="Picture 4" descr="earth_drop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0"/>
            <a:ext cx="8237537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2747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155"/>
            <a:ext cx="8686800" cy="12649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Meeting these challenges will require transformative changes to agriculture</a:t>
            </a:r>
            <a:b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(NRC 2010) </a:t>
            </a:r>
            <a:endParaRPr lang="en-US" sz="2800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941320" y="1693817"/>
            <a:ext cx="6202680" cy="4648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Production systems and agricultural landscapes that: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Represent a significant departure from the dominant systems of present-day agriculture.</a:t>
            </a:r>
            <a:endParaRPr lang="en-US" sz="20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Capitalize on synergies, efficiencies, and resilience characteristics associated with complex natural systems and their linked social, economic, and biophysical systems.</a:t>
            </a:r>
            <a:endParaRPr lang="en-US" sz="20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Integrate information about productivity, environmental, economic, and social aspects of farming systems to understand their interactions.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Address issues of resilience and vulnerability to changing climatic and economic conditions.</a:t>
            </a:r>
          </a:p>
        </p:txBody>
      </p:sp>
      <p:pic>
        <p:nvPicPr>
          <p:cNvPr id="4" name="Picture 11" descr="k850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2140688"/>
            <a:ext cx="24384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67973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USDA Research, Education, and Extension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Action Plan 2012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163"/>
            <a:ext cx="5238206" cy="476062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“…in light of the many pressing challenges we face, it is time to renew our Nation's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commitment to maintaining and growing a progressive and innovative system of agricultural science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.”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“…….priorities are clearly linked—in science, nature, and through the multitude of goods and services produced on our Nation’s working lands.”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“These linkages between priority areas reflect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 inherent complexity of agricultural systems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highlight our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need for even more interdisciplinary investigations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as we move forward.”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     . . . REE Under Secretary and USDA Chief Scientist Dr. Catherine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Woteki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7" descr="k952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663" y="2209804"/>
            <a:ext cx="2485027" cy="369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811765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112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Will a Long-Term</a:t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Agro-Ecosystem Research (LTAR) Network Help Us Meet These 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2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By helping us understanding </a:t>
            </a:r>
            <a:r>
              <a:rPr lang="en-US" b="1" dirty="0" smtClean="0"/>
              <a:t>how key agricultural system components interact at larger scales </a:t>
            </a:r>
            <a:r>
              <a:rPr lang="en-US" dirty="0" smtClean="0"/>
              <a:t>(e.g., watershed; landscape);</a:t>
            </a:r>
          </a:p>
          <a:p>
            <a:pPr>
              <a:defRPr/>
            </a:pPr>
            <a:r>
              <a:rPr lang="en-US" dirty="0" smtClean="0"/>
              <a:t>By helping us anticipate the </a:t>
            </a:r>
            <a:r>
              <a:rPr lang="en-US" b="1" dirty="0" smtClean="0"/>
              <a:t>environmental effects of shifting agricultural practices</a:t>
            </a:r>
            <a:r>
              <a:rPr lang="en-US" dirty="0" smtClean="0"/>
              <a:t>;</a:t>
            </a:r>
          </a:p>
          <a:p>
            <a:pPr>
              <a:defRPr/>
            </a:pPr>
            <a:r>
              <a:rPr lang="en-US" dirty="0" smtClean="0"/>
              <a:t>By helping us improve the </a:t>
            </a:r>
            <a:r>
              <a:rPr lang="en-US" b="1" dirty="0" smtClean="0"/>
              <a:t>effectiveness of conservation programs</a:t>
            </a:r>
            <a:r>
              <a:rPr lang="en-US" dirty="0" smtClean="0"/>
              <a:t>;</a:t>
            </a:r>
          </a:p>
          <a:p>
            <a:pPr>
              <a:defRPr/>
            </a:pPr>
            <a:r>
              <a:rPr lang="en-US" dirty="0" smtClean="0"/>
              <a:t>By helping us identify the broader </a:t>
            </a:r>
            <a:r>
              <a:rPr lang="en-US" b="1" dirty="0" smtClean="0"/>
              <a:t>societal benefits of modern agriculture</a:t>
            </a:r>
            <a:r>
              <a:rPr lang="en-US" dirty="0" smtClean="0"/>
              <a:t> (e.g., bio-energy production; carbon sequestration; improved water quality &amp; water-use efficiency; wildlife habitat).</a:t>
            </a:r>
          </a:p>
        </p:txBody>
      </p:sp>
    </p:spTree>
    <p:extLst>
      <p:ext uri="{BB962C8B-B14F-4D97-AF65-F5344CB8AC3E}">
        <p14:creationId xmlns:p14="http://schemas.microsoft.com/office/powerpoint/2010/main" val="4185035056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609600" y="1905000"/>
            <a:ext cx="8153400" cy="4953000"/>
          </a:xfrm>
        </p:spPr>
        <p:txBody>
          <a:bodyPr/>
          <a:lstStyle/>
          <a:p>
            <a:r>
              <a:rPr lang="en-US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Shared Research </a:t>
            </a:r>
            <a:r>
              <a:rPr lang="en-US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Strategy (www.ars.usda.gov/ltar) </a:t>
            </a:r>
            <a:endParaRPr lang="en-US" sz="28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Four Priority Areas of Concern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Agro-ecosystem Productivity;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Climate Variability and Change;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Conservation and Environmental Quality;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Socio-economic Viability and Opportunities.</a:t>
            </a:r>
          </a:p>
          <a:p>
            <a:pPr algn="l"/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Four Key Products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New knowledge of processes &amp; systems;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New technologies &amp; management practices;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Improved agro-ecological models;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Comprehensive, accessible data.</a:t>
            </a:r>
          </a:p>
          <a:p>
            <a:pPr marL="457200" indent="-457200" algn="l"/>
            <a:endParaRPr lang="en-US" sz="2400" b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ltar logo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49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krishavstad:Downloads:LTAR Fig 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8600"/>
            <a:ext cx="8153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2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KFigures3-4 jls edits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924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514"/>
              </a:solidFill>
              <a:latin typeface="Times New Roman" pitchFamily="18" charset="0"/>
            </a:endParaRPr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Slide" r:id="rId3" imgW="4570622" imgH="3427437" progId="PowerPoint.Slide.12">
                  <p:embed/>
                </p:oleObj>
              </mc:Choice>
              <mc:Fallback>
                <p:oleObj name="Slide" r:id="rId3" imgW="4570622" imgH="34274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6947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0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E CS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ssa05">
  <a:themeElements>
    <a:clrScheme name="sssa05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ssa05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sa05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sa05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sa05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sa05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sa05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sa05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sa05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sa05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1006</Words>
  <Application>Microsoft Office PowerPoint</Application>
  <PresentationFormat>On-screen Show (4:3)</PresentationFormat>
  <Paragraphs>133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 Unicode MS</vt:lpstr>
      <vt:lpstr>ＭＳ Ｐゴシック</vt:lpstr>
      <vt:lpstr>Arial</vt:lpstr>
      <vt:lpstr>Calibri</vt:lpstr>
      <vt:lpstr>Consolas</vt:lpstr>
      <vt:lpstr>Constantia</vt:lpstr>
      <vt:lpstr>Corbel</vt:lpstr>
      <vt:lpstr>Ebrima</vt:lpstr>
      <vt:lpstr>Times New Roman</vt:lpstr>
      <vt:lpstr>Wingdings</vt:lpstr>
      <vt:lpstr>Wingdings 2</vt:lpstr>
      <vt:lpstr>Wingdings 3</vt:lpstr>
      <vt:lpstr>Office Theme</vt:lpstr>
      <vt:lpstr>REE CS Presentation Template</vt:lpstr>
      <vt:lpstr>7_Office Theme</vt:lpstr>
      <vt:lpstr>Flow</vt:lpstr>
      <vt:lpstr>sssa05</vt:lpstr>
      <vt:lpstr>Metro</vt:lpstr>
      <vt:lpstr>Slide</vt:lpstr>
      <vt:lpstr>       Earth Science Information Partners (ESIP) Meeting  Frisco, CO July 9, 2014</vt:lpstr>
      <vt:lpstr>The top 100 questions of importance to the future of global agriculture  (Pretty et al. 2010. Int. J. of Ag. Sustainability 8:219-236)</vt:lpstr>
      <vt:lpstr>Meeting these challenges will require transformative changes to agriculture (NRC 2010) </vt:lpstr>
      <vt:lpstr>USDA Research, Education, and Extension Action Plan 2012</vt:lpstr>
      <vt:lpstr>How Will a Long-Term Agro-Ecosystem Research (LTAR) Network Help Us Meet These Challenges?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Long-Term Agro-ecosystem Research (LTAR) Network</vt:lpstr>
      <vt:lpstr>Six New LTAR Sites</vt:lpstr>
      <vt:lpstr>LTAR Sites Will</vt:lpstr>
      <vt:lpstr>May 28-29, 2014 LTAR Network Meeting in Nunn, CO</vt:lpstr>
      <vt:lpstr>What Is the Central Question That the LTAR Network Addresses?</vt:lpstr>
      <vt:lpstr>Next Steps – Site Partners</vt:lpstr>
      <vt:lpstr>Next Steps – Site Partners</vt:lpstr>
      <vt:lpstr>Next Steps (cont.)</vt:lpstr>
      <vt:lpstr>Next Steps – Short-Term Products</vt:lpstr>
      <vt:lpstr>Next Steps (cont.)</vt:lpstr>
      <vt:lpstr>Terraced Fields in China Where Researchers Are Pushing Crop Yields Close To Their Biophysical Limits </vt:lpstr>
      <vt:lpstr>Satellite Data and LTAR</vt:lpstr>
      <vt:lpstr>Technological Issues That LTAR Will Likely Need to Address in the Future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Walbridge</dc:creator>
  <cp:lastModifiedBy>Walbridge, Mark</cp:lastModifiedBy>
  <cp:revision>70</cp:revision>
  <dcterms:created xsi:type="dcterms:W3CDTF">2014-07-08T12:19:04Z</dcterms:created>
  <dcterms:modified xsi:type="dcterms:W3CDTF">2014-07-09T15:52:56Z</dcterms:modified>
</cp:coreProperties>
</file>