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6858000" cx="12192000"/>
  <p:notesSz cx="6858000" cy="9144000"/>
  <p:embeddedFontLst>
    <p:embeddedFont>
      <p:font typeface="Arial Narrow"/>
      <p:regular r:id="rId22"/>
      <p:bold r:id="rId23"/>
      <p:italic r:id="rId24"/>
      <p:boldItalic r:id="rId25"/>
    </p:embeddedFont>
    <p:embeddedFont>
      <p:font typeface="Average"/>
      <p:regular r:id="rId26"/>
    </p:embeddedFont>
    <p:embeddedFont>
      <p:font typeface="Oswald"/>
      <p:regular r:id="rId27"/>
      <p:bold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44311ECA-A47B-4B76-8B0D-9F2FE6AA0220}">
  <a:tblStyle styleId="{44311ECA-A47B-4B76-8B0D-9F2FE6AA0220}"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font" Target="fonts/ArialNarrow-regular.fntdata"/><Relationship Id="rId21" Type="http://schemas.openxmlformats.org/officeDocument/2006/relationships/slide" Target="slides/slide16.xml"/><Relationship Id="rId24" Type="http://schemas.openxmlformats.org/officeDocument/2006/relationships/font" Target="fonts/ArialNarrow-italic.fntdata"/><Relationship Id="rId23" Type="http://schemas.openxmlformats.org/officeDocument/2006/relationships/font" Target="fonts/ArialNarrow-bold.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Average-regular.fntdata"/><Relationship Id="rId25" Type="http://schemas.openxmlformats.org/officeDocument/2006/relationships/font" Target="fonts/ArialNarrow-boldItalic.fntdata"/><Relationship Id="rId28" Type="http://schemas.openxmlformats.org/officeDocument/2006/relationships/font" Target="fonts/Oswald-bold.fntdata"/><Relationship Id="rId27"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 name="Shape 61"/>
        <p:cNvGrpSpPr/>
        <p:nvPr/>
      </p:nvGrpSpPr>
      <p:grpSpPr>
        <a:xfrm>
          <a:off x="0" y="0"/>
          <a:ext cx="0" cy="0"/>
          <a:chOff x="0" y="0"/>
          <a:chExt cx="0" cy="0"/>
        </a:xfrm>
      </p:grpSpPr>
      <p:sp>
        <p:nvSpPr>
          <p:cNvPr id="62" name="Google Shape;62;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Google Shape;131;g3dc24c0d64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dc24c0d6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Google Shape;137;g45f8610534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TMB: This quote from the Griffin paper stood out to me - “If what is badly needed is also ‘old’, it takes more than a mere data-rescue effort to translate the records or images into the electronic formats that modern research demands; it also means that certain priorities need to be re-ordered, new skills acquired and taught, resources redirected, and new networks constructed.”</a:t>
            </a:r>
            <a:endParaRPr/>
          </a:p>
          <a:p>
            <a:pPr indent="0" lvl="0" marL="0" rtl="0" algn="l">
              <a:spcBef>
                <a:spcPts val="0"/>
              </a:spcBef>
              <a:spcAft>
                <a:spcPts val="0"/>
              </a:spcAft>
              <a:buNone/>
            </a:pPr>
            <a:r>
              <a:rPr lang="en-US"/>
              <a:t>-We could consider structuring our closing thoughts around this quote. The DaR project is ending but there are other projects working that are bringing legacy data into the conversation, including TDR, Science Records Management Group, WRET, systems becoming more integrated, growing awareness of legacy data. We’re operating in a “new” world of data releases and as it becomes the norm people are becoming more comfortable with freeing their data. As you said, support from the top is critical and we’re working towards getting that.  </a:t>
            </a:r>
            <a:endParaRPr/>
          </a:p>
        </p:txBody>
      </p:sp>
      <p:sp>
        <p:nvSpPr>
          <p:cNvPr id="138" name="Google Shape;138;g45f8610534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5" name="Shape 145"/>
        <p:cNvGrpSpPr/>
        <p:nvPr/>
      </p:nvGrpSpPr>
      <p:grpSpPr>
        <a:xfrm>
          <a:off x="0" y="0"/>
          <a:ext cx="0" cy="0"/>
          <a:chOff x="0" y="0"/>
          <a:chExt cx="0" cy="0"/>
        </a:xfrm>
      </p:grpSpPr>
      <p:sp>
        <p:nvSpPr>
          <p:cNvPr id="146" name="Google Shape;146;g45f8610534_0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45f8610534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Text from Lance’s slide: </a:t>
            </a:r>
            <a:r>
              <a:rPr lang="en-US" sz="1400"/>
              <a:t>Scoring metrics are based on the METADATA TOTALS fields in the legacy product record. If those fields are not completed scoring can not be completed. Scoring metrics were designed and tested to generate a score that adequately differentiates between similar legacy data records and enables prioritization that matches logical expectations. </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US"/>
              <a:t>TMB: Transition - “The second iteration took a different approach.”</a:t>
            </a:r>
            <a:endParaRPr/>
          </a:p>
          <a:p>
            <a:pPr indent="0" lvl="0" marL="0" rtl="0" algn="l">
              <a:spcBef>
                <a:spcPts val="0"/>
              </a:spcBef>
              <a:spcAft>
                <a:spcPts val="0"/>
              </a:spcAft>
              <a:buNone/>
            </a:pPr>
            <a:r>
              <a:rPr lang="en-US"/>
              <a:t>-Since I wasn’t a part of the first iteration it’s hard for me to say, but it seems to me like a major goal of this 2nd project was to increase communication channels between science centers and MA leads. LDIRS was not only a way of documenting legacy data, it was a way of communicating to MA leads the data that exists in their purview. I think the new model also worked towards demonstrating the </a:t>
            </a:r>
            <a:r>
              <a:rPr i="1" lang="en-US"/>
              <a:t>value</a:t>
            </a:r>
            <a:r>
              <a:rPr lang="en-US"/>
              <a:t> of the data by showing the number of endangered species, the breadth of the data, the number of USGS priorities, etc. </a:t>
            </a:r>
            <a:endParaRPr/>
          </a:p>
          <a:p>
            <a:pPr indent="0" lvl="0" marL="0" rtl="0" algn="l">
              <a:spcBef>
                <a:spcPts val="0"/>
              </a:spcBef>
              <a:spcAft>
                <a:spcPts val="0"/>
              </a:spcAft>
              <a:buNone/>
            </a:pPr>
            <a:r>
              <a:rPr lang="en-US"/>
              <a:t>-One of the greatest challenges with legacy data is knowing where to start. LDIRS gives people the ability to rank according to factors that are valuable to them.</a:t>
            </a:r>
            <a:endParaRPr/>
          </a:p>
          <a:p>
            <a:pPr indent="0" lvl="0" marL="0" rtl="0" algn="l">
              <a:spcBef>
                <a:spcPts val="0"/>
              </a:spcBef>
              <a:spcAft>
                <a:spcPts val="0"/>
              </a:spcAft>
              <a:buNone/>
            </a:pPr>
            <a:r>
              <a:rPr lang="en-US"/>
              <a:t>-We should also add in something about the process of deciding how to weight these categories. I think the audience would find that process interesting. .How/why did we decide that digital obsolescence is a greater risk than paper records? I remember we had a big conversation in the meeting about how to weigh geographic extent. Just because a data set has a large geospatial extent doesn’t mean it’s more important. Data that was collected in a small geographic area but involves a rare species could be just as valuable. So we tried to balance that out with different categories.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1" name="Shape 151"/>
        <p:cNvGrpSpPr/>
        <p:nvPr/>
      </p:nvGrpSpPr>
      <p:grpSpPr>
        <a:xfrm>
          <a:off x="0" y="0"/>
          <a:ext cx="0" cy="0"/>
          <a:chOff x="0" y="0"/>
          <a:chExt cx="0" cy="0"/>
        </a:xfrm>
      </p:grpSpPr>
      <p:sp>
        <p:nvSpPr>
          <p:cNvPr id="152" name="Google Shape;152;g3dc24c0d64_0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3dc24c0d64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7" name="Shape 157"/>
        <p:cNvGrpSpPr/>
        <p:nvPr/>
      </p:nvGrpSpPr>
      <p:grpSpPr>
        <a:xfrm>
          <a:off x="0" y="0"/>
          <a:ext cx="0" cy="0"/>
          <a:chOff x="0" y="0"/>
          <a:chExt cx="0" cy="0"/>
        </a:xfrm>
      </p:grpSpPr>
      <p:sp>
        <p:nvSpPr>
          <p:cNvPr id="158" name="Google Shape;158;g3dc24c0d64_0_2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59" name="Google Shape;159;g3dc24c0d64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3" name="Shape 163"/>
        <p:cNvGrpSpPr/>
        <p:nvPr/>
      </p:nvGrpSpPr>
      <p:grpSpPr>
        <a:xfrm>
          <a:off x="0" y="0"/>
          <a:ext cx="0" cy="0"/>
          <a:chOff x="0" y="0"/>
          <a:chExt cx="0" cy="0"/>
        </a:xfrm>
      </p:grpSpPr>
      <p:sp>
        <p:nvSpPr>
          <p:cNvPr id="164" name="Google Shape;164;g45f8610534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45f861053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Text from Lance’s slide: </a:t>
            </a:r>
            <a:r>
              <a:rPr lang="en-US" sz="1400"/>
              <a:t>Scoring metrics are based on the METADATA TOTALS fields in the legacy product record. If those fields are not completed scoring can not be completed. Scoring metrics were designed and tested to generate a score that adequately differentiates between similar legacy data records and enables prioritization that matches logical expectations. </a:t>
            </a:r>
            <a:endParaRPr sz="1400"/>
          </a:p>
          <a:p>
            <a:pPr indent="0" lvl="0" marL="0" rtl="0" algn="l">
              <a:spcBef>
                <a:spcPts val="0"/>
              </a:spcBef>
              <a:spcAft>
                <a:spcPts val="0"/>
              </a:spcAft>
              <a:buNone/>
            </a:pPr>
            <a:r>
              <a:t/>
            </a:r>
            <a:endParaRPr/>
          </a:p>
          <a:p>
            <a:pPr indent="0" lvl="0" marL="0" rtl="0" algn="l">
              <a:spcBef>
                <a:spcPts val="0"/>
              </a:spcBef>
              <a:spcAft>
                <a:spcPts val="0"/>
              </a:spcAft>
              <a:buNone/>
            </a:pPr>
            <a:r>
              <a:rPr lang="en-US"/>
              <a:t>TMB: Transition - “The second iteration took a different approach.”</a:t>
            </a:r>
            <a:endParaRPr/>
          </a:p>
          <a:p>
            <a:pPr indent="0" lvl="0" marL="0" rtl="0" algn="l">
              <a:spcBef>
                <a:spcPts val="0"/>
              </a:spcBef>
              <a:spcAft>
                <a:spcPts val="0"/>
              </a:spcAft>
              <a:buNone/>
            </a:pPr>
            <a:r>
              <a:rPr lang="en-US"/>
              <a:t>-Since I wasn’t a part of the first iteration it’s hard for me to say, but it seems to me like a major goal of this 2nd project was to increase communication channels between science centers and MA leads. LDIRS was not only a way of documenting legacy data, it was a way of communicating to MA leads the data that exists in their purview. I think the new model also worked towards demonstrating the </a:t>
            </a:r>
            <a:r>
              <a:rPr i="1" lang="en-US"/>
              <a:t>value</a:t>
            </a:r>
            <a:r>
              <a:rPr lang="en-US"/>
              <a:t> of the data by showing the number of endangered species, the breadth of the data, the number of USGS priorities, etc. </a:t>
            </a:r>
            <a:endParaRPr/>
          </a:p>
          <a:p>
            <a:pPr indent="0" lvl="0" marL="0" rtl="0" algn="l">
              <a:spcBef>
                <a:spcPts val="0"/>
              </a:spcBef>
              <a:spcAft>
                <a:spcPts val="0"/>
              </a:spcAft>
              <a:buNone/>
            </a:pPr>
            <a:r>
              <a:rPr lang="en-US"/>
              <a:t>-One of the greatest challenges with legacy data is knowing where to start. LDIRS gives people the ability to rank according to factors that are valuable to them.</a:t>
            </a:r>
            <a:endParaRPr/>
          </a:p>
          <a:p>
            <a:pPr indent="0" lvl="0" marL="0" rtl="0" algn="l">
              <a:spcBef>
                <a:spcPts val="0"/>
              </a:spcBef>
              <a:spcAft>
                <a:spcPts val="0"/>
              </a:spcAft>
              <a:buNone/>
            </a:pPr>
            <a:r>
              <a:rPr lang="en-US"/>
              <a:t>-We should also add in something about the process of deciding how to weight these categories. I think the audience would find that process interesting. .How/why did we decide that digital obsolescence is a greater risk than paper records? I remember we had a big conversation in the meeting about how to weigh geographic extent. Just because a data set has a large geospatial extent doesn’t mean it’s more important. Data that was collected in a small geographic area but involves a rare species could be just as valuable. So we tried to balance that out with different categories.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Google Shape;171;g3e56dc18f9_3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3e56dc18f9_3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rgbClr val="595959"/>
              </a:buClr>
              <a:buSzPts val="1100"/>
              <a:buFont typeface="Arial"/>
              <a:buNone/>
            </a:pPr>
            <a:r>
              <a:rPr lang="en-US" sz="1400"/>
              <a:t>Scoring calculations are based on the SCORING METRICS generated from the METADATA TOTALS fields. If those fields are not completed, scoring, and subsequently calculations, can not be completed. Scoring calculations were designed and tested to generate a score that adequately differentiates between similar legacy data records and enables prioritization that matches logical expectations. </a:t>
            </a:r>
            <a:endParaRPr sz="1400"/>
          </a:p>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8" name="Shape 68"/>
        <p:cNvGrpSpPr/>
        <p:nvPr/>
      </p:nvGrpSpPr>
      <p:grpSpPr>
        <a:xfrm>
          <a:off x="0" y="0"/>
          <a:ext cx="0" cy="0"/>
          <a:chOff x="0" y="0"/>
          <a:chExt cx="0" cy="0"/>
        </a:xfrm>
      </p:grpSpPr>
      <p:sp>
        <p:nvSpPr>
          <p:cNvPr id="69" name="Google Shape;69;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7" name="Shape 77"/>
        <p:cNvGrpSpPr/>
        <p:nvPr/>
      </p:nvGrpSpPr>
      <p:grpSpPr>
        <a:xfrm>
          <a:off x="0" y="0"/>
          <a:ext cx="0" cy="0"/>
          <a:chOff x="0" y="0"/>
          <a:chExt cx="0" cy="0"/>
        </a:xfrm>
      </p:grpSpPr>
      <p:sp>
        <p:nvSpPr>
          <p:cNvPr id="78" name="Google Shape;78;g3a775a1c5a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a775a1c5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TMB: Transition - “This is how we define “at risk” data.”</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International Council for Science (ICSU)</a:t>
            </a:r>
            <a:endParaRPr/>
          </a:p>
          <a:p>
            <a:pPr indent="0" lvl="0" marL="0" rtl="0" algn="l">
              <a:spcBef>
                <a:spcPts val="0"/>
              </a:spcBef>
              <a:spcAft>
                <a:spcPts val="0"/>
              </a:spcAft>
              <a:buNone/>
            </a:pPr>
            <a:r>
              <a:rPr lang="en-US"/>
              <a:t>Committee on Data (CODATA)</a:t>
            </a:r>
            <a:endParaRPr/>
          </a:p>
          <a:p>
            <a:pPr indent="0" lvl="0" marL="0" rtl="0" algn="l">
              <a:spcBef>
                <a:spcPts val="0"/>
              </a:spcBef>
              <a:spcAft>
                <a:spcPts val="0"/>
              </a:spcAft>
              <a:buNone/>
            </a:pPr>
            <a:r>
              <a:rPr lang="en-US"/>
              <a:t>TMB: Transition - “There are a number of organizations all over the world trying to tackle this issue.”</a:t>
            </a:r>
            <a:endParaRPr/>
          </a:p>
        </p:txBody>
      </p:sp>
      <p:sp>
        <p:nvSpPr>
          <p:cNvPr id="86" name="Google Shape;8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Google Shape;9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Original Text</a:t>
            </a:r>
            <a:endParaRPr/>
          </a:p>
          <a:p>
            <a:pPr indent="-304800" lvl="0" marL="457200" rtl="0" algn="l">
              <a:lnSpc>
                <a:spcPct val="90000"/>
              </a:lnSpc>
              <a:spcBef>
                <a:spcPts val="0"/>
              </a:spcBef>
              <a:spcAft>
                <a:spcPts val="0"/>
              </a:spcAft>
              <a:buClr>
                <a:schemeClr val="dk1"/>
              </a:buClr>
              <a:buSzPts val="1200"/>
              <a:buChar char="•"/>
            </a:pPr>
            <a:r>
              <a:rPr lang="en-US" sz="1200">
                <a:solidFill>
                  <a:schemeClr val="dk1"/>
                </a:solidFill>
                <a:latin typeface="Calibri"/>
                <a:ea typeface="Calibri"/>
                <a:cs typeface="Calibri"/>
                <a:sym typeface="Calibri"/>
              </a:rPr>
              <a:t>Department of the Interior ~ 70,000 Employees</a:t>
            </a:r>
            <a:endParaRPr sz="1200">
              <a:solidFill>
                <a:schemeClr val="dk1"/>
              </a:solidFill>
              <a:latin typeface="Calibri"/>
              <a:ea typeface="Calibri"/>
              <a:cs typeface="Calibri"/>
              <a:sym typeface="Calibri"/>
            </a:endParaRPr>
          </a:p>
          <a:p>
            <a:pPr indent="-304800" lvl="3" marL="1828800" rtl="0" algn="l">
              <a:lnSpc>
                <a:spcPct val="90000"/>
              </a:lnSpc>
              <a:spcBef>
                <a:spcPts val="0"/>
              </a:spcBef>
              <a:spcAft>
                <a:spcPts val="0"/>
              </a:spcAft>
              <a:buClr>
                <a:schemeClr val="dk1"/>
              </a:buClr>
              <a:buSzPts val="1200"/>
              <a:buChar char="•"/>
            </a:pPr>
            <a:r>
              <a:rPr lang="en-US" sz="1200">
                <a:solidFill>
                  <a:schemeClr val="dk1"/>
                </a:solidFill>
                <a:latin typeface="Calibri"/>
                <a:ea typeface="Calibri"/>
                <a:cs typeface="Calibri"/>
                <a:sym typeface="Calibri"/>
              </a:rPr>
              <a:t>  U.S. Geological Survey ~ 9,000 Employees</a:t>
            </a:r>
            <a:endParaRPr sz="1200">
              <a:solidFill>
                <a:schemeClr val="dk1"/>
              </a:solidFill>
              <a:latin typeface="Calibri"/>
              <a:ea typeface="Calibri"/>
              <a:cs typeface="Calibri"/>
              <a:sym typeface="Calibri"/>
            </a:endParaRPr>
          </a:p>
          <a:p>
            <a:pPr indent="-304800" lvl="4" marL="2286000" rtl="0" algn="l">
              <a:lnSpc>
                <a:spcPct val="90000"/>
              </a:lnSpc>
              <a:spcBef>
                <a:spcPts val="0"/>
              </a:spcBef>
              <a:spcAft>
                <a:spcPts val="0"/>
              </a:spcAft>
              <a:buClr>
                <a:schemeClr val="dk1"/>
              </a:buClr>
              <a:buSzPts val="1200"/>
              <a:buChar char="•"/>
            </a:pPr>
            <a:r>
              <a:rPr lang="en-US" sz="1200">
                <a:solidFill>
                  <a:schemeClr val="dk1"/>
                </a:solidFill>
                <a:latin typeface="Calibri"/>
                <a:ea typeface="Calibri"/>
                <a:cs typeface="Calibri"/>
                <a:sym typeface="Calibri"/>
              </a:rPr>
              <a:t>Created in 1879</a:t>
            </a:r>
            <a:endParaRPr sz="1200">
              <a:solidFill>
                <a:schemeClr val="dk1"/>
              </a:solidFill>
              <a:latin typeface="Calibri"/>
              <a:ea typeface="Calibri"/>
              <a:cs typeface="Calibri"/>
              <a:sym typeface="Calibri"/>
            </a:endParaRPr>
          </a:p>
          <a:p>
            <a:pPr indent="-304800" lvl="4" marL="2286000" rtl="0" algn="l">
              <a:lnSpc>
                <a:spcPct val="90000"/>
              </a:lnSpc>
              <a:spcBef>
                <a:spcPts val="0"/>
              </a:spcBef>
              <a:spcAft>
                <a:spcPts val="0"/>
              </a:spcAft>
              <a:buClr>
                <a:schemeClr val="dk1"/>
              </a:buClr>
              <a:buSzPts val="1200"/>
              <a:buChar char="•"/>
            </a:pPr>
            <a:r>
              <a:rPr lang="en-US" sz="1200">
                <a:solidFill>
                  <a:schemeClr val="dk1"/>
                </a:solidFill>
                <a:latin typeface="Calibri"/>
                <a:ea typeface="Calibri"/>
                <a:cs typeface="Calibri"/>
                <a:sym typeface="Calibri"/>
              </a:rPr>
              <a:t>Science Agency for the Department</a:t>
            </a:r>
            <a:endParaRPr sz="1200">
              <a:solidFill>
                <a:schemeClr val="dk1"/>
              </a:solidFill>
              <a:latin typeface="Calibri"/>
              <a:ea typeface="Calibri"/>
              <a:cs typeface="Calibri"/>
              <a:sym typeface="Calibri"/>
            </a:endParaRPr>
          </a:p>
          <a:p>
            <a:pPr indent="-304800" lvl="4" marL="2286000" rtl="0" algn="l">
              <a:lnSpc>
                <a:spcPct val="90000"/>
              </a:lnSpc>
              <a:spcBef>
                <a:spcPts val="0"/>
              </a:spcBef>
              <a:spcAft>
                <a:spcPts val="0"/>
              </a:spcAft>
              <a:buClr>
                <a:schemeClr val="dk1"/>
              </a:buClr>
              <a:buSzPts val="1200"/>
              <a:buChar char="•"/>
            </a:pPr>
            <a:r>
              <a:rPr lang="en-US" sz="1200">
                <a:solidFill>
                  <a:schemeClr val="dk1"/>
                </a:solidFill>
                <a:latin typeface="Calibri"/>
                <a:ea typeface="Calibri"/>
                <a:cs typeface="Calibri"/>
                <a:sym typeface="Calibri"/>
              </a:rPr>
              <a:t>World leader in the natural sciences</a:t>
            </a:r>
            <a:endParaRPr sz="1200">
              <a:solidFill>
                <a:schemeClr val="dk1"/>
              </a:solidFill>
              <a:latin typeface="Calibri"/>
              <a:ea typeface="Calibri"/>
              <a:cs typeface="Calibri"/>
              <a:sym typeface="Calibri"/>
            </a:endParaRPr>
          </a:p>
          <a:p>
            <a:pPr indent="-304800" lvl="4" marL="2286000" rtl="0" algn="l">
              <a:lnSpc>
                <a:spcPct val="90000"/>
              </a:lnSpc>
              <a:spcBef>
                <a:spcPts val="0"/>
              </a:spcBef>
              <a:spcAft>
                <a:spcPts val="0"/>
              </a:spcAft>
              <a:buClr>
                <a:schemeClr val="dk1"/>
              </a:buClr>
              <a:buSzPts val="1200"/>
              <a:buChar char="•"/>
            </a:pPr>
            <a:r>
              <a:rPr lang="en-US" sz="1200">
                <a:solidFill>
                  <a:schemeClr val="dk1"/>
                </a:solidFill>
                <a:latin typeface="Calibri"/>
                <a:ea typeface="Calibri"/>
                <a:cs typeface="Calibri"/>
                <a:sym typeface="Calibri"/>
              </a:rPr>
              <a:t>Nation's largest water, earth, and biological science agency</a:t>
            </a:r>
            <a:endParaRPr sz="1200">
              <a:solidFill>
                <a:schemeClr val="dk1"/>
              </a:solidFill>
              <a:latin typeface="Calibri"/>
              <a:ea typeface="Calibri"/>
              <a:cs typeface="Calibri"/>
              <a:sym typeface="Calibri"/>
            </a:endParaRPr>
          </a:p>
          <a:p>
            <a:pPr indent="-304800" lvl="4" marL="2286000" rtl="0" algn="l">
              <a:lnSpc>
                <a:spcPct val="90000"/>
              </a:lnSpc>
              <a:spcBef>
                <a:spcPts val="0"/>
              </a:spcBef>
              <a:spcAft>
                <a:spcPts val="0"/>
              </a:spcAft>
              <a:buClr>
                <a:schemeClr val="dk1"/>
              </a:buClr>
              <a:buSzPts val="1200"/>
              <a:buChar char="•"/>
            </a:pPr>
            <a:r>
              <a:rPr lang="en-US" sz="1200">
                <a:solidFill>
                  <a:schemeClr val="dk1"/>
                </a:solidFill>
                <a:latin typeface="Calibri"/>
                <a:ea typeface="Calibri"/>
                <a:cs typeface="Calibri"/>
                <a:sym typeface="Calibri"/>
              </a:rPr>
              <a:t>Collect, monitor, analyze, and provide science about</a:t>
            </a:r>
            <a:br>
              <a:rPr lang="en-US" sz="1200">
                <a:solidFill>
                  <a:schemeClr val="dk1"/>
                </a:solidFill>
                <a:latin typeface="Calibri"/>
                <a:ea typeface="Calibri"/>
                <a:cs typeface="Calibri"/>
                <a:sym typeface="Calibri"/>
              </a:rPr>
            </a:br>
            <a:r>
              <a:rPr lang="en-US" sz="1200">
                <a:solidFill>
                  <a:schemeClr val="dk1"/>
                </a:solidFill>
                <a:latin typeface="Calibri"/>
                <a:ea typeface="Calibri"/>
                <a:cs typeface="Calibri"/>
                <a:sym typeface="Calibri"/>
              </a:rPr>
              <a:t>natural resource conditions, issues, and problems</a:t>
            </a:r>
            <a:endParaRPr/>
          </a:p>
          <a:p>
            <a:pPr indent="0" lvl="0" marL="0" rtl="0" algn="l">
              <a:lnSpc>
                <a:spcPct val="90000"/>
              </a:lnSpc>
              <a:spcBef>
                <a:spcPts val="2100"/>
              </a:spcBef>
              <a:spcAft>
                <a:spcPts val="0"/>
              </a:spcAft>
              <a:buNone/>
            </a:pPr>
            <a:r>
              <a:rPr lang="en-US"/>
              <a:t>TMB: Transition - “As the science agency of the Department of Interior, the U.S. Geological Survey has over 100 years worth of data.” In addition to talking about who we are, this could be a good opportunity to also talk about how the changing role of USGS has contributed to legacy data in our bureau. We could make the following points:</a:t>
            </a:r>
            <a:endParaRPr/>
          </a:p>
          <a:p>
            <a:pPr indent="-298450" lvl="0" marL="457200" rtl="0" algn="l">
              <a:spcBef>
                <a:spcPts val="2100"/>
              </a:spcBef>
              <a:spcAft>
                <a:spcPts val="0"/>
              </a:spcAft>
              <a:buSzPts val="1100"/>
              <a:buAutoNum type="arabicPeriod"/>
            </a:pPr>
            <a:r>
              <a:rPr lang="en-US"/>
              <a:t>We have over 100 years worth of data...and over 100 years worth of technology changes to deal with</a:t>
            </a:r>
            <a:endParaRPr/>
          </a:p>
          <a:p>
            <a:pPr indent="-298450" lvl="0" marL="457200" rtl="0" algn="l">
              <a:spcBef>
                <a:spcPts val="0"/>
              </a:spcBef>
              <a:spcAft>
                <a:spcPts val="0"/>
              </a:spcAft>
              <a:buSzPts val="1100"/>
              <a:buAutoNum type="arabicPeriod"/>
            </a:pPr>
            <a:r>
              <a:rPr lang="en-US"/>
              <a:t>Bureau reorganization has caused “orphaned” data and records</a:t>
            </a:r>
            <a:endParaRPr/>
          </a:p>
          <a:p>
            <a:pPr indent="-298450" lvl="0" marL="457200" rtl="0" algn="l">
              <a:spcBef>
                <a:spcPts val="0"/>
              </a:spcBef>
              <a:spcAft>
                <a:spcPts val="0"/>
              </a:spcAft>
              <a:buSzPts val="1100"/>
              <a:buAutoNum type="arabicPeriod"/>
            </a:pPr>
            <a:r>
              <a:rPr lang="en-US"/>
              <a:t>Went from being primarily mapping and geology focused to also encompassing water, ecosystems, hazards</a:t>
            </a:r>
            <a:endParaRPr/>
          </a:p>
          <a:p>
            <a:pPr indent="-298450" lvl="0" marL="457200" rtl="0" algn="l">
              <a:spcBef>
                <a:spcPts val="0"/>
              </a:spcBef>
              <a:spcAft>
                <a:spcPts val="0"/>
              </a:spcAft>
              <a:buSzPts val="1100"/>
              <a:buAutoNum type="arabicPeriod"/>
            </a:pPr>
            <a:r>
              <a:rPr lang="en-US"/>
              <a:t>Merging bureaus into USGS (i.e. FWS and ecosystems mission area) has resulted in some data losing its context. Also creates challenges for data integration.</a:t>
            </a:r>
            <a:endParaRPr/>
          </a:p>
          <a:p>
            <a:pPr indent="-298450" lvl="0" marL="457200" rtl="0" algn="l">
              <a:spcBef>
                <a:spcPts val="0"/>
              </a:spcBef>
              <a:spcAft>
                <a:spcPts val="0"/>
              </a:spcAft>
              <a:buSzPts val="1100"/>
              <a:buAutoNum type="arabicPeriod"/>
            </a:pPr>
            <a:r>
              <a:rPr lang="en-US"/>
              <a:t>As a science agency, we have employees that are highly specialized and that transfer of knowledge hasn’t always happened</a:t>
            </a:r>
            <a:endParaRPr/>
          </a:p>
          <a:p>
            <a:pPr indent="-298450" lvl="0" marL="457200" rtl="0" algn="l">
              <a:spcBef>
                <a:spcPts val="0"/>
              </a:spcBef>
              <a:spcAft>
                <a:spcPts val="0"/>
              </a:spcAft>
              <a:buSzPts val="1100"/>
              <a:buAutoNum type="arabicPeriod"/>
            </a:pPr>
            <a:r>
              <a:rPr lang="en-US"/>
              <a:t>Due to all of the agency changes, it has been difficult to enforce records management practices. Besides that, records management and data management haven’t had much overlap in the past so you don’t see the level of consistency with data that you would for traditional records</a:t>
            </a:r>
            <a:endParaRPr/>
          </a:p>
          <a:p>
            <a:pPr indent="0" lvl="0" marL="457200" rtl="0" algn="l">
              <a:spcBef>
                <a:spcPts val="0"/>
              </a:spcBef>
              <a:spcAft>
                <a:spcPts val="0"/>
              </a:spcAft>
              <a:buNone/>
            </a:pPr>
            <a:br>
              <a:rPr lang="en-US"/>
            </a:br>
            <a:r>
              <a:rPr lang="en-US"/>
              <a:t>From former challenges slide:</a:t>
            </a:r>
            <a:endParaRPr/>
          </a:p>
          <a:p>
            <a:pPr indent="-298450" lvl="0" marL="457200" rtl="0" algn="l">
              <a:lnSpc>
                <a:spcPct val="90000"/>
              </a:lnSpc>
              <a:spcBef>
                <a:spcPts val="0"/>
              </a:spcBef>
              <a:spcAft>
                <a:spcPts val="0"/>
              </a:spcAft>
              <a:buClr>
                <a:schemeClr val="dk1"/>
              </a:buClr>
              <a:buSzPts val="1100"/>
              <a:buFont typeface="Calibri"/>
              <a:buChar char="•"/>
            </a:pPr>
            <a:r>
              <a:rPr lang="en-US">
                <a:solidFill>
                  <a:schemeClr val="dk1"/>
                </a:solidFill>
                <a:latin typeface="Calibri"/>
                <a:ea typeface="Calibri"/>
                <a:cs typeface="Calibri"/>
                <a:sym typeface="Calibri"/>
              </a:rPr>
              <a:t>Magnitude of Need</a:t>
            </a:r>
            <a:endParaRPr>
              <a:solidFill>
                <a:schemeClr val="dk1"/>
              </a:solidFill>
              <a:latin typeface="Calibri"/>
              <a:ea typeface="Calibri"/>
              <a:cs typeface="Calibri"/>
              <a:sym typeface="Calibri"/>
            </a:endParaRPr>
          </a:p>
          <a:p>
            <a:pPr indent="-298450" lvl="0" marL="457200" rtl="0" algn="l">
              <a:lnSpc>
                <a:spcPct val="90000"/>
              </a:lnSpc>
              <a:spcBef>
                <a:spcPts val="0"/>
              </a:spcBef>
              <a:spcAft>
                <a:spcPts val="0"/>
              </a:spcAft>
              <a:buClr>
                <a:schemeClr val="dk1"/>
              </a:buClr>
              <a:buSzPts val="1100"/>
              <a:buChar char="•"/>
            </a:pPr>
            <a:r>
              <a:rPr lang="en-US">
                <a:solidFill>
                  <a:schemeClr val="dk1"/>
                </a:solidFill>
                <a:latin typeface="Calibri"/>
                <a:ea typeface="Calibri"/>
                <a:cs typeface="Calibri"/>
                <a:sym typeface="Calibri"/>
              </a:rPr>
              <a:t>Loss of Corporate/Deep Knowledge of Collections</a:t>
            </a:r>
            <a:endParaRPr>
              <a:solidFill>
                <a:schemeClr val="dk1"/>
              </a:solidFill>
              <a:latin typeface="Calibri"/>
              <a:ea typeface="Calibri"/>
              <a:cs typeface="Calibri"/>
              <a:sym typeface="Calibri"/>
            </a:endParaRPr>
          </a:p>
          <a:p>
            <a:pPr indent="-298450" lvl="0" marL="457200" rtl="0" algn="l">
              <a:lnSpc>
                <a:spcPct val="90000"/>
              </a:lnSpc>
              <a:spcBef>
                <a:spcPts val="0"/>
              </a:spcBef>
              <a:spcAft>
                <a:spcPts val="0"/>
              </a:spcAft>
              <a:buClr>
                <a:schemeClr val="dk1"/>
              </a:buClr>
              <a:buSzPts val="1100"/>
              <a:buChar char="•"/>
            </a:pPr>
            <a:r>
              <a:rPr lang="en-US">
                <a:solidFill>
                  <a:schemeClr val="dk1"/>
                </a:solidFill>
                <a:latin typeface="Calibri"/>
                <a:ea typeface="Calibri"/>
                <a:cs typeface="Calibri"/>
                <a:sym typeface="Calibri"/>
              </a:rPr>
              <a:t>Lack of Complete/Quality Metadata</a:t>
            </a:r>
            <a:endParaRPr>
              <a:solidFill>
                <a:schemeClr val="dk1"/>
              </a:solidFill>
              <a:latin typeface="Calibri"/>
              <a:ea typeface="Calibri"/>
              <a:cs typeface="Calibri"/>
              <a:sym typeface="Calibri"/>
            </a:endParaRPr>
          </a:p>
          <a:p>
            <a:pPr indent="-298450" lvl="0" marL="457200" rtl="0" algn="l">
              <a:lnSpc>
                <a:spcPct val="90000"/>
              </a:lnSpc>
              <a:spcBef>
                <a:spcPts val="0"/>
              </a:spcBef>
              <a:spcAft>
                <a:spcPts val="0"/>
              </a:spcAft>
              <a:buClr>
                <a:schemeClr val="dk1"/>
              </a:buClr>
              <a:buSzPts val="1100"/>
              <a:buChar char="•"/>
            </a:pPr>
            <a:r>
              <a:rPr lang="en-US">
                <a:solidFill>
                  <a:schemeClr val="dk1"/>
                </a:solidFill>
                <a:latin typeface="Calibri"/>
                <a:ea typeface="Calibri"/>
                <a:cs typeface="Calibri"/>
                <a:sym typeface="Calibri"/>
              </a:rPr>
              <a:t>Continued Support</a:t>
            </a:r>
            <a:endParaRPr>
              <a:solidFill>
                <a:schemeClr val="dk1"/>
              </a:solidFill>
              <a:latin typeface="Calibri"/>
              <a:ea typeface="Calibri"/>
              <a:cs typeface="Calibri"/>
              <a:sym typeface="Calibri"/>
            </a:endParaRPr>
          </a:p>
          <a:p>
            <a:pPr indent="-298450" lvl="0" marL="457200" rtl="0" algn="l">
              <a:lnSpc>
                <a:spcPct val="90000"/>
              </a:lnSpc>
              <a:spcBef>
                <a:spcPts val="0"/>
              </a:spcBef>
              <a:spcAft>
                <a:spcPts val="0"/>
              </a:spcAft>
              <a:buClr>
                <a:schemeClr val="dk1"/>
              </a:buClr>
              <a:buSzPts val="1100"/>
              <a:buChar char="•"/>
            </a:pPr>
            <a:r>
              <a:rPr lang="en-US">
                <a:solidFill>
                  <a:schemeClr val="dk1"/>
                </a:solidFill>
                <a:latin typeface="Calibri"/>
                <a:ea typeface="Calibri"/>
                <a:cs typeface="Calibri"/>
                <a:sym typeface="Calibri"/>
              </a:rPr>
              <a:t>Perception Question</a:t>
            </a:r>
            <a:endParaRPr>
              <a:solidFill>
                <a:schemeClr val="dk1"/>
              </a:solidFill>
              <a:latin typeface="Calibri"/>
              <a:ea typeface="Calibri"/>
              <a:cs typeface="Calibri"/>
              <a:sym typeface="Calibri"/>
            </a:endParaRPr>
          </a:p>
          <a:p>
            <a:pPr indent="-298450" lvl="1" marL="914400" rtl="0" algn="l">
              <a:lnSpc>
                <a:spcPct val="90000"/>
              </a:lnSpc>
              <a:spcBef>
                <a:spcPts val="0"/>
              </a:spcBef>
              <a:spcAft>
                <a:spcPts val="0"/>
              </a:spcAft>
              <a:buClr>
                <a:schemeClr val="dk1"/>
              </a:buClr>
              <a:buSzPts val="1100"/>
              <a:buChar char="•"/>
            </a:pPr>
            <a:r>
              <a:rPr lang="en-US">
                <a:solidFill>
                  <a:schemeClr val="dk1"/>
                </a:solidFill>
                <a:latin typeface="Calibri"/>
                <a:ea typeface="Calibri"/>
                <a:cs typeface="Calibri"/>
                <a:sym typeface="Calibri"/>
              </a:rPr>
              <a:t>How Valuable/Useful are </a:t>
            </a:r>
            <a:r>
              <a:rPr i="1" lang="en-US">
                <a:solidFill>
                  <a:schemeClr val="dk1"/>
                </a:solidFill>
                <a:latin typeface="Calibri"/>
                <a:ea typeface="Calibri"/>
                <a:cs typeface="Calibri"/>
                <a:sym typeface="Calibri"/>
              </a:rPr>
              <a:t>Old</a:t>
            </a:r>
            <a:r>
              <a:rPr lang="en-US">
                <a:solidFill>
                  <a:schemeClr val="dk1"/>
                </a:solidFill>
                <a:latin typeface="Calibri"/>
                <a:ea typeface="Calibri"/>
                <a:cs typeface="Calibri"/>
                <a:sym typeface="Calibri"/>
              </a:rPr>
              <a:t> Data?</a:t>
            </a:r>
            <a:endParaRPr>
              <a:solidFill>
                <a:schemeClr val="dk1"/>
              </a:solidFill>
              <a:latin typeface="Calibri"/>
              <a:ea typeface="Calibri"/>
              <a:cs typeface="Calibri"/>
              <a:sym typeface="Calibri"/>
            </a:endParaRPr>
          </a:p>
          <a:p>
            <a:pPr indent="0" lvl="0" marL="0" rtl="0" algn="l">
              <a:spcBef>
                <a:spcPts val="2100"/>
              </a:spcBef>
              <a:spcAft>
                <a:spcPts val="0"/>
              </a:spcAft>
              <a:buNone/>
            </a:pPr>
            <a:r>
              <a:t/>
            </a:r>
            <a:endParaRPr/>
          </a:p>
        </p:txBody>
      </p:sp>
      <p:sp>
        <p:nvSpPr>
          <p:cNvPr id="95" name="Google Shape;9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0" name="Shape 100"/>
        <p:cNvGrpSpPr/>
        <p:nvPr/>
      </p:nvGrpSpPr>
      <p:grpSpPr>
        <a:xfrm>
          <a:off x="0" y="0"/>
          <a:ext cx="0" cy="0"/>
          <a:chOff x="0" y="0"/>
          <a:chExt cx="0" cy="0"/>
        </a:xfrm>
      </p:grpSpPr>
      <p:sp>
        <p:nvSpPr>
          <p:cNvPr id="101" name="Google Shape;10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Estimated level of support needed for 417 requests to be several million dollars.</a:t>
            </a:r>
            <a:endParaRPr/>
          </a:p>
          <a:p>
            <a:pPr indent="0" lvl="0" marL="0" rtl="0" algn="l">
              <a:spcBef>
                <a:spcPts val="0"/>
              </a:spcBef>
              <a:spcAft>
                <a:spcPts val="0"/>
              </a:spcAft>
              <a:buNone/>
            </a:pPr>
            <a:r>
              <a:rPr lang="en-US"/>
              <a:t>Requests supported totaled over $2M over the 2006-2013 period.</a:t>
            </a:r>
            <a:endParaRPr/>
          </a:p>
          <a:p>
            <a:pPr indent="0" lvl="0" marL="0" rtl="0" algn="l">
              <a:spcBef>
                <a:spcPts val="0"/>
              </a:spcBef>
              <a:spcAft>
                <a:spcPts val="0"/>
              </a:spcAft>
              <a:buNone/>
            </a:pPr>
            <a:r>
              <a:rPr lang="en-US"/>
              <a:t>Project ended in 2014 due to a lack of support.  </a:t>
            </a:r>
            <a:endParaRPr/>
          </a:p>
          <a:p>
            <a:pPr indent="0" lvl="0" marL="0" rtl="0" algn="l">
              <a:spcBef>
                <a:spcPts val="0"/>
              </a:spcBef>
              <a:spcAft>
                <a:spcPts val="0"/>
              </a:spcAft>
              <a:buNone/>
            </a:pPr>
            <a:r>
              <a:rPr lang="en-US"/>
              <a:t>Applied for USGS Grants in 2015 and 2016.  New approaches taken such as building a central skills center vs. sending funding to requestor.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TMB: Transition “In 2006, the USGS made its first effort to rescue data.”</a:t>
            </a:r>
            <a:endParaRPr/>
          </a:p>
        </p:txBody>
      </p:sp>
      <p:sp>
        <p:nvSpPr>
          <p:cNvPr id="102" name="Google Shape;10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7" name="Shape 107"/>
        <p:cNvGrpSpPr/>
        <p:nvPr/>
      </p:nvGrpSpPr>
      <p:grpSpPr>
        <a:xfrm>
          <a:off x="0" y="0"/>
          <a:ext cx="0" cy="0"/>
          <a:chOff x="0" y="0"/>
          <a:chExt cx="0" cy="0"/>
        </a:xfrm>
      </p:grpSpPr>
      <p:sp>
        <p:nvSpPr>
          <p:cNvPr id="108" name="Google Shape;108;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“During this project we used the following factors to evaluate the entries.”  This approach was workable, but challenging to rank.  In hindsight, a more automated approach, with appropriate weighting would have made the ranking process easier.</a:t>
            </a:r>
            <a:endParaRPr/>
          </a:p>
        </p:txBody>
      </p:sp>
      <p:sp>
        <p:nvSpPr>
          <p:cNvPr id="109" name="Google Shape;109;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Google Shape;115;g3a775a1c5a_0_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3a775a1c5a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1st bullet: It’s a calculated score. For geospatial extent you get 1 for each state and additional for each county; species has something similar; temporal extent also has some math - might be subtotal of years</a:t>
            </a:r>
            <a:endParaRPr/>
          </a:p>
          <a:p>
            <a:pPr indent="0" lvl="0" marL="0" rtl="0" algn="l">
              <a:spcBef>
                <a:spcPts val="0"/>
              </a:spcBef>
              <a:spcAft>
                <a:spcPts val="0"/>
              </a:spcAft>
              <a:buNone/>
            </a:pPr>
            <a:r>
              <a:rPr lang="en-US"/>
              <a:t>Need </a:t>
            </a:r>
            <a:r>
              <a:rPr i="1" lang="en-US"/>
              <a:t>Significant Risk Factors</a:t>
            </a:r>
            <a:endParaRPr i="1"/>
          </a:p>
          <a:p>
            <a:pPr indent="0" lvl="0" marL="0" rtl="0" algn="l">
              <a:spcBef>
                <a:spcPts val="0"/>
              </a:spcBef>
              <a:spcAft>
                <a:spcPts val="0"/>
              </a:spcAft>
              <a:buNone/>
            </a:pPr>
            <a:r>
              <a:rPr lang="en-US"/>
              <a:t>Need </a:t>
            </a:r>
            <a:r>
              <a:rPr i="1" lang="en-US"/>
              <a:t>Significance Score</a:t>
            </a:r>
            <a:r>
              <a:rPr lang="en-US"/>
              <a:t> (how is this derived)</a:t>
            </a:r>
            <a:endParaRPr/>
          </a:p>
          <a:p>
            <a:pPr indent="0" lvl="0" marL="0" rtl="0" algn="l">
              <a:spcBef>
                <a:spcPts val="0"/>
              </a:spcBef>
              <a:spcAft>
                <a:spcPts val="0"/>
              </a:spcAft>
              <a:buNone/>
            </a:pPr>
            <a:r>
              <a:rPr lang="en-US"/>
              <a:t>Can we add a summary chart of scores w/o showing submittors?</a:t>
            </a:r>
            <a:endParaRPr/>
          </a:p>
          <a:p>
            <a:pPr indent="0" lvl="0" marL="0" rtl="0" algn="l">
              <a:spcBef>
                <a:spcPts val="0"/>
              </a:spcBef>
              <a:spcAft>
                <a:spcPts val="0"/>
              </a:spcAft>
              <a:buNone/>
            </a:pPr>
            <a:r>
              <a:rPr lang="en-US"/>
              <a:t>TMB-Yes, I think so! Lance has said that the reports are pretty customizable. Also, I don’t think there’s a big problem with showing the science center.</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TMB: Transition - “The second iteration took a different approach.”</a:t>
            </a:r>
            <a:endParaRPr/>
          </a:p>
          <a:p>
            <a:pPr indent="0" lvl="0" marL="0" rtl="0" algn="l">
              <a:spcBef>
                <a:spcPts val="0"/>
              </a:spcBef>
              <a:spcAft>
                <a:spcPts val="0"/>
              </a:spcAft>
              <a:buNone/>
            </a:pPr>
            <a:r>
              <a:rPr lang="en-US"/>
              <a:t>-Since I wasn’t a part of the first iteration it’s hard for me to say, but it seems to me like a major goal of this 2nd project was to increase communication channels between science centers and MA leads. LDIRS was not only a way of documenting legacy data, it was a way of communicating to MA leads the data that exists in their purview. I think the new model also worked towards demonstrating the </a:t>
            </a:r>
            <a:r>
              <a:rPr i="1" lang="en-US"/>
              <a:t>value</a:t>
            </a:r>
            <a:r>
              <a:rPr lang="en-US"/>
              <a:t> of the data by showing the number of endangered species, the breadth of the data, the number of USGS priorities, etc. </a:t>
            </a:r>
            <a:endParaRPr/>
          </a:p>
          <a:p>
            <a:pPr indent="0" lvl="0" marL="0" rtl="0" algn="l">
              <a:spcBef>
                <a:spcPts val="0"/>
              </a:spcBef>
              <a:spcAft>
                <a:spcPts val="0"/>
              </a:spcAft>
              <a:buNone/>
            </a:pPr>
            <a:r>
              <a:rPr lang="en-US"/>
              <a:t>-One of the greatest challenges with legacy data is knowing where to start. LDIRS gives people the ability to rank according to factors that are valuable to them.</a:t>
            </a:r>
            <a:endParaRPr/>
          </a:p>
          <a:p>
            <a:pPr indent="0" lvl="0" marL="0" rtl="0" algn="l">
              <a:spcBef>
                <a:spcPts val="0"/>
              </a:spcBef>
              <a:spcAft>
                <a:spcPts val="0"/>
              </a:spcAft>
              <a:buNone/>
            </a:pPr>
            <a:r>
              <a:rPr lang="en-US"/>
              <a:t>-We should also add in something about the process of deciding how to weight these categories. I think the audience would find that process interesting. .How/why did we decide that digital obsolescence is a greater risk than paper records? I remember we had a big conversation in the meeting about how to weigh geographic extent. Just because a data set has a large geospatial extent doesn’t mean it’s more important. Data that was collected in a small geographic area but involves a rare species could be just as valuable. So we tried to balance that out with different categories.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1" name="Shape 121"/>
        <p:cNvGrpSpPr/>
        <p:nvPr/>
      </p:nvGrpSpPr>
      <p:grpSpPr>
        <a:xfrm>
          <a:off x="0" y="0"/>
          <a:ext cx="0" cy="0"/>
          <a:chOff x="0" y="0"/>
          <a:chExt cx="0" cy="0"/>
        </a:xfrm>
      </p:grpSpPr>
      <p:sp>
        <p:nvSpPr>
          <p:cNvPr id="122" name="Google Shape;122;g3dc2ec5d8d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dc2ec5d8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After we figured out how to evaluate the subjects of the data we moved towards figuring out how to categorize risks. </a:t>
            </a:r>
            <a:endParaRPr/>
          </a:p>
          <a:p>
            <a:pPr indent="0" lvl="0" marL="0" rtl="0" algn="l">
              <a:spcBef>
                <a:spcPts val="0"/>
              </a:spcBef>
              <a:spcAft>
                <a:spcPts val="0"/>
              </a:spcAft>
              <a:buNone/>
            </a:pPr>
            <a:r>
              <a:rPr lang="en-US"/>
              <a:t>Everything gets minimum score of 1 b/c it’s not usually publicly accessible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5800234" y="3807170"/>
            <a:ext cx="591423" cy="140843"/>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895010" y="1321067"/>
            <a:ext cx="10401900" cy="2306700"/>
          </a:xfrm>
          <a:prstGeom prst="rect">
            <a:avLst/>
          </a:prstGeom>
        </p:spPr>
        <p:txBody>
          <a:bodyPr anchorCtr="0" anchor="b" bIns="121900" lIns="121900" spcFirstLastPara="1" rIns="121900" wrap="square" tIns="121900"/>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p:txBody>
      </p:sp>
      <p:sp>
        <p:nvSpPr>
          <p:cNvPr id="15" name="Google Shape;15;p2"/>
          <p:cNvSpPr txBox="1"/>
          <p:nvPr>
            <p:ph idx="1" type="subTitle"/>
          </p:nvPr>
        </p:nvSpPr>
        <p:spPr>
          <a:xfrm>
            <a:off x="895000" y="4233168"/>
            <a:ext cx="10401900" cy="1056900"/>
          </a:xfrm>
          <a:prstGeom prst="rect">
            <a:avLst/>
          </a:prstGeom>
        </p:spPr>
        <p:txBody>
          <a:bodyPr anchorCtr="0" anchor="t" bIns="121900" lIns="121900" spcFirstLastPara="1" rIns="121900" wrap="square" tIns="12190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6" name="Google Shape;16;p2"/>
          <p:cNvSpPr txBox="1"/>
          <p:nvPr>
            <p:ph idx="12" type="sldNum"/>
          </p:nvPr>
        </p:nvSpPr>
        <p:spPr>
          <a:xfrm>
            <a:off x="11320333" y="6241346"/>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415600" y="1673700"/>
            <a:ext cx="11360700" cy="2520900"/>
          </a:xfrm>
          <a:prstGeom prst="rect">
            <a:avLst/>
          </a:prstGeom>
        </p:spPr>
        <p:txBody>
          <a:bodyPr anchorCtr="0" anchor="b" bIns="121900" lIns="121900" spcFirstLastPara="1" rIns="121900" wrap="square" tIns="121900"/>
          <a:lstStyle>
            <a:lvl1pPr lvl="0" algn="ctr">
              <a:spcBef>
                <a:spcPts val="0"/>
              </a:spcBef>
              <a:spcAft>
                <a:spcPts val="0"/>
              </a:spcAft>
              <a:buSzPts val="16000"/>
              <a:buNone/>
              <a:defRPr sz="16000"/>
            </a:lvl1pPr>
            <a:lvl2pPr lvl="1" algn="ctr">
              <a:spcBef>
                <a:spcPts val="0"/>
              </a:spcBef>
              <a:spcAft>
                <a:spcPts val="0"/>
              </a:spcAft>
              <a:buSzPts val="16000"/>
              <a:buNone/>
              <a:defRPr sz="16000"/>
            </a:lvl2pPr>
            <a:lvl3pPr lvl="2" algn="ctr">
              <a:spcBef>
                <a:spcPts val="0"/>
              </a:spcBef>
              <a:spcAft>
                <a:spcPts val="0"/>
              </a:spcAft>
              <a:buSzPts val="16000"/>
              <a:buNone/>
              <a:defRPr sz="16000"/>
            </a:lvl3pPr>
            <a:lvl4pPr lvl="3" algn="ctr">
              <a:spcBef>
                <a:spcPts val="0"/>
              </a:spcBef>
              <a:spcAft>
                <a:spcPts val="0"/>
              </a:spcAft>
              <a:buSzPts val="16000"/>
              <a:buNone/>
              <a:defRPr sz="16000"/>
            </a:lvl4pPr>
            <a:lvl5pPr lvl="4" algn="ctr">
              <a:spcBef>
                <a:spcPts val="0"/>
              </a:spcBef>
              <a:spcAft>
                <a:spcPts val="0"/>
              </a:spcAft>
              <a:buSzPts val="16000"/>
              <a:buNone/>
              <a:defRPr sz="16000"/>
            </a:lvl5pPr>
            <a:lvl6pPr lvl="5" algn="ctr">
              <a:spcBef>
                <a:spcPts val="0"/>
              </a:spcBef>
              <a:spcAft>
                <a:spcPts val="0"/>
              </a:spcAft>
              <a:buSzPts val="16000"/>
              <a:buNone/>
              <a:defRPr sz="16000"/>
            </a:lvl6pPr>
            <a:lvl7pPr lvl="6" algn="ctr">
              <a:spcBef>
                <a:spcPts val="0"/>
              </a:spcBef>
              <a:spcAft>
                <a:spcPts val="0"/>
              </a:spcAft>
              <a:buSzPts val="16000"/>
              <a:buNone/>
              <a:defRPr sz="16000"/>
            </a:lvl7pPr>
            <a:lvl8pPr lvl="7" algn="ctr">
              <a:spcBef>
                <a:spcPts val="0"/>
              </a:spcBef>
              <a:spcAft>
                <a:spcPts val="0"/>
              </a:spcAft>
              <a:buSzPts val="16000"/>
              <a:buNone/>
              <a:defRPr sz="16000"/>
            </a:lvl8pPr>
            <a:lvl9pPr lvl="8" algn="ctr">
              <a:spcBef>
                <a:spcPts val="0"/>
              </a:spcBef>
              <a:spcAft>
                <a:spcPts val="0"/>
              </a:spcAft>
              <a:buSzPts val="16000"/>
              <a:buNone/>
              <a:defRPr sz="16000"/>
            </a:lvl9pPr>
          </a:lstStyle>
          <a:p>
            <a:r>
              <a:t>xx%</a:t>
            </a:r>
          </a:p>
        </p:txBody>
      </p:sp>
      <p:sp>
        <p:nvSpPr>
          <p:cNvPr id="51" name="Google Shape;51;p11"/>
          <p:cNvSpPr txBox="1"/>
          <p:nvPr>
            <p:ph idx="1" type="body"/>
          </p:nvPr>
        </p:nvSpPr>
        <p:spPr>
          <a:xfrm>
            <a:off x="415600" y="4304567"/>
            <a:ext cx="11360700" cy="1734300"/>
          </a:xfrm>
          <a:prstGeom prst="rect">
            <a:avLst/>
          </a:prstGeom>
        </p:spPr>
        <p:txBody>
          <a:bodyPr anchorCtr="0" anchor="t" bIns="121900" lIns="121900" spcFirstLastPara="1" rIns="121900" wrap="square" tIns="121900"/>
          <a:lstStyle>
            <a:lvl1pPr indent="-381000" lvl="0" marL="457200" algn="ctr">
              <a:spcBef>
                <a:spcPts val="0"/>
              </a:spcBef>
              <a:spcAft>
                <a:spcPts val="0"/>
              </a:spcAft>
              <a:buSzPts val="2400"/>
              <a:buChar char="●"/>
              <a:defRPr/>
            </a:lvl1pPr>
            <a:lvl2pPr indent="-349250" lvl="1" marL="914400" algn="ctr">
              <a:spcBef>
                <a:spcPts val="2100"/>
              </a:spcBef>
              <a:spcAft>
                <a:spcPts val="0"/>
              </a:spcAft>
              <a:buSzPts val="1900"/>
              <a:buChar char="○"/>
              <a:defRPr/>
            </a:lvl2pPr>
            <a:lvl3pPr indent="-349250" lvl="2" marL="1371600" algn="ctr">
              <a:spcBef>
                <a:spcPts val="2100"/>
              </a:spcBef>
              <a:spcAft>
                <a:spcPts val="0"/>
              </a:spcAft>
              <a:buSzPts val="1900"/>
              <a:buChar char="■"/>
              <a:defRPr/>
            </a:lvl3pPr>
            <a:lvl4pPr indent="-349250" lvl="3" marL="1828800" algn="ctr">
              <a:spcBef>
                <a:spcPts val="2100"/>
              </a:spcBef>
              <a:spcAft>
                <a:spcPts val="0"/>
              </a:spcAft>
              <a:buSzPts val="1900"/>
              <a:buChar char="●"/>
              <a:defRPr/>
            </a:lvl4pPr>
            <a:lvl5pPr indent="-349250" lvl="4" marL="2286000" algn="ctr">
              <a:spcBef>
                <a:spcPts val="2100"/>
              </a:spcBef>
              <a:spcAft>
                <a:spcPts val="0"/>
              </a:spcAft>
              <a:buSzPts val="1900"/>
              <a:buChar char="○"/>
              <a:defRPr/>
            </a:lvl5pPr>
            <a:lvl6pPr indent="-349250" lvl="5" marL="2743200" algn="ctr">
              <a:spcBef>
                <a:spcPts val="2100"/>
              </a:spcBef>
              <a:spcAft>
                <a:spcPts val="0"/>
              </a:spcAft>
              <a:buSzPts val="1900"/>
              <a:buChar char="■"/>
              <a:defRPr/>
            </a:lvl6pPr>
            <a:lvl7pPr indent="-349250" lvl="6" marL="3200400" algn="ctr">
              <a:spcBef>
                <a:spcPts val="2100"/>
              </a:spcBef>
              <a:spcAft>
                <a:spcPts val="0"/>
              </a:spcAft>
              <a:buSzPts val="1900"/>
              <a:buChar char="●"/>
              <a:defRPr/>
            </a:lvl7pPr>
            <a:lvl8pPr indent="-349250" lvl="7" marL="3657600" algn="ctr">
              <a:spcBef>
                <a:spcPts val="2100"/>
              </a:spcBef>
              <a:spcAft>
                <a:spcPts val="0"/>
              </a:spcAft>
              <a:buSzPts val="1900"/>
              <a:buChar char="○"/>
              <a:defRPr/>
            </a:lvl8pPr>
            <a:lvl9pPr indent="-349250" lvl="8" marL="4114800" algn="ctr">
              <a:spcBef>
                <a:spcPts val="2100"/>
              </a:spcBef>
              <a:spcAft>
                <a:spcPts val="2100"/>
              </a:spcAft>
              <a:buSzPts val="1900"/>
              <a:buChar char="■"/>
              <a:defRPr/>
            </a:lvl9pPr>
          </a:lstStyle>
          <a:p/>
        </p:txBody>
      </p:sp>
      <p:sp>
        <p:nvSpPr>
          <p:cNvPr id="52" name="Google Shape;52;p11"/>
          <p:cNvSpPr txBox="1"/>
          <p:nvPr>
            <p:ph idx="12" type="sldNum"/>
          </p:nvPr>
        </p:nvSpPr>
        <p:spPr>
          <a:xfrm>
            <a:off x="11320333" y="6241346"/>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11320333" y="6241346"/>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55" name="Shape 55"/>
        <p:cNvGrpSpPr/>
        <p:nvPr/>
      </p:nvGrpSpPr>
      <p:grpSpPr>
        <a:xfrm>
          <a:off x="0" y="0"/>
          <a:ext cx="0" cy="0"/>
          <a:chOff x="0" y="0"/>
          <a:chExt cx="0" cy="0"/>
        </a:xfrm>
      </p:grpSpPr>
      <p:sp>
        <p:nvSpPr>
          <p:cNvPr id="56" name="Google Shape;56;p13"/>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rtl="0">
              <a:spcBef>
                <a:spcPts val="0"/>
              </a:spcBef>
              <a:spcAft>
                <a:spcPts val="0"/>
              </a:spcAft>
              <a:buSzPts val="4000"/>
              <a:buNone/>
              <a:defRPr sz="1800"/>
            </a:lvl2pPr>
            <a:lvl3pPr lvl="2" rtl="0">
              <a:spcBef>
                <a:spcPts val="0"/>
              </a:spcBef>
              <a:spcAft>
                <a:spcPts val="0"/>
              </a:spcAft>
              <a:buSzPts val="4000"/>
              <a:buNone/>
              <a:defRPr sz="1800"/>
            </a:lvl3pPr>
            <a:lvl4pPr lvl="3" rtl="0">
              <a:spcBef>
                <a:spcPts val="0"/>
              </a:spcBef>
              <a:spcAft>
                <a:spcPts val="0"/>
              </a:spcAft>
              <a:buSzPts val="4000"/>
              <a:buNone/>
              <a:defRPr sz="1800"/>
            </a:lvl4pPr>
            <a:lvl5pPr lvl="4" rtl="0">
              <a:spcBef>
                <a:spcPts val="0"/>
              </a:spcBef>
              <a:spcAft>
                <a:spcPts val="0"/>
              </a:spcAft>
              <a:buSzPts val="4000"/>
              <a:buNone/>
              <a:defRPr sz="1800"/>
            </a:lvl5pPr>
            <a:lvl6pPr lvl="5" rtl="0">
              <a:spcBef>
                <a:spcPts val="0"/>
              </a:spcBef>
              <a:spcAft>
                <a:spcPts val="0"/>
              </a:spcAft>
              <a:buSzPts val="4000"/>
              <a:buNone/>
              <a:defRPr sz="1800"/>
            </a:lvl6pPr>
            <a:lvl7pPr lvl="6" rtl="0">
              <a:spcBef>
                <a:spcPts val="0"/>
              </a:spcBef>
              <a:spcAft>
                <a:spcPts val="0"/>
              </a:spcAft>
              <a:buSzPts val="4000"/>
              <a:buNone/>
              <a:defRPr sz="1800"/>
            </a:lvl7pPr>
            <a:lvl8pPr lvl="7" rtl="0">
              <a:spcBef>
                <a:spcPts val="0"/>
              </a:spcBef>
              <a:spcAft>
                <a:spcPts val="0"/>
              </a:spcAft>
              <a:buSzPts val="4000"/>
              <a:buNone/>
              <a:defRPr sz="1800"/>
            </a:lvl8pPr>
            <a:lvl9pPr lvl="8" rtl="0">
              <a:spcBef>
                <a:spcPts val="0"/>
              </a:spcBef>
              <a:spcAft>
                <a:spcPts val="0"/>
              </a:spcAft>
              <a:buSzPts val="4000"/>
              <a:buNone/>
              <a:defRPr sz="1800"/>
            </a:lvl9pPr>
          </a:lstStyle>
          <a:p/>
        </p:txBody>
      </p:sp>
      <p:sp>
        <p:nvSpPr>
          <p:cNvPr id="57" name="Google Shape;57;p13"/>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21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21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21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21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21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21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21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2100"/>
              </a:spcBef>
              <a:spcAft>
                <a:spcPts val="210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8" name="Google Shape;58;p13"/>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9" name="Google Shape;59;p13"/>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0" name="Google Shape;60;p13"/>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895000" y="2855000"/>
            <a:ext cx="10469700" cy="1148100"/>
          </a:xfrm>
          <a:prstGeom prst="rect">
            <a:avLst/>
          </a:prstGeom>
        </p:spPr>
        <p:txBody>
          <a:bodyPr anchorCtr="0" anchor="ctr" bIns="121900" lIns="121900" spcFirstLastPara="1" rIns="121900" wrap="square" tIns="121900"/>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9" name="Google Shape;19;p3"/>
          <p:cNvSpPr txBox="1"/>
          <p:nvPr>
            <p:ph idx="12" type="sldNum"/>
          </p:nvPr>
        </p:nvSpPr>
        <p:spPr>
          <a:xfrm>
            <a:off x="11320333" y="6241346"/>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415600" y="593367"/>
            <a:ext cx="11360700" cy="763500"/>
          </a:xfrm>
          <a:prstGeom prst="rect">
            <a:avLst/>
          </a:prstGeom>
        </p:spPr>
        <p:txBody>
          <a:bodyPr anchorCtr="0" anchor="t" bIns="121900" lIns="121900" spcFirstLastPara="1" rIns="121900" wrap="square" tIns="121900"/>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2" name="Google Shape;22;p4"/>
          <p:cNvSpPr txBox="1"/>
          <p:nvPr>
            <p:ph idx="1" type="body"/>
          </p:nvPr>
        </p:nvSpPr>
        <p:spPr>
          <a:xfrm>
            <a:off x="415600" y="1536633"/>
            <a:ext cx="11360700" cy="4555200"/>
          </a:xfrm>
          <a:prstGeom prst="rect">
            <a:avLst/>
          </a:prstGeom>
        </p:spPr>
        <p:txBody>
          <a:bodyPr anchorCtr="0" anchor="t" bIns="121900" lIns="121900" spcFirstLastPara="1" rIns="121900" wrap="square" tIns="121900"/>
          <a:lstStyle>
            <a:lvl1pPr indent="-381000" lvl="0" marL="457200">
              <a:spcBef>
                <a:spcPts val="0"/>
              </a:spcBef>
              <a:spcAft>
                <a:spcPts val="0"/>
              </a:spcAft>
              <a:buSzPts val="2400"/>
              <a:buChar char="●"/>
              <a:defRPr/>
            </a:lvl1pPr>
            <a:lvl2pPr indent="-349250" lvl="1" marL="914400">
              <a:spcBef>
                <a:spcPts val="2100"/>
              </a:spcBef>
              <a:spcAft>
                <a:spcPts val="0"/>
              </a:spcAft>
              <a:buSzPts val="1900"/>
              <a:buChar char="○"/>
              <a:defRPr/>
            </a:lvl2pPr>
            <a:lvl3pPr indent="-349250" lvl="2" marL="1371600">
              <a:spcBef>
                <a:spcPts val="2100"/>
              </a:spcBef>
              <a:spcAft>
                <a:spcPts val="0"/>
              </a:spcAft>
              <a:buSzPts val="1900"/>
              <a:buChar char="■"/>
              <a:defRPr/>
            </a:lvl3pPr>
            <a:lvl4pPr indent="-349250" lvl="3" marL="1828800">
              <a:spcBef>
                <a:spcPts val="2100"/>
              </a:spcBef>
              <a:spcAft>
                <a:spcPts val="0"/>
              </a:spcAft>
              <a:buSzPts val="1900"/>
              <a:buChar char="●"/>
              <a:defRPr/>
            </a:lvl4pPr>
            <a:lvl5pPr indent="-349250" lvl="4" marL="2286000">
              <a:spcBef>
                <a:spcPts val="2100"/>
              </a:spcBef>
              <a:spcAft>
                <a:spcPts val="0"/>
              </a:spcAft>
              <a:buSzPts val="1900"/>
              <a:buChar char="○"/>
              <a:defRPr/>
            </a:lvl5pPr>
            <a:lvl6pPr indent="-349250" lvl="5" marL="2743200">
              <a:spcBef>
                <a:spcPts val="2100"/>
              </a:spcBef>
              <a:spcAft>
                <a:spcPts val="0"/>
              </a:spcAft>
              <a:buSzPts val="1900"/>
              <a:buChar char="■"/>
              <a:defRPr/>
            </a:lvl6pPr>
            <a:lvl7pPr indent="-349250" lvl="6" marL="3200400">
              <a:spcBef>
                <a:spcPts val="2100"/>
              </a:spcBef>
              <a:spcAft>
                <a:spcPts val="0"/>
              </a:spcAft>
              <a:buSzPts val="1900"/>
              <a:buChar char="●"/>
              <a:defRPr/>
            </a:lvl7pPr>
            <a:lvl8pPr indent="-349250" lvl="7" marL="3657600">
              <a:spcBef>
                <a:spcPts val="2100"/>
              </a:spcBef>
              <a:spcAft>
                <a:spcPts val="0"/>
              </a:spcAft>
              <a:buSzPts val="1900"/>
              <a:buChar char="○"/>
              <a:defRPr/>
            </a:lvl8pPr>
            <a:lvl9pPr indent="-349250" lvl="8" marL="4114800">
              <a:spcBef>
                <a:spcPts val="2100"/>
              </a:spcBef>
              <a:spcAft>
                <a:spcPts val="2100"/>
              </a:spcAft>
              <a:buSzPts val="1900"/>
              <a:buChar char="■"/>
              <a:defRPr/>
            </a:lvl9pPr>
          </a:lstStyle>
          <a:p/>
        </p:txBody>
      </p:sp>
      <p:sp>
        <p:nvSpPr>
          <p:cNvPr id="23" name="Google Shape;23;p4"/>
          <p:cNvSpPr txBox="1"/>
          <p:nvPr>
            <p:ph idx="12" type="sldNum"/>
          </p:nvPr>
        </p:nvSpPr>
        <p:spPr>
          <a:xfrm>
            <a:off x="11320333" y="6241346"/>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415600" y="593367"/>
            <a:ext cx="11360700" cy="763500"/>
          </a:xfrm>
          <a:prstGeom prst="rect">
            <a:avLst/>
          </a:prstGeom>
        </p:spPr>
        <p:txBody>
          <a:bodyPr anchorCtr="0" anchor="t" bIns="121900" lIns="121900" spcFirstLastPara="1" rIns="121900" wrap="square" tIns="121900"/>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26" name="Google Shape;26;p5"/>
          <p:cNvSpPr txBox="1"/>
          <p:nvPr>
            <p:ph idx="1" type="body"/>
          </p:nvPr>
        </p:nvSpPr>
        <p:spPr>
          <a:xfrm>
            <a:off x="415600" y="1536633"/>
            <a:ext cx="5333100" cy="4555200"/>
          </a:xfrm>
          <a:prstGeom prst="rect">
            <a:avLst/>
          </a:prstGeom>
        </p:spPr>
        <p:txBody>
          <a:bodyPr anchorCtr="0" anchor="t" bIns="121900" lIns="121900" spcFirstLastPara="1" rIns="121900" wrap="square" tIns="121900"/>
          <a:lstStyle>
            <a:lvl1pPr indent="-349250" lvl="0" marL="457200">
              <a:spcBef>
                <a:spcPts val="0"/>
              </a:spcBef>
              <a:spcAft>
                <a:spcPts val="0"/>
              </a:spcAft>
              <a:buSzPts val="1900"/>
              <a:buChar char="●"/>
              <a:defRPr sz="1900"/>
            </a:lvl1pPr>
            <a:lvl2pPr indent="-330200" lvl="1" marL="914400">
              <a:spcBef>
                <a:spcPts val="2100"/>
              </a:spcBef>
              <a:spcAft>
                <a:spcPts val="0"/>
              </a:spcAft>
              <a:buSzPts val="1600"/>
              <a:buChar char="○"/>
              <a:defRPr sz="1600"/>
            </a:lvl2pPr>
            <a:lvl3pPr indent="-330200" lvl="2" marL="1371600">
              <a:spcBef>
                <a:spcPts val="2100"/>
              </a:spcBef>
              <a:spcAft>
                <a:spcPts val="0"/>
              </a:spcAft>
              <a:buSzPts val="1600"/>
              <a:buChar char="■"/>
              <a:defRPr sz="1600"/>
            </a:lvl3pPr>
            <a:lvl4pPr indent="-330200" lvl="3" marL="1828800">
              <a:spcBef>
                <a:spcPts val="2100"/>
              </a:spcBef>
              <a:spcAft>
                <a:spcPts val="0"/>
              </a:spcAft>
              <a:buSzPts val="1600"/>
              <a:buChar char="●"/>
              <a:defRPr sz="1600"/>
            </a:lvl4pPr>
            <a:lvl5pPr indent="-330200" lvl="4" marL="2286000">
              <a:spcBef>
                <a:spcPts val="2100"/>
              </a:spcBef>
              <a:spcAft>
                <a:spcPts val="0"/>
              </a:spcAft>
              <a:buSzPts val="1600"/>
              <a:buChar char="○"/>
              <a:defRPr sz="1600"/>
            </a:lvl5pPr>
            <a:lvl6pPr indent="-330200" lvl="5" marL="2743200">
              <a:spcBef>
                <a:spcPts val="2100"/>
              </a:spcBef>
              <a:spcAft>
                <a:spcPts val="0"/>
              </a:spcAft>
              <a:buSzPts val="1600"/>
              <a:buChar char="■"/>
              <a:defRPr sz="1600"/>
            </a:lvl6pPr>
            <a:lvl7pPr indent="-330200" lvl="6" marL="3200400">
              <a:spcBef>
                <a:spcPts val="2100"/>
              </a:spcBef>
              <a:spcAft>
                <a:spcPts val="0"/>
              </a:spcAft>
              <a:buSzPts val="1600"/>
              <a:buChar char="●"/>
              <a:defRPr sz="1600"/>
            </a:lvl7pPr>
            <a:lvl8pPr indent="-330200" lvl="7" marL="3657600">
              <a:spcBef>
                <a:spcPts val="2100"/>
              </a:spcBef>
              <a:spcAft>
                <a:spcPts val="0"/>
              </a:spcAft>
              <a:buSzPts val="1600"/>
              <a:buChar char="○"/>
              <a:defRPr sz="1600"/>
            </a:lvl8pPr>
            <a:lvl9pPr indent="-330200" lvl="8" marL="4114800">
              <a:spcBef>
                <a:spcPts val="2100"/>
              </a:spcBef>
              <a:spcAft>
                <a:spcPts val="2100"/>
              </a:spcAft>
              <a:buSzPts val="1600"/>
              <a:buChar char="■"/>
              <a:defRPr sz="1600"/>
            </a:lvl9pPr>
          </a:lstStyle>
          <a:p/>
        </p:txBody>
      </p:sp>
      <p:sp>
        <p:nvSpPr>
          <p:cNvPr id="27" name="Google Shape;27;p5"/>
          <p:cNvSpPr txBox="1"/>
          <p:nvPr>
            <p:ph idx="2" type="body"/>
          </p:nvPr>
        </p:nvSpPr>
        <p:spPr>
          <a:xfrm>
            <a:off x="6443200" y="1536633"/>
            <a:ext cx="5333100" cy="4555200"/>
          </a:xfrm>
          <a:prstGeom prst="rect">
            <a:avLst/>
          </a:prstGeom>
        </p:spPr>
        <p:txBody>
          <a:bodyPr anchorCtr="0" anchor="t" bIns="121900" lIns="121900" spcFirstLastPara="1" rIns="121900" wrap="square" tIns="121900"/>
          <a:lstStyle>
            <a:lvl1pPr indent="-349250" lvl="0" marL="457200">
              <a:spcBef>
                <a:spcPts val="0"/>
              </a:spcBef>
              <a:spcAft>
                <a:spcPts val="0"/>
              </a:spcAft>
              <a:buSzPts val="1900"/>
              <a:buChar char="●"/>
              <a:defRPr sz="1900"/>
            </a:lvl1pPr>
            <a:lvl2pPr indent="-330200" lvl="1" marL="914400">
              <a:spcBef>
                <a:spcPts val="2100"/>
              </a:spcBef>
              <a:spcAft>
                <a:spcPts val="0"/>
              </a:spcAft>
              <a:buSzPts val="1600"/>
              <a:buChar char="○"/>
              <a:defRPr sz="1600"/>
            </a:lvl2pPr>
            <a:lvl3pPr indent="-330200" lvl="2" marL="1371600">
              <a:spcBef>
                <a:spcPts val="2100"/>
              </a:spcBef>
              <a:spcAft>
                <a:spcPts val="0"/>
              </a:spcAft>
              <a:buSzPts val="1600"/>
              <a:buChar char="■"/>
              <a:defRPr sz="1600"/>
            </a:lvl3pPr>
            <a:lvl4pPr indent="-330200" lvl="3" marL="1828800">
              <a:spcBef>
                <a:spcPts val="2100"/>
              </a:spcBef>
              <a:spcAft>
                <a:spcPts val="0"/>
              </a:spcAft>
              <a:buSzPts val="1600"/>
              <a:buChar char="●"/>
              <a:defRPr sz="1600"/>
            </a:lvl4pPr>
            <a:lvl5pPr indent="-330200" lvl="4" marL="2286000">
              <a:spcBef>
                <a:spcPts val="2100"/>
              </a:spcBef>
              <a:spcAft>
                <a:spcPts val="0"/>
              </a:spcAft>
              <a:buSzPts val="1600"/>
              <a:buChar char="○"/>
              <a:defRPr sz="1600"/>
            </a:lvl5pPr>
            <a:lvl6pPr indent="-330200" lvl="5" marL="2743200">
              <a:spcBef>
                <a:spcPts val="2100"/>
              </a:spcBef>
              <a:spcAft>
                <a:spcPts val="0"/>
              </a:spcAft>
              <a:buSzPts val="1600"/>
              <a:buChar char="■"/>
              <a:defRPr sz="1600"/>
            </a:lvl6pPr>
            <a:lvl7pPr indent="-330200" lvl="6" marL="3200400">
              <a:spcBef>
                <a:spcPts val="2100"/>
              </a:spcBef>
              <a:spcAft>
                <a:spcPts val="0"/>
              </a:spcAft>
              <a:buSzPts val="1600"/>
              <a:buChar char="●"/>
              <a:defRPr sz="1600"/>
            </a:lvl7pPr>
            <a:lvl8pPr indent="-330200" lvl="7" marL="3657600">
              <a:spcBef>
                <a:spcPts val="2100"/>
              </a:spcBef>
              <a:spcAft>
                <a:spcPts val="0"/>
              </a:spcAft>
              <a:buSzPts val="1600"/>
              <a:buChar char="○"/>
              <a:defRPr sz="1600"/>
            </a:lvl8pPr>
            <a:lvl9pPr indent="-330200" lvl="8" marL="4114800">
              <a:spcBef>
                <a:spcPts val="2100"/>
              </a:spcBef>
              <a:spcAft>
                <a:spcPts val="2100"/>
              </a:spcAft>
              <a:buSzPts val="1600"/>
              <a:buChar char="■"/>
              <a:defRPr sz="1600"/>
            </a:lvl9pPr>
          </a:lstStyle>
          <a:p/>
        </p:txBody>
      </p:sp>
      <p:sp>
        <p:nvSpPr>
          <p:cNvPr id="28" name="Google Shape;28;p5"/>
          <p:cNvSpPr txBox="1"/>
          <p:nvPr>
            <p:ph idx="12" type="sldNum"/>
          </p:nvPr>
        </p:nvSpPr>
        <p:spPr>
          <a:xfrm>
            <a:off x="11320333" y="6241346"/>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415600" y="593367"/>
            <a:ext cx="11360700" cy="763500"/>
          </a:xfrm>
          <a:prstGeom prst="rect">
            <a:avLst/>
          </a:prstGeom>
        </p:spPr>
        <p:txBody>
          <a:bodyPr anchorCtr="0" anchor="t" bIns="121900" lIns="121900" spcFirstLastPara="1" rIns="121900" wrap="square" tIns="121900"/>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p:txBody>
      </p:sp>
      <p:sp>
        <p:nvSpPr>
          <p:cNvPr id="31" name="Google Shape;31;p6"/>
          <p:cNvSpPr txBox="1"/>
          <p:nvPr>
            <p:ph idx="12" type="sldNum"/>
          </p:nvPr>
        </p:nvSpPr>
        <p:spPr>
          <a:xfrm>
            <a:off x="11320333" y="6241346"/>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415600" y="740800"/>
            <a:ext cx="3744000" cy="1007700"/>
          </a:xfrm>
          <a:prstGeom prst="rect">
            <a:avLst/>
          </a:prstGeom>
        </p:spPr>
        <p:txBody>
          <a:bodyPr anchorCtr="0" anchor="b" bIns="121900" lIns="121900" spcFirstLastPara="1" rIns="121900" wrap="square" tIns="121900"/>
          <a:lstStyle>
            <a:lvl1pPr lvl="0">
              <a:spcBef>
                <a:spcPts val="0"/>
              </a:spcBef>
              <a:spcAft>
                <a:spcPts val="0"/>
              </a:spcAft>
              <a:buSzPts val="3200"/>
              <a:buNone/>
              <a:defRPr sz="3200"/>
            </a:lvl1pPr>
            <a:lvl2pPr lvl="1">
              <a:spcBef>
                <a:spcPts val="0"/>
              </a:spcBef>
              <a:spcAft>
                <a:spcPts val="0"/>
              </a:spcAft>
              <a:buSzPts val="3200"/>
              <a:buNone/>
              <a:defRPr sz="3200"/>
            </a:lvl2pPr>
            <a:lvl3pPr lvl="2">
              <a:spcBef>
                <a:spcPts val="0"/>
              </a:spcBef>
              <a:spcAft>
                <a:spcPts val="0"/>
              </a:spcAft>
              <a:buSzPts val="3200"/>
              <a:buNone/>
              <a:defRPr sz="3200"/>
            </a:lvl3pPr>
            <a:lvl4pPr lvl="3">
              <a:spcBef>
                <a:spcPts val="0"/>
              </a:spcBef>
              <a:spcAft>
                <a:spcPts val="0"/>
              </a:spcAft>
              <a:buSzPts val="3200"/>
              <a:buNone/>
              <a:defRPr sz="3200"/>
            </a:lvl4pPr>
            <a:lvl5pPr lvl="4">
              <a:spcBef>
                <a:spcPts val="0"/>
              </a:spcBef>
              <a:spcAft>
                <a:spcPts val="0"/>
              </a:spcAft>
              <a:buSzPts val="3200"/>
              <a:buNone/>
              <a:defRPr sz="3200"/>
            </a:lvl5pPr>
            <a:lvl6pPr lvl="5">
              <a:spcBef>
                <a:spcPts val="0"/>
              </a:spcBef>
              <a:spcAft>
                <a:spcPts val="0"/>
              </a:spcAft>
              <a:buSzPts val="3200"/>
              <a:buNone/>
              <a:defRPr sz="3200"/>
            </a:lvl6pPr>
            <a:lvl7pPr lvl="6">
              <a:spcBef>
                <a:spcPts val="0"/>
              </a:spcBef>
              <a:spcAft>
                <a:spcPts val="0"/>
              </a:spcAft>
              <a:buSzPts val="3200"/>
              <a:buNone/>
              <a:defRPr sz="3200"/>
            </a:lvl7pPr>
            <a:lvl8pPr lvl="7">
              <a:spcBef>
                <a:spcPts val="0"/>
              </a:spcBef>
              <a:spcAft>
                <a:spcPts val="0"/>
              </a:spcAft>
              <a:buSzPts val="3200"/>
              <a:buNone/>
              <a:defRPr sz="3200"/>
            </a:lvl8pPr>
            <a:lvl9pPr lvl="8">
              <a:spcBef>
                <a:spcPts val="0"/>
              </a:spcBef>
              <a:spcAft>
                <a:spcPts val="0"/>
              </a:spcAft>
              <a:buSzPts val="3200"/>
              <a:buNone/>
              <a:defRPr sz="3200"/>
            </a:lvl9pPr>
          </a:lstStyle>
          <a:p/>
        </p:txBody>
      </p:sp>
      <p:sp>
        <p:nvSpPr>
          <p:cNvPr id="34" name="Google Shape;34;p7"/>
          <p:cNvSpPr txBox="1"/>
          <p:nvPr>
            <p:ph idx="1" type="body"/>
          </p:nvPr>
        </p:nvSpPr>
        <p:spPr>
          <a:xfrm>
            <a:off x="415600" y="1852800"/>
            <a:ext cx="3744000" cy="4239300"/>
          </a:xfrm>
          <a:prstGeom prst="rect">
            <a:avLst/>
          </a:prstGeom>
        </p:spPr>
        <p:txBody>
          <a:bodyPr anchorCtr="0" anchor="t" bIns="121900" lIns="121900" spcFirstLastPara="1" rIns="121900" wrap="square" tIns="121900"/>
          <a:lstStyle>
            <a:lvl1pPr indent="-330200" lvl="0" marL="457200">
              <a:spcBef>
                <a:spcPts val="0"/>
              </a:spcBef>
              <a:spcAft>
                <a:spcPts val="0"/>
              </a:spcAft>
              <a:buSzPts val="1600"/>
              <a:buChar char="●"/>
              <a:defRPr sz="1600"/>
            </a:lvl1pPr>
            <a:lvl2pPr indent="-330200" lvl="1" marL="914400">
              <a:spcBef>
                <a:spcPts val="2100"/>
              </a:spcBef>
              <a:spcAft>
                <a:spcPts val="0"/>
              </a:spcAft>
              <a:buSzPts val="1600"/>
              <a:buChar char="○"/>
              <a:defRPr sz="1600"/>
            </a:lvl2pPr>
            <a:lvl3pPr indent="-330200" lvl="2" marL="1371600">
              <a:spcBef>
                <a:spcPts val="2100"/>
              </a:spcBef>
              <a:spcAft>
                <a:spcPts val="0"/>
              </a:spcAft>
              <a:buSzPts val="1600"/>
              <a:buChar char="■"/>
              <a:defRPr sz="1600"/>
            </a:lvl3pPr>
            <a:lvl4pPr indent="-330200" lvl="3" marL="1828800">
              <a:spcBef>
                <a:spcPts val="2100"/>
              </a:spcBef>
              <a:spcAft>
                <a:spcPts val="0"/>
              </a:spcAft>
              <a:buSzPts val="1600"/>
              <a:buChar char="●"/>
              <a:defRPr sz="1600"/>
            </a:lvl4pPr>
            <a:lvl5pPr indent="-330200" lvl="4" marL="2286000">
              <a:spcBef>
                <a:spcPts val="2100"/>
              </a:spcBef>
              <a:spcAft>
                <a:spcPts val="0"/>
              </a:spcAft>
              <a:buSzPts val="1600"/>
              <a:buChar char="○"/>
              <a:defRPr sz="1600"/>
            </a:lvl5pPr>
            <a:lvl6pPr indent="-330200" lvl="5" marL="2743200">
              <a:spcBef>
                <a:spcPts val="2100"/>
              </a:spcBef>
              <a:spcAft>
                <a:spcPts val="0"/>
              </a:spcAft>
              <a:buSzPts val="1600"/>
              <a:buChar char="■"/>
              <a:defRPr sz="1600"/>
            </a:lvl6pPr>
            <a:lvl7pPr indent="-330200" lvl="6" marL="3200400">
              <a:spcBef>
                <a:spcPts val="2100"/>
              </a:spcBef>
              <a:spcAft>
                <a:spcPts val="0"/>
              </a:spcAft>
              <a:buSzPts val="1600"/>
              <a:buChar char="●"/>
              <a:defRPr sz="1600"/>
            </a:lvl7pPr>
            <a:lvl8pPr indent="-330200" lvl="7" marL="3657600">
              <a:spcBef>
                <a:spcPts val="2100"/>
              </a:spcBef>
              <a:spcAft>
                <a:spcPts val="0"/>
              </a:spcAft>
              <a:buSzPts val="1600"/>
              <a:buChar char="○"/>
              <a:defRPr sz="1600"/>
            </a:lvl8pPr>
            <a:lvl9pPr indent="-330200" lvl="8" marL="4114800">
              <a:spcBef>
                <a:spcPts val="2100"/>
              </a:spcBef>
              <a:spcAft>
                <a:spcPts val="2100"/>
              </a:spcAft>
              <a:buSzPts val="1600"/>
              <a:buChar char="■"/>
              <a:defRPr sz="1600"/>
            </a:lvl9pPr>
          </a:lstStyle>
          <a:p/>
        </p:txBody>
      </p:sp>
      <p:sp>
        <p:nvSpPr>
          <p:cNvPr id="35" name="Google Shape;35;p7"/>
          <p:cNvSpPr txBox="1"/>
          <p:nvPr>
            <p:ph idx="12" type="sldNum"/>
          </p:nvPr>
        </p:nvSpPr>
        <p:spPr>
          <a:xfrm>
            <a:off x="11320333" y="6241346"/>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653667" y="701800"/>
            <a:ext cx="8302800" cy="5454300"/>
          </a:xfrm>
          <a:prstGeom prst="rect">
            <a:avLst/>
          </a:prstGeom>
        </p:spPr>
        <p:txBody>
          <a:bodyPr anchorCtr="0" anchor="ctr" bIns="121900" lIns="121900" spcFirstLastPara="1" rIns="121900" wrap="square" tIns="121900"/>
          <a:lstStyle>
            <a:lvl1pPr lvl="0">
              <a:spcBef>
                <a:spcPts val="0"/>
              </a:spcBef>
              <a:spcAft>
                <a:spcPts val="0"/>
              </a:spcAft>
              <a:buClr>
                <a:schemeClr val="lt1"/>
              </a:buClr>
              <a:buSzPts val="6400"/>
              <a:buNone/>
              <a:defRPr sz="6400">
                <a:solidFill>
                  <a:schemeClr val="lt1"/>
                </a:solidFill>
              </a:defRPr>
            </a:lvl1pPr>
            <a:lvl2pPr lvl="1">
              <a:spcBef>
                <a:spcPts val="0"/>
              </a:spcBef>
              <a:spcAft>
                <a:spcPts val="0"/>
              </a:spcAft>
              <a:buClr>
                <a:schemeClr val="lt1"/>
              </a:buClr>
              <a:buSzPts val="6400"/>
              <a:buNone/>
              <a:defRPr sz="6400">
                <a:solidFill>
                  <a:schemeClr val="lt1"/>
                </a:solidFill>
              </a:defRPr>
            </a:lvl2pPr>
            <a:lvl3pPr lvl="2">
              <a:spcBef>
                <a:spcPts val="0"/>
              </a:spcBef>
              <a:spcAft>
                <a:spcPts val="0"/>
              </a:spcAft>
              <a:buClr>
                <a:schemeClr val="lt1"/>
              </a:buClr>
              <a:buSzPts val="6400"/>
              <a:buNone/>
              <a:defRPr sz="6400">
                <a:solidFill>
                  <a:schemeClr val="lt1"/>
                </a:solidFill>
              </a:defRPr>
            </a:lvl3pPr>
            <a:lvl4pPr lvl="3">
              <a:spcBef>
                <a:spcPts val="0"/>
              </a:spcBef>
              <a:spcAft>
                <a:spcPts val="0"/>
              </a:spcAft>
              <a:buClr>
                <a:schemeClr val="lt1"/>
              </a:buClr>
              <a:buSzPts val="6400"/>
              <a:buNone/>
              <a:defRPr sz="6400">
                <a:solidFill>
                  <a:schemeClr val="lt1"/>
                </a:solidFill>
              </a:defRPr>
            </a:lvl4pPr>
            <a:lvl5pPr lvl="4">
              <a:spcBef>
                <a:spcPts val="0"/>
              </a:spcBef>
              <a:spcAft>
                <a:spcPts val="0"/>
              </a:spcAft>
              <a:buClr>
                <a:schemeClr val="lt1"/>
              </a:buClr>
              <a:buSzPts val="6400"/>
              <a:buNone/>
              <a:defRPr sz="6400">
                <a:solidFill>
                  <a:schemeClr val="lt1"/>
                </a:solidFill>
              </a:defRPr>
            </a:lvl5pPr>
            <a:lvl6pPr lvl="5">
              <a:spcBef>
                <a:spcPts val="0"/>
              </a:spcBef>
              <a:spcAft>
                <a:spcPts val="0"/>
              </a:spcAft>
              <a:buClr>
                <a:schemeClr val="lt1"/>
              </a:buClr>
              <a:buSzPts val="6400"/>
              <a:buNone/>
              <a:defRPr sz="6400">
                <a:solidFill>
                  <a:schemeClr val="lt1"/>
                </a:solidFill>
              </a:defRPr>
            </a:lvl6pPr>
            <a:lvl7pPr lvl="6">
              <a:spcBef>
                <a:spcPts val="0"/>
              </a:spcBef>
              <a:spcAft>
                <a:spcPts val="0"/>
              </a:spcAft>
              <a:buClr>
                <a:schemeClr val="lt1"/>
              </a:buClr>
              <a:buSzPts val="6400"/>
              <a:buNone/>
              <a:defRPr sz="6400">
                <a:solidFill>
                  <a:schemeClr val="lt1"/>
                </a:solidFill>
              </a:defRPr>
            </a:lvl7pPr>
            <a:lvl8pPr lvl="7">
              <a:spcBef>
                <a:spcPts val="0"/>
              </a:spcBef>
              <a:spcAft>
                <a:spcPts val="0"/>
              </a:spcAft>
              <a:buClr>
                <a:schemeClr val="lt1"/>
              </a:buClr>
              <a:buSzPts val="6400"/>
              <a:buNone/>
              <a:defRPr sz="6400">
                <a:solidFill>
                  <a:schemeClr val="lt1"/>
                </a:solidFill>
              </a:defRPr>
            </a:lvl8pPr>
            <a:lvl9pPr lvl="8">
              <a:spcBef>
                <a:spcPts val="0"/>
              </a:spcBef>
              <a:spcAft>
                <a:spcPts val="0"/>
              </a:spcAft>
              <a:buClr>
                <a:schemeClr val="lt1"/>
              </a:buClr>
              <a:buSzPts val="6400"/>
              <a:buNone/>
              <a:defRPr sz="6400">
                <a:solidFill>
                  <a:schemeClr val="lt1"/>
                </a:solidFill>
              </a:defRPr>
            </a:lvl9pPr>
          </a:lstStyle>
          <a:p/>
        </p:txBody>
      </p:sp>
      <p:sp>
        <p:nvSpPr>
          <p:cNvPr id="38" name="Google Shape;38;p8"/>
          <p:cNvSpPr txBox="1"/>
          <p:nvPr>
            <p:ph idx="12" type="sldNum"/>
          </p:nvPr>
        </p:nvSpPr>
        <p:spPr>
          <a:xfrm>
            <a:off x="11320333" y="6241346"/>
            <a:ext cx="731700" cy="524700"/>
          </a:xfrm>
          <a:prstGeom prst="rect">
            <a:avLst/>
          </a:prstGeom>
        </p:spPr>
        <p:txBody>
          <a:bodyPr anchorCtr="0" anchor="ctr" bIns="121900" lIns="121900" spcFirstLastPara="1" rIns="121900" wrap="square" tIns="12190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6096000" y="0"/>
            <a:ext cx="6096000" cy="6858000"/>
          </a:xfrm>
          <a:prstGeom prst="rect">
            <a:avLst/>
          </a:prstGeom>
          <a:solidFill>
            <a:schemeClr val="dk1"/>
          </a:solidFill>
          <a:ln>
            <a:noFill/>
          </a:ln>
        </p:spPr>
        <p:txBody>
          <a:bodyPr anchorCtr="0" anchor="ctr" bIns="121900" lIns="121900" spcFirstLastPara="1" rIns="121900" wrap="square" tIns="121900">
            <a:noAutofit/>
          </a:bodyPr>
          <a:lstStyle/>
          <a:p>
            <a:pPr indent="0" lvl="0" marL="0" rtl="0" algn="l">
              <a:spcBef>
                <a:spcPts val="0"/>
              </a:spcBef>
              <a:spcAft>
                <a:spcPts val="0"/>
              </a:spcAft>
              <a:buNone/>
            </a:pPr>
            <a:r>
              <a:t/>
            </a:r>
            <a:endParaRPr/>
          </a:p>
        </p:txBody>
      </p:sp>
      <p:cxnSp>
        <p:nvCxnSpPr>
          <p:cNvPr id="41" name="Google Shape;41;p9"/>
          <p:cNvCxnSpPr/>
          <p:nvPr/>
        </p:nvCxnSpPr>
        <p:spPr>
          <a:xfrm>
            <a:off x="6706233" y="5994000"/>
            <a:ext cx="624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354000" y="1441867"/>
            <a:ext cx="5393700" cy="2280300"/>
          </a:xfrm>
          <a:prstGeom prst="rect">
            <a:avLst/>
          </a:prstGeom>
        </p:spPr>
        <p:txBody>
          <a:bodyPr anchorCtr="0" anchor="b" bIns="121900" lIns="121900" spcFirstLastPara="1" rIns="121900" wrap="square" tIns="121900"/>
          <a:lstStyle>
            <a:lvl1pPr lvl="0" algn="ctr">
              <a:spcBef>
                <a:spcPts val="0"/>
              </a:spcBef>
              <a:spcAft>
                <a:spcPts val="0"/>
              </a:spcAft>
              <a:buSzPts val="5600"/>
              <a:buNone/>
              <a:defRPr sz="5600"/>
            </a:lvl1pPr>
            <a:lvl2pPr lvl="1" algn="ctr">
              <a:spcBef>
                <a:spcPts val="0"/>
              </a:spcBef>
              <a:spcAft>
                <a:spcPts val="0"/>
              </a:spcAft>
              <a:buSzPts val="5600"/>
              <a:buNone/>
              <a:defRPr sz="5600"/>
            </a:lvl2pPr>
            <a:lvl3pPr lvl="2" algn="ctr">
              <a:spcBef>
                <a:spcPts val="0"/>
              </a:spcBef>
              <a:spcAft>
                <a:spcPts val="0"/>
              </a:spcAft>
              <a:buSzPts val="5600"/>
              <a:buNone/>
              <a:defRPr sz="5600"/>
            </a:lvl3pPr>
            <a:lvl4pPr lvl="3" algn="ctr">
              <a:spcBef>
                <a:spcPts val="0"/>
              </a:spcBef>
              <a:spcAft>
                <a:spcPts val="0"/>
              </a:spcAft>
              <a:buSzPts val="5600"/>
              <a:buNone/>
              <a:defRPr sz="5600"/>
            </a:lvl4pPr>
            <a:lvl5pPr lvl="4" algn="ctr">
              <a:spcBef>
                <a:spcPts val="0"/>
              </a:spcBef>
              <a:spcAft>
                <a:spcPts val="0"/>
              </a:spcAft>
              <a:buSzPts val="5600"/>
              <a:buNone/>
              <a:defRPr sz="5600"/>
            </a:lvl5pPr>
            <a:lvl6pPr lvl="5" algn="ctr">
              <a:spcBef>
                <a:spcPts val="0"/>
              </a:spcBef>
              <a:spcAft>
                <a:spcPts val="0"/>
              </a:spcAft>
              <a:buSzPts val="5600"/>
              <a:buNone/>
              <a:defRPr sz="5600"/>
            </a:lvl6pPr>
            <a:lvl7pPr lvl="6" algn="ctr">
              <a:spcBef>
                <a:spcPts val="0"/>
              </a:spcBef>
              <a:spcAft>
                <a:spcPts val="0"/>
              </a:spcAft>
              <a:buSzPts val="5600"/>
              <a:buNone/>
              <a:defRPr sz="5600"/>
            </a:lvl7pPr>
            <a:lvl8pPr lvl="7" algn="ctr">
              <a:spcBef>
                <a:spcPts val="0"/>
              </a:spcBef>
              <a:spcAft>
                <a:spcPts val="0"/>
              </a:spcAft>
              <a:buSzPts val="5600"/>
              <a:buNone/>
              <a:defRPr sz="5600"/>
            </a:lvl8pPr>
            <a:lvl9pPr lvl="8" algn="ctr">
              <a:spcBef>
                <a:spcPts val="0"/>
              </a:spcBef>
              <a:spcAft>
                <a:spcPts val="0"/>
              </a:spcAft>
              <a:buSzPts val="5600"/>
              <a:buNone/>
              <a:defRPr sz="5600"/>
            </a:lvl9pPr>
          </a:lstStyle>
          <a:p/>
        </p:txBody>
      </p:sp>
      <p:sp>
        <p:nvSpPr>
          <p:cNvPr id="43" name="Google Shape;43;p9"/>
          <p:cNvSpPr txBox="1"/>
          <p:nvPr>
            <p:ph idx="1" type="subTitle"/>
          </p:nvPr>
        </p:nvSpPr>
        <p:spPr>
          <a:xfrm>
            <a:off x="354000" y="3793601"/>
            <a:ext cx="5393700" cy="1794000"/>
          </a:xfrm>
          <a:prstGeom prst="rect">
            <a:avLst/>
          </a:prstGeom>
        </p:spPr>
        <p:txBody>
          <a:bodyPr anchorCtr="0" anchor="t" bIns="121900" lIns="121900" spcFirstLastPara="1" rIns="121900" wrap="square" tIns="121900"/>
          <a:lstStyle>
            <a:lvl1pPr lvl="0" algn="ctr">
              <a:lnSpc>
                <a:spcPct val="100000"/>
              </a:lnSpc>
              <a:spcBef>
                <a:spcPts val="0"/>
              </a:spcBef>
              <a:spcAft>
                <a:spcPts val="0"/>
              </a:spcAft>
              <a:buClr>
                <a:schemeClr val="dk1"/>
              </a:buClr>
              <a:buSzPts val="2800"/>
              <a:buNone/>
              <a:defRPr sz="2800">
                <a:solidFill>
                  <a:schemeClr val="dk1"/>
                </a:solidFill>
              </a:defRPr>
            </a:lvl1pPr>
            <a:lvl2pPr lvl="1" algn="ctr">
              <a:lnSpc>
                <a:spcPct val="100000"/>
              </a:lnSpc>
              <a:spcBef>
                <a:spcPts val="0"/>
              </a:spcBef>
              <a:spcAft>
                <a:spcPts val="0"/>
              </a:spcAft>
              <a:buClr>
                <a:schemeClr val="dk1"/>
              </a:buClr>
              <a:buSzPts val="2800"/>
              <a:buNone/>
              <a:defRPr sz="2800">
                <a:solidFill>
                  <a:schemeClr val="dk1"/>
                </a:solidFill>
              </a:defRPr>
            </a:lvl2pPr>
            <a:lvl3pPr lvl="2" algn="ctr">
              <a:lnSpc>
                <a:spcPct val="100000"/>
              </a:lnSpc>
              <a:spcBef>
                <a:spcPts val="0"/>
              </a:spcBef>
              <a:spcAft>
                <a:spcPts val="0"/>
              </a:spcAft>
              <a:buClr>
                <a:schemeClr val="dk1"/>
              </a:buClr>
              <a:buSzPts val="2800"/>
              <a:buNone/>
              <a:defRPr sz="2800">
                <a:solidFill>
                  <a:schemeClr val="dk1"/>
                </a:solidFill>
              </a:defRPr>
            </a:lvl3pPr>
            <a:lvl4pPr lvl="3" algn="ctr">
              <a:lnSpc>
                <a:spcPct val="100000"/>
              </a:lnSpc>
              <a:spcBef>
                <a:spcPts val="0"/>
              </a:spcBef>
              <a:spcAft>
                <a:spcPts val="0"/>
              </a:spcAft>
              <a:buClr>
                <a:schemeClr val="dk1"/>
              </a:buClr>
              <a:buSzPts val="2800"/>
              <a:buNone/>
              <a:defRPr sz="2800">
                <a:solidFill>
                  <a:schemeClr val="dk1"/>
                </a:solidFill>
              </a:defRPr>
            </a:lvl4pPr>
            <a:lvl5pPr lvl="4" algn="ctr">
              <a:lnSpc>
                <a:spcPct val="100000"/>
              </a:lnSpc>
              <a:spcBef>
                <a:spcPts val="0"/>
              </a:spcBef>
              <a:spcAft>
                <a:spcPts val="0"/>
              </a:spcAft>
              <a:buClr>
                <a:schemeClr val="dk1"/>
              </a:buClr>
              <a:buSzPts val="2800"/>
              <a:buNone/>
              <a:defRPr sz="2800">
                <a:solidFill>
                  <a:schemeClr val="dk1"/>
                </a:solidFill>
              </a:defRPr>
            </a:lvl5pPr>
            <a:lvl6pPr lvl="5" algn="ctr">
              <a:lnSpc>
                <a:spcPct val="100000"/>
              </a:lnSpc>
              <a:spcBef>
                <a:spcPts val="0"/>
              </a:spcBef>
              <a:spcAft>
                <a:spcPts val="0"/>
              </a:spcAft>
              <a:buClr>
                <a:schemeClr val="dk1"/>
              </a:buClr>
              <a:buSzPts val="2800"/>
              <a:buNone/>
              <a:defRPr sz="2800">
                <a:solidFill>
                  <a:schemeClr val="dk1"/>
                </a:solidFill>
              </a:defRPr>
            </a:lvl6pPr>
            <a:lvl7pPr lvl="6" algn="ctr">
              <a:lnSpc>
                <a:spcPct val="100000"/>
              </a:lnSpc>
              <a:spcBef>
                <a:spcPts val="0"/>
              </a:spcBef>
              <a:spcAft>
                <a:spcPts val="0"/>
              </a:spcAft>
              <a:buClr>
                <a:schemeClr val="dk1"/>
              </a:buClr>
              <a:buSzPts val="2800"/>
              <a:buNone/>
              <a:defRPr sz="2800">
                <a:solidFill>
                  <a:schemeClr val="dk1"/>
                </a:solidFill>
              </a:defRPr>
            </a:lvl7pPr>
            <a:lvl8pPr lvl="7" algn="ctr">
              <a:lnSpc>
                <a:spcPct val="100000"/>
              </a:lnSpc>
              <a:spcBef>
                <a:spcPts val="0"/>
              </a:spcBef>
              <a:spcAft>
                <a:spcPts val="0"/>
              </a:spcAft>
              <a:buClr>
                <a:schemeClr val="dk1"/>
              </a:buClr>
              <a:buSzPts val="2800"/>
              <a:buNone/>
              <a:defRPr sz="2800">
                <a:solidFill>
                  <a:schemeClr val="dk1"/>
                </a:solidFill>
              </a:defRPr>
            </a:lvl8pPr>
            <a:lvl9pPr lvl="8" algn="ctr">
              <a:lnSpc>
                <a:spcPct val="100000"/>
              </a:lnSpc>
              <a:spcBef>
                <a:spcPts val="0"/>
              </a:spcBef>
              <a:spcAft>
                <a:spcPts val="0"/>
              </a:spcAft>
              <a:buClr>
                <a:schemeClr val="dk1"/>
              </a:buClr>
              <a:buSzPts val="2800"/>
              <a:buNone/>
              <a:defRPr sz="2800">
                <a:solidFill>
                  <a:schemeClr val="dk1"/>
                </a:solidFill>
              </a:defRPr>
            </a:lvl9pPr>
          </a:lstStyle>
          <a:p/>
        </p:txBody>
      </p:sp>
      <p:sp>
        <p:nvSpPr>
          <p:cNvPr id="44" name="Google Shape;44;p9"/>
          <p:cNvSpPr txBox="1"/>
          <p:nvPr>
            <p:ph idx="2" type="body"/>
          </p:nvPr>
        </p:nvSpPr>
        <p:spPr>
          <a:xfrm>
            <a:off x="6586000" y="965600"/>
            <a:ext cx="5115900" cy="4926900"/>
          </a:xfrm>
          <a:prstGeom prst="rect">
            <a:avLst/>
          </a:prstGeom>
        </p:spPr>
        <p:txBody>
          <a:bodyPr anchorCtr="0" anchor="ctr" bIns="121900" lIns="121900" spcFirstLastPara="1" rIns="121900" wrap="square" tIns="121900"/>
          <a:lstStyle>
            <a:lvl1pPr indent="-381000" lvl="0" marL="457200">
              <a:spcBef>
                <a:spcPts val="0"/>
              </a:spcBef>
              <a:spcAft>
                <a:spcPts val="0"/>
              </a:spcAft>
              <a:buClr>
                <a:schemeClr val="lt1"/>
              </a:buClr>
              <a:buSzPts val="2400"/>
              <a:buChar char="●"/>
              <a:defRPr>
                <a:solidFill>
                  <a:schemeClr val="lt1"/>
                </a:solidFill>
              </a:defRPr>
            </a:lvl1pPr>
            <a:lvl2pPr indent="-349250" lvl="1" marL="914400">
              <a:spcBef>
                <a:spcPts val="2100"/>
              </a:spcBef>
              <a:spcAft>
                <a:spcPts val="0"/>
              </a:spcAft>
              <a:buClr>
                <a:schemeClr val="lt1"/>
              </a:buClr>
              <a:buSzPts val="1900"/>
              <a:buChar char="○"/>
              <a:defRPr>
                <a:solidFill>
                  <a:schemeClr val="lt1"/>
                </a:solidFill>
              </a:defRPr>
            </a:lvl2pPr>
            <a:lvl3pPr indent="-349250" lvl="2" marL="1371600">
              <a:spcBef>
                <a:spcPts val="2100"/>
              </a:spcBef>
              <a:spcAft>
                <a:spcPts val="0"/>
              </a:spcAft>
              <a:buClr>
                <a:schemeClr val="lt1"/>
              </a:buClr>
              <a:buSzPts val="1900"/>
              <a:buChar char="■"/>
              <a:defRPr>
                <a:solidFill>
                  <a:schemeClr val="lt1"/>
                </a:solidFill>
              </a:defRPr>
            </a:lvl3pPr>
            <a:lvl4pPr indent="-349250" lvl="3" marL="1828800">
              <a:spcBef>
                <a:spcPts val="2100"/>
              </a:spcBef>
              <a:spcAft>
                <a:spcPts val="0"/>
              </a:spcAft>
              <a:buClr>
                <a:schemeClr val="lt1"/>
              </a:buClr>
              <a:buSzPts val="1900"/>
              <a:buChar char="●"/>
              <a:defRPr>
                <a:solidFill>
                  <a:schemeClr val="lt1"/>
                </a:solidFill>
              </a:defRPr>
            </a:lvl4pPr>
            <a:lvl5pPr indent="-349250" lvl="4" marL="2286000">
              <a:spcBef>
                <a:spcPts val="2100"/>
              </a:spcBef>
              <a:spcAft>
                <a:spcPts val="0"/>
              </a:spcAft>
              <a:buClr>
                <a:schemeClr val="lt1"/>
              </a:buClr>
              <a:buSzPts val="1900"/>
              <a:buChar char="○"/>
              <a:defRPr>
                <a:solidFill>
                  <a:schemeClr val="lt1"/>
                </a:solidFill>
              </a:defRPr>
            </a:lvl5pPr>
            <a:lvl6pPr indent="-349250" lvl="5" marL="2743200">
              <a:spcBef>
                <a:spcPts val="2100"/>
              </a:spcBef>
              <a:spcAft>
                <a:spcPts val="0"/>
              </a:spcAft>
              <a:buClr>
                <a:schemeClr val="lt1"/>
              </a:buClr>
              <a:buSzPts val="1900"/>
              <a:buChar char="■"/>
              <a:defRPr>
                <a:solidFill>
                  <a:schemeClr val="lt1"/>
                </a:solidFill>
              </a:defRPr>
            </a:lvl6pPr>
            <a:lvl7pPr indent="-349250" lvl="6" marL="3200400">
              <a:spcBef>
                <a:spcPts val="2100"/>
              </a:spcBef>
              <a:spcAft>
                <a:spcPts val="0"/>
              </a:spcAft>
              <a:buClr>
                <a:schemeClr val="lt1"/>
              </a:buClr>
              <a:buSzPts val="1900"/>
              <a:buChar char="●"/>
              <a:defRPr>
                <a:solidFill>
                  <a:schemeClr val="lt1"/>
                </a:solidFill>
              </a:defRPr>
            </a:lvl7pPr>
            <a:lvl8pPr indent="-349250" lvl="7" marL="3657600">
              <a:spcBef>
                <a:spcPts val="2100"/>
              </a:spcBef>
              <a:spcAft>
                <a:spcPts val="0"/>
              </a:spcAft>
              <a:buClr>
                <a:schemeClr val="lt1"/>
              </a:buClr>
              <a:buSzPts val="1900"/>
              <a:buChar char="○"/>
              <a:defRPr>
                <a:solidFill>
                  <a:schemeClr val="lt1"/>
                </a:solidFill>
              </a:defRPr>
            </a:lvl8pPr>
            <a:lvl9pPr indent="-349250" lvl="8" marL="4114800">
              <a:spcBef>
                <a:spcPts val="2100"/>
              </a:spcBef>
              <a:spcAft>
                <a:spcPts val="2100"/>
              </a:spcAft>
              <a:buClr>
                <a:schemeClr val="lt1"/>
              </a:buClr>
              <a:buSzPts val="1900"/>
              <a:buChar char="■"/>
              <a:defRPr>
                <a:solidFill>
                  <a:schemeClr val="lt1"/>
                </a:solidFill>
              </a:defRPr>
            </a:lvl9pPr>
          </a:lstStyle>
          <a:p/>
        </p:txBody>
      </p:sp>
      <p:sp>
        <p:nvSpPr>
          <p:cNvPr id="45" name="Google Shape;45;p9"/>
          <p:cNvSpPr txBox="1"/>
          <p:nvPr>
            <p:ph idx="12" type="sldNum"/>
          </p:nvPr>
        </p:nvSpPr>
        <p:spPr>
          <a:xfrm>
            <a:off x="11320333" y="6241346"/>
            <a:ext cx="731700" cy="524700"/>
          </a:xfrm>
          <a:prstGeom prst="rect">
            <a:avLst/>
          </a:prstGeom>
        </p:spPr>
        <p:txBody>
          <a:bodyPr anchorCtr="0" anchor="ctr" bIns="121900" lIns="121900" spcFirstLastPara="1" rIns="121900" wrap="square" tIns="12190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415600" y="5640767"/>
            <a:ext cx="7998300" cy="806700"/>
          </a:xfrm>
          <a:prstGeom prst="rect">
            <a:avLst/>
          </a:prstGeom>
        </p:spPr>
        <p:txBody>
          <a:bodyPr anchorCtr="0" anchor="ctr" bIns="121900" lIns="121900" spcFirstLastPara="1" rIns="121900" wrap="square" tIns="121900"/>
          <a:lstStyle>
            <a:lvl1pPr indent="-228600" lvl="0" marL="457200">
              <a:lnSpc>
                <a:spcPct val="100000"/>
              </a:lnSpc>
              <a:spcBef>
                <a:spcPts val="0"/>
              </a:spcBef>
              <a:spcAft>
                <a:spcPts val="0"/>
              </a:spcAft>
              <a:buClr>
                <a:schemeClr val="dk1"/>
              </a:buClr>
              <a:buSzPts val="2800"/>
              <a:buFont typeface="Oswald"/>
              <a:buNone/>
              <a:defRPr sz="28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11320333" y="6241346"/>
            <a:ext cx="731700" cy="524700"/>
          </a:xfrm>
          <a:prstGeom prst="rect">
            <a:avLst/>
          </a:prstGeom>
        </p:spPr>
        <p:txBody>
          <a:bodyPr anchorCtr="0" anchor="ctr" bIns="121900" lIns="121900" spcFirstLastPara="1" rIns="121900" wrap="square" tIns="1219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lstStyle>
            <a:lvl1pPr lvl="0">
              <a:spcBef>
                <a:spcPts val="0"/>
              </a:spcBef>
              <a:spcAft>
                <a:spcPts val="0"/>
              </a:spcAft>
              <a:buClr>
                <a:schemeClr val="dk1"/>
              </a:buClr>
              <a:buSzPts val="4000"/>
              <a:buFont typeface="Oswald"/>
              <a:buNone/>
              <a:defRPr sz="4000">
                <a:solidFill>
                  <a:schemeClr val="dk1"/>
                </a:solidFill>
                <a:latin typeface="Oswald"/>
                <a:ea typeface="Oswald"/>
                <a:cs typeface="Oswald"/>
                <a:sym typeface="Oswald"/>
              </a:defRPr>
            </a:lvl1pPr>
            <a:lvl2pPr lvl="1">
              <a:spcBef>
                <a:spcPts val="0"/>
              </a:spcBef>
              <a:spcAft>
                <a:spcPts val="0"/>
              </a:spcAft>
              <a:buClr>
                <a:schemeClr val="dk1"/>
              </a:buClr>
              <a:buSzPts val="4000"/>
              <a:buFont typeface="Oswald"/>
              <a:buNone/>
              <a:defRPr sz="4000">
                <a:solidFill>
                  <a:schemeClr val="dk1"/>
                </a:solidFill>
                <a:latin typeface="Oswald"/>
                <a:ea typeface="Oswald"/>
                <a:cs typeface="Oswald"/>
                <a:sym typeface="Oswald"/>
              </a:defRPr>
            </a:lvl2pPr>
            <a:lvl3pPr lvl="2">
              <a:spcBef>
                <a:spcPts val="0"/>
              </a:spcBef>
              <a:spcAft>
                <a:spcPts val="0"/>
              </a:spcAft>
              <a:buClr>
                <a:schemeClr val="dk1"/>
              </a:buClr>
              <a:buSzPts val="4000"/>
              <a:buFont typeface="Oswald"/>
              <a:buNone/>
              <a:defRPr sz="4000">
                <a:solidFill>
                  <a:schemeClr val="dk1"/>
                </a:solidFill>
                <a:latin typeface="Oswald"/>
                <a:ea typeface="Oswald"/>
                <a:cs typeface="Oswald"/>
                <a:sym typeface="Oswald"/>
              </a:defRPr>
            </a:lvl3pPr>
            <a:lvl4pPr lvl="3">
              <a:spcBef>
                <a:spcPts val="0"/>
              </a:spcBef>
              <a:spcAft>
                <a:spcPts val="0"/>
              </a:spcAft>
              <a:buClr>
                <a:schemeClr val="dk1"/>
              </a:buClr>
              <a:buSzPts val="4000"/>
              <a:buFont typeface="Oswald"/>
              <a:buNone/>
              <a:defRPr sz="4000">
                <a:solidFill>
                  <a:schemeClr val="dk1"/>
                </a:solidFill>
                <a:latin typeface="Oswald"/>
                <a:ea typeface="Oswald"/>
                <a:cs typeface="Oswald"/>
                <a:sym typeface="Oswald"/>
              </a:defRPr>
            </a:lvl4pPr>
            <a:lvl5pPr lvl="4">
              <a:spcBef>
                <a:spcPts val="0"/>
              </a:spcBef>
              <a:spcAft>
                <a:spcPts val="0"/>
              </a:spcAft>
              <a:buClr>
                <a:schemeClr val="dk1"/>
              </a:buClr>
              <a:buSzPts val="4000"/>
              <a:buFont typeface="Oswald"/>
              <a:buNone/>
              <a:defRPr sz="4000">
                <a:solidFill>
                  <a:schemeClr val="dk1"/>
                </a:solidFill>
                <a:latin typeface="Oswald"/>
                <a:ea typeface="Oswald"/>
                <a:cs typeface="Oswald"/>
                <a:sym typeface="Oswald"/>
              </a:defRPr>
            </a:lvl5pPr>
            <a:lvl6pPr lvl="5">
              <a:spcBef>
                <a:spcPts val="0"/>
              </a:spcBef>
              <a:spcAft>
                <a:spcPts val="0"/>
              </a:spcAft>
              <a:buClr>
                <a:schemeClr val="dk1"/>
              </a:buClr>
              <a:buSzPts val="4000"/>
              <a:buFont typeface="Oswald"/>
              <a:buNone/>
              <a:defRPr sz="4000">
                <a:solidFill>
                  <a:schemeClr val="dk1"/>
                </a:solidFill>
                <a:latin typeface="Oswald"/>
                <a:ea typeface="Oswald"/>
                <a:cs typeface="Oswald"/>
                <a:sym typeface="Oswald"/>
              </a:defRPr>
            </a:lvl6pPr>
            <a:lvl7pPr lvl="6">
              <a:spcBef>
                <a:spcPts val="0"/>
              </a:spcBef>
              <a:spcAft>
                <a:spcPts val="0"/>
              </a:spcAft>
              <a:buClr>
                <a:schemeClr val="dk1"/>
              </a:buClr>
              <a:buSzPts val="4000"/>
              <a:buFont typeface="Oswald"/>
              <a:buNone/>
              <a:defRPr sz="4000">
                <a:solidFill>
                  <a:schemeClr val="dk1"/>
                </a:solidFill>
                <a:latin typeface="Oswald"/>
                <a:ea typeface="Oswald"/>
                <a:cs typeface="Oswald"/>
                <a:sym typeface="Oswald"/>
              </a:defRPr>
            </a:lvl7pPr>
            <a:lvl8pPr lvl="7">
              <a:spcBef>
                <a:spcPts val="0"/>
              </a:spcBef>
              <a:spcAft>
                <a:spcPts val="0"/>
              </a:spcAft>
              <a:buClr>
                <a:schemeClr val="dk1"/>
              </a:buClr>
              <a:buSzPts val="4000"/>
              <a:buFont typeface="Oswald"/>
              <a:buNone/>
              <a:defRPr sz="4000">
                <a:solidFill>
                  <a:schemeClr val="dk1"/>
                </a:solidFill>
                <a:latin typeface="Oswald"/>
                <a:ea typeface="Oswald"/>
                <a:cs typeface="Oswald"/>
                <a:sym typeface="Oswald"/>
              </a:defRPr>
            </a:lvl8pPr>
            <a:lvl9pPr lvl="8">
              <a:spcBef>
                <a:spcPts val="0"/>
              </a:spcBef>
              <a:spcAft>
                <a:spcPts val="0"/>
              </a:spcAft>
              <a:buClr>
                <a:schemeClr val="dk1"/>
              </a:buClr>
              <a:buSzPts val="4000"/>
              <a:buFont typeface="Oswald"/>
              <a:buNone/>
              <a:defRPr sz="4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lstStyle>
            <a:lvl1pPr indent="-381000" lvl="0" marL="457200">
              <a:lnSpc>
                <a:spcPct val="115000"/>
              </a:lnSpc>
              <a:spcBef>
                <a:spcPts val="0"/>
              </a:spcBef>
              <a:spcAft>
                <a:spcPts val="0"/>
              </a:spcAft>
              <a:buClr>
                <a:schemeClr val="accent3"/>
              </a:buClr>
              <a:buSzPts val="2400"/>
              <a:buFont typeface="Average"/>
              <a:buChar char="●"/>
              <a:defRPr sz="2400">
                <a:solidFill>
                  <a:schemeClr val="accent3"/>
                </a:solidFill>
                <a:latin typeface="Average"/>
                <a:ea typeface="Average"/>
                <a:cs typeface="Average"/>
                <a:sym typeface="Average"/>
              </a:defRPr>
            </a:lvl1pPr>
            <a:lvl2pPr indent="-349250" lvl="1" marL="914400">
              <a:lnSpc>
                <a:spcPct val="115000"/>
              </a:lnSpc>
              <a:spcBef>
                <a:spcPts val="2100"/>
              </a:spcBef>
              <a:spcAft>
                <a:spcPts val="0"/>
              </a:spcAft>
              <a:buClr>
                <a:schemeClr val="accent3"/>
              </a:buClr>
              <a:buSzPts val="1900"/>
              <a:buFont typeface="Average"/>
              <a:buChar char="○"/>
              <a:defRPr sz="1900">
                <a:solidFill>
                  <a:schemeClr val="accent3"/>
                </a:solidFill>
                <a:latin typeface="Average"/>
                <a:ea typeface="Average"/>
                <a:cs typeface="Average"/>
                <a:sym typeface="Average"/>
              </a:defRPr>
            </a:lvl2pPr>
            <a:lvl3pPr indent="-349250" lvl="2" marL="1371600">
              <a:lnSpc>
                <a:spcPct val="115000"/>
              </a:lnSpc>
              <a:spcBef>
                <a:spcPts val="2100"/>
              </a:spcBef>
              <a:spcAft>
                <a:spcPts val="0"/>
              </a:spcAft>
              <a:buClr>
                <a:schemeClr val="accent3"/>
              </a:buClr>
              <a:buSzPts val="1900"/>
              <a:buFont typeface="Average"/>
              <a:buChar char="■"/>
              <a:defRPr sz="1900">
                <a:solidFill>
                  <a:schemeClr val="accent3"/>
                </a:solidFill>
                <a:latin typeface="Average"/>
                <a:ea typeface="Average"/>
                <a:cs typeface="Average"/>
                <a:sym typeface="Average"/>
              </a:defRPr>
            </a:lvl3pPr>
            <a:lvl4pPr indent="-349250" lvl="3" marL="1828800">
              <a:lnSpc>
                <a:spcPct val="115000"/>
              </a:lnSpc>
              <a:spcBef>
                <a:spcPts val="2100"/>
              </a:spcBef>
              <a:spcAft>
                <a:spcPts val="0"/>
              </a:spcAft>
              <a:buClr>
                <a:schemeClr val="accent3"/>
              </a:buClr>
              <a:buSzPts val="1900"/>
              <a:buFont typeface="Average"/>
              <a:buChar char="●"/>
              <a:defRPr sz="1900">
                <a:solidFill>
                  <a:schemeClr val="accent3"/>
                </a:solidFill>
                <a:latin typeface="Average"/>
                <a:ea typeface="Average"/>
                <a:cs typeface="Average"/>
                <a:sym typeface="Average"/>
              </a:defRPr>
            </a:lvl4pPr>
            <a:lvl5pPr indent="-349250" lvl="4" marL="2286000">
              <a:lnSpc>
                <a:spcPct val="115000"/>
              </a:lnSpc>
              <a:spcBef>
                <a:spcPts val="2100"/>
              </a:spcBef>
              <a:spcAft>
                <a:spcPts val="0"/>
              </a:spcAft>
              <a:buClr>
                <a:schemeClr val="accent3"/>
              </a:buClr>
              <a:buSzPts val="1900"/>
              <a:buFont typeface="Average"/>
              <a:buChar char="○"/>
              <a:defRPr sz="1900">
                <a:solidFill>
                  <a:schemeClr val="accent3"/>
                </a:solidFill>
                <a:latin typeface="Average"/>
                <a:ea typeface="Average"/>
                <a:cs typeface="Average"/>
                <a:sym typeface="Average"/>
              </a:defRPr>
            </a:lvl5pPr>
            <a:lvl6pPr indent="-349250" lvl="5" marL="2743200">
              <a:lnSpc>
                <a:spcPct val="115000"/>
              </a:lnSpc>
              <a:spcBef>
                <a:spcPts val="2100"/>
              </a:spcBef>
              <a:spcAft>
                <a:spcPts val="0"/>
              </a:spcAft>
              <a:buClr>
                <a:schemeClr val="accent3"/>
              </a:buClr>
              <a:buSzPts val="1900"/>
              <a:buFont typeface="Average"/>
              <a:buChar char="■"/>
              <a:defRPr sz="1900">
                <a:solidFill>
                  <a:schemeClr val="accent3"/>
                </a:solidFill>
                <a:latin typeface="Average"/>
                <a:ea typeface="Average"/>
                <a:cs typeface="Average"/>
                <a:sym typeface="Average"/>
              </a:defRPr>
            </a:lvl6pPr>
            <a:lvl7pPr indent="-349250" lvl="6" marL="3200400">
              <a:lnSpc>
                <a:spcPct val="115000"/>
              </a:lnSpc>
              <a:spcBef>
                <a:spcPts val="2100"/>
              </a:spcBef>
              <a:spcAft>
                <a:spcPts val="0"/>
              </a:spcAft>
              <a:buClr>
                <a:schemeClr val="accent3"/>
              </a:buClr>
              <a:buSzPts val="1900"/>
              <a:buFont typeface="Average"/>
              <a:buChar char="●"/>
              <a:defRPr sz="1900">
                <a:solidFill>
                  <a:schemeClr val="accent3"/>
                </a:solidFill>
                <a:latin typeface="Average"/>
                <a:ea typeface="Average"/>
                <a:cs typeface="Average"/>
                <a:sym typeface="Average"/>
              </a:defRPr>
            </a:lvl7pPr>
            <a:lvl8pPr indent="-349250" lvl="7" marL="3657600">
              <a:lnSpc>
                <a:spcPct val="115000"/>
              </a:lnSpc>
              <a:spcBef>
                <a:spcPts val="2100"/>
              </a:spcBef>
              <a:spcAft>
                <a:spcPts val="0"/>
              </a:spcAft>
              <a:buClr>
                <a:schemeClr val="accent3"/>
              </a:buClr>
              <a:buSzPts val="1900"/>
              <a:buFont typeface="Average"/>
              <a:buChar char="○"/>
              <a:defRPr sz="1900">
                <a:solidFill>
                  <a:schemeClr val="accent3"/>
                </a:solidFill>
                <a:latin typeface="Average"/>
                <a:ea typeface="Average"/>
                <a:cs typeface="Average"/>
                <a:sym typeface="Average"/>
              </a:defRPr>
            </a:lvl8pPr>
            <a:lvl9pPr indent="-349250" lvl="8" marL="4114800">
              <a:lnSpc>
                <a:spcPct val="115000"/>
              </a:lnSpc>
              <a:spcBef>
                <a:spcPts val="2100"/>
              </a:spcBef>
              <a:spcAft>
                <a:spcPts val="2100"/>
              </a:spcAft>
              <a:buClr>
                <a:schemeClr val="accent3"/>
              </a:buClr>
              <a:buSzPts val="1900"/>
              <a:buFont typeface="Average"/>
              <a:buChar char="■"/>
              <a:defRPr sz="1900">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11320333" y="6241346"/>
            <a:ext cx="731700" cy="524700"/>
          </a:xfrm>
          <a:prstGeom prst="rect">
            <a:avLst/>
          </a:prstGeom>
          <a:noFill/>
          <a:ln>
            <a:noFill/>
          </a:ln>
        </p:spPr>
        <p:txBody>
          <a:bodyPr anchorCtr="0" anchor="ctr" bIns="121900" lIns="121900" spcFirstLastPara="1" rIns="121900" wrap="square" tIns="121900">
            <a:noAutofit/>
          </a:bodyPr>
          <a:lstStyle>
            <a:lvl1pPr lvl="0" algn="r">
              <a:buNone/>
              <a:defRPr sz="1300">
                <a:solidFill>
                  <a:schemeClr val="accent3"/>
                </a:solidFill>
                <a:latin typeface="Average"/>
                <a:ea typeface="Average"/>
                <a:cs typeface="Average"/>
                <a:sym typeface="Average"/>
              </a:defRPr>
            </a:lvl1pPr>
            <a:lvl2pPr lvl="1" algn="r">
              <a:buNone/>
              <a:defRPr sz="1300">
                <a:solidFill>
                  <a:schemeClr val="accent3"/>
                </a:solidFill>
                <a:latin typeface="Average"/>
                <a:ea typeface="Average"/>
                <a:cs typeface="Average"/>
                <a:sym typeface="Average"/>
              </a:defRPr>
            </a:lvl2pPr>
            <a:lvl3pPr lvl="2" algn="r">
              <a:buNone/>
              <a:defRPr sz="1300">
                <a:solidFill>
                  <a:schemeClr val="accent3"/>
                </a:solidFill>
                <a:latin typeface="Average"/>
                <a:ea typeface="Average"/>
                <a:cs typeface="Average"/>
                <a:sym typeface="Average"/>
              </a:defRPr>
            </a:lvl3pPr>
            <a:lvl4pPr lvl="3" algn="r">
              <a:buNone/>
              <a:defRPr sz="1300">
                <a:solidFill>
                  <a:schemeClr val="accent3"/>
                </a:solidFill>
                <a:latin typeface="Average"/>
                <a:ea typeface="Average"/>
                <a:cs typeface="Average"/>
                <a:sym typeface="Average"/>
              </a:defRPr>
            </a:lvl4pPr>
            <a:lvl5pPr lvl="4" algn="r">
              <a:buNone/>
              <a:defRPr sz="1300">
                <a:solidFill>
                  <a:schemeClr val="accent3"/>
                </a:solidFill>
                <a:latin typeface="Average"/>
                <a:ea typeface="Average"/>
                <a:cs typeface="Average"/>
                <a:sym typeface="Average"/>
              </a:defRPr>
            </a:lvl5pPr>
            <a:lvl6pPr lvl="5" algn="r">
              <a:buNone/>
              <a:defRPr sz="1300">
                <a:solidFill>
                  <a:schemeClr val="accent3"/>
                </a:solidFill>
                <a:latin typeface="Average"/>
                <a:ea typeface="Average"/>
                <a:cs typeface="Average"/>
                <a:sym typeface="Average"/>
              </a:defRPr>
            </a:lvl6pPr>
            <a:lvl7pPr lvl="6" algn="r">
              <a:buNone/>
              <a:defRPr sz="1300">
                <a:solidFill>
                  <a:schemeClr val="accent3"/>
                </a:solidFill>
                <a:latin typeface="Average"/>
                <a:ea typeface="Average"/>
                <a:cs typeface="Average"/>
                <a:sym typeface="Average"/>
              </a:defRPr>
            </a:lvl7pPr>
            <a:lvl8pPr lvl="7" algn="r">
              <a:buNone/>
              <a:defRPr sz="1300">
                <a:solidFill>
                  <a:schemeClr val="accent3"/>
                </a:solidFill>
                <a:latin typeface="Average"/>
                <a:ea typeface="Average"/>
                <a:cs typeface="Average"/>
                <a:sym typeface="Average"/>
              </a:defRPr>
            </a:lvl8pPr>
            <a:lvl9pPr lvl="8" algn="r">
              <a:buNone/>
              <a:defRPr sz="13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 Id="rId3" Type="http://schemas.openxmlformats.org/officeDocument/2006/relationships/image" Target="../media/image1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 Id="rId3" Type="http://schemas.openxmlformats.org/officeDocument/2006/relationships/image" Target="../media/image1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 Id="rId3"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 Id="rId3" Type="http://schemas.openxmlformats.org/officeDocument/2006/relationships/image" Target="../media/image19.png"/><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 Id="rId3" Type="http://schemas.openxmlformats.org/officeDocument/2006/relationships/image" Target="../media/image16.png"/><Relationship Id="rId4" Type="http://schemas.openxmlformats.org/officeDocument/2006/relationships/image" Target="../media/image2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5.xml"/><Relationship Id="rId3"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6.xml"/><Relationship Id="rId3"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 Id="rId3" Type="http://schemas.openxmlformats.org/officeDocument/2006/relationships/image" Target="../media/image2.jp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xml"/><Relationship Id="rId3" Type="http://schemas.openxmlformats.org/officeDocument/2006/relationships/hyperlink" Target="https://doi.org/10.1016/j.grj.2015.02.004" TargetMode="Externa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18.jp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1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7.xml"/><Relationship Id="rId3" Type="http://schemas.openxmlformats.org/officeDocument/2006/relationships/image" Target="../media/image1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8.xml"/><Relationship Id="rId3" Type="http://schemas.openxmlformats.org/officeDocument/2006/relationships/image" Target="../media/image8.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4" name="Shape 64"/>
        <p:cNvGrpSpPr/>
        <p:nvPr/>
      </p:nvGrpSpPr>
      <p:grpSpPr>
        <a:xfrm>
          <a:off x="0" y="0"/>
          <a:ext cx="0" cy="0"/>
          <a:chOff x="0" y="0"/>
          <a:chExt cx="0" cy="0"/>
        </a:xfrm>
      </p:grpSpPr>
      <p:sp>
        <p:nvSpPr>
          <p:cNvPr id="65" name="Google Shape;65;p14"/>
          <p:cNvSpPr txBox="1"/>
          <p:nvPr>
            <p:ph type="ctrTitle"/>
          </p:nvPr>
        </p:nvSpPr>
        <p:spPr>
          <a:xfrm>
            <a:off x="1524000" y="846277"/>
            <a:ext cx="9144000" cy="2712600"/>
          </a:xfrm>
          <a:prstGeom prst="rect">
            <a:avLst/>
          </a:prstGeom>
          <a:noFill/>
          <a:ln>
            <a:noFill/>
          </a:ln>
        </p:spPr>
        <p:txBody>
          <a:bodyPr anchorCtr="0" anchor="b" bIns="45700" lIns="91425" spcFirstLastPara="1" rIns="91425" wrap="square" tIns="45700">
            <a:noAutofit/>
          </a:bodyPr>
          <a:lstStyle/>
          <a:p>
            <a:pPr indent="0" lvl="0" marL="0" marR="0" rtl="0" algn="ctr">
              <a:lnSpc>
                <a:spcPct val="90000"/>
              </a:lnSpc>
              <a:spcBef>
                <a:spcPts val="0"/>
              </a:spcBef>
              <a:spcAft>
                <a:spcPts val="0"/>
              </a:spcAft>
              <a:buClr>
                <a:schemeClr val="dk1"/>
              </a:buClr>
              <a:buSzPts val="6000"/>
              <a:buFont typeface="Calibri"/>
              <a:buNone/>
            </a:pPr>
            <a:r>
              <a:rPr lang="en-US" sz="6000"/>
              <a:t>Defining “At Risk” and Rescuing Data in a Government Agency</a:t>
            </a:r>
            <a:endParaRPr b="0" i="0" sz="6000" u="none" cap="none" strike="noStrike">
              <a:solidFill>
                <a:schemeClr val="dk1"/>
              </a:solidFill>
              <a:latin typeface="Calibri"/>
              <a:ea typeface="Calibri"/>
              <a:cs typeface="Calibri"/>
              <a:sym typeface="Calibri"/>
            </a:endParaRPr>
          </a:p>
        </p:txBody>
      </p:sp>
      <p:sp>
        <p:nvSpPr>
          <p:cNvPr id="66" name="Google Shape;66;p14"/>
          <p:cNvSpPr txBox="1"/>
          <p:nvPr>
            <p:ph idx="1" type="subTitle"/>
          </p:nvPr>
        </p:nvSpPr>
        <p:spPr>
          <a:xfrm>
            <a:off x="1524000" y="4433152"/>
            <a:ext cx="9144000" cy="1932300"/>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400"/>
              <a:buFont typeface="Arial"/>
              <a:buNone/>
            </a:pPr>
            <a:r>
              <a:rPr lang="en-US"/>
              <a:t>ESIP Interagency Data Stewardship Meeting</a:t>
            </a:r>
            <a:endParaRPr/>
          </a:p>
          <a:p>
            <a:pPr indent="0" lvl="0" marL="0" marR="0" rtl="0" algn="ctr">
              <a:lnSpc>
                <a:spcPct val="90000"/>
              </a:lnSpc>
              <a:spcBef>
                <a:spcPts val="0"/>
              </a:spcBef>
              <a:spcAft>
                <a:spcPts val="0"/>
              </a:spcAft>
              <a:buClr>
                <a:schemeClr val="dk1"/>
              </a:buClr>
              <a:buSzPts val="2400"/>
              <a:buFont typeface="Arial"/>
              <a:buNone/>
            </a:pPr>
            <a:r>
              <a:t/>
            </a:r>
            <a:endParaRPr/>
          </a:p>
          <a:p>
            <a:pPr indent="0" lvl="0" marL="0" marR="0" rtl="0" algn="ctr">
              <a:lnSpc>
                <a:spcPct val="90000"/>
              </a:lnSpc>
              <a:spcBef>
                <a:spcPts val="0"/>
              </a:spcBef>
              <a:spcAft>
                <a:spcPts val="0"/>
              </a:spcAft>
              <a:buClr>
                <a:schemeClr val="dk1"/>
              </a:buClr>
              <a:buSzPts val="2400"/>
              <a:buFont typeface="Arial"/>
              <a:buNone/>
            </a:pPr>
            <a:r>
              <a:rPr lang="en-US"/>
              <a:t>November 19, 2018</a:t>
            </a:r>
            <a:endParaRPr/>
          </a:p>
          <a:p>
            <a:pPr indent="0" lvl="0" marL="0" marR="0" rtl="0" algn="ctr">
              <a:lnSpc>
                <a:spcPct val="90000"/>
              </a:lnSpc>
              <a:spcBef>
                <a:spcPts val="0"/>
              </a:spcBef>
              <a:spcAft>
                <a:spcPts val="0"/>
              </a:spcAft>
              <a:buClr>
                <a:schemeClr val="dk1"/>
              </a:buClr>
              <a:buSzPts val="2400"/>
              <a:buFont typeface="Arial"/>
              <a:buNone/>
            </a:pPr>
            <a:r>
              <a:t/>
            </a:r>
            <a:endParaRPr/>
          </a:p>
          <a:p>
            <a:pPr indent="0" lvl="0" marL="0" marR="0" rtl="0" algn="ctr">
              <a:lnSpc>
                <a:spcPct val="90000"/>
              </a:lnSpc>
              <a:spcBef>
                <a:spcPts val="0"/>
              </a:spcBef>
              <a:spcAft>
                <a:spcPts val="0"/>
              </a:spcAft>
              <a:buClr>
                <a:schemeClr val="dk1"/>
              </a:buClr>
              <a:buSzPts val="2400"/>
              <a:buFont typeface="Arial"/>
              <a:buNone/>
            </a:pPr>
            <a:r>
              <a:rPr lang="en-US"/>
              <a:t>Tara Bell and Lance Everette, U.S. Geological Survey</a:t>
            </a:r>
            <a:endParaRPr/>
          </a:p>
        </p:txBody>
      </p:sp>
      <p:pic>
        <p:nvPicPr>
          <p:cNvPr id="67" name="Google Shape;67;p14"/>
          <p:cNvPicPr preferRelativeResize="0"/>
          <p:nvPr/>
        </p:nvPicPr>
        <p:blipFill>
          <a:blip r:embed="rId3">
            <a:alphaModFix/>
          </a:blip>
          <a:stretch>
            <a:fillRect/>
          </a:stretch>
        </p:blipFill>
        <p:spPr>
          <a:xfrm>
            <a:off x="79750" y="111650"/>
            <a:ext cx="2784645" cy="10313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3" name="Shape 133"/>
        <p:cNvGrpSpPr/>
        <p:nvPr/>
      </p:nvGrpSpPr>
      <p:grpSpPr>
        <a:xfrm>
          <a:off x="0" y="0"/>
          <a:ext cx="0" cy="0"/>
          <a:chOff x="0" y="0"/>
          <a:chExt cx="0" cy="0"/>
        </a:xfrm>
      </p:grpSpPr>
      <p:pic>
        <p:nvPicPr>
          <p:cNvPr id="134" name="Google Shape;134;p23"/>
          <p:cNvPicPr preferRelativeResize="0"/>
          <p:nvPr/>
        </p:nvPicPr>
        <p:blipFill>
          <a:blip r:embed="rId3">
            <a:alphaModFix/>
          </a:blip>
          <a:stretch>
            <a:fillRect/>
          </a:stretch>
        </p:blipFill>
        <p:spPr>
          <a:xfrm>
            <a:off x="2022475" y="152400"/>
            <a:ext cx="9671060" cy="6553201"/>
          </a:xfrm>
          <a:prstGeom prst="rect">
            <a:avLst/>
          </a:prstGeom>
          <a:noFill/>
          <a:ln>
            <a:noFill/>
          </a:ln>
        </p:spPr>
      </p:pic>
      <p:pic>
        <p:nvPicPr>
          <p:cNvPr id="135" name="Google Shape;135;p23"/>
          <p:cNvPicPr preferRelativeResize="0"/>
          <p:nvPr/>
        </p:nvPicPr>
        <p:blipFill>
          <a:blip r:embed="rId4">
            <a:alphaModFix/>
          </a:blip>
          <a:stretch>
            <a:fillRect/>
          </a:stretch>
        </p:blipFill>
        <p:spPr>
          <a:xfrm>
            <a:off x="151075" y="6076950"/>
            <a:ext cx="1714500" cy="62865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Google Shape;140;p24"/>
          <p:cNvSpPr txBox="1"/>
          <p:nvPr>
            <p:ph type="title"/>
          </p:nvPr>
        </p:nvSpPr>
        <p:spPr>
          <a:xfrm>
            <a:off x="415600" y="593367"/>
            <a:ext cx="11360700" cy="7635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Closing Thoughts</a:t>
            </a:r>
            <a:endParaRPr/>
          </a:p>
        </p:txBody>
      </p:sp>
      <p:sp>
        <p:nvSpPr>
          <p:cNvPr id="141" name="Google Shape;141;p24"/>
          <p:cNvSpPr txBox="1"/>
          <p:nvPr>
            <p:ph idx="1" type="body"/>
          </p:nvPr>
        </p:nvSpPr>
        <p:spPr>
          <a:xfrm>
            <a:off x="415600" y="1536633"/>
            <a:ext cx="5333100" cy="4555200"/>
          </a:xfrm>
          <a:prstGeom prst="rect">
            <a:avLst/>
          </a:prstGeom>
          <a:noFill/>
          <a:ln>
            <a:noFill/>
          </a:ln>
        </p:spPr>
        <p:txBody>
          <a:bodyPr anchorCtr="0" anchor="t" bIns="45700" lIns="91425" spcFirstLastPara="1" rIns="91425" wrap="square" tIns="45700">
            <a:noAutofit/>
          </a:bodyPr>
          <a:lstStyle/>
          <a:p>
            <a:pPr indent="-349250" lvl="0" marL="457200" marR="0" rtl="0" algn="l">
              <a:lnSpc>
                <a:spcPct val="90000"/>
              </a:lnSpc>
              <a:spcBef>
                <a:spcPts val="0"/>
              </a:spcBef>
              <a:spcAft>
                <a:spcPts val="0"/>
              </a:spcAft>
              <a:buSzPts val="1900"/>
              <a:buChar char="●"/>
            </a:pPr>
            <a:r>
              <a:rPr lang="en-US"/>
              <a:t>Other groups in USGS discussing legacy data</a:t>
            </a:r>
            <a:endParaRPr/>
          </a:p>
          <a:p>
            <a:pPr indent="-330200" lvl="1" marL="914400" marR="0" rtl="0" algn="l">
              <a:lnSpc>
                <a:spcPct val="90000"/>
              </a:lnSpc>
              <a:spcBef>
                <a:spcPts val="0"/>
              </a:spcBef>
              <a:spcAft>
                <a:spcPts val="0"/>
              </a:spcAft>
              <a:buSzPts val="1600"/>
              <a:buChar char="○"/>
            </a:pPr>
            <a:r>
              <a:rPr lang="en-US"/>
              <a:t>Trusted Digital Repositories</a:t>
            </a:r>
            <a:endParaRPr/>
          </a:p>
          <a:p>
            <a:pPr indent="-330200" lvl="1" marL="914400" marR="0" rtl="0" algn="l">
              <a:lnSpc>
                <a:spcPct val="90000"/>
              </a:lnSpc>
              <a:spcBef>
                <a:spcPts val="0"/>
              </a:spcBef>
              <a:spcAft>
                <a:spcPts val="0"/>
              </a:spcAft>
              <a:buSzPts val="1600"/>
              <a:buChar char="○"/>
            </a:pPr>
            <a:r>
              <a:rPr lang="en-US"/>
              <a:t>Science Records Management Liaison Group</a:t>
            </a:r>
            <a:endParaRPr/>
          </a:p>
          <a:p>
            <a:pPr indent="-330200" lvl="1" marL="914400" marR="0" rtl="0" algn="l">
              <a:lnSpc>
                <a:spcPct val="90000"/>
              </a:lnSpc>
              <a:spcBef>
                <a:spcPts val="0"/>
              </a:spcBef>
              <a:spcAft>
                <a:spcPts val="0"/>
              </a:spcAft>
              <a:buSzPts val="1600"/>
              <a:buChar char="○"/>
            </a:pPr>
            <a:r>
              <a:rPr lang="en-US"/>
              <a:t>Web Reengineering Team (WRET)</a:t>
            </a:r>
            <a:endParaRPr/>
          </a:p>
          <a:p>
            <a:pPr indent="-330200" lvl="1" marL="914400" marR="0" rtl="0" algn="l">
              <a:lnSpc>
                <a:spcPct val="90000"/>
              </a:lnSpc>
              <a:spcBef>
                <a:spcPts val="0"/>
              </a:spcBef>
              <a:spcAft>
                <a:spcPts val="0"/>
              </a:spcAft>
              <a:buSzPts val="1600"/>
              <a:buChar char="○"/>
            </a:pPr>
            <a:r>
              <a:rPr lang="en-US"/>
              <a:t>National Geological and Geophysical Data Preservation Program (NGGDPP)</a:t>
            </a:r>
            <a:endParaRPr/>
          </a:p>
          <a:p>
            <a:pPr indent="-349250" lvl="0" marL="457200" marR="0" rtl="0" algn="l">
              <a:lnSpc>
                <a:spcPct val="90000"/>
              </a:lnSpc>
              <a:spcBef>
                <a:spcPts val="0"/>
              </a:spcBef>
              <a:spcAft>
                <a:spcPts val="0"/>
              </a:spcAft>
              <a:buSzPts val="1900"/>
              <a:buChar char="●"/>
            </a:pPr>
            <a:r>
              <a:rPr lang="en-US"/>
              <a:t>As systems become more integrated, conversations about legacy data are becoming more common</a:t>
            </a:r>
            <a:endParaRPr/>
          </a:p>
          <a:p>
            <a:pPr indent="-349250" lvl="0" marL="457200" marR="0" rtl="0" algn="l">
              <a:lnSpc>
                <a:spcPct val="90000"/>
              </a:lnSpc>
              <a:spcBef>
                <a:spcPts val="0"/>
              </a:spcBef>
              <a:spcAft>
                <a:spcPts val="0"/>
              </a:spcAft>
              <a:buSzPts val="1900"/>
              <a:buChar char="●"/>
            </a:pPr>
            <a:r>
              <a:rPr lang="en-US"/>
              <a:t>Federal data release requirements becoming the norm</a:t>
            </a:r>
            <a:endParaRPr/>
          </a:p>
          <a:p>
            <a:pPr indent="-349250" lvl="0" marL="457200" marR="0" rtl="0" algn="l">
              <a:lnSpc>
                <a:spcPct val="90000"/>
              </a:lnSpc>
              <a:spcBef>
                <a:spcPts val="0"/>
              </a:spcBef>
              <a:spcAft>
                <a:spcPts val="0"/>
              </a:spcAft>
              <a:buSzPts val="1900"/>
              <a:buChar char="●"/>
            </a:pPr>
            <a:r>
              <a:rPr lang="en-US"/>
              <a:t>Support from the Top Critical</a:t>
            </a:r>
            <a:endParaRPr/>
          </a:p>
          <a:p>
            <a:pPr indent="-349250" lvl="0" marL="457200" marR="0" rtl="0" algn="l">
              <a:lnSpc>
                <a:spcPct val="90000"/>
              </a:lnSpc>
              <a:spcBef>
                <a:spcPts val="0"/>
              </a:spcBef>
              <a:spcAft>
                <a:spcPts val="0"/>
              </a:spcAft>
              <a:buSzPts val="1900"/>
              <a:buChar char="●"/>
            </a:pPr>
            <a:r>
              <a:rPr lang="en-US"/>
              <a:t>DaR Project is ending - what’s next?</a:t>
            </a:r>
            <a:endParaRPr/>
          </a:p>
          <a:p>
            <a:pPr indent="-330200" lvl="1" marL="914400" marR="0" rtl="0" algn="l">
              <a:lnSpc>
                <a:spcPct val="90000"/>
              </a:lnSpc>
              <a:spcBef>
                <a:spcPts val="0"/>
              </a:spcBef>
              <a:spcAft>
                <a:spcPts val="0"/>
              </a:spcAft>
              <a:buSzPts val="1600"/>
              <a:buChar char="○"/>
            </a:pPr>
            <a:r>
              <a:rPr lang="en-US"/>
              <a:t>WRET expanding the inventory</a:t>
            </a:r>
            <a:endParaRPr/>
          </a:p>
          <a:p>
            <a:pPr indent="0" lvl="0" marL="457200" marR="0" rtl="0" algn="l">
              <a:lnSpc>
                <a:spcPct val="90000"/>
              </a:lnSpc>
              <a:spcBef>
                <a:spcPts val="2100"/>
              </a:spcBef>
              <a:spcAft>
                <a:spcPts val="2100"/>
              </a:spcAft>
              <a:buNone/>
            </a:pPr>
            <a:r>
              <a:t/>
            </a:r>
            <a:endParaRPr i="1"/>
          </a:p>
        </p:txBody>
      </p:sp>
      <p:sp>
        <p:nvSpPr>
          <p:cNvPr id="142" name="Google Shape;142;p24"/>
          <p:cNvSpPr txBox="1"/>
          <p:nvPr/>
        </p:nvSpPr>
        <p:spPr>
          <a:xfrm>
            <a:off x="5853700" y="1319950"/>
            <a:ext cx="5270100" cy="5002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4"/>
          <p:cNvSpPr txBox="1"/>
          <p:nvPr>
            <p:ph idx="2" type="body"/>
          </p:nvPr>
        </p:nvSpPr>
        <p:spPr>
          <a:xfrm>
            <a:off x="6443200" y="1536633"/>
            <a:ext cx="5333100" cy="4555200"/>
          </a:xfrm>
          <a:prstGeom prst="rect">
            <a:avLst/>
          </a:prstGeom>
        </p:spPr>
        <p:txBody>
          <a:bodyPr anchorCtr="0" anchor="t" bIns="121900" lIns="121900" spcFirstLastPara="1" rIns="121900" wrap="square" tIns="121900">
            <a:noAutofit/>
          </a:bodyPr>
          <a:lstStyle/>
          <a:p>
            <a:pPr indent="0" lvl="0" marL="457200" marR="0" rtl="0" algn="l">
              <a:lnSpc>
                <a:spcPct val="90000"/>
              </a:lnSpc>
              <a:spcBef>
                <a:spcPts val="0"/>
              </a:spcBef>
              <a:spcAft>
                <a:spcPts val="0"/>
              </a:spcAft>
              <a:buNone/>
            </a:pPr>
            <a:r>
              <a:rPr lang="en-US" sz="2400"/>
              <a:t>“If</a:t>
            </a:r>
            <a:r>
              <a:rPr lang="en-US" sz="2400">
                <a:solidFill>
                  <a:srgbClr val="000000"/>
                </a:solidFill>
                <a:latin typeface="Arial"/>
                <a:ea typeface="Arial"/>
                <a:cs typeface="Arial"/>
                <a:sym typeface="Arial"/>
              </a:rPr>
              <a:t> </a:t>
            </a:r>
            <a:r>
              <a:rPr lang="en-US" sz="2400"/>
              <a:t>what is badly needed is also ‘old’, it takes more than a mere data-rescue effort to translate the records or images into the electronic formats that modern research demands; it also means that certain priorities need to be re-ordered, new skills acquired and taught, resources redirected, and new networks constructed.”</a:t>
            </a:r>
            <a:endParaRPr sz="2400"/>
          </a:p>
          <a:p>
            <a:pPr indent="0" lvl="0" marL="3200400" marR="0" rtl="0" algn="l">
              <a:lnSpc>
                <a:spcPct val="90000"/>
              </a:lnSpc>
              <a:spcBef>
                <a:spcPts val="2100"/>
              </a:spcBef>
              <a:spcAft>
                <a:spcPts val="0"/>
              </a:spcAft>
              <a:buNone/>
            </a:pPr>
            <a:r>
              <a:rPr lang="en-US" sz="1400"/>
              <a:t>-R.Elizabeth Griffin</a:t>
            </a:r>
            <a:endParaRPr sz="1400"/>
          </a:p>
          <a:p>
            <a:pPr indent="0" lvl="0" marL="0" rtl="0" algn="l">
              <a:spcBef>
                <a:spcPts val="2100"/>
              </a:spcBef>
              <a:spcAft>
                <a:spcPts val="2100"/>
              </a:spcAft>
              <a:buNone/>
            </a:pPr>
            <a:r>
              <a:t/>
            </a:r>
            <a:endParaRPr/>
          </a:p>
        </p:txBody>
      </p:sp>
      <p:pic>
        <p:nvPicPr>
          <p:cNvPr id="144" name="Google Shape;144;p24"/>
          <p:cNvPicPr preferRelativeResize="0"/>
          <p:nvPr/>
        </p:nvPicPr>
        <p:blipFill>
          <a:blip r:embed="rId3">
            <a:alphaModFix/>
          </a:blip>
          <a:stretch>
            <a:fillRect/>
          </a:stretch>
        </p:blipFill>
        <p:spPr>
          <a:xfrm>
            <a:off x="152400" y="6244233"/>
            <a:ext cx="1258273" cy="461367"/>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8" name="Shape 148"/>
        <p:cNvGrpSpPr/>
        <p:nvPr/>
      </p:nvGrpSpPr>
      <p:grpSpPr>
        <a:xfrm>
          <a:off x="0" y="0"/>
          <a:ext cx="0" cy="0"/>
          <a:chOff x="0" y="0"/>
          <a:chExt cx="0" cy="0"/>
        </a:xfrm>
      </p:grpSpPr>
      <p:sp>
        <p:nvSpPr>
          <p:cNvPr id="149" name="Google Shape;149;p25"/>
          <p:cNvSpPr txBox="1"/>
          <p:nvPr>
            <p:ph type="title"/>
          </p:nvPr>
        </p:nvSpPr>
        <p:spPr>
          <a:xfrm>
            <a:off x="838200" y="365125"/>
            <a:ext cx="10515600" cy="53769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USGS Data at Risk Scoring Algorithms and Reports</a:t>
            </a:r>
            <a:endParaRPr/>
          </a:p>
          <a:p>
            <a:pPr indent="0" lvl="0" marL="0" rtl="0" algn="l">
              <a:spcBef>
                <a:spcPts val="0"/>
              </a:spcBef>
              <a:spcAft>
                <a:spcPts val="0"/>
              </a:spcAft>
              <a:buNone/>
            </a:pPr>
            <a:r>
              <a:t/>
            </a:r>
            <a:endParaRPr sz="2400"/>
          </a:p>
          <a:p>
            <a:pPr indent="-457200" lvl="0" marL="457200" rtl="0" algn="l">
              <a:spcBef>
                <a:spcPts val="0"/>
              </a:spcBef>
              <a:spcAft>
                <a:spcPts val="0"/>
              </a:spcAft>
              <a:buSzPts val="3600"/>
              <a:buChar char="●"/>
            </a:pPr>
            <a:r>
              <a:rPr lang="en-US" sz="3600"/>
              <a:t>https://apps.usgs.gov/ldi</a:t>
            </a:r>
            <a:endParaRPr sz="3600"/>
          </a:p>
        </p:txBody>
      </p:sp>
      <p:pic>
        <p:nvPicPr>
          <p:cNvPr id="150" name="Google Shape;150;p25"/>
          <p:cNvPicPr preferRelativeResize="0"/>
          <p:nvPr/>
        </p:nvPicPr>
        <p:blipFill>
          <a:blip r:embed="rId3">
            <a:alphaModFix/>
          </a:blip>
          <a:stretch>
            <a:fillRect/>
          </a:stretch>
        </p:blipFill>
        <p:spPr>
          <a:xfrm>
            <a:off x="120500" y="6112488"/>
            <a:ext cx="1714500" cy="6286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4" name="Shape 154"/>
        <p:cNvGrpSpPr/>
        <p:nvPr/>
      </p:nvGrpSpPr>
      <p:grpSpPr>
        <a:xfrm>
          <a:off x="0" y="0"/>
          <a:ext cx="0" cy="0"/>
          <a:chOff x="0" y="0"/>
          <a:chExt cx="0" cy="0"/>
        </a:xfrm>
      </p:grpSpPr>
      <p:pic>
        <p:nvPicPr>
          <p:cNvPr id="155" name="Google Shape;155;p26"/>
          <p:cNvPicPr preferRelativeResize="0"/>
          <p:nvPr/>
        </p:nvPicPr>
        <p:blipFill>
          <a:blip r:embed="rId3">
            <a:alphaModFix/>
          </a:blip>
          <a:stretch>
            <a:fillRect/>
          </a:stretch>
        </p:blipFill>
        <p:spPr>
          <a:xfrm>
            <a:off x="1732300" y="152400"/>
            <a:ext cx="8727393" cy="6553200"/>
          </a:xfrm>
          <a:prstGeom prst="rect">
            <a:avLst/>
          </a:prstGeom>
          <a:noFill/>
          <a:ln>
            <a:noFill/>
          </a:ln>
        </p:spPr>
      </p:pic>
      <p:pic>
        <p:nvPicPr>
          <p:cNvPr id="156" name="Google Shape;156;p26"/>
          <p:cNvPicPr preferRelativeResize="0"/>
          <p:nvPr/>
        </p:nvPicPr>
        <p:blipFill>
          <a:blip r:embed="rId4">
            <a:alphaModFix/>
          </a:blip>
          <a:stretch>
            <a:fillRect/>
          </a:stretch>
        </p:blipFill>
        <p:spPr>
          <a:xfrm>
            <a:off x="149668" y="6101325"/>
            <a:ext cx="1427508" cy="52341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0" name="Shape 160"/>
        <p:cNvGrpSpPr/>
        <p:nvPr/>
      </p:nvGrpSpPr>
      <p:grpSpPr>
        <a:xfrm>
          <a:off x="0" y="0"/>
          <a:ext cx="0" cy="0"/>
          <a:chOff x="0" y="0"/>
          <a:chExt cx="0" cy="0"/>
        </a:xfrm>
      </p:grpSpPr>
      <p:pic>
        <p:nvPicPr>
          <p:cNvPr id="161" name="Google Shape;161;p27"/>
          <p:cNvPicPr preferRelativeResize="0"/>
          <p:nvPr/>
        </p:nvPicPr>
        <p:blipFill>
          <a:blip r:embed="rId3">
            <a:alphaModFix/>
          </a:blip>
          <a:stretch>
            <a:fillRect/>
          </a:stretch>
        </p:blipFill>
        <p:spPr>
          <a:xfrm>
            <a:off x="1988563" y="152400"/>
            <a:ext cx="9281671" cy="6553201"/>
          </a:xfrm>
          <a:prstGeom prst="rect">
            <a:avLst/>
          </a:prstGeom>
          <a:noFill/>
          <a:ln>
            <a:noFill/>
          </a:ln>
        </p:spPr>
      </p:pic>
      <p:pic>
        <p:nvPicPr>
          <p:cNvPr id="162" name="Google Shape;162;p27"/>
          <p:cNvPicPr preferRelativeResize="0"/>
          <p:nvPr/>
        </p:nvPicPr>
        <p:blipFill>
          <a:blip r:embed="rId4">
            <a:alphaModFix/>
          </a:blip>
          <a:stretch>
            <a:fillRect/>
          </a:stretch>
        </p:blipFill>
        <p:spPr>
          <a:xfrm>
            <a:off x="103225" y="6076950"/>
            <a:ext cx="1714500" cy="62865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6" name="Shape 166"/>
        <p:cNvGrpSpPr/>
        <p:nvPr/>
      </p:nvGrpSpPr>
      <p:grpSpPr>
        <a:xfrm>
          <a:off x="0" y="0"/>
          <a:ext cx="0" cy="0"/>
          <a:chOff x="0" y="0"/>
          <a:chExt cx="0" cy="0"/>
        </a:xfrm>
      </p:grpSpPr>
      <p:sp>
        <p:nvSpPr>
          <p:cNvPr id="167" name="Google Shape;167;p28"/>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Evaluation Algorithms: 5 Scoring Metrics</a:t>
            </a:r>
            <a:endParaRPr/>
          </a:p>
        </p:txBody>
      </p:sp>
      <p:graphicFrame>
        <p:nvGraphicFramePr>
          <p:cNvPr id="168" name="Google Shape;168;p28"/>
          <p:cNvGraphicFramePr/>
          <p:nvPr/>
        </p:nvGraphicFramePr>
        <p:xfrm>
          <a:off x="838200" y="2252688"/>
          <a:ext cx="3000000" cy="3000000"/>
        </p:xfrm>
        <a:graphic>
          <a:graphicData uri="http://schemas.openxmlformats.org/drawingml/2006/table">
            <a:tbl>
              <a:tblPr>
                <a:noFill/>
                <a:tableStyleId>{44311ECA-A47B-4B76-8B0D-9F2FE6AA0220}</a:tableStyleId>
              </a:tblPr>
              <a:tblGrid>
                <a:gridCol w="3009975"/>
                <a:gridCol w="7505625"/>
              </a:tblGrid>
              <a:tr h="285750">
                <a:tc>
                  <a:txBody>
                    <a:bodyPr>
                      <a:noAutofit/>
                    </a:bodyPr>
                    <a:lstStyle/>
                    <a:p>
                      <a:pPr indent="0" lvl="0" marL="0" rtl="0" algn="l">
                        <a:spcBef>
                          <a:spcPts val="800"/>
                        </a:spcBef>
                        <a:spcAft>
                          <a:spcPts val="0"/>
                        </a:spcAft>
                        <a:buClr>
                          <a:srgbClr val="595959"/>
                        </a:buClr>
                        <a:buSzPts val="800"/>
                        <a:buFont typeface="Arial"/>
                        <a:buNone/>
                      </a:pPr>
                      <a:r>
                        <a:rPr lang="en-US" sz="1800">
                          <a:solidFill>
                            <a:schemeClr val="accent3"/>
                          </a:solidFill>
                          <a:latin typeface="Arial Narrow"/>
                          <a:ea typeface="Arial Narrow"/>
                          <a:cs typeface="Arial Narrow"/>
                          <a:sym typeface="Arial Narrow"/>
                        </a:rPr>
                        <a:t>Geospatial Extent (Ge) </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c>
                  <a:txBody>
                    <a:bodyPr>
                      <a:noAutofit/>
                    </a:bodyPr>
                    <a:lstStyle/>
                    <a:p>
                      <a:pPr indent="0" lvl="0" marL="0" rtl="0" algn="l">
                        <a:spcBef>
                          <a:spcPts val="0"/>
                        </a:spcBef>
                        <a:spcAft>
                          <a:spcPts val="0"/>
                        </a:spcAft>
                        <a:buNone/>
                      </a:pPr>
                      <a:r>
                        <a:rPr lang="en-US" sz="1800">
                          <a:solidFill>
                            <a:schemeClr val="accent3"/>
                          </a:solidFill>
                        </a:rPr>
                        <a:t>(([total_us_counties]/31.43)*[total_states])+[total_foreign_ctry]</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r>
              <a:tr h="285750">
                <a:tc>
                  <a:txBody>
                    <a:bodyPr>
                      <a:noAutofit/>
                    </a:bodyPr>
                    <a:lstStyle/>
                    <a:p>
                      <a:pPr indent="0" lvl="0" marL="0" rtl="0" algn="l">
                        <a:spcBef>
                          <a:spcPts val="800"/>
                        </a:spcBef>
                        <a:spcAft>
                          <a:spcPts val="0"/>
                        </a:spcAft>
                        <a:buClr>
                          <a:srgbClr val="595959"/>
                        </a:buClr>
                        <a:buSzPts val="800"/>
                        <a:buFont typeface="Arial"/>
                        <a:buNone/>
                      </a:pPr>
                      <a:r>
                        <a:rPr lang="en-US" sz="1800">
                          <a:solidFill>
                            <a:schemeClr val="accent3"/>
                          </a:solidFill>
                          <a:latin typeface="Arial Narrow"/>
                          <a:ea typeface="Arial Narrow"/>
                          <a:cs typeface="Arial Narrow"/>
                          <a:sym typeface="Arial Narrow"/>
                        </a:rPr>
                        <a:t>Temporal Extent (Te)</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c>
                  <a:txBody>
                    <a:bodyPr>
                      <a:noAutofit/>
                    </a:bodyPr>
                    <a:lstStyle/>
                    <a:p>
                      <a:pPr indent="0" lvl="0" marL="0" rtl="0" algn="l">
                        <a:spcBef>
                          <a:spcPts val="0"/>
                        </a:spcBef>
                        <a:spcAft>
                          <a:spcPts val="0"/>
                        </a:spcAft>
                        <a:buNone/>
                      </a:pPr>
                      <a:r>
                        <a:rPr lang="en-US" sz="1800">
                          <a:solidFill>
                            <a:schemeClr val="accent3"/>
                          </a:solidFill>
                        </a:rPr>
                        <a:t>([total_data_years]+((([data_year_end]-[data_year_start])+1)*0.1))*0.1</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r>
              <a:tr h="285750">
                <a:tc>
                  <a:txBody>
                    <a:bodyPr>
                      <a:noAutofit/>
                    </a:bodyPr>
                    <a:lstStyle/>
                    <a:p>
                      <a:pPr indent="0" lvl="0" marL="0" rtl="0" algn="l">
                        <a:spcBef>
                          <a:spcPts val="800"/>
                        </a:spcBef>
                        <a:spcAft>
                          <a:spcPts val="0"/>
                        </a:spcAft>
                        <a:buClr>
                          <a:srgbClr val="595959"/>
                        </a:buClr>
                        <a:buSzPts val="800"/>
                        <a:buFont typeface="Arial"/>
                        <a:buNone/>
                      </a:pPr>
                      <a:r>
                        <a:rPr lang="en-US" sz="1800">
                          <a:solidFill>
                            <a:schemeClr val="accent3"/>
                          </a:solidFill>
                          <a:latin typeface="Arial Narrow"/>
                          <a:ea typeface="Arial Narrow"/>
                          <a:cs typeface="Arial Narrow"/>
                          <a:sym typeface="Arial Narrow"/>
                        </a:rPr>
                        <a:t>Species Extent (Se)</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c>
                  <a:txBody>
                    <a:bodyPr>
                      <a:noAutofit/>
                    </a:bodyPr>
                    <a:lstStyle/>
                    <a:p>
                      <a:pPr indent="0" lvl="0" marL="0" rtl="0" algn="l">
                        <a:spcBef>
                          <a:spcPts val="0"/>
                        </a:spcBef>
                        <a:spcAft>
                          <a:spcPts val="0"/>
                        </a:spcAft>
                        <a:buNone/>
                      </a:pPr>
                      <a:r>
                        <a:rPr lang="en-US" sz="1800">
                          <a:solidFill>
                            <a:schemeClr val="accent3"/>
                          </a:solidFill>
                        </a:rPr>
                        <a:t>(([total_species]-[total_vex_species])*0.1)+([total_vex_species]*0.75)</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r>
              <a:tr h="285750">
                <a:tc>
                  <a:txBody>
                    <a:bodyPr>
                      <a:noAutofit/>
                    </a:bodyPr>
                    <a:lstStyle/>
                    <a:p>
                      <a:pPr indent="0" lvl="0" marL="0" rtl="0" algn="l">
                        <a:spcBef>
                          <a:spcPts val="800"/>
                        </a:spcBef>
                        <a:spcAft>
                          <a:spcPts val="0"/>
                        </a:spcAft>
                        <a:buClr>
                          <a:srgbClr val="595959"/>
                        </a:buClr>
                        <a:buSzPts val="800"/>
                        <a:buFont typeface="Arial"/>
                        <a:buNone/>
                      </a:pPr>
                      <a:r>
                        <a:rPr lang="en-US" sz="1800">
                          <a:solidFill>
                            <a:schemeClr val="accent3"/>
                          </a:solidFill>
                          <a:latin typeface="Arial Narrow"/>
                          <a:ea typeface="Arial Narrow"/>
                          <a:cs typeface="Arial Narrow"/>
                          <a:sym typeface="Arial Narrow"/>
                        </a:rPr>
                        <a:t>USGS Extent (Ue)</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c>
                  <a:txBody>
                    <a:bodyPr>
                      <a:noAutofit/>
                    </a:bodyPr>
                    <a:lstStyle/>
                    <a:p>
                      <a:pPr indent="0" lvl="0" marL="0" rtl="0" algn="l">
                        <a:spcBef>
                          <a:spcPts val="0"/>
                        </a:spcBef>
                        <a:spcAft>
                          <a:spcPts val="0"/>
                        </a:spcAft>
                        <a:buNone/>
                      </a:pPr>
                      <a:r>
                        <a:rPr lang="en-US" sz="1800">
                          <a:solidFill>
                            <a:schemeClr val="accent3"/>
                          </a:solidFill>
                        </a:rPr>
                        <a:t>([total_usgs_significant]+[total_pub_lands]+[total_wtr_bodies])*0.75</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r>
              <a:tr h="285750">
                <a:tc>
                  <a:txBody>
                    <a:bodyPr>
                      <a:noAutofit/>
                    </a:bodyPr>
                    <a:lstStyle/>
                    <a:p>
                      <a:pPr indent="0" lvl="0" marL="0" rtl="0" algn="l">
                        <a:spcBef>
                          <a:spcPts val="800"/>
                        </a:spcBef>
                        <a:spcAft>
                          <a:spcPts val="0"/>
                        </a:spcAft>
                        <a:buClr>
                          <a:srgbClr val="595959"/>
                        </a:buClr>
                        <a:buSzPts val="800"/>
                        <a:buFont typeface="Arial"/>
                        <a:buNone/>
                      </a:pPr>
                      <a:r>
                        <a:rPr lang="en-US" sz="1800">
                          <a:solidFill>
                            <a:schemeClr val="accent3"/>
                          </a:solidFill>
                          <a:latin typeface="Arial Narrow"/>
                          <a:ea typeface="Arial Narrow"/>
                          <a:cs typeface="Arial Narrow"/>
                          <a:sym typeface="Arial Narrow"/>
                        </a:rPr>
                        <a:t>Risk Factors (Rf)</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c>
                  <a:txBody>
                    <a:bodyPr>
                      <a:noAutofit/>
                    </a:bodyPr>
                    <a:lstStyle/>
                    <a:p>
                      <a:pPr indent="0" lvl="0" marL="0" rtl="0" algn="l">
                        <a:spcBef>
                          <a:spcPts val="0"/>
                        </a:spcBef>
                        <a:spcAft>
                          <a:spcPts val="0"/>
                        </a:spcAft>
                        <a:buNone/>
                      </a:pPr>
                      <a:r>
                        <a:rPr lang="en-US" sz="1800">
                          <a:solidFill>
                            <a:schemeClr val="accent3"/>
                          </a:solidFill>
                        </a:rPr>
                        <a:t>([total_cat1_rsks]*0.25)+([total_cat2_rsks]*0.5)+([total_cat3_rsks]*0.75)</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r>
            </a:tbl>
          </a:graphicData>
        </a:graphic>
      </p:graphicFrame>
      <p:pic>
        <p:nvPicPr>
          <p:cNvPr id="169" name="Google Shape;169;p28"/>
          <p:cNvPicPr preferRelativeResize="0"/>
          <p:nvPr/>
        </p:nvPicPr>
        <p:blipFill>
          <a:blip r:embed="rId3">
            <a:alphaModFix/>
          </a:blip>
          <a:stretch>
            <a:fillRect/>
          </a:stretch>
        </p:blipFill>
        <p:spPr>
          <a:xfrm>
            <a:off x="120500" y="6112488"/>
            <a:ext cx="1714500" cy="628650"/>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Google Shape;174;p29"/>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Evaluation Algorithms: 4 Scoring Calculations</a:t>
            </a:r>
            <a:endParaRPr/>
          </a:p>
        </p:txBody>
      </p:sp>
      <p:graphicFrame>
        <p:nvGraphicFramePr>
          <p:cNvPr id="175" name="Google Shape;175;p29"/>
          <p:cNvGraphicFramePr/>
          <p:nvPr/>
        </p:nvGraphicFramePr>
        <p:xfrm>
          <a:off x="2020800" y="2411750"/>
          <a:ext cx="3000000" cy="3000000"/>
        </p:xfrm>
        <a:graphic>
          <a:graphicData uri="http://schemas.openxmlformats.org/drawingml/2006/table">
            <a:tbl>
              <a:tblPr>
                <a:noFill/>
                <a:tableStyleId>{44311ECA-A47B-4B76-8B0D-9F2FE6AA0220}</a:tableStyleId>
              </a:tblPr>
              <a:tblGrid>
                <a:gridCol w="3549625"/>
                <a:gridCol w="2850650"/>
              </a:tblGrid>
              <a:tr h="285750">
                <a:tc>
                  <a:txBody>
                    <a:bodyPr>
                      <a:noAutofit/>
                    </a:bodyPr>
                    <a:lstStyle/>
                    <a:p>
                      <a:pPr indent="0" lvl="0" marL="0" rtl="0" algn="l">
                        <a:spcBef>
                          <a:spcPts val="800"/>
                        </a:spcBef>
                        <a:spcAft>
                          <a:spcPts val="0"/>
                        </a:spcAft>
                        <a:buNone/>
                      </a:pPr>
                      <a:r>
                        <a:rPr lang="en-US" sz="1800">
                          <a:solidFill>
                            <a:schemeClr val="accent3"/>
                          </a:solidFill>
                          <a:latin typeface="Arial Narrow"/>
                          <a:ea typeface="Arial Narrow"/>
                          <a:cs typeface="Arial Narrow"/>
                          <a:sym typeface="Arial Narrow"/>
                        </a:rPr>
                        <a:t>Sum of Scores (sumSCR)</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c>
                  <a:txBody>
                    <a:bodyPr>
                      <a:noAutofit/>
                    </a:bodyPr>
                    <a:lstStyle/>
                    <a:p>
                      <a:pPr indent="0" lvl="0" marL="0" rtl="0" algn="l">
                        <a:spcBef>
                          <a:spcPts val="0"/>
                        </a:spcBef>
                        <a:spcAft>
                          <a:spcPts val="0"/>
                        </a:spcAft>
                        <a:buNone/>
                      </a:pPr>
                      <a:r>
                        <a:rPr lang="en-US" sz="1800">
                          <a:solidFill>
                            <a:schemeClr val="accent3"/>
                          </a:solidFill>
                        </a:rPr>
                        <a:t>Ge+Te+Se+Ue+Rf</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r>
              <a:tr h="285750">
                <a:tc>
                  <a:txBody>
                    <a:bodyPr>
                      <a:noAutofit/>
                    </a:bodyPr>
                    <a:lstStyle/>
                    <a:p>
                      <a:pPr indent="0" lvl="0" marL="0" rtl="0" algn="l">
                        <a:spcBef>
                          <a:spcPts val="800"/>
                        </a:spcBef>
                        <a:spcAft>
                          <a:spcPts val="0"/>
                        </a:spcAft>
                        <a:buNone/>
                      </a:pPr>
                      <a:r>
                        <a:rPr lang="en-US" sz="1800">
                          <a:solidFill>
                            <a:schemeClr val="accent3"/>
                          </a:solidFill>
                          <a:latin typeface="Arial Narrow"/>
                          <a:ea typeface="Arial Narrow"/>
                          <a:cs typeface="Arial Narrow"/>
                          <a:sym typeface="Arial Narrow"/>
                        </a:rPr>
                        <a:t>Significance Weighted Average (Swt)</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c>
                  <a:txBody>
                    <a:bodyPr>
                      <a:noAutofit/>
                    </a:bodyPr>
                    <a:lstStyle/>
                    <a:p>
                      <a:pPr indent="0" lvl="0" marL="0" rtl="0" algn="l">
                        <a:spcBef>
                          <a:spcPts val="0"/>
                        </a:spcBef>
                        <a:spcAft>
                          <a:spcPts val="0"/>
                        </a:spcAft>
                        <a:buClr>
                          <a:srgbClr val="595959"/>
                        </a:buClr>
                        <a:buSzPts val="800"/>
                        <a:buFont typeface="Arial"/>
                        <a:buNone/>
                      </a:pPr>
                      <a:r>
                        <a:rPr lang="en-US" sz="1800">
                          <a:solidFill>
                            <a:schemeClr val="accent3"/>
                          </a:solidFill>
                        </a:rPr>
                        <a:t>(Ge+Te+Se+Rf)*Ue</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r>
              <a:tr h="285750">
                <a:tc>
                  <a:txBody>
                    <a:bodyPr>
                      <a:noAutofit/>
                    </a:bodyPr>
                    <a:lstStyle/>
                    <a:p>
                      <a:pPr indent="0" lvl="0" marL="0" rtl="0" algn="l">
                        <a:spcBef>
                          <a:spcPts val="800"/>
                        </a:spcBef>
                        <a:spcAft>
                          <a:spcPts val="0"/>
                        </a:spcAft>
                        <a:buNone/>
                      </a:pPr>
                      <a:r>
                        <a:rPr lang="en-US" sz="1800">
                          <a:solidFill>
                            <a:schemeClr val="accent3"/>
                          </a:solidFill>
                          <a:latin typeface="Arial Narrow"/>
                          <a:ea typeface="Arial Narrow"/>
                          <a:cs typeface="Arial Narrow"/>
                          <a:sym typeface="Arial Narrow"/>
                        </a:rPr>
                        <a:t>Risk Weighted Average (Rwt)</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c>
                  <a:txBody>
                    <a:bodyPr>
                      <a:noAutofit/>
                    </a:bodyPr>
                    <a:lstStyle/>
                    <a:p>
                      <a:pPr indent="0" lvl="0" marL="0" rtl="0" algn="l">
                        <a:spcBef>
                          <a:spcPts val="0"/>
                        </a:spcBef>
                        <a:spcAft>
                          <a:spcPts val="0"/>
                        </a:spcAft>
                        <a:buClr>
                          <a:srgbClr val="595959"/>
                        </a:buClr>
                        <a:buSzPts val="800"/>
                        <a:buFont typeface="Arial"/>
                        <a:buNone/>
                      </a:pPr>
                      <a:r>
                        <a:rPr lang="en-US" sz="1800">
                          <a:solidFill>
                            <a:schemeClr val="accent3"/>
                          </a:solidFill>
                        </a:rPr>
                        <a:t>(Ge+Te+Se+Ue)*Rf</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r>
              <a:tr h="285750">
                <a:tc>
                  <a:txBody>
                    <a:bodyPr>
                      <a:noAutofit/>
                    </a:bodyPr>
                    <a:lstStyle/>
                    <a:p>
                      <a:pPr indent="0" lvl="0" marL="0" rtl="0" algn="l">
                        <a:spcBef>
                          <a:spcPts val="800"/>
                        </a:spcBef>
                        <a:spcAft>
                          <a:spcPts val="0"/>
                        </a:spcAft>
                        <a:buNone/>
                      </a:pPr>
                      <a:r>
                        <a:rPr i="1" lang="en-US" sz="1800">
                          <a:solidFill>
                            <a:schemeClr val="accent3"/>
                          </a:solidFill>
                          <a:latin typeface="Arial Narrow"/>
                          <a:ea typeface="Arial Narrow"/>
                          <a:cs typeface="Arial Narrow"/>
                          <a:sym typeface="Arial Narrow"/>
                        </a:rPr>
                        <a:t>Sum of Calculations (sumCALC)</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c>
                  <a:txBody>
                    <a:bodyPr>
                      <a:noAutofit/>
                    </a:bodyPr>
                    <a:lstStyle/>
                    <a:p>
                      <a:pPr indent="0" lvl="0" marL="0" rtl="0" algn="l">
                        <a:spcBef>
                          <a:spcPts val="0"/>
                        </a:spcBef>
                        <a:spcAft>
                          <a:spcPts val="0"/>
                        </a:spcAft>
                        <a:buNone/>
                      </a:pPr>
                      <a:r>
                        <a:rPr lang="en-US" sz="1800">
                          <a:solidFill>
                            <a:schemeClr val="accent3"/>
                          </a:solidFill>
                        </a:rPr>
                        <a:t>sumSCR+Swt+Rwt</a:t>
                      </a:r>
                      <a:endParaRPr sz="1800">
                        <a:solidFill>
                          <a:schemeClr val="accent3"/>
                        </a:solidFill>
                      </a:endParaRPr>
                    </a:p>
                  </a:txBody>
                  <a:tcPr marT="68575" marB="68575" marR="91425" marL="91425">
                    <a:lnL cap="flat" cmpd="sng" w="28575">
                      <a:solidFill>
                        <a:srgbClr val="EEEEEE"/>
                      </a:solidFill>
                      <a:prstDash val="solid"/>
                      <a:round/>
                      <a:headEnd len="sm" w="sm" type="none"/>
                      <a:tailEnd len="sm" w="sm" type="none"/>
                    </a:lnL>
                    <a:lnR cap="flat" cmpd="sng" w="28575">
                      <a:solidFill>
                        <a:srgbClr val="EEEEEE"/>
                      </a:solidFill>
                      <a:prstDash val="solid"/>
                      <a:round/>
                      <a:headEnd len="sm" w="sm" type="none"/>
                      <a:tailEnd len="sm" w="sm" type="none"/>
                    </a:lnR>
                    <a:lnT cap="flat" cmpd="sng" w="28575">
                      <a:solidFill>
                        <a:srgbClr val="EEEEEE"/>
                      </a:solidFill>
                      <a:prstDash val="solid"/>
                      <a:round/>
                      <a:headEnd len="sm" w="sm" type="none"/>
                      <a:tailEnd len="sm" w="sm" type="none"/>
                    </a:lnT>
                    <a:lnB cap="flat" cmpd="sng" w="28575">
                      <a:solidFill>
                        <a:srgbClr val="EEEEEE"/>
                      </a:solidFill>
                      <a:prstDash val="solid"/>
                      <a:round/>
                      <a:headEnd len="sm" w="sm" type="none"/>
                      <a:tailEnd len="sm" w="sm" type="none"/>
                    </a:lnB>
                    <a:solidFill>
                      <a:srgbClr val="434343"/>
                    </a:solidFill>
                  </a:tcPr>
                </a:tc>
              </a:tr>
            </a:tbl>
          </a:graphicData>
        </a:graphic>
      </p:graphicFrame>
      <p:pic>
        <p:nvPicPr>
          <p:cNvPr id="176" name="Google Shape;176;p29"/>
          <p:cNvPicPr preferRelativeResize="0"/>
          <p:nvPr/>
        </p:nvPicPr>
        <p:blipFill>
          <a:blip r:embed="rId3">
            <a:alphaModFix/>
          </a:blip>
          <a:stretch>
            <a:fillRect/>
          </a:stretch>
        </p:blipFill>
        <p:spPr>
          <a:xfrm>
            <a:off x="120500" y="6129725"/>
            <a:ext cx="1714500" cy="6286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1" name="Shape 71"/>
        <p:cNvGrpSpPr/>
        <p:nvPr/>
      </p:nvGrpSpPr>
      <p:grpSpPr>
        <a:xfrm>
          <a:off x="0" y="0"/>
          <a:ext cx="0" cy="0"/>
          <a:chOff x="0" y="0"/>
          <a:chExt cx="0" cy="0"/>
        </a:xfrm>
      </p:grpSpPr>
      <p:sp>
        <p:nvSpPr>
          <p:cNvPr id="72" name="Google Shape;72;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Outline</a:t>
            </a:r>
            <a:endParaRPr/>
          </a:p>
        </p:txBody>
      </p:sp>
      <p:sp>
        <p:nvSpPr>
          <p:cNvPr id="73" name="Google Shape;73;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228600" lvl="0" marL="228600" marR="0" rtl="0" algn="l">
              <a:lnSpc>
                <a:spcPct val="90000"/>
              </a:lnSpc>
              <a:spcBef>
                <a:spcPts val="0"/>
              </a:spcBef>
              <a:spcAft>
                <a:spcPts val="0"/>
              </a:spcAft>
              <a:buClr>
                <a:schemeClr val="dk1"/>
              </a:buClr>
              <a:buSzPts val="2800"/>
              <a:buFont typeface="Arial"/>
              <a:buChar char="•"/>
            </a:pPr>
            <a:r>
              <a:rPr lang="en-US"/>
              <a:t>Defining risks</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Scientific Data Rescue</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USGS Data Rescue</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Evaluating Risk</a:t>
            </a:r>
            <a:r>
              <a:rPr lang="en-US"/>
              <a:t> - Early and Current Efforts</a:t>
            </a:r>
            <a:endParaRPr/>
          </a:p>
          <a:p>
            <a:pPr indent="-228600" lvl="0" marL="228600" marR="0" rtl="0" algn="l">
              <a:lnSpc>
                <a:spcPct val="90000"/>
              </a:lnSpc>
              <a:spcBef>
                <a:spcPts val="1000"/>
              </a:spcBef>
              <a:spcAft>
                <a:spcPts val="0"/>
              </a:spcAft>
              <a:buClr>
                <a:schemeClr val="dk1"/>
              </a:buClr>
              <a:buSzPts val="2800"/>
              <a:buFont typeface="Arial"/>
              <a:buChar char="•"/>
            </a:pPr>
            <a:r>
              <a:rPr lang="en-US"/>
              <a:t>Legacy Data Inventory Reporting System</a:t>
            </a:r>
            <a:endParaRPr/>
          </a:p>
          <a:p>
            <a:pPr indent="-228600" lvl="0" marL="228600" marR="0" rtl="0" algn="l">
              <a:lnSpc>
                <a:spcPct val="90000"/>
              </a:lnSpc>
              <a:spcBef>
                <a:spcPts val="1000"/>
              </a:spcBef>
              <a:spcAft>
                <a:spcPts val="0"/>
              </a:spcAft>
              <a:buClr>
                <a:schemeClr val="dk1"/>
              </a:buClr>
              <a:buSzPts val="2800"/>
              <a:buFont typeface="Arial"/>
              <a:buChar char="•"/>
            </a:pPr>
            <a:r>
              <a:rPr b="0" i="0" lang="en-US" sz="2800" u="none" cap="none" strike="noStrike">
                <a:solidFill>
                  <a:schemeClr val="dk1"/>
                </a:solidFill>
                <a:latin typeface="Calibri"/>
                <a:ea typeface="Calibri"/>
                <a:cs typeface="Calibri"/>
                <a:sym typeface="Calibri"/>
              </a:rPr>
              <a:t>Closing Thoughts</a:t>
            </a:r>
            <a:endParaRPr b="0" i="0" sz="2800" u="none" cap="none" strike="noStrike">
              <a:solidFill>
                <a:schemeClr val="dk1"/>
              </a:solidFill>
              <a:latin typeface="Calibri"/>
              <a:ea typeface="Calibri"/>
              <a:cs typeface="Calibri"/>
              <a:sym typeface="Calibri"/>
            </a:endParaRPr>
          </a:p>
          <a:p>
            <a:pPr indent="-228600" lvl="0" marL="228600" marR="0" rtl="0" algn="l">
              <a:lnSpc>
                <a:spcPct val="90000"/>
              </a:lnSpc>
              <a:spcBef>
                <a:spcPts val="2100"/>
              </a:spcBef>
              <a:spcAft>
                <a:spcPts val="2100"/>
              </a:spcAft>
              <a:buClr>
                <a:schemeClr val="dk1"/>
              </a:buClr>
              <a:buSzPts val="2800"/>
              <a:buFont typeface="Arial"/>
              <a:buChar char="•"/>
            </a:pPr>
            <a:r>
              <a:rPr lang="en-US"/>
              <a:t>Technical Details</a:t>
            </a:r>
            <a:endParaRPr/>
          </a:p>
        </p:txBody>
      </p:sp>
      <p:pic>
        <p:nvPicPr>
          <p:cNvPr id="74" name="Google Shape;74;p15"/>
          <p:cNvPicPr preferRelativeResize="0"/>
          <p:nvPr/>
        </p:nvPicPr>
        <p:blipFill>
          <a:blip r:embed="rId3">
            <a:alphaModFix/>
          </a:blip>
          <a:stretch>
            <a:fillRect/>
          </a:stretch>
        </p:blipFill>
        <p:spPr>
          <a:xfrm>
            <a:off x="7348463" y="1000625"/>
            <a:ext cx="4289925" cy="3545400"/>
          </a:xfrm>
          <a:prstGeom prst="rect">
            <a:avLst/>
          </a:prstGeom>
          <a:noFill/>
          <a:ln>
            <a:noFill/>
          </a:ln>
        </p:spPr>
      </p:pic>
      <p:sp>
        <p:nvSpPr>
          <p:cNvPr id="75" name="Google Shape;75;p15"/>
          <p:cNvSpPr txBox="1"/>
          <p:nvPr/>
        </p:nvSpPr>
        <p:spPr>
          <a:xfrm>
            <a:off x="8508375" y="4629425"/>
            <a:ext cx="1970100" cy="415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a:solidFill>
                  <a:srgbClr val="F3F3F3"/>
                </a:solidFill>
              </a:rPr>
              <a:t>A USGS warehouse</a:t>
            </a:r>
            <a:endParaRPr>
              <a:solidFill>
                <a:srgbClr val="F3F3F3"/>
              </a:solidFill>
            </a:endParaRPr>
          </a:p>
        </p:txBody>
      </p:sp>
      <p:pic>
        <p:nvPicPr>
          <p:cNvPr id="76" name="Google Shape;76;p15"/>
          <p:cNvPicPr preferRelativeResize="0"/>
          <p:nvPr/>
        </p:nvPicPr>
        <p:blipFill>
          <a:blip r:embed="rId4">
            <a:alphaModFix/>
          </a:blip>
          <a:stretch>
            <a:fillRect/>
          </a:stretch>
        </p:blipFill>
        <p:spPr>
          <a:xfrm>
            <a:off x="152400" y="6329363"/>
            <a:ext cx="1026101" cy="376237"/>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0" name="Shape 80"/>
        <p:cNvGrpSpPr/>
        <p:nvPr/>
      </p:nvGrpSpPr>
      <p:grpSpPr>
        <a:xfrm>
          <a:off x="0" y="0"/>
          <a:ext cx="0" cy="0"/>
          <a:chOff x="0" y="0"/>
          <a:chExt cx="0" cy="0"/>
        </a:xfrm>
      </p:grpSpPr>
      <p:sp>
        <p:nvSpPr>
          <p:cNvPr id="81" name="Google Shape;81;p16"/>
          <p:cNvSpPr txBox="1"/>
          <p:nvPr>
            <p:ph type="title"/>
          </p:nvPr>
        </p:nvSpPr>
        <p:spPr>
          <a:xfrm>
            <a:off x="838200" y="1189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Defining Risks</a:t>
            </a:r>
            <a:endParaRPr i="1"/>
          </a:p>
        </p:txBody>
      </p:sp>
      <p:sp>
        <p:nvSpPr>
          <p:cNvPr id="82" name="Google Shape;82;p16"/>
          <p:cNvSpPr txBox="1"/>
          <p:nvPr>
            <p:ph idx="1" type="body"/>
          </p:nvPr>
        </p:nvSpPr>
        <p:spPr>
          <a:xfrm>
            <a:off x="838200" y="1111075"/>
            <a:ext cx="11203200" cy="46497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en-US" sz="2000"/>
              <a:t>(a) </a:t>
            </a:r>
            <a:r>
              <a:rPr lang="en-US" sz="2000"/>
              <a:t>Media degradation such as fading ink or magnetic fields,</a:t>
            </a:r>
            <a:endParaRPr sz="2000"/>
          </a:p>
          <a:p>
            <a:pPr indent="0" lvl="0" marL="0" rtl="0" algn="l">
              <a:spcBef>
                <a:spcPts val="2100"/>
              </a:spcBef>
              <a:spcAft>
                <a:spcPts val="0"/>
              </a:spcAft>
              <a:buClr>
                <a:schemeClr val="dk1"/>
              </a:buClr>
              <a:buSzPts val="1100"/>
              <a:buFont typeface="Arial"/>
              <a:buNone/>
            </a:pPr>
            <a:r>
              <a:rPr lang="en-US" sz="2000"/>
              <a:t>(b) Obsolescence of devices to read such data from old media [and many early magnetic tapes lack metadata or format information],</a:t>
            </a:r>
            <a:endParaRPr sz="2000"/>
          </a:p>
          <a:p>
            <a:pPr indent="0" lvl="0" marL="0" rtl="0" algn="l">
              <a:spcBef>
                <a:spcPts val="2100"/>
              </a:spcBef>
              <a:spcAft>
                <a:spcPts val="0"/>
              </a:spcAft>
              <a:buClr>
                <a:schemeClr val="dk1"/>
              </a:buClr>
              <a:buSzPts val="1100"/>
              <a:buFont typeface="Arial"/>
              <a:buNone/>
            </a:pPr>
            <a:r>
              <a:rPr lang="en-US" sz="2000"/>
              <a:t>(c)</a:t>
            </a:r>
            <a:r>
              <a:rPr lang="en-US" sz="2000"/>
              <a:t> Environmental catastrophes such as fires and floods,</a:t>
            </a:r>
            <a:endParaRPr sz="2000"/>
          </a:p>
          <a:p>
            <a:pPr indent="0" lvl="0" marL="0" rtl="0" algn="l">
              <a:spcBef>
                <a:spcPts val="2100"/>
              </a:spcBef>
              <a:spcAft>
                <a:spcPts val="0"/>
              </a:spcAft>
              <a:buClr>
                <a:schemeClr val="dk1"/>
              </a:buClr>
              <a:buSzPts val="1100"/>
              <a:buFont typeface="Arial"/>
              <a:buNone/>
            </a:pPr>
            <a:r>
              <a:rPr lang="en-US" sz="2000"/>
              <a:t>(d) The retirement of individuals who know how to access these data or know the metadata associated with these data that make the data useable to other scientists,</a:t>
            </a:r>
            <a:endParaRPr sz="2000"/>
          </a:p>
          <a:p>
            <a:pPr indent="0" lvl="0" marL="0" rtl="0" algn="l">
              <a:spcBef>
                <a:spcPts val="2100"/>
              </a:spcBef>
              <a:spcAft>
                <a:spcPts val="0"/>
              </a:spcAft>
              <a:buClr>
                <a:schemeClr val="dk1"/>
              </a:buClr>
              <a:buSzPts val="1100"/>
              <a:buFont typeface="Arial"/>
              <a:buNone/>
            </a:pPr>
            <a:r>
              <a:rPr lang="en-US" sz="2000"/>
              <a:t>(e) Simple neglect.</a:t>
            </a:r>
            <a:endParaRPr sz="2000"/>
          </a:p>
          <a:p>
            <a:pPr indent="0" lvl="0" marL="0" rtl="0" algn="l">
              <a:spcBef>
                <a:spcPts val="2100"/>
              </a:spcBef>
              <a:spcAft>
                <a:spcPts val="0"/>
              </a:spcAft>
              <a:buClr>
                <a:schemeClr val="dk1"/>
              </a:buClr>
              <a:buSzPts val="1100"/>
              <a:buFont typeface="Arial"/>
              <a:buNone/>
            </a:pPr>
            <a:r>
              <a:rPr lang="en-US" sz="2000"/>
              <a:t>To these we must add another very important consideration:</a:t>
            </a:r>
            <a:endParaRPr sz="2000"/>
          </a:p>
          <a:p>
            <a:pPr indent="0" lvl="0" marL="0" rtl="0" algn="l">
              <a:spcBef>
                <a:spcPts val="2100"/>
              </a:spcBef>
              <a:spcAft>
                <a:spcPts val="0"/>
              </a:spcAft>
              <a:buNone/>
            </a:pPr>
            <a:r>
              <a:rPr lang="en-US" sz="2000"/>
              <a:t>(f) Both analogue and early digital records that are rarely accessed tend to be dubbed ‘unwanted’, and risk getting thrown away.</a:t>
            </a:r>
            <a:endParaRPr sz="2000"/>
          </a:p>
          <a:p>
            <a:pPr indent="0" lvl="0" marL="1371600" rtl="0" algn="l">
              <a:spcBef>
                <a:spcPts val="2100"/>
              </a:spcBef>
              <a:spcAft>
                <a:spcPts val="2100"/>
              </a:spcAft>
              <a:buNone/>
            </a:pPr>
            <a:r>
              <a:rPr lang="en-US" sz="1800"/>
              <a:t>(</a:t>
            </a:r>
            <a:r>
              <a:rPr lang="en-US" sz="1400"/>
              <a:t>Source: “When are Old Data New Data?” R.Elizabeth Griffin </a:t>
            </a:r>
            <a:r>
              <a:rPr lang="en-US" sz="1400" u="sng">
                <a:solidFill>
                  <a:schemeClr val="hlink"/>
                </a:solidFill>
                <a:hlinkClick r:id="rId3"/>
              </a:rPr>
              <a:t>https://doi.org/10.1016/j.grj.2015.02.004</a:t>
            </a:r>
            <a:r>
              <a:rPr lang="en-US" sz="1400"/>
              <a:t> Creative Commons Attribution-NonCommercial-No Derivatives License (CC BY NC ND))</a:t>
            </a:r>
            <a:endParaRPr sz="1400"/>
          </a:p>
        </p:txBody>
      </p:sp>
      <p:pic>
        <p:nvPicPr>
          <p:cNvPr id="83" name="Google Shape;83;p16"/>
          <p:cNvPicPr preferRelativeResize="0"/>
          <p:nvPr/>
        </p:nvPicPr>
        <p:blipFill>
          <a:blip r:embed="rId4">
            <a:alphaModFix/>
          </a:blip>
          <a:stretch>
            <a:fillRect/>
          </a:stretch>
        </p:blipFill>
        <p:spPr>
          <a:xfrm>
            <a:off x="152400" y="5989375"/>
            <a:ext cx="1714500" cy="6286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7"/>
          <p:cNvSpPr txBox="1"/>
          <p:nvPr>
            <p:ph type="title"/>
          </p:nvPr>
        </p:nvSpPr>
        <p:spPr>
          <a:xfrm>
            <a:off x="194875" y="0"/>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Scientific Data Rescue</a:t>
            </a:r>
            <a:endParaRPr/>
          </a:p>
        </p:txBody>
      </p:sp>
      <p:sp>
        <p:nvSpPr>
          <p:cNvPr id="89" name="Google Shape;89;p17"/>
          <p:cNvSpPr txBox="1"/>
          <p:nvPr>
            <p:ph idx="1" type="body"/>
          </p:nvPr>
        </p:nvSpPr>
        <p:spPr>
          <a:xfrm>
            <a:off x="35400" y="1092225"/>
            <a:ext cx="12121200" cy="5508300"/>
          </a:xfrm>
          <a:prstGeom prst="rect">
            <a:avLst/>
          </a:prstGeom>
          <a:noFill/>
          <a:ln>
            <a:noFill/>
          </a:ln>
        </p:spPr>
        <p:txBody>
          <a:bodyPr anchorCtr="0" anchor="t" bIns="45700" lIns="91425" spcFirstLastPara="1" rIns="91425" wrap="square" tIns="45700">
            <a:noAutofit/>
          </a:bodyPr>
          <a:lstStyle/>
          <a:p>
            <a:pPr indent="-381000" lvl="0" marL="457200" marR="0" rtl="0" algn="l">
              <a:lnSpc>
                <a:spcPct val="90000"/>
              </a:lnSpc>
              <a:spcBef>
                <a:spcPts val="0"/>
              </a:spcBef>
              <a:spcAft>
                <a:spcPts val="0"/>
              </a:spcAft>
              <a:buClr>
                <a:srgbClr val="F3F3F3"/>
              </a:buClr>
              <a:buSzPts val="2400"/>
              <a:buChar char="•"/>
            </a:pPr>
            <a:r>
              <a:rPr lang="en-US" sz="2400">
                <a:solidFill>
                  <a:srgbClr val="F3F3F3"/>
                </a:solidFill>
              </a:rPr>
              <a:t>International Efforts</a:t>
            </a:r>
            <a:endParaRPr sz="2400">
              <a:solidFill>
                <a:srgbClr val="F3F3F3"/>
              </a:solidFill>
            </a:endParaRPr>
          </a:p>
          <a:p>
            <a:pPr indent="-381000" lvl="2" marL="1371600" marR="0" rtl="0" algn="l">
              <a:lnSpc>
                <a:spcPct val="90000"/>
              </a:lnSpc>
              <a:spcBef>
                <a:spcPts val="0"/>
              </a:spcBef>
              <a:spcAft>
                <a:spcPts val="0"/>
              </a:spcAft>
              <a:buClr>
                <a:srgbClr val="F3F3F3"/>
              </a:buClr>
              <a:buSzPts val="2400"/>
              <a:buChar char="•"/>
            </a:pPr>
            <a:r>
              <a:rPr lang="en-US" sz="2400">
                <a:solidFill>
                  <a:srgbClr val="F3F3F3"/>
                </a:solidFill>
              </a:rPr>
              <a:t>ICSU CODATA</a:t>
            </a:r>
            <a:endParaRPr sz="2400">
              <a:solidFill>
                <a:srgbClr val="F3F3F3"/>
              </a:solidFill>
            </a:endParaRPr>
          </a:p>
          <a:p>
            <a:pPr indent="-381000" lvl="3" marL="1828800" marR="0" rtl="0" algn="l">
              <a:lnSpc>
                <a:spcPct val="90000"/>
              </a:lnSpc>
              <a:spcBef>
                <a:spcPts val="0"/>
              </a:spcBef>
              <a:spcAft>
                <a:spcPts val="0"/>
              </a:spcAft>
              <a:buClr>
                <a:srgbClr val="F3F3F3"/>
              </a:buClr>
              <a:buSzPts val="2400"/>
              <a:buChar char="•"/>
            </a:pPr>
            <a:r>
              <a:rPr lang="en-US" sz="2400">
                <a:solidFill>
                  <a:srgbClr val="F3F3F3"/>
                </a:solidFill>
              </a:rPr>
              <a:t>Raise Awareness</a:t>
            </a:r>
            <a:endParaRPr sz="2400">
              <a:solidFill>
                <a:srgbClr val="F3F3F3"/>
              </a:solidFill>
            </a:endParaRPr>
          </a:p>
          <a:p>
            <a:pPr indent="-381000" lvl="3" marL="1828800" marR="0" rtl="0" algn="l">
              <a:lnSpc>
                <a:spcPct val="90000"/>
              </a:lnSpc>
              <a:spcBef>
                <a:spcPts val="0"/>
              </a:spcBef>
              <a:spcAft>
                <a:spcPts val="0"/>
              </a:spcAft>
              <a:buClr>
                <a:srgbClr val="F3F3F3"/>
              </a:buClr>
              <a:buSzPts val="2400"/>
              <a:buChar char="•"/>
            </a:pPr>
            <a:r>
              <a:rPr lang="en-US" sz="2400">
                <a:solidFill>
                  <a:srgbClr val="F3F3F3"/>
                </a:solidFill>
              </a:rPr>
              <a:t>Develop Inventory</a:t>
            </a:r>
            <a:endParaRPr sz="2400">
              <a:solidFill>
                <a:srgbClr val="F3F3F3"/>
              </a:solidFill>
            </a:endParaRPr>
          </a:p>
          <a:p>
            <a:pPr indent="-381000" lvl="3" marL="1828800" marR="0" rtl="0" algn="l">
              <a:lnSpc>
                <a:spcPct val="90000"/>
              </a:lnSpc>
              <a:spcBef>
                <a:spcPts val="0"/>
              </a:spcBef>
              <a:spcAft>
                <a:spcPts val="0"/>
              </a:spcAft>
              <a:buClr>
                <a:srgbClr val="F3F3F3"/>
              </a:buClr>
              <a:buSzPts val="2400"/>
              <a:buChar char="•"/>
            </a:pPr>
            <a:r>
              <a:rPr lang="en-US" sz="2400">
                <a:solidFill>
                  <a:srgbClr val="F3F3F3"/>
                </a:solidFill>
              </a:rPr>
              <a:t>Seek Support</a:t>
            </a:r>
            <a:endParaRPr sz="2400">
              <a:solidFill>
                <a:srgbClr val="F3F3F3"/>
              </a:solidFill>
            </a:endParaRPr>
          </a:p>
          <a:p>
            <a:pPr indent="-381000" lvl="2" marL="1371600" marR="0" rtl="0" algn="l">
              <a:lnSpc>
                <a:spcPct val="90000"/>
              </a:lnSpc>
              <a:spcBef>
                <a:spcPts val="0"/>
              </a:spcBef>
              <a:spcAft>
                <a:spcPts val="0"/>
              </a:spcAft>
              <a:buClr>
                <a:srgbClr val="F3F3F3"/>
              </a:buClr>
              <a:buSzPts val="2400"/>
              <a:buChar char="•"/>
            </a:pPr>
            <a:r>
              <a:rPr lang="en-US" sz="2400">
                <a:solidFill>
                  <a:srgbClr val="F3F3F3"/>
                </a:solidFill>
              </a:rPr>
              <a:t>Research Data Alliance</a:t>
            </a:r>
            <a:endParaRPr sz="2400">
              <a:solidFill>
                <a:srgbClr val="F3F3F3"/>
              </a:solidFill>
            </a:endParaRPr>
          </a:p>
          <a:p>
            <a:pPr indent="-381000" lvl="3" marL="1828800" marR="0" rtl="0" algn="l">
              <a:lnSpc>
                <a:spcPct val="90000"/>
              </a:lnSpc>
              <a:spcBef>
                <a:spcPts val="0"/>
              </a:spcBef>
              <a:spcAft>
                <a:spcPts val="0"/>
              </a:spcAft>
              <a:buClr>
                <a:srgbClr val="F3F3F3"/>
              </a:buClr>
              <a:buSzPts val="2400"/>
              <a:buChar char="•"/>
            </a:pPr>
            <a:r>
              <a:rPr lang="en-US" sz="2400">
                <a:solidFill>
                  <a:srgbClr val="F3F3F3"/>
                </a:solidFill>
              </a:rPr>
              <a:t>Similar Activities (+) establish an </a:t>
            </a:r>
            <a:br>
              <a:rPr lang="en-US" sz="2400">
                <a:solidFill>
                  <a:srgbClr val="F3F3F3"/>
                </a:solidFill>
              </a:rPr>
            </a:br>
            <a:r>
              <a:rPr lang="en-US" sz="2400">
                <a:solidFill>
                  <a:srgbClr val="F3F3F3"/>
                </a:solidFill>
              </a:rPr>
              <a:t>advisory system for 'digitizing' </a:t>
            </a:r>
            <a:endParaRPr sz="2400">
              <a:solidFill>
                <a:srgbClr val="F3F3F3"/>
              </a:solidFill>
            </a:endParaRPr>
          </a:p>
          <a:p>
            <a:pPr indent="-381000" lvl="0" marL="457200" marR="0" rtl="0" algn="l">
              <a:lnSpc>
                <a:spcPct val="90000"/>
              </a:lnSpc>
              <a:spcBef>
                <a:spcPts val="0"/>
              </a:spcBef>
              <a:spcAft>
                <a:spcPts val="0"/>
              </a:spcAft>
              <a:buClr>
                <a:srgbClr val="F3F3F3"/>
              </a:buClr>
              <a:buSzPts val="2400"/>
              <a:buChar char="•"/>
            </a:pPr>
            <a:r>
              <a:rPr lang="en-US" sz="2400">
                <a:solidFill>
                  <a:srgbClr val="F3F3F3"/>
                </a:solidFill>
              </a:rPr>
              <a:t>National Efforts</a:t>
            </a:r>
            <a:endParaRPr sz="2400">
              <a:solidFill>
                <a:srgbClr val="F3F3F3"/>
              </a:solidFill>
            </a:endParaRPr>
          </a:p>
          <a:p>
            <a:pPr indent="-381000" lvl="2" marL="1371600" marR="0" rtl="0" algn="l">
              <a:lnSpc>
                <a:spcPct val="90000"/>
              </a:lnSpc>
              <a:spcBef>
                <a:spcPts val="0"/>
              </a:spcBef>
              <a:spcAft>
                <a:spcPts val="0"/>
              </a:spcAft>
              <a:buClr>
                <a:srgbClr val="F3F3F3"/>
              </a:buClr>
              <a:buSzPts val="2400"/>
              <a:buChar char="•"/>
            </a:pPr>
            <a:r>
              <a:rPr lang="en-US" sz="2400">
                <a:solidFill>
                  <a:srgbClr val="F3F3F3"/>
                </a:solidFill>
              </a:rPr>
              <a:t>NOAA</a:t>
            </a:r>
            <a:endParaRPr sz="2400">
              <a:solidFill>
                <a:srgbClr val="F3F3F3"/>
              </a:solidFill>
            </a:endParaRPr>
          </a:p>
          <a:p>
            <a:pPr indent="-381000" lvl="3" marL="1828800" marR="0" rtl="0" algn="l">
              <a:lnSpc>
                <a:spcPct val="90000"/>
              </a:lnSpc>
              <a:spcBef>
                <a:spcPts val="0"/>
              </a:spcBef>
              <a:spcAft>
                <a:spcPts val="0"/>
              </a:spcAft>
              <a:buClr>
                <a:srgbClr val="F3F3F3"/>
              </a:buClr>
              <a:buSzPts val="2400"/>
              <a:buChar char="•"/>
            </a:pPr>
            <a:r>
              <a:rPr lang="en-US" sz="2400">
                <a:solidFill>
                  <a:srgbClr val="F3F3F3"/>
                </a:solidFill>
              </a:rPr>
              <a:t>Climate Database Modernization Program</a:t>
            </a:r>
            <a:endParaRPr sz="2400">
              <a:solidFill>
                <a:srgbClr val="F3F3F3"/>
              </a:solidFill>
            </a:endParaRPr>
          </a:p>
          <a:p>
            <a:pPr indent="-381000" lvl="4" marL="2286000" marR="0" rtl="0" algn="l">
              <a:lnSpc>
                <a:spcPct val="90000"/>
              </a:lnSpc>
              <a:spcBef>
                <a:spcPts val="0"/>
              </a:spcBef>
              <a:spcAft>
                <a:spcPts val="0"/>
              </a:spcAft>
              <a:buClr>
                <a:srgbClr val="F3F3F3"/>
              </a:buClr>
              <a:buSzPts val="2400"/>
              <a:buChar char="•"/>
            </a:pPr>
            <a:r>
              <a:rPr lang="en-US" sz="2400">
                <a:solidFill>
                  <a:srgbClr val="F3F3F3"/>
                </a:solidFill>
              </a:rPr>
              <a:t>Over 50M image and key paper and microfilm (multi-year, multi-$Ms)</a:t>
            </a:r>
            <a:endParaRPr sz="2400">
              <a:solidFill>
                <a:srgbClr val="F3F3F3"/>
              </a:solidFill>
            </a:endParaRPr>
          </a:p>
          <a:p>
            <a:pPr indent="0" lvl="0" marL="2286000" marR="0" rtl="0" algn="l">
              <a:lnSpc>
                <a:spcPct val="90000"/>
              </a:lnSpc>
              <a:spcBef>
                <a:spcPts val="2100"/>
              </a:spcBef>
              <a:spcAft>
                <a:spcPts val="2100"/>
              </a:spcAft>
              <a:buNone/>
            </a:pPr>
            <a:r>
              <a:t/>
            </a:r>
            <a:endParaRPr sz="2400">
              <a:solidFill>
                <a:srgbClr val="F3F3F3"/>
              </a:solidFill>
            </a:endParaRPr>
          </a:p>
        </p:txBody>
      </p:sp>
      <p:pic>
        <p:nvPicPr>
          <p:cNvPr id="90" name="Google Shape;90;p17"/>
          <p:cNvPicPr preferRelativeResize="0"/>
          <p:nvPr/>
        </p:nvPicPr>
        <p:blipFill>
          <a:blip r:embed="rId3">
            <a:alphaModFix/>
          </a:blip>
          <a:stretch>
            <a:fillRect/>
          </a:stretch>
        </p:blipFill>
        <p:spPr>
          <a:xfrm>
            <a:off x="6489850" y="365113"/>
            <a:ext cx="4762500" cy="3571875"/>
          </a:xfrm>
          <a:prstGeom prst="rect">
            <a:avLst/>
          </a:prstGeom>
          <a:noFill/>
          <a:ln>
            <a:noFill/>
          </a:ln>
        </p:spPr>
      </p:pic>
      <p:sp>
        <p:nvSpPr>
          <p:cNvPr id="91" name="Google Shape;91;p17"/>
          <p:cNvSpPr txBox="1"/>
          <p:nvPr/>
        </p:nvSpPr>
        <p:spPr>
          <a:xfrm>
            <a:off x="6664900" y="3937000"/>
            <a:ext cx="5326800" cy="398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US" sz="1000">
                <a:solidFill>
                  <a:srgbClr val="F3F3F3"/>
                </a:solidFill>
              </a:rPr>
              <a:t>Source: http://www.codata.org/task-groups/data-at-risk</a:t>
            </a:r>
            <a:endParaRPr sz="1000">
              <a:solidFill>
                <a:srgbClr val="F3F3F3"/>
              </a:solidFill>
            </a:endParaRPr>
          </a:p>
        </p:txBody>
      </p:sp>
      <p:pic>
        <p:nvPicPr>
          <p:cNvPr id="92" name="Google Shape;92;p17"/>
          <p:cNvPicPr preferRelativeResize="0"/>
          <p:nvPr/>
        </p:nvPicPr>
        <p:blipFill>
          <a:blip r:embed="rId4">
            <a:alphaModFix/>
          </a:blip>
          <a:stretch>
            <a:fillRect/>
          </a:stretch>
        </p:blipFill>
        <p:spPr>
          <a:xfrm>
            <a:off x="194875" y="5971875"/>
            <a:ext cx="1714500" cy="6286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Google Shape;97;p18"/>
          <p:cNvSpPr txBox="1"/>
          <p:nvPr>
            <p:ph type="title"/>
          </p:nvPr>
        </p:nvSpPr>
        <p:spPr>
          <a:xfrm>
            <a:off x="838200" y="69200"/>
            <a:ext cx="10515600" cy="1325700"/>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lang="en-US"/>
              <a:t>U.S. Geological Survey Legacy Data</a:t>
            </a:r>
            <a:endParaRPr/>
          </a:p>
        </p:txBody>
      </p:sp>
      <p:sp>
        <p:nvSpPr>
          <p:cNvPr id="98" name="Google Shape;98;p18"/>
          <p:cNvSpPr txBox="1"/>
          <p:nvPr>
            <p:ph idx="1" type="body"/>
          </p:nvPr>
        </p:nvSpPr>
        <p:spPr>
          <a:xfrm>
            <a:off x="838200" y="1516025"/>
            <a:ext cx="11059200" cy="4351500"/>
          </a:xfrm>
          <a:prstGeom prst="rect">
            <a:avLst/>
          </a:prstGeom>
          <a:noFill/>
          <a:ln>
            <a:noFill/>
          </a:ln>
        </p:spPr>
        <p:txBody>
          <a:bodyPr anchorCtr="0" anchor="t" bIns="45700" lIns="91425" spcFirstLastPara="1" rIns="91425" wrap="square" tIns="45700">
            <a:noAutofit/>
          </a:bodyPr>
          <a:lstStyle/>
          <a:p>
            <a:pPr indent="-406400" lvl="0" marL="457200" rtl="0" algn="l">
              <a:spcBef>
                <a:spcPts val="0"/>
              </a:spcBef>
              <a:spcAft>
                <a:spcPts val="0"/>
              </a:spcAft>
              <a:buSzPts val="2800"/>
              <a:buChar char="•"/>
            </a:pPr>
            <a:r>
              <a:rPr lang="en-US" sz="2400"/>
              <a:t>O</a:t>
            </a:r>
            <a:r>
              <a:rPr lang="en-US" sz="2400"/>
              <a:t>ver 100 years worth of data...and over 100 years worth of technology changes</a:t>
            </a:r>
            <a:endParaRPr sz="2400"/>
          </a:p>
          <a:p>
            <a:pPr indent="-406400" lvl="0" marL="457200" rtl="0" algn="l">
              <a:spcBef>
                <a:spcPts val="0"/>
              </a:spcBef>
              <a:spcAft>
                <a:spcPts val="0"/>
              </a:spcAft>
              <a:buSzPts val="2800"/>
              <a:buChar char="•"/>
            </a:pPr>
            <a:r>
              <a:rPr lang="en-US" sz="2400"/>
              <a:t>Bureau reorganization has caused “orphaned” data and records</a:t>
            </a:r>
            <a:endParaRPr sz="2400"/>
          </a:p>
          <a:p>
            <a:pPr indent="-406400" lvl="0" marL="457200" rtl="0" algn="l">
              <a:spcBef>
                <a:spcPts val="0"/>
              </a:spcBef>
              <a:spcAft>
                <a:spcPts val="0"/>
              </a:spcAft>
              <a:buSzPts val="2800"/>
              <a:buChar char="•"/>
            </a:pPr>
            <a:r>
              <a:rPr lang="en-US" sz="2400"/>
              <a:t>Went from being primarily mapping and geology focused to also encompassing water, ecosystems, hazards</a:t>
            </a:r>
            <a:endParaRPr sz="2400"/>
          </a:p>
          <a:p>
            <a:pPr indent="-406400" lvl="0" marL="457200" rtl="0" algn="l">
              <a:spcBef>
                <a:spcPts val="0"/>
              </a:spcBef>
              <a:spcAft>
                <a:spcPts val="0"/>
              </a:spcAft>
              <a:buSzPts val="2800"/>
              <a:buChar char="•"/>
            </a:pPr>
            <a:r>
              <a:rPr lang="en-US" sz="2400"/>
              <a:t>Challenges associated with merging bureaus into USGS</a:t>
            </a:r>
            <a:endParaRPr sz="2400"/>
          </a:p>
          <a:p>
            <a:pPr indent="-406400" lvl="0" marL="457200" rtl="0" algn="l">
              <a:spcBef>
                <a:spcPts val="0"/>
              </a:spcBef>
              <a:spcAft>
                <a:spcPts val="0"/>
              </a:spcAft>
              <a:buSzPts val="2800"/>
              <a:buChar char="•"/>
            </a:pPr>
            <a:r>
              <a:rPr lang="en-US" sz="2400"/>
              <a:t>Highly specialized employees</a:t>
            </a:r>
            <a:endParaRPr sz="2400"/>
          </a:p>
          <a:p>
            <a:pPr indent="-406400" lvl="0" marL="457200" rtl="0" algn="l">
              <a:spcBef>
                <a:spcPts val="0"/>
              </a:spcBef>
              <a:spcAft>
                <a:spcPts val="0"/>
              </a:spcAft>
              <a:buSzPts val="2800"/>
              <a:buChar char="•"/>
            </a:pPr>
            <a:r>
              <a:rPr lang="en-US" sz="2400"/>
              <a:t>Records management challenges</a:t>
            </a:r>
            <a:endParaRPr sz="2400"/>
          </a:p>
          <a:p>
            <a:pPr indent="-381000" lvl="0" marL="457200" rtl="0" algn="l">
              <a:spcBef>
                <a:spcPts val="0"/>
              </a:spcBef>
              <a:spcAft>
                <a:spcPts val="0"/>
              </a:spcAft>
              <a:buSzPts val="2400"/>
              <a:buChar char="•"/>
            </a:pPr>
            <a:r>
              <a:rPr lang="en-US" sz="2400"/>
              <a:t>Importance of legacy data to our science</a:t>
            </a:r>
            <a:endParaRPr sz="2400"/>
          </a:p>
        </p:txBody>
      </p:sp>
      <p:pic>
        <p:nvPicPr>
          <p:cNvPr id="99" name="Google Shape;99;p18"/>
          <p:cNvPicPr preferRelativeResize="0"/>
          <p:nvPr/>
        </p:nvPicPr>
        <p:blipFill>
          <a:blip r:embed="rId3">
            <a:alphaModFix/>
          </a:blip>
          <a:stretch>
            <a:fillRect/>
          </a:stretch>
        </p:blipFill>
        <p:spPr>
          <a:xfrm>
            <a:off x="152400" y="6019925"/>
            <a:ext cx="1714500" cy="6286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3" name="Shape 103"/>
        <p:cNvGrpSpPr/>
        <p:nvPr/>
      </p:nvGrpSpPr>
      <p:grpSpPr>
        <a:xfrm>
          <a:off x="0" y="0"/>
          <a:ext cx="0" cy="0"/>
          <a:chOff x="0" y="0"/>
          <a:chExt cx="0" cy="0"/>
        </a:xfrm>
      </p:grpSpPr>
      <p:sp>
        <p:nvSpPr>
          <p:cNvPr id="104" name="Google Shape;104;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USGS Data Rescue - </a:t>
            </a:r>
            <a:r>
              <a:rPr lang="en-US"/>
              <a:t>Early Efforts</a:t>
            </a:r>
            <a:endParaRPr/>
          </a:p>
        </p:txBody>
      </p:sp>
      <p:sp>
        <p:nvSpPr>
          <p:cNvPr id="105" name="Google Shape;105;p1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381000" lvl="0" marL="457200" marR="0" rtl="0" algn="l">
              <a:lnSpc>
                <a:spcPct val="90000"/>
              </a:lnSpc>
              <a:spcBef>
                <a:spcPts val="0"/>
              </a:spcBef>
              <a:spcAft>
                <a:spcPts val="0"/>
              </a:spcAft>
              <a:buSzPts val="2400"/>
              <a:buChar char="•"/>
            </a:pPr>
            <a:r>
              <a:rPr lang="en-US" sz="2400"/>
              <a:t>Effort Began in 2006</a:t>
            </a:r>
            <a:endParaRPr sz="2400"/>
          </a:p>
          <a:p>
            <a:pPr indent="-381000" lvl="3" marL="1828800" marR="0" rtl="0" algn="l">
              <a:lnSpc>
                <a:spcPct val="90000"/>
              </a:lnSpc>
              <a:spcBef>
                <a:spcPts val="0"/>
              </a:spcBef>
              <a:spcAft>
                <a:spcPts val="0"/>
              </a:spcAft>
              <a:buSzPts val="2400"/>
              <a:buChar char="•"/>
            </a:pPr>
            <a:r>
              <a:rPr lang="en-US" sz="2400"/>
              <a:t>Following Internal Scientific Information Management Workshop</a:t>
            </a:r>
            <a:endParaRPr sz="2400"/>
          </a:p>
          <a:p>
            <a:pPr indent="-381000" lvl="4" marL="2286000" marR="0" rtl="0" algn="l">
              <a:lnSpc>
                <a:spcPct val="90000"/>
              </a:lnSpc>
              <a:spcBef>
                <a:spcPts val="0"/>
              </a:spcBef>
              <a:spcAft>
                <a:spcPts val="0"/>
              </a:spcAft>
              <a:buSzPts val="2400"/>
              <a:buChar char="•"/>
            </a:pPr>
            <a:r>
              <a:rPr lang="en-US" sz="2400"/>
              <a:t>“Rotting Records”		“Lost Files”		“Don’t Ask”</a:t>
            </a:r>
            <a:endParaRPr sz="2400"/>
          </a:p>
          <a:p>
            <a:pPr indent="-381000" lvl="4" marL="2286000" marR="0" rtl="0" algn="l">
              <a:lnSpc>
                <a:spcPct val="90000"/>
              </a:lnSpc>
              <a:spcBef>
                <a:spcPts val="0"/>
              </a:spcBef>
              <a:spcAft>
                <a:spcPts val="0"/>
              </a:spcAft>
              <a:buSzPts val="2400"/>
              <a:buChar char="•"/>
            </a:pPr>
            <a:r>
              <a:rPr lang="en-US" sz="2400"/>
              <a:t>Pre-Workshop Survey Concerns</a:t>
            </a:r>
            <a:endParaRPr sz="2400"/>
          </a:p>
          <a:p>
            <a:pPr indent="-381000" lvl="5" marL="2743200" marR="0" rtl="0" algn="l">
              <a:lnSpc>
                <a:spcPct val="90000"/>
              </a:lnSpc>
              <a:spcBef>
                <a:spcPts val="0"/>
              </a:spcBef>
              <a:spcAft>
                <a:spcPts val="0"/>
              </a:spcAft>
              <a:buSzPts val="2400"/>
              <a:buChar char="•"/>
            </a:pPr>
            <a:r>
              <a:rPr lang="en-US" sz="2400"/>
              <a:t>Data Preservation (40%)</a:t>
            </a:r>
            <a:endParaRPr sz="2400"/>
          </a:p>
          <a:p>
            <a:pPr indent="-381000" lvl="5" marL="2743200" marR="0" rtl="0" algn="l">
              <a:lnSpc>
                <a:spcPct val="90000"/>
              </a:lnSpc>
              <a:spcBef>
                <a:spcPts val="0"/>
              </a:spcBef>
              <a:spcAft>
                <a:spcPts val="0"/>
              </a:spcAft>
              <a:buSzPts val="2400"/>
              <a:buChar char="•"/>
            </a:pPr>
            <a:r>
              <a:rPr lang="en-US" sz="2400"/>
              <a:t>Data Access (30%)</a:t>
            </a:r>
            <a:endParaRPr sz="2400"/>
          </a:p>
          <a:p>
            <a:pPr indent="-381000" lvl="0" marL="457200" marR="0" rtl="0" algn="l">
              <a:lnSpc>
                <a:spcPct val="90000"/>
              </a:lnSpc>
              <a:spcBef>
                <a:spcPts val="0"/>
              </a:spcBef>
              <a:spcAft>
                <a:spcPts val="0"/>
              </a:spcAft>
              <a:buSzPts val="2400"/>
              <a:buChar char="•"/>
            </a:pPr>
            <a:r>
              <a:rPr lang="en-US" sz="2400"/>
              <a:t>Support from 2006 through 2013</a:t>
            </a:r>
            <a:endParaRPr sz="2400"/>
          </a:p>
          <a:p>
            <a:pPr indent="-381000" lvl="3" marL="1828800" marR="0" rtl="0" algn="l">
              <a:lnSpc>
                <a:spcPct val="90000"/>
              </a:lnSpc>
              <a:spcBef>
                <a:spcPts val="0"/>
              </a:spcBef>
              <a:spcAft>
                <a:spcPts val="0"/>
              </a:spcAft>
              <a:buSzPts val="2400"/>
              <a:buChar char="•"/>
            </a:pPr>
            <a:r>
              <a:rPr lang="en-US" sz="2400"/>
              <a:t>417 Requests</a:t>
            </a:r>
            <a:endParaRPr sz="2400"/>
          </a:p>
          <a:p>
            <a:pPr indent="-381000" lvl="3" marL="1828800" marR="0" rtl="0" algn="l">
              <a:lnSpc>
                <a:spcPct val="90000"/>
              </a:lnSpc>
              <a:spcBef>
                <a:spcPts val="0"/>
              </a:spcBef>
              <a:spcAft>
                <a:spcPts val="0"/>
              </a:spcAft>
              <a:buSzPts val="2400"/>
              <a:buChar char="•"/>
            </a:pPr>
            <a:r>
              <a:rPr lang="en-US" sz="2400"/>
              <a:t>113 Requests Supported</a:t>
            </a:r>
            <a:endParaRPr sz="2400"/>
          </a:p>
        </p:txBody>
      </p:sp>
      <p:pic>
        <p:nvPicPr>
          <p:cNvPr id="106" name="Google Shape;106;p19"/>
          <p:cNvPicPr preferRelativeResize="0"/>
          <p:nvPr/>
        </p:nvPicPr>
        <p:blipFill>
          <a:blip r:embed="rId3">
            <a:alphaModFix/>
          </a:blip>
          <a:stretch>
            <a:fillRect/>
          </a:stretch>
        </p:blipFill>
        <p:spPr>
          <a:xfrm>
            <a:off x="152400" y="6329363"/>
            <a:ext cx="1026101" cy="376237"/>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Google Shape;111;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p>
            <a:pPr indent="0" lvl="0" marL="0" marR="0" rtl="0" algn="l">
              <a:lnSpc>
                <a:spcPct val="90000"/>
              </a:lnSpc>
              <a:spcBef>
                <a:spcPts val="0"/>
              </a:spcBef>
              <a:spcAft>
                <a:spcPts val="0"/>
              </a:spcAft>
              <a:buClr>
                <a:schemeClr val="dk1"/>
              </a:buClr>
              <a:buSzPts val="4400"/>
              <a:buFont typeface="Calibri"/>
              <a:buNone/>
            </a:pPr>
            <a:r>
              <a:rPr b="0" i="0" lang="en-US" sz="4400" u="none" cap="none" strike="noStrike">
                <a:solidFill>
                  <a:schemeClr val="dk1"/>
                </a:solidFill>
                <a:latin typeface="Calibri"/>
                <a:ea typeface="Calibri"/>
                <a:cs typeface="Calibri"/>
                <a:sym typeface="Calibri"/>
              </a:rPr>
              <a:t>Evaluating Risk</a:t>
            </a:r>
            <a:endParaRPr/>
          </a:p>
        </p:txBody>
      </p:sp>
      <p:sp>
        <p:nvSpPr>
          <p:cNvPr id="112" name="Google Shape;112;p20"/>
          <p:cNvSpPr txBox="1"/>
          <p:nvPr>
            <p:ph idx="1" type="body"/>
          </p:nvPr>
        </p:nvSpPr>
        <p:spPr>
          <a:xfrm>
            <a:off x="838200" y="1444625"/>
            <a:ext cx="10515600" cy="5205900"/>
          </a:xfrm>
          <a:prstGeom prst="rect">
            <a:avLst/>
          </a:prstGeom>
          <a:noFill/>
          <a:ln>
            <a:noFill/>
          </a:ln>
        </p:spPr>
        <p:txBody>
          <a:bodyPr anchorCtr="0" anchor="t" bIns="45700" lIns="91425" spcFirstLastPara="1" rIns="91425" wrap="square" tIns="45700">
            <a:noAutofit/>
          </a:bodyPr>
          <a:lstStyle/>
          <a:p>
            <a:pPr indent="-381000" lvl="0" marL="457200" marR="0" rtl="0" algn="l">
              <a:lnSpc>
                <a:spcPct val="90000"/>
              </a:lnSpc>
              <a:spcBef>
                <a:spcPts val="1000"/>
              </a:spcBef>
              <a:spcAft>
                <a:spcPts val="0"/>
              </a:spcAft>
              <a:buSzPts val="2400"/>
              <a:buChar char="•"/>
            </a:pPr>
            <a:r>
              <a:rPr lang="en-US" sz="2400"/>
              <a:t>Key Factor in Determining </a:t>
            </a:r>
            <a:r>
              <a:rPr lang="en-US" sz="2400"/>
              <a:t>Highest Need/Value/Usefulness</a:t>
            </a:r>
            <a:endParaRPr sz="2400"/>
          </a:p>
          <a:p>
            <a:pPr indent="-381000" lvl="0" marL="457200" marR="0" rtl="0" algn="l">
              <a:lnSpc>
                <a:spcPct val="90000"/>
              </a:lnSpc>
              <a:spcBef>
                <a:spcPts val="0"/>
              </a:spcBef>
              <a:spcAft>
                <a:spcPts val="0"/>
              </a:spcAft>
              <a:buSzPts val="2400"/>
              <a:buChar char="•"/>
            </a:pPr>
            <a:r>
              <a:rPr lang="en-US" sz="2400"/>
              <a:t>Original Approach (</a:t>
            </a:r>
            <a:r>
              <a:rPr lang="en-US" sz="2400"/>
              <a:t>2006-2013</a:t>
            </a:r>
            <a:r>
              <a:rPr lang="en-US" sz="2400"/>
              <a:t>)</a:t>
            </a:r>
            <a:endParaRPr sz="2400"/>
          </a:p>
          <a:p>
            <a:pPr indent="-381000" lvl="1" marL="914400" marR="0" rtl="0" algn="l">
              <a:lnSpc>
                <a:spcPct val="90000"/>
              </a:lnSpc>
              <a:spcBef>
                <a:spcPts val="0"/>
              </a:spcBef>
              <a:spcAft>
                <a:spcPts val="0"/>
              </a:spcAft>
              <a:buSzPts val="2400"/>
              <a:buChar char="•"/>
            </a:pPr>
            <a:r>
              <a:rPr lang="en-US"/>
              <a:t>Record Series</a:t>
            </a:r>
            <a:endParaRPr/>
          </a:p>
          <a:p>
            <a:pPr indent="-381000" lvl="1" marL="914400" marR="0" rtl="0" algn="l">
              <a:lnSpc>
                <a:spcPct val="90000"/>
              </a:lnSpc>
              <a:spcBef>
                <a:spcPts val="0"/>
              </a:spcBef>
              <a:spcAft>
                <a:spcPts val="0"/>
              </a:spcAft>
              <a:buSzPts val="2400"/>
              <a:buChar char="•"/>
            </a:pPr>
            <a:r>
              <a:rPr lang="en-US"/>
              <a:t>Temporal Extent</a:t>
            </a:r>
            <a:endParaRPr/>
          </a:p>
          <a:p>
            <a:pPr indent="-381000" lvl="1" marL="914400" marR="0" rtl="0" algn="l">
              <a:lnSpc>
                <a:spcPct val="90000"/>
              </a:lnSpc>
              <a:spcBef>
                <a:spcPts val="0"/>
              </a:spcBef>
              <a:spcAft>
                <a:spcPts val="0"/>
              </a:spcAft>
              <a:buSzPts val="2400"/>
              <a:buChar char="•"/>
            </a:pPr>
            <a:r>
              <a:rPr lang="en-US"/>
              <a:t>Geographic Extent</a:t>
            </a:r>
            <a:endParaRPr/>
          </a:p>
          <a:p>
            <a:pPr indent="-381000" lvl="1" marL="914400" marR="0" rtl="0" algn="l">
              <a:lnSpc>
                <a:spcPct val="90000"/>
              </a:lnSpc>
              <a:spcBef>
                <a:spcPts val="0"/>
              </a:spcBef>
              <a:spcAft>
                <a:spcPts val="0"/>
              </a:spcAft>
              <a:buSzPts val="2400"/>
              <a:buChar char="•"/>
            </a:pPr>
            <a:r>
              <a:rPr lang="en-US"/>
              <a:t>Media</a:t>
            </a:r>
            <a:endParaRPr/>
          </a:p>
          <a:p>
            <a:pPr indent="-381000" lvl="1" marL="914400" marR="0" rtl="0" algn="l">
              <a:lnSpc>
                <a:spcPct val="90000"/>
              </a:lnSpc>
              <a:spcBef>
                <a:spcPts val="0"/>
              </a:spcBef>
              <a:spcAft>
                <a:spcPts val="0"/>
              </a:spcAft>
              <a:buSzPts val="2400"/>
              <a:buChar char="•"/>
            </a:pPr>
            <a:r>
              <a:rPr lang="en-US"/>
              <a:t>Format</a:t>
            </a:r>
            <a:endParaRPr/>
          </a:p>
          <a:p>
            <a:pPr indent="-381000" lvl="1" marL="914400" marR="0" rtl="0" algn="l">
              <a:lnSpc>
                <a:spcPct val="90000"/>
              </a:lnSpc>
              <a:spcBef>
                <a:spcPts val="0"/>
              </a:spcBef>
              <a:spcAft>
                <a:spcPts val="0"/>
              </a:spcAft>
              <a:buSzPts val="2400"/>
              <a:buChar char="•"/>
            </a:pPr>
            <a:r>
              <a:rPr lang="en-US"/>
              <a:t>Alignment to Mission Objectives</a:t>
            </a:r>
            <a:endParaRPr/>
          </a:p>
          <a:p>
            <a:pPr indent="-381000" lvl="1" marL="914400" marR="0" rtl="0" algn="l">
              <a:lnSpc>
                <a:spcPct val="90000"/>
              </a:lnSpc>
              <a:spcBef>
                <a:spcPts val="0"/>
              </a:spcBef>
              <a:spcAft>
                <a:spcPts val="0"/>
              </a:spcAft>
              <a:buSzPts val="2400"/>
              <a:buChar char="•"/>
            </a:pPr>
            <a:r>
              <a:rPr lang="en-US"/>
              <a:t>Need/Issue</a:t>
            </a:r>
            <a:endParaRPr/>
          </a:p>
          <a:p>
            <a:pPr indent="-381000" lvl="1" marL="914400" marR="0" rtl="0" algn="l">
              <a:lnSpc>
                <a:spcPct val="90000"/>
              </a:lnSpc>
              <a:spcBef>
                <a:spcPts val="0"/>
              </a:spcBef>
              <a:spcAft>
                <a:spcPts val="0"/>
              </a:spcAft>
              <a:buSzPts val="2400"/>
              <a:buChar char="•"/>
            </a:pPr>
            <a:r>
              <a:rPr lang="en-US"/>
              <a:t>Coop Funding</a:t>
            </a:r>
            <a:endParaRPr/>
          </a:p>
        </p:txBody>
      </p:sp>
      <p:pic>
        <p:nvPicPr>
          <p:cNvPr id="113" name="Google Shape;113;p20"/>
          <p:cNvPicPr preferRelativeResize="0"/>
          <p:nvPr/>
        </p:nvPicPr>
        <p:blipFill>
          <a:blip r:embed="rId3">
            <a:alphaModFix/>
          </a:blip>
          <a:stretch>
            <a:fillRect/>
          </a:stretch>
        </p:blipFill>
        <p:spPr>
          <a:xfrm>
            <a:off x="262700" y="6021875"/>
            <a:ext cx="1714500" cy="6286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Google Shape;118;p21"/>
          <p:cNvSpPr txBox="1"/>
          <p:nvPr>
            <p:ph type="title"/>
          </p:nvPr>
        </p:nvSpPr>
        <p:spPr>
          <a:xfrm>
            <a:off x="838200" y="365125"/>
            <a:ext cx="10515600" cy="1325700"/>
          </a:xfrm>
          <a:prstGeom prst="rect">
            <a:avLst/>
          </a:prstGeom>
        </p:spPr>
        <p:txBody>
          <a:bodyPr anchorCtr="0" anchor="ctr" bIns="45700" lIns="91425" spcFirstLastPara="1" rIns="91425" wrap="square" tIns="45700">
            <a:noAutofit/>
          </a:bodyPr>
          <a:lstStyle/>
          <a:p>
            <a:pPr indent="0" lvl="0" marL="0" rtl="0" algn="l">
              <a:spcBef>
                <a:spcPts val="0"/>
              </a:spcBef>
              <a:spcAft>
                <a:spcPts val="0"/>
              </a:spcAft>
              <a:buNone/>
            </a:pPr>
            <a:r>
              <a:rPr lang="en-US"/>
              <a:t>Evaluating Risk</a:t>
            </a:r>
            <a:endParaRPr/>
          </a:p>
        </p:txBody>
      </p:sp>
      <p:sp>
        <p:nvSpPr>
          <p:cNvPr id="119" name="Google Shape;119;p21"/>
          <p:cNvSpPr txBox="1"/>
          <p:nvPr>
            <p:ph idx="1" type="body"/>
          </p:nvPr>
        </p:nvSpPr>
        <p:spPr>
          <a:xfrm>
            <a:off x="838200" y="1825625"/>
            <a:ext cx="10515600" cy="4351200"/>
          </a:xfrm>
          <a:prstGeom prst="rect">
            <a:avLst/>
          </a:prstGeom>
        </p:spPr>
        <p:txBody>
          <a:bodyPr anchorCtr="0" anchor="t" bIns="45700" lIns="91425" spcFirstLastPara="1" rIns="91425" wrap="square" tIns="45700">
            <a:noAutofit/>
          </a:bodyPr>
          <a:lstStyle/>
          <a:p>
            <a:pPr indent="-406400" lvl="0" marL="457200" rtl="0" algn="l">
              <a:spcBef>
                <a:spcPts val="1000"/>
              </a:spcBef>
              <a:spcAft>
                <a:spcPts val="0"/>
              </a:spcAft>
              <a:buSzPts val="2800"/>
              <a:buChar char="•"/>
            </a:pPr>
            <a:r>
              <a:rPr lang="en-US"/>
              <a:t>Latest Approach, Data at Risk Project (2015-2018)</a:t>
            </a:r>
            <a:endParaRPr/>
          </a:p>
          <a:p>
            <a:pPr indent="-381000" lvl="1" marL="914400" rtl="0" algn="l">
              <a:spcBef>
                <a:spcPts val="0"/>
              </a:spcBef>
              <a:spcAft>
                <a:spcPts val="0"/>
              </a:spcAft>
              <a:buSzPts val="2400"/>
              <a:buChar char="•"/>
            </a:pPr>
            <a:r>
              <a:rPr lang="en-US"/>
              <a:t>Legacy Data Inventory Reporting System (LDIRS)</a:t>
            </a:r>
            <a:endParaRPr/>
          </a:p>
          <a:p>
            <a:pPr indent="-381000" lvl="1" marL="914400" rtl="0" algn="l">
              <a:spcBef>
                <a:spcPts val="0"/>
              </a:spcBef>
              <a:spcAft>
                <a:spcPts val="0"/>
              </a:spcAft>
              <a:buSzPts val="2400"/>
              <a:buChar char="•"/>
            </a:pPr>
            <a:r>
              <a:rPr lang="en-US"/>
              <a:t>First - geospatial extent, temporal extent, species extent, significance to USGS efforts/themes, risks related to the loss or destruction of the legacy product</a:t>
            </a:r>
            <a:endParaRPr/>
          </a:p>
          <a:p>
            <a:pPr indent="-381000" lvl="1" marL="914400" rtl="0" algn="l">
              <a:spcBef>
                <a:spcPts val="0"/>
              </a:spcBef>
              <a:spcAft>
                <a:spcPts val="0"/>
              </a:spcAft>
              <a:buSzPts val="2400"/>
              <a:buChar char="•"/>
            </a:pPr>
            <a:r>
              <a:rPr lang="en-US"/>
              <a:t>Second, those 5 categorical scores are then used to generate 3 scores:</a:t>
            </a:r>
            <a:endParaRPr/>
          </a:p>
          <a:p>
            <a:pPr indent="-355600" lvl="2" marL="1371600" rtl="0" algn="l">
              <a:spcBef>
                <a:spcPts val="0"/>
              </a:spcBef>
              <a:spcAft>
                <a:spcPts val="0"/>
              </a:spcAft>
              <a:buSzPts val="2000"/>
              <a:buChar char="•"/>
            </a:pPr>
            <a:r>
              <a:rPr lang="en-US"/>
              <a:t>Summary Score = Simply total</a:t>
            </a:r>
            <a:endParaRPr/>
          </a:p>
          <a:p>
            <a:pPr indent="-355600" lvl="2" marL="1371600" rtl="0" algn="l">
              <a:spcBef>
                <a:spcPts val="0"/>
              </a:spcBef>
              <a:spcAft>
                <a:spcPts val="0"/>
              </a:spcAft>
              <a:buSzPts val="2000"/>
              <a:buChar char="•"/>
            </a:pPr>
            <a:r>
              <a:rPr lang="en-US"/>
              <a:t>Risk Weighted Average = Summary Score times the Risk Score</a:t>
            </a:r>
            <a:endParaRPr/>
          </a:p>
          <a:p>
            <a:pPr indent="-355600" lvl="2" marL="1371600" rtl="0" algn="l">
              <a:spcBef>
                <a:spcPts val="0"/>
              </a:spcBef>
              <a:spcAft>
                <a:spcPts val="0"/>
              </a:spcAft>
              <a:buSzPts val="2000"/>
              <a:buChar char="•"/>
            </a:pPr>
            <a:r>
              <a:rPr lang="en-US"/>
              <a:t>Significance Weighted Average = Sum of previous two times Significance Score</a:t>
            </a:r>
            <a:endParaRPr/>
          </a:p>
          <a:p>
            <a:pPr indent="-381000" lvl="1" marL="914400" rtl="0" algn="l">
              <a:spcBef>
                <a:spcPts val="0"/>
              </a:spcBef>
              <a:spcAft>
                <a:spcPts val="0"/>
              </a:spcAft>
              <a:buSzPts val="2400"/>
              <a:buChar char="•"/>
            </a:pPr>
            <a:r>
              <a:rPr lang="en-US"/>
              <a:t>Third, a Sum Calculation Score (sumCALC) is generated by adding the 3 calculated scores together</a:t>
            </a:r>
            <a:endParaRPr/>
          </a:p>
        </p:txBody>
      </p:sp>
      <p:pic>
        <p:nvPicPr>
          <p:cNvPr id="120" name="Google Shape;120;p21"/>
          <p:cNvPicPr preferRelativeResize="0"/>
          <p:nvPr/>
        </p:nvPicPr>
        <p:blipFill>
          <a:blip r:embed="rId3">
            <a:alphaModFix/>
          </a:blip>
          <a:stretch>
            <a:fillRect/>
          </a:stretch>
        </p:blipFill>
        <p:spPr>
          <a:xfrm>
            <a:off x="152400" y="6329225"/>
            <a:ext cx="1026477" cy="3763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Google Shape;125;p22"/>
          <p:cNvSpPr txBox="1"/>
          <p:nvPr>
            <p:ph type="title"/>
          </p:nvPr>
        </p:nvSpPr>
        <p:spPr>
          <a:xfrm>
            <a:off x="415600" y="593367"/>
            <a:ext cx="11360700" cy="7635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US"/>
              <a:t>Risk Categories</a:t>
            </a:r>
            <a:endParaRPr/>
          </a:p>
        </p:txBody>
      </p:sp>
      <p:sp>
        <p:nvSpPr>
          <p:cNvPr id="126" name="Google Shape;126;p22"/>
          <p:cNvSpPr txBox="1"/>
          <p:nvPr>
            <p:ph idx="1" type="body"/>
          </p:nvPr>
        </p:nvSpPr>
        <p:spPr>
          <a:xfrm>
            <a:off x="415600" y="1536625"/>
            <a:ext cx="3675900" cy="4555200"/>
          </a:xfrm>
          <a:prstGeom prst="rect">
            <a:avLst/>
          </a:prstGeom>
          <a:ln cap="flat" cmpd="sng" w="9525">
            <a:solidFill>
              <a:srgbClr val="00FFFF"/>
            </a:solidFill>
            <a:prstDash val="solid"/>
            <a:round/>
            <a:headEnd len="sm" w="sm" type="none"/>
            <a:tailEnd len="sm" w="sm" type="none"/>
          </a:ln>
        </p:spPr>
        <p:txBody>
          <a:bodyPr anchorCtr="0" anchor="t" bIns="121900" lIns="121900" spcFirstLastPara="1" rIns="121900" wrap="square" tIns="121900">
            <a:noAutofit/>
          </a:bodyPr>
          <a:lstStyle/>
          <a:p>
            <a:pPr indent="0" lvl="0" marL="0" rtl="0" algn="ctr">
              <a:spcBef>
                <a:spcPts val="0"/>
              </a:spcBef>
              <a:spcAft>
                <a:spcPts val="0"/>
              </a:spcAft>
              <a:buNone/>
            </a:pPr>
            <a:r>
              <a:rPr lang="en-US"/>
              <a:t>Category 1 Risks</a:t>
            </a:r>
            <a:endParaRPr/>
          </a:p>
          <a:p>
            <a:pPr indent="-349250" lvl="0" marL="457200" rtl="0" algn="l">
              <a:spcBef>
                <a:spcPts val="2100"/>
              </a:spcBef>
              <a:spcAft>
                <a:spcPts val="0"/>
              </a:spcAft>
              <a:buSzPts val="1900"/>
              <a:buChar char="●"/>
            </a:pPr>
            <a:r>
              <a:rPr lang="en-US"/>
              <a:t>No public access to original data</a:t>
            </a:r>
            <a:endParaRPr/>
          </a:p>
          <a:p>
            <a:pPr indent="-349250" lvl="0" marL="457200" rtl="0" algn="l">
              <a:spcBef>
                <a:spcPts val="0"/>
              </a:spcBef>
              <a:spcAft>
                <a:spcPts val="0"/>
              </a:spcAft>
              <a:buSzPts val="1900"/>
              <a:buChar char="●"/>
            </a:pPr>
            <a:r>
              <a:rPr lang="en-US"/>
              <a:t>Damaged/deteriorating paper or photos</a:t>
            </a:r>
            <a:endParaRPr/>
          </a:p>
          <a:p>
            <a:pPr indent="-349250" lvl="0" marL="457200" rtl="0" algn="l">
              <a:spcBef>
                <a:spcPts val="0"/>
              </a:spcBef>
              <a:spcAft>
                <a:spcPts val="0"/>
              </a:spcAft>
              <a:buSzPts val="1900"/>
              <a:buChar char="●"/>
            </a:pPr>
            <a:r>
              <a:rPr lang="en-US"/>
              <a:t>Digital media/format 11-15 years old</a:t>
            </a:r>
            <a:endParaRPr/>
          </a:p>
          <a:p>
            <a:pPr indent="-349250" lvl="0" marL="457200" rtl="0" algn="l">
              <a:spcBef>
                <a:spcPts val="0"/>
              </a:spcBef>
              <a:spcAft>
                <a:spcPts val="0"/>
              </a:spcAft>
              <a:buSzPts val="1900"/>
              <a:buChar char="●"/>
            </a:pPr>
            <a:r>
              <a:rPr lang="en-US"/>
              <a:t>Physical samples damaged/deteriorating</a:t>
            </a:r>
            <a:endParaRPr/>
          </a:p>
          <a:p>
            <a:pPr indent="0" lvl="0" marL="0" rtl="0" algn="l">
              <a:spcBef>
                <a:spcPts val="2100"/>
              </a:spcBef>
              <a:spcAft>
                <a:spcPts val="0"/>
              </a:spcAft>
              <a:buNone/>
            </a:pPr>
            <a:r>
              <a:t/>
            </a:r>
            <a:endParaRPr/>
          </a:p>
          <a:p>
            <a:pPr indent="0" lvl="0" marL="0" rtl="0" algn="l">
              <a:spcBef>
                <a:spcPts val="2100"/>
              </a:spcBef>
              <a:spcAft>
                <a:spcPts val="2100"/>
              </a:spcAft>
              <a:buNone/>
            </a:pPr>
            <a:r>
              <a:t/>
            </a:r>
            <a:endParaRPr/>
          </a:p>
        </p:txBody>
      </p:sp>
      <p:sp>
        <p:nvSpPr>
          <p:cNvPr id="127" name="Google Shape;127;p22"/>
          <p:cNvSpPr txBox="1"/>
          <p:nvPr>
            <p:ph idx="2" type="body"/>
          </p:nvPr>
        </p:nvSpPr>
        <p:spPr>
          <a:xfrm>
            <a:off x="4236350" y="1536625"/>
            <a:ext cx="3675900" cy="4555200"/>
          </a:xfrm>
          <a:prstGeom prst="rect">
            <a:avLst/>
          </a:prstGeom>
          <a:ln cap="flat" cmpd="sng" w="9525">
            <a:solidFill>
              <a:srgbClr val="00FFFF"/>
            </a:solidFill>
            <a:prstDash val="solid"/>
            <a:round/>
            <a:headEnd len="sm" w="sm" type="none"/>
            <a:tailEnd len="sm" w="sm" type="none"/>
          </a:ln>
        </p:spPr>
        <p:txBody>
          <a:bodyPr anchorCtr="0" anchor="t" bIns="121900" lIns="121900" spcFirstLastPara="1" rIns="121900" wrap="square" tIns="121900">
            <a:noAutofit/>
          </a:bodyPr>
          <a:lstStyle/>
          <a:p>
            <a:pPr indent="0" lvl="0" marL="0" rtl="0" algn="ctr">
              <a:spcBef>
                <a:spcPts val="0"/>
              </a:spcBef>
              <a:spcAft>
                <a:spcPts val="0"/>
              </a:spcAft>
              <a:buNone/>
            </a:pPr>
            <a:r>
              <a:rPr lang="en-US"/>
              <a:t>Category 2 Risks</a:t>
            </a:r>
            <a:endParaRPr/>
          </a:p>
          <a:p>
            <a:pPr indent="-349250" lvl="0" marL="457200" rtl="0" algn="l">
              <a:spcBef>
                <a:spcPts val="2100"/>
              </a:spcBef>
              <a:spcAft>
                <a:spcPts val="0"/>
              </a:spcAft>
              <a:buSzPts val="1900"/>
              <a:buChar char="●"/>
            </a:pPr>
            <a:r>
              <a:rPr lang="en-US"/>
              <a:t>Digital media/format &gt;15 years old</a:t>
            </a:r>
            <a:endParaRPr/>
          </a:p>
          <a:p>
            <a:pPr indent="-349250" lvl="0" marL="457200" rtl="0" algn="l">
              <a:spcBef>
                <a:spcPts val="0"/>
              </a:spcBef>
              <a:spcAft>
                <a:spcPts val="0"/>
              </a:spcAft>
              <a:buSzPts val="1900"/>
              <a:buChar char="●"/>
            </a:pPr>
            <a:r>
              <a:rPr lang="en-US"/>
              <a:t>Film negatives/positives</a:t>
            </a:r>
            <a:endParaRPr/>
          </a:p>
          <a:p>
            <a:pPr indent="-349250" lvl="0" marL="457200" rtl="0" algn="l">
              <a:spcBef>
                <a:spcPts val="0"/>
              </a:spcBef>
              <a:spcAft>
                <a:spcPts val="0"/>
              </a:spcAft>
              <a:buSzPts val="1900"/>
              <a:buChar char="●"/>
            </a:pPr>
            <a:r>
              <a:rPr lang="en-US"/>
              <a:t>Lack/Loss of storage space</a:t>
            </a:r>
            <a:endParaRPr/>
          </a:p>
          <a:p>
            <a:pPr indent="-349250" lvl="0" marL="457200" rtl="0" algn="l">
              <a:spcBef>
                <a:spcPts val="0"/>
              </a:spcBef>
              <a:spcAft>
                <a:spcPts val="0"/>
              </a:spcAft>
              <a:buSzPts val="1900"/>
              <a:buChar char="●"/>
            </a:pPr>
            <a:r>
              <a:rPr lang="en-US"/>
              <a:t>video, analog</a:t>
            </a:r>
            <a:endParaRPr/>
          </a:p>
        </p:txBody>
      </p:sp>
      <p:sp>
        <p:nvSpPr>
          <p:cNvPr id="128" name="Google Shape;128;p22"/>
          <p:cNvSpPr txBox="1"/>
          <p:nvPr>
            <p:ph idx="2" type="body"/>
          </p:nvPr>
        </p:nvSpPr>
        <p:spPr>
          <a:xfrm>
            <a:off x="8100400" y="1536625"/>
            <a:ext cx="3675900" cy="4555200"/>
          </a:xfrm>
          <a:prstGeom prst="rect">
            <a:avLst/>
          </a:prstGeom>
          <a:ln cap="flat" cmpd="sng" w="9525">
            <a:solidFill>
              <a:srgbClr val="00FFFF"/>
            </a:solidFill>
            <a:prstDash val="solid"/>
            <a:round/>
            <a:headEnd len="sm" w="sm" type="none"/>
            <a:tailEnd len="sm" w="sm" type="none"/>
          </a:ln>
        </p:spPr>
        <p:txBody>
          <a:bodyPr anchorCtr="0" anchor="t" bIns="121900" lIns="121900" spcFirstLastPara="1" rIns="121900" wrap="square" tIns="121900">
            <a:noAutofit/>
          </a:bodyPr>
          <a:lstStyle/>
          <a:p>
            <a:pPr indent="0" lvl="0" marL="0" marR="0" rtl="0" algn="ctr">
              <a:lnSpc>
                <a:spcPct val="115000"/>
              </a:lnSpc>
              <a:spcBef>
                <a:spcPts val="0"/>
              </a:spcBef>
              <a:spcAft>
                <a:spcPts val="0"/>
              </a:spcAft>
              <a:buNone/>
            </a:pPr>
            <a:r>
              <a:rPr lang="en-US"/>
              <a:t>Category 3 Risks</a:t>
            </a:r>
            <a:endParaRPr/>
          </a:p>
          <a:p>
            <a:pPr indent="-349250" lvl="0" marL="457200" marR="0" rtl="0" algn="l">
              <a:lnSpc>
                <a:spcPct val="115000"/>
              </a:lnSpc>
              <a:spcBef>
                <a:spcPts val="2100"/>
              </a:spcBef>
              <a:spcAft>
                <a:spcPts val="0"/>
              </a:spcAft>
              <a:buSzPts val="1900"/>
              <a:buChar char="●"/>
            </a:pPr>
            <a:r>
              <a:rPr lang="en-US"/>
              <a:t>Direct or potential exposure to hazardous conditions</a:t>
            </a:r>
            <a:endParaRPr/>
          </a:p>
          <a:p>
            <a:pPr indent="-349250" lvl="0" marL="457200" marR="0" rtl="0" algn="l">
              <a:lnSpc>
                <a:spcPct val="115000"/>
              </a:lnSpc>
              <a:spcBef>
                <a:spcPts val="0"/>
              </a:spcBef>
              <a:spcAft>
                <a:spcPts val="0"/>
              </a:spcAft>
              <a:buSzPts val="1900"/>
              <a:buChar char="●"/>
            </a:pPr>
            <a:r>
              <a:rPr lang="en-US"/>
              <a:t>Eminent loss of institutional knowledge</a:t>
            </a:r>
            <a:endParaRPr/>
          </a:p>
          <a:p>
            <a:pPr indent="-349250" lvl="0" marL="457200" marR="0" rtl="0" algn="l">
              <a:lnSpc>
                <a:spcPct val="115000"/>
              </a:lnSpc>
              <a:spcBef>
                <a:spcPts val="0"/>
              </a:spcBef>
              <a:spcAft>
                <a:spcPts val="0"/>
              </a:spcAft>
              <a:buSzPts val="1900"/>
              <a:buChar char="●"/>
            </a:pPr>
            <a:r>
              <a:rPr lang="en-US"/>
              <a:t>Unsupported media or format (e.g. Zip250 or WB3)</a:t>
            </a:r>
            <a:endParaRPr/>
          </a:p>
          <a:p>
            <a:pPr indent="-349250" lvl="0" marL="457200" marR="0" rtl="0" algn="l">
              <a:lnSpc>
                <a:spcPct val="115000"/>
              </a:lnSpc>
              <a:spcBef>
                <a:spcPts val="0"/>
              </a:spcBef>
              <a:spcAft>
                <a:spcPts val="0"/>
              </a:spcAft>
              <a:buSzPts val="1900"/>
              <a:buChar char="●"/>
            </a:pPr>
            <a:r>
              <a:rPr lang="en-US"/>
              <a:t>Unsupported media or format requirements (e.g. OS, hardware) </a:t>
            </a:r>
            <a:endParaRPr/>
          </a:p>
          <a:p>
            <a:pPr indent="0" lvl="0" marL="0" marR="0" rtl="0" algn="ctr">
              <a:lnSpc>
                <a:spcPct val="115000"/>
              </a:lnSpc>
              <a:spcBef>
                <a:spcPts val="2100"/>
              </a:spcBef>
              <a:spcAft>
                <a:spcPts val="2100"/>
              </a:spcAft>
              <a:buNone/>
            </a:pPr>
            <a:r>
              <a:t/>
            </a:r>
            <a:endParaRPr/>
          </a:p>
        </p:txBody>
      </p:sp>
      <p:pic>
        <p:nvPicPr>
          <p:cNvPr id="129" name="Google Shape;129;p22"/>
          <p:cNvPicPr preferRelativeResize="0"/>
          <p:nvPr/>
        </p:nvPicPr>
        <p:blipFill>
          <a:blip r:embed="rId3">
            <a:alphaModFix/>
          </a:blip>
          <a:stretch>
            <a:fillRect/>
          </a:stretch>
        </p:blipFill>
        <p:spPr>
          <a:xfrm>
            <a:off x="152400" y="6244225"/>
            <a:ext cx="1258295" cy="4613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