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gif" ContentType="image/gi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51206400" cy="36576000"/>
  <p:notesSz cx="6858000" cy="9144000"/>
  <p:defaultTextStyle>
    <a:defPPr>
      <a:defRPr lang="en-US"/>
    </a:defPPr>
    <a:lvl1pPr marL="0" algn="l" defTabSz="250777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1pPr>
    <a:lvl2pPr marL="2507773" algn="l" defTabSz="250777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2pPr>
    <a:lvl3pPr marL="5015545" algn="l" defTabSz="250777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3pPr>
    <a:lvl4pPr marL="7523318" algn="l" defTabSz="250777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4pPr>
    <a:lvl5pPr marL="10031088" algn="l" defTabSz="250777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5pPr>
    <a:lvl6pPr marL="12538860" algn="l" defTabSz="250777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6pPr>
    <a:lvl7pPr marL="15046633" algn="l" defTabSz="250777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7pPr>
    <a:lvl8pPr marL="17554406" algn="l" defTabSz="250777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8pPr>
    <a:lvl9pPr marL="20062177" algn="l" defTabSz="250777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26" d="100"/>
          <a:sy n="26" d="100"/>
        </p:scale>
        <p:origin x="-1792" y="-208"/>
      </p:cViewPr>
      <p:guideLst>
        <p:guide orient="horz" pos="11520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21787B-0108-B04B-A4A9-2AE159BD92DD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85800"/>
            <a:ext cx="4800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DB38A-E98E-7C42-8393-E2AECBCAB6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8577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773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2507773" algn="l" defTabSz="2507773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5015545" algn="l" defTabSz="2507773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7523318" algn="l" defTabSz="2507773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10031088" algn="l" defTabSz="2507773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12538860" algn="l" defTabSz="2507773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5046633" algn="l" defTabSz="2507773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7554406" algn="l" defTabSz="2507773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20062177" algn="l" defTabSz="2507773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8700" y="685800"/>
            <a:ext cx="48006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DB38A-E98E-7C42-8393-E2AECBCAB65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44810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1" y="11362269"/>
            <a:ext cx="43525440" cy="78401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1" y="20726400"/>
            <a:ext cx="35844481" cy="934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07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015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523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031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538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046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554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062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32699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7303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4640" y="1464738"/>
            <a:ext cx="11521440" cy="312081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2" y="1464738"/>
            <a:ext cx="33710879" cy="31208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155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17320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3503469"/>
            <a:ext cx="43525440" cy="7264400"/>
          </a:xfrm>
        </p:spPr>
        <p:txBody>
          <a:bodyPr anchor="t"/>
          <a:lstStyle>
            <a:lvl1pPr algn="l">
              <a:defRPr sz="22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5502472"/>
            <a:ext cx="43525440" cy="8000998"/>
          </a:xfrm>
        </p:spPr>
        <p:txBody>
          <a:bodyPr anchor="b"/>
          <a:lstStyle>
            <a:lvl1pPr marL="0" indent="0">
              <a:buNone/>
              <a:defRPr sz="11000">
                <a:solidFill>
                  <a:schemeClr val="tx1">
                    <a:tint val="75000"/>
                  </a:schemeClr>
                </a:solidFill>
              </a:defRPr>
            </a:lvl1pPr>
            <a:lvl2pPr marL="2507773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2pPr>
            <a:lvl3pPr marL="5015545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3pPr>
            <a:lvl4pPr marL="7523318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4pPr>
            <a:lvl5pPr marL="10031088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5pPr>
            <a:lvl6pPr marL="1253886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6pPr>
            <a:lvl7pPr marL="15046633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7pPr>
            <a:lvl8pPr marL="17554406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8pPr>
            <a:lvl9pPr marL="20062177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3465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1" y="8534403"/>
            <a:ext cx="22616160" cy="24138469"/>
          </a:xfrm>
        </p:spPr>
        <p:txBody>
          <a:bodyPr/>
          <a:lstStyle>
            <a:lvl1pPr>
              <a:defRPr sz="15400"/>
            </a:lvl1pPr>
            <a:lvl2pPr>
              <a:defRPr sz="13300"/>
            </a:lvl2pPr>
            <a:lvl3pPr>
              <a:defRPr sz="110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29921" y="8534403"/>
            <a:ext cx="22616160" cy="24138469"/>
          </a:xfrm>
        </p:spPr>
        <p:txBody>
          <a:bodyPr/>
          <a:lstStyle>
            <a:lvl1pPr>
              <a:defRPr sz="15400"/>
            </a:lvl1pPr>
            <a:lvl2pPr>
              <a:defRPr sz="13300"/>
            </a:lvl2pPr>
            <a:lvl3pPr>
              <a:defRPr sz="110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9447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1" y="8187270"/>
            <a:ext cx="22625052" cy="3412064"/>
          </a:xfrm>
        </p:spPr>
        <p:txBody>
          <a:bodyPr anchor="b"/>
          <a:lstStyle>
            <a:lvl1pPr marL="0" indent="0">
              <a:buNone/>
              <a:defRPr sz="13300" b="1"/>
            </a:lvl1pPr>
            <a:lvl2pPr marL="2507773" indent="0">
              <a:buNone/>
              <a:defRPr sz="11000" b="1"/>
            </a:lvl2pPr>
            <a:lvl3pPr marL="5015545" indent="0">
              <a:buNone/>
              <a:defRPr sz="9800" b="1"/>
            </a:lvl3pPr>
            <a:lvl4pPr marL="7523318" indent="0">
              <a:buNone/>
              <a:defRPr sz="8800" b="1"/>
            </a:lvl4pPr>
            <a:lvl5pPr marL="10031088" indent="0">
              <a:buNone/>
              <a:defRPr sz="8800" b="1"/>
            </a:lvl5pPr>
            <a:lvl6pPr marL="12538860" indent="0">
              <a:buNone/>
              <a:defRPr sz="8800" b="1"/>
            </a:lvl6pPr>
            <a:lvl7pPr marL="15046633" indent="0">
              <a:buNone/>
              <a:defRPr sz="8800" b="1"/>
            </a:lvl7pPr>
            <a:lvl8pPr marL="17554406" indent="0">
              <a:buNone/>
              <a:defRPr sz="8800" b="1"/>
            </a:lvl8pPr>
            <a:lvl9pPr marL="20062177" indent="0">
              <a:buNone/>
              <a:defRPr sz="8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1" y="11599334"/>
            <a:ext cx="22625052" cy="21073536"/>
          </a:xfrm>
        </p:spPr>
        <p:txBody>
          <a:bodyPr/>
          <a:lstStyle>
            <a:lvl1pPr>
              <a:defRPr sz="13300"/>
            </a:lvl1pPr>
            <a:lvl2pPr>
              <a:defRPr sz="11000"/>
            </a:lvl2pPr>
            <a:lvl3pPr>
              <a:defRPr sz="98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4" y="8187270"/>
            <a:ext cx="22633940" cy="3412064"/>
          </a:xfrm>
        </p:spPr>
        <p:txBody>
          <a:bodyPr anchor="b"/>
          <a:lstStyle>
            <a:lvl1pPr marL="0" indent="0">
              <a:buNone/>
              <a:defRPr sz="13300" b="1"/>
            </a:lvl1pPr>
            <a:lvl2pPr marL="2507773" indent="0">
              <a:buNone/>
              <a:defRPr sz="11000" b="1"/>
            </a:lvl2pPr>
            <a:lvl3pPr marL="5015545" indent="0">
              <a:buNone/>
              <a:defRPr sz="9800" b="1"/>
            </a:lvl3pPr>
            <a:lvl4pPr marL="7523318" indent="0">
              <a:buNone/>
              <a:defRPr sz="8800" b="1"/>
            </a:lvl4pPr>
            <a:lvl5pPr marL="10031088" indent="0">
              <a:buNone/>
              <a:defRPr sz="8800" b="1"/>
            </a:lvl5pPr>
            <a:lvl6pPr marL="12538860" indent="0">
              <a:buNone/>
              <a:defRPr sz="8800" b="1"/>
            </a:lvl6pPr>
            <a:lvl7pPr marL="15046633" indent="0">
              <a:buNone/>
              <a:defRPr sz="8800" b="1"/>
            </a:lvl7pPr>
            <a:lvl8pPr marL="17554406" indent="0">
              <a:buNone/>
              <a:defRPr sz="8800" b="1"/>
            </a:lvl8pPr>
            <a:lvl9pPr marL="20062177" indent="0">
              <a:buNone/>
              <a:defRPr sz="8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4" y="11599334"/>
            <a:ext cx="22633940" cy="21073536"/>
          </a:xfrm>
        </p:spPr>
        <p:txBody>
          <a:bodyPr/>
          <a:lstStyle>
            <a:lvl1pPr>
              <a:defRPr sz="13300"/>
            </a:lvl1pPr>
            <a:lvl2pPr>
              <a:defRPr sz="11000"/>
            </a:lvl2pPr>
            <a:lvl3pPr>
              <a:defRPr sz="98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5646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17548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94686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456267"/>
            <a:ext cx="16846552" cy="6197600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1" y="1456270"/>
            <a:ext cx="28625800" cy="31216602"/>
          </a:xfrm>
        </p:spPr>
        <p:txBody>
          <a:bodyPr/>
          <a:lstStyle>
            <a:lvl1pPr>
              <a:defRPr sz="17600"/>
            </a:lvl1pPr>
            <a:lvl2pPr>
              <a:defRPr sz="15400"/>
            </a:lvl2pPr>
            <a:lvl3pPr>
              <a:defRPr sz="13300"/>
            </a:lvl3pPr>
            <a:lvl4pPr>
              <a:defRPr sz="11000"/>
            </a:lvl4pPr>
            <a:lvl5pPr>
              <a:defRPr sz="11000"/>
            </a:lvl5pPr>
            <a:lvl6pPr>
              <a:defRPr sz="11000"/>
            </a:lvl6pPr>
            <a:lvl7pPr>
              <a:defRPr sz="11000"/>
            </a:lvl7pPr>
            <a:lvl8pPr>
              <a:defRPr sz="11000"/>
            </a:lvl8pPr>
            <a:lvl9pPr>
              <a:defRPr sz="1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7653870"/>
            <a:ext cx="16846552" cy="25019002"/>
          </a:xfrm>
        </p:spPr>
        <p:txBody>
          <a:bodyPr/>
          <a:lstStyle>
            <a:lvl1pPr marL="0" indent="0">
              <a:buNone/>
              <a:defRPr sz="7700"/>
            </a:lvl1pPr>
            <a:lvl2pPr marL="2507773" indent="0">
              <a:buNone/>
              <a:defRPr sz="6600"/>
            </a:lvl2pPr>
            <a:lvl3pPr marL="5015545" indent="0">
              <a:buNone/>
              <a:defRPr sz="5400"/>
            </a:lvl3pPr>
            <a:lvl4pPr marL="7523318" indent="0">
              <a:buNone/>
              <a:defRPr sz="5000"/>
            </a:lvl4pPr>
            <a:lvl5pPr marL="10031088" indent="0">
              <a:buNone/>
              <a:defRPr sz="5000"/>
            </a:lvl5pPr>
            <a:lvl6pPr marL="12538860" indent="0">
              <a:buNone/>
              <a:defRPr sz="5000"/>
            </a:lvl6pPr>
            <a:lvl7pPr marL="15046633" indent="0">
              <a:buNone/>
              <a:defRPr sz="5000"/>
            </a:lvl7pPr>
            <a:lvl8pPr marL="17554406" indent="0">
              <a:buNone/>
              <a:defRPr sz="5000"/>
            </a:lvl8pPr>
            <a:lvl9pPr marL="20062177" indent="0">
              <a:buNone/>
              <a:defRPr sz="5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58117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4" y="25603201"/>
            <a:ext cx="30723840" cy="3022602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4" y="3268133"/>
            <a:ext cx="30723840" cy="21945600"/>
          </a:xfrm>
        </p:spPr>
        <p:txBody>
          <a:bodyPr/>
          <a:lstStyle>
            <a:lvl1pPr marL="0" indent="0">
              <a:buNone/>
              <a:defRPr sz="17600"/>
            </a:lvl1pPr>
            <a:lvl2pPr marL="2507773" indent="0">
              <a:buNone/>
              <a:defRPr sz="15400"/>
            </a:lvl2pPr>
            <a:lvl3pPr marL="5015545" indent="0">
              <a:buNone/>
              <a:defRPr sz="13300"/>
            </a:lvl3pPr>
            <a:lvl4pPr marL="7523318" indent="0">
              <a:buNone/>
              <a:defRPr sz="11000"/>
            </a:lvl4pPr>
            <a:lvl5pPr marL="10031088" indent="0">
              <a:buNone/>
              <a:defRPr sz="11000"/>
            </a:lvl5pPr>
            <a:lvl6pPr marL="12538860" indent="0">
              <a:buNone/>
              <a:defRPr sz="11000"/>
            </a:lvl6pPr>
            <a:lvl7pPr marL="15046633" indent="0">
              <a:buNone/>
              <a:defRPr sz="11000"/>
            </a:lvl7pPr>
            <a:lvl8pPr marL="17554406" indent="0">
              <a:buNone/>
              <a:defRPr sz="11000"/>
            </a:lvl8pPr>
            <a:lvl9pPr marL="20062177" indent="0">
              <a:buNone/>
              <a:defRPr sz="1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4" y="28625803"/>
            <a:ext cx="30723840" cy="4292598"/>
          </a:xfrm>
        </p:spPr>
        <p:txBody>
          <a:bodyPr/>
          <a:lstStyle>
            <a:lvl1pPr marL="0" indent="0">
              <a:buNone/>
              <a:defRPr sz="7700"/>
            </a:lvl1pPr>
            <a:lvl2pPr marL="2507773" indent="0">
              <a:buNone/>
              <a:defRPr sz="6600"/>
            </a:lvl2pPr>
            <a:lvl3pPr marL="5015545" indent="0">
              <a:buNone/>
              <a:defRPr sz="5400"/>
            </a:lvl3pPr>
            <a:lvl4pPr marL="7523318" indent="0">
              <a:buNone/>
              <a:defRPr sz="5000"/>
            </a:lvl4pPr>
            <a:lvl5pPr marL="10031088" indent="0">
              <a:buNone/>
              <a:defRPr sz="5000"/>
            </a:lvl5pPr>
            <a:lvl6pPr marL="12538860" indent="0">
              <a:buNone/>
              <a:defRPr sz="5000"/>
            </a:lvl6pPr>
            <a:lvl7pPr marL="15046633" indent="0">
              <a:buNone/>
              <a:defRPr sz="5000"/>
            </a:lvl7pPr>
            <a:lvl8pPr marL="17554406" indent="0">
              <a:buNone/>
              <a:defRPr sz="5000"/>
            </a:lvl8pPr>
            <a:lvl9pPr marL="20062177" indent="0">
              <a:buNone/>
              <a:defRPr sz="5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3229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1" y="1464736"/>
            <a:ext cx="46085761" cy="6096000"/>
          </a:xfrm>
          <a:prstGeom prst="rect">
            <a:avLst/>
          </a:prstGeom>
        </p:spPr>
        <p:txBody>
          <a:bodyPr vert="horz" lIns="501554" tIns="250776" rIns="501554" bIns="25077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1" y="8534403"/>
            <a:ext cx="46085761" cy="24138469"/>
          </a:xfrm>
          <a:prstGeom prst="rect">
            <a:avLst/>
          </a:prstGeom>
        </p:spPr>
        <p:txBody>
          <a:bodyPr vert="horz" lIns="501554" tIns="250776" rIns="501554" bIns="2507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1" y="33900536"/>
            <a:ext cx="11948161" cy="1947333"/>
          </a:xfrm>
          <a:prstGeom prst="rect">
            <a:avLst/>
          </a:prstGeom>
        </p:spPr>
        <p:txBody>
          <a:bodyPr vert="horz" lIns="501554" tIns="250776" rIns="501554" bIns="250776" rtlCol="0" anchor="ctr"/>
          <a:lstStyle>
            <a:lvl1pPr algn="l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B34F8-9EA6-3A4C-9BB9-3C8151076337}" type="datetimeFigureOut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1" y="33900536"/>
            <a:ext cx="16215360" cy="1947333"/>
          </a:xfrm>
          <a:prstGeom prst="rect">
            <a:avLst/>
          </a:prstGeom>
        </p:spPr>
        <p:txBody>
          <a:bodyPr vert="horz" lIns="501554" tIns="250776" rIns="501554" bIns="250776" rtlCol="0" anchor="ctr"/>
          <a:lstStyle>
            <a:lvl1pPr algn="ct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1" y="33900536"/>
            <a:ext cx="11948161" cy="1947333"/>
          </a:xfrm>
          <a:prstGeom prst="rect">
            <a:avLst/>
          </a:prstGeom>
        </p:spPr>
        <p:txBody>
          <a:bodyPr vert="horz" lIns="501554" tIns="250776" rIns="501554" bIns="250776" rtlCol="0" anchor="ctr"/>
          <a:lstStyle>
            <a:lvl1pPr algn="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66291-32F1-4249-9D78-485C8E1EC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74759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507773" rtl="0" eaLnBrk="1" latinLnBrk="0" hangingPunct="1">
        <a:spcBef>
          <a:spcPct val="0"/>
        </a:spcBef>
        <a:buNone/>
        <a:defRPr sz="2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0828" indent="-1880828" algn="l" defTabSz="2507773" rtl="0" eaLnBrk="1" latinLnBrk="0" hangingPunct="1">
        <a:spcBef>
          <a:spcPct val="20000"/>
        </a:spcBef>
        <a:buFont typeface="Arial"/>
        <a:buChar char="•"/>
        <a:defRPr sz="17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5129" indent="-1567358" algn="l" defTabSz="2507773" rtl="0" eaLnBrk="1" latinLnBrk="0" hangingPunct="1">
        <a:spcBef>
          <a:spcPct val="20000"/>
        </a:spcBef>
        <a:buFont typeface="Arial"/>
        <a:buChar char="–"/>
        <a:defRPr sz="15400" kern="1200">
          <a:solidFill>
            <a:schemeClr val="tx1"/>
          </a:solidFill>
          <a:latin typeface="+mn-lt"/>
          <a:ea typeface="+mn-ea"/>
          <a:cs typeface="+mn-cs"/>
        </a:defRPr>
      </a:lvl2pPr>
      <a:lvl3pPr marL="6269432" indent="-1253886" algn="l" defTabSz="2507773" rtl="0" eaLnBrk="1" latinLnBrk="0" hangingPunct="1">
        <a:spcBef>
          <a:spcPct val="20000"/>
        </a:spcBef>
        <a:buFont typeface="Arial"/>
        <a:buChar char="•"/>
        <a:defRPr sz="13300" kern="1200">
          <a:solidFill>
            <a:schemeClr val="tx1"/>
          </a:solidFill>
          <a:latin typeface="+mn-lt"/>
          <a:ea typeface="+mn-ea"/>
          <a:cs typeface="+mn-cs"/>
        </a:defRPr>
      </a:lvl3pPr>
      <a:lvl4pPr marL="8777201" indent="-1253886" algn="l" defTabSz="2507773" rtl="0" eaLnBrk="1" latinLnBrk="0" hangingPunct="1">
        <a:spcBef>
          <a:spcPct val="20000"/>
        </a:spcBef>
        <a:buFont typeface="Arial"/>
        <a:buChar char="–"/>
        <a:defRPr sz="1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284974" indent="-1253886" algn="l" defTabSz="2507773" rtl="0" eaLnBrk="1" latinLnBrk="0" hangingPunct="1">
        <a:spcBef>
          <a:spcPct val="20000"/>
        </a:spcBef>
        <a:buFont typeface="Arial"/>
        <a:buChar char="»"/>
        <a:defRPr sz="1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792747" indent="-1253886" algn="l" defTabSz="2507773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300519" indent="-1253886" algn="l" defTabSz="2507773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808292" indent="-1253886" algn="l" defTabSz="2507773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16064" indent="-1253886" algn="l" defTabSz="2507773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77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773" algn="l" defTabSz="250777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2pPr>
      <a:lvl3pPr marL="5015545" algn="l" defTabSz="250777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523318" algn="l" defTabSz="250777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4pPr>
      <a:lvl5pPr marL="10031088" algn="l" defTabSz="250777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5pPr>
      <a:lvl6pPr marL="12538860" algn="l" defTabSz="250777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6pPr>
      <a:lvl7pPr marL="15046633" algn="l" defTabSz="250777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7pPr>
      <a:lvl8pPr marL="17554406" algn="l" defTabSz="250777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8pPr>
      <a:lvl9pPr marL="20062177" algn="l" defTabSz="250777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i.echo.nasa.gov/cwic-smart" TargetMode="External"/><Relationship Id="rId4" Type="http://schemas.openxmlformats.org/officeDocument/2006/relationships/hyperlink" Target="mailto:andrew.e.mitchell@nasa.gov" TargetMode="External"/><Relationship Id="rId5" Type="http://schemas.openxmlformats.org/officeDocument/2006/relationships/image" Target="../media/image1.gif"/><Relationship Id="rId6" Type="http://schemas.openxmlformats.org/officeDocument/2006/relationships/hyperlink" Target="mailto:douglas.j.newman@nasa.gov" TargetMode="External"/><Relationship Id="rId7" Type="http://schemas.openxmlformats.org/officeDocument/2006/relationships/hyperlink" Target="christopher.s.lynnes@nasa.gov" TargetMode="External"/><Relationship Id="rId8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" y="0"/>
            <a:ext cx="51206394" cy="6201564"/>
          </a:xfrm>
          <a:prstGeom prst="rect">
            <a:avLst/>
          </a:prstGeom>
          <a:ln cap="flat">
            <a:noFill/>
            <a:beve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01554" tIns="250776" rIns="501554" bIns="250776" spcCol="0" rtlCol="0" anchor="ctr"/>
          <a:lstStyle/>
          <a:p>
            <a:pPr algn="ctr"/>
            <a:endParaRPr lang="en-US"/>
          </a:p>
        </p:txBody>
      </p:sp>
      <p:sp>
        <p:nvSpPr>
          <p:cNvPr id="15" name="Round Same Side Corner Rectangle 14"/>
          <p:cNvSpPr/>
          <p:nvPr/>
        </p:nvSpPr>
        <p:spPr>
          <a:xfrm>
            <a:off x="1126074" y="6446920"/>
            <a:ext cx="13886608" cy="1754747"/>
          </a:xfrm>
          <a:prstGeom prst="round2Same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501554" tIns="250776" rIns="501554" bIns="250776" anchor="t"/>
          <a:lstStyle/>
          <a:p>
            <a:r>
              <a:rPr lang="en-US" sz="6600" b="1" spc="300" dirty="0" smtClean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rPr>
              <a:t>What is</a:t>
            </a:r>
            <a:r>
              <a:rPr lang="en-US" sz="6600" b="1" spc="300" dirty="0" smtClean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rPr>
              <a:t> </a:t>
            </a:r>
            <a:r>
              <a:rPr lang="en-US" sz="6600" b="1" spc="300" dirty="0" smtClean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rPr>
              <a:t>Open Search</a:t>
            </a:r>
            <a:r>
              <a:rPr lang="en-US" sz="6600" b="1" spc="300" dirty="0" smtClean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rPr>
              <a:t>?</a:t>
            </a:r>
            <a:endParaRPr lang="en-US" sz="6600" b="1" spc="300" dirty="0">
              <a:effectLst>
                <a:outerShdw blurRad="50800" dist="38100" dir="2700000" algn="tl" rotWithShape="0">
                  <a:srgbClr val="000000">
                    <a:alpha val="28000"/>
                  </a:srgbClr>
                </a:outerShdw>
              </a:effectLst>
            </a:endParaRPr>
          </a:p>
        </p:txBody>
      </p:sp>
      <p:sp>
        <p:nvSpPr>
          <p:cNvPr id="26" name="Round Same Side Corner Rectangle 25"/>
          <p:cNvSpPr/>
          <p:nvPr/>
        </p:nvSpPr>
        <p:spPr>
          <a:xfrm>
            <a:off x="36329783" y="6446920"/>
            <a:ext cx="13883546" cy="1754747"/>
          </a:xfrm>
          <a:prstGeom prst="round2Same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501554" tIns="250776" rIns="501554" bIns="250776" anchor="t"/>
          <a:lstStyle/>
          <a:p>
            <a:pPr algn="r"/>
            <a:r>
              <a:rPr lang="en-US" sz="6600" b="1" spc="300" dirty="0" smtClean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rPr>
              <a:t>Who is using it?</a:t>
            </a:r>
            <a:endParaRPr lang="en-US" sz="6600" b="1" spc="300" dirty="0">
              <a:effectLst>
                <a:outerShdw blurRad="50800" dist="38100" dir="2700000" algn="tl" rotWithShape="0">
                  <a:srgbClr val="000000">
                    <a:alpha val="28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126071" y="8201668"/>
            <a:ext cx="13886611" cy="608587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01554" tIns="250776" rIns="501554" bIns="250776"/>
          <a:lstStyle/>
          <a:p>
            <a:endParaRPr lang="en-US" sz="40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6329783" y="8201668"/>
            <a:ext cx="13883546" cy="60858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01554" tIns="250776" rIns="501554" bIns="250776" numCol="1" rtlCol="0" anchor="ctr"/>
          <a:lstStyle/>
          <a:p>
            <a:pPr marL="765810" lvl="1" indent="-571500"/>
            <a:endParaRPr lang="en-US" sz="40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1" name="Round Same Side Corner Rectangle 30"/>
          <p:cNvSpPr/>
          <p:nvPr/>
        </p:nvSpPr>
        <p:spPr>
          <a:xfrm>
            <a:off x="1134258" y="14894655"/>
            <a:ext cx="13878424" cy="1754747"/>
          </a:xfrm>
          <a:prstGeom prst="round2Same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501554" tIns="250776" rIns="501554" bIns="250776" anchor="t"/>
          <a:lstStyle/>
          <a:p>
            <a:r>
              <a:rPr lang="en-US" sz="6600" b="1" spc="300" dirty="0" smtClean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rPr>
              <a:t>Why should I use it?</a:t>
            </a:r>
            <a:endParaRPr lang="en-US" sz="6600" b="1" spc="300" dirty="0">
              <a:effectLst>
                <a:outerShdw blurRad="50800" dist="38100" dir="2700000" algn="tl" rotWithShape="0">
                  <a:srgbClr val="000000">
                    <a:alpha val="28000"/>
                  </a:srgbClr>
                </a:outerShdw>
              </a:effectLst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134258" y="16649401"/>
            <a:ext cx="13878424" cy="173105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01554" tIns="250776" rIns="501554" bIns="250776"/>
          <a:lstStyle/>
          <a:p>
            <a:endParaRPr lang="en-US" sz="48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1134250" y="34435152"/>
            <a:ext cx="49079079" cy="1994291"/>
            <a:chOff x="1134250" y="34435152"/>
            <a:chExt cx="49079079" cy="1994291"/>
          </a:xfrm>
        </p:grpSpPr>
        <p:sp>
          <p:nvSpPr>
            <p:cNvPr id="39" name="Rounded Rectangle 38"/>
            <p:cNvSpPr/>
            <p:nvPr/>
          </p:nvSpPr>
          <p:spPr>
            <a:xfrm>
              <a:off x="1134258" y="34435152"/>
              <a:ext cx="49079071" cy="1313184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34250" y="34435157"/>
              <a:ext cx="48836732" cy="1337447"/>
            </a:xfrm>
            <a:prstGeom prst="rect">
              <a:avLst/>
            </a:prstGeom>
            <a:noFill/>
          </p:spPr>
          <p:txBody>
            <a:bodyPr wrap="square" lIns="501554" tIns="250776" rIns="501554" bIns="250776" rtlCol="0" anchor="ctr">
              <a:spAutoFit/>
            </a:bodyPr>
            <a:lstStyle/>
            <a:p>
              <a:r>
                <a:rPr lang="en-US" sz="5400" dirty="0" smtClean="0">
                  <a:hlinkClick r:id="rId3"/>
                </a:rPr>
                <a:t>https</a:t>
              </a:r>
              <a:r>
                <a:rPr lang="en-US" sz="5400" dirty="0">
                  <a:hlinkClick r:id="rId3"/>
                </a:rPr>
                <a:t>://</a:t>
              </a:r>
              <a:r>
                <a:rPr lang="en-US" sz="5400" dirty="0" err="1">
                  <a:hlinkClick r:id="rId3"/>
                </a:rPr>
                <a:t>api.echo.nasa.gov</a:t>
              </a:r>
              <a:r>
                <a:rPr lang="en-US" sz="5400" dirty="0" smtClean="0">
                  <a:hlinkClick r:id="rId3"/>
                </a:rPr>
                <a:t>/</a:t>
              </a:r>
              <a:r>
                <a:rPr lang="en-US" sz="5400" dirty="0" smtClean="0">
                  <a:hlinkClick r:id="rId3"/>
                </a:rPr>
                <a:t>cwic-smart</a:t>
              </a:r>
              <a:endParaRPr lang="en-US" sz="54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785517" y="34582784"/>
              <a:ext cx="13961938" cy="184665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5400" dirty="0" smtClean="0"/>
                <a:t>NASA </a:t>
              </a:r>
              <a:r>
                <a:rPr lang="en-US" sz="5400" dirty="0"/>
                <a:t>POC: </a:t>
              </a:r>
              <a:r>
                <a:rPr lang="en-US" sz="5400" dirty="0">
                  <a:hlinkClick r:id="rId4"/>
                </a:rPr>
                <a:t>andrew.e.mitchell@</a:t>
              </a:r>
              <a:r>
                <a:rPr lang="en-US" sz="5400" dirty="0" smtClean="0">
                  <a:hlinkClick r:id="rId4"/>
                </a:rPr>
                <a:t>nasa.gov</a:t>
              </a:r>
              <a:r>
                <a:rPr lang="en-US" sz="5400" dirty="0" smtClean="0"/>
                <a:t>    </a:t>
              </a:r>
              <a:endParaRPr lang="en-US" sz="5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  <a:p>
              <a:endParaRPr lang="en-US" sz="6000" dirty="0"/>
            </a:p>
          </p:txBody>
        </p:sp>
      </p:grpSp>
      <p:sp>
        <p:nvSpPr>
          <p:cNvPr id="25" name="Round Same Side Corner Rectangle 24"/>
          <p:cNvSpPr/>
          <p:nvPr/>
        </p:nvSpPr>
        <p:spPr>
          <a:xfrm>
            <a:off x="15556948" y="6446920"/>
            <a:ext cx="20228569" cy="1754747"/>
          </a:xfrm>
          <a:prstGeom prst="round2Same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501554" tIns="250776" rIns="501554" bIns="250776" anchor="t"/>
          <a:lstStyle/>
          <a:p>
            <a:pPr algn="ctr"/>
            <a:r>
              <a:rPr lang="en-US" sz="6600" b="1" spc="300" dirty="0" smtClean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rPr>
              <a:t>How Can I Use It?</a:t>
            </a:r>
            <a:endParaRPr lang="en-US" sz="6600" b="1" spc="300" dirty="0">
              <a:effectLst>
                <a:outerShdw blurRad="50800" dist="38100" dir="2700000" algn="tl" rotWithShape="0">
                  <a:srgbClr val="000000">
                    <a:alpha val="28000"/>
                  </a:srgb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556948" y="8201668"/>
            <a:ext cx="20228569" cy="257583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01554" tIns="250776" rIns="501554" bIns="250776" rtlCol="0" anchor="t"/>
          <a:lstStyle/>
          <a:p>
            <a:pPr marL="685800" indent="-685800">
              <a:buFont typeface="Arial"/>
              <a:buChar char="•"/>
            </a:pPr>
            <a:endParaRPr lang="en-US" sz="5400" dirty="0"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36324661" y="27365304"/>
            <a:ext cx="13888668" cy="6594672"/>
            <a:chOff x="36329783" y="25645943"/>
            <a:chExt cx="13805154" cy="6594672"/>
          </a:xfrm>
        </p:grpSpPr>
        <p:sp>
          <p:nvSpPr>
            <p:cNvPr id="32" name="Round Same Side Corner Rectangle 31"/>
            <p:cNvSpPr/>
            <p:nvPr/>
          </p:nvSpPr>
          <p:spPr>
            <a:xfrm>
              <a:off x="36329783" y="25645943"/>
              <a:ext cx="13800032" cy="1754747"/>
            </a:xfrm>
            <a:prstGeom prst="round2Same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501554" tIns="250776" rIns="501554" bIns="250776" anchor="t"/>
            <a:lstStyle/>
            <a:p>
              <a:pPr algn="r"/>
              <a:r>
                <a:rPr lang="en-US" sz="6600" b="1" spc="300" dirty="0" smtClean="0">
                  <a:effectLst>
                    <a:outerShdw blurRad="50800" dist="38100" dir="2700000" algn="tl" rotWithShape="0">
                      <a:srgbClr val="000000">
                        <a:alpha val="28000"/>
                      </a:srgbClr>
                    </a:outerShdw>
                  </a:effectLst>
                </a:rPr>
                <a:t>Documentation and Support</a:t>
              </a:r>
              <a:endParaRPr lang="en-US" sz="6600" b="1" spc="300" dirty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6334905" y="27400691"/>
              <a:ext cx="13800032" cy="4839924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501554" tIns="250776" rIns="501554" bIns="250776" numCol="1" anchor="t"/>
            <a:lstStyle/>
            <a:p>
              <a:pPr marL="966539" indent="-966539">
                <a:lnSpc>
                  <a:spcPct val="110000"/>
                </a:lnSpc>
                <a:buFont typeface="Arial"/>
                <a:buChar char="•"/>
              </a:pPr>
              <a:endParaRPr lang="en-US" sz="6600" dirty="0" smtClean="0">
                <a:solidFill>
                  <a:srgbClr val="0000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  <a:p>
              <a:pPr marL="966539" indent="-966539">
                <a:lnSpc>
                  <a:spcPct val="110000"/>
                </a:lnSpc>
              </a:pPr>
              <a:endParaRPr lang="en-US" sz="6600" dirty="0" smtClean="0">
                <a:solidFill>
                  <a:srgbClr val="0000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  <a:p>
              <a:pPr marL="966539" indent="-966539">
                <a:lnSpc>
                  <a:spcPct val="110000"/>
                </a:lnSpc>
                <a:buFont typeface="Arial"/>
                <a:buChar char="•"/>
              </a:pPr>
              <a:endParaRPr lang="en-US" sz="3200" dirty="0">
                <a:solidFill>
                  <a:srgbClr val="0000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  <a:p>
              <a:pPr marL="966539" indent="-966539">
                <a:lnSpc>
                  <a:spcPct val="110000"/>
                </a:lnSpc>
                <a:buFont typeface="Arial"/>
                <a:buChar char="•"/>
              </a:pPr>
              <a:endParaRPr lang="en-US" sz="3200" dirty="0">
                <a:solidFill>
                  <a:srgbClr val="0000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  <a:p>
              <a:endParaRPr lang="en-US" sz="9600" dirty="0" smtClean="0"/>
            </a:p>
            <a:p>
              <a:endParaRPr lang="en-US" sz="9600" dirty="0"/>
            </a:p>
          </p:txBody>
        </p:sp>
      </p:grpSp>
      <p:sp>
        <p:nvSpPr>
          <p:cNvPr id="84" name="Rectangle 83"/>
          <p:cNvSpPr/>
          <p:nvPr/>
        </p:nvSpPr>
        <p:spPr>
          <a:xfrm>
            <a:off x="36334905" y="16649402"/>
            <a:ext cx="13878424" cy="997353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01554" tIns="250776" rIns="501554" bIns="250776" numCol="1"/>
          <a:lstStyle/>
          <a:p>
            <a:endParaRPr lang="en-US" sz="4800" b="1" dirty="0" smtClean="0">
              <a:solidFill>
                <a:schemeClr val="tx1"/>
              </a:solidFill>
            </a:endParaRPr>
          </a:p>
        </p:txBody>
      </p:sp>
      <p:sp>
        <p:nvSpPr>
          <p:cNvPr id="83" name="Round Same Side Corner Rectangle 82"/>
          <p:cNvSpPr/>
          <p:nvPr/>
        </p:nvSpPr>
        <p:spPr>
          <a:xfrm>
            <a:off x="36334905" y="14894655"/>
            <a:ext cx="13878424" cy="1754747"/>
          </a:xfrm>
          <a:prstGeom prst="round2Same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501554" tIns="250776" rIns="501554" bIns="250776" anchor="t"/>
          <a:lstStyle/>
          <a:p>
            <a:pPr algn="r"/>
            <a:r>
              <a:rPr lang="en-US" sz="6600" b="1" spc="300" dirty="0" err="1" smtClean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rPr>
              <a:t>Lorem</a:t>
            </a:r>
            <a:r>
              <a:rPr lang="en-US" sz="6600" b="1" spc="300" dirty="0" smtClean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rPr>
              <a:t> </a:t>
            </a:r>
            <a:r>
              <a:rPr lang="en-US" sz="6600" b="1" spc="300" dirty="0" err="1" smtClean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rPr>
              <a:t>Ipsum</a:t>
            </a:r>
            <a:r>
              <a:rPr lang="en-US" sz="6600" b="1" spc="300" dirty="0" smtClean="0">
                <a:effectLst>
                  <a:outerShdw blurRad="50800" dist="38100" dir="2700000" algn="tl" rotWithShape="0">
                    <a:srgbClr val="000000">
                      <a:alpha val="28000"/>
                    </a:srgbClr>
                  </a:outerShdw>
                </a:effectLst>
              </a:rPr>
              <a:t>?</a:t>
            </a:r>
            <a:endParaRPr lang="en-US" sz="6600" b="1" spc="300" dirty="0">
              <a:effectLst>
                <a:outerShdw blurRad="50800" dist="38100" dir="2700000" algn="tl" rotWithShape="0">
                  <a:srgbClr val="000000">
                    <a:alpha val="28000"/>
                  </a:srgbClr>
                </a:outerShdw>
              </a:effectLst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98043" y="1181848"/>
            <a:ext cx="51206394" cy="4604216"/>
            <a:chOff x="98043" y="1181848"/>
            <a:chExt cx="51206394" cy="4604216"/>
          </a:xfrm>
        </p:grpSpPr>
        <p:sp>
          <p:nvSpPr>
            <p:cNvPr id="17" name="TextBox 16"/>
            <p:cNvSpPr txBox="1"/>
            <p:nvPr/>
          </p:nvSpPr>
          <p:spPr>
            <a:xfrm>
              <a:off x="98043" y="1648444"/>
              <a:ext cx="51206394" cy="2199221"/>
            </a:xfrm>
            <a:prstGeom prst="rect">
              <a:avLst/>
            </a:prstGeom>
            <a:noFill/>
          </p:spPr>
          <p:txBody>
            <a:bodyPr wrap="square" lIns="501554" tIns="250776" rIns="501554" bIns="250776" rtlCol="0">
              <a:spAutoFit/>
            </a:bodyPr>
            <a:lstStyle/>
            <a:p>
              <a:pPr algn="ctr"/>
              <a:r>
                <a:rPr lang="en-US" sz="11000" b="1" dirty="0" smtClean="0"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</a:rPr>
                <a:t>Get your data out there</a:t>
              </a:r>
              <a:endParaRPr lang="en-US" sz="11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pic>
          <p:nvPicPr>
            <p:cNvPr id="24" name="Picture 23" descr="Nasa-logo.gif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62094" y="1181848"/>
              <a:ext cx="4826567" cy="3935493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988661" y="4448617"/>
              <a:ext cx="39425157" cy="1337447"/>
            </a:xfrm>
            <a:prstGeom prst="rect">
              <a:avLst/>
            </a:prstGeom>
            <a:noFill/>
          </p:spPr>
          <p:txBody>
            <a:bodyPr wrap="square" lIns="501554" tIns="250776" rIns="501554" bIns="250776" rtlCol="0">
              <a:spAutoFit/>
            </a:bodyPr>
            <a:lstStyle/>
            <a:p>
              <a:pPr algn="ctr"/>
              <a:r>
                <a:rPr lang="en-US" sz="5400" dirty="0" smtClean="0"/>
                <a:t>Authors: Doug Newman (</a:t>
              </a:r>
              <a:r>
                <a:rPr lang="en-US" sz="5400" dirty="0" smtClean="0">
                  <a:hlinkClick r:id="rId6"/>
                </a:rPr>
                <a:t>douglas.j.newman@nasa.gov</a:t>
              </a:r>
              <a:r>
                <a:rPr lang="en-US" sz="5400" dirty="0" smtClean="0"/>
                <a:t>),</a:t>
              </a:r>
              <a:r>
                <a:rPr lang="en-US" sz="5400" dirty="0" smtClean="0"/>
                <a:t> Dr Christopher </a:t>
              </a:r>
              <a:r>
                <a:rPr lang="en-US" sz="5400" dirty="0" smtClean="0"/>
                <a:t>Lynnes</a:t>
              </a:r>
              <a:r>
                <a:rPr lang="en-US" sz="5400" dirty="0" smtClean="0"/>
                <a:t> (</a:t>
              </a:r>
              <a:r>
                <a:rPr lang="en-US" sz="5400" dirty="0" smtClean="0">
                  <a:hlinkClick r:id="rId7" action="ppaction://hlinkfile"/>
                </a:rPr>
                <a:t>christopher.s.lynnes@nasa.gov</a:t>
              </a:r>
              <a:r>
                <a:rPr lang="en-US" sz="5400" dirty="0" smtClean="0"/>
                <a:t>)</a:t>
              </a:r>
              <a:endParaRPr lang="en-US" sz="5400" dirty="0"/>
            </a:p>
          </p:txBody>
        </p:sp>
        <p:pic>
          <p:nvPicPr>
            <p:cNvPr id="60" name="Picture 59" descr="ESIP-logo.jpg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4685181" y="1648444"/>
              <a:ext cx="5522995" cy="31729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2339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7779</TotalTime>
  <Words>67</Words>
  <Application>Microsoft Macintosh PowerPoint</Application>
  <PresentationFormat>Custom</PresentationFormat>
  <Paragraphs>15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Raythen - NASA ECHO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Cechini</dc:creator>
  <cp:lastModifiedBy>Doug Newman</cp:lastModifiedBy>
  <cp:revision>116</cp:revision>
  <cp:lastPrinted>2012-07-12T20:53:09Z</cp:lastPrinted>
  <dcterms:created xsi:type="dcterms:W3CDTF">2014-06-04T18:37:47Z</dcterms:created>
  <dcterms:modified xsi:type="dcterms:W3CDTF">2014-06-04T19:32:22Z</dcterms:modified>
</cp:coreProperties>
</file>