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58" r:id="rId9"/>
    <p:sldId id="259" r:id="rId10"/>
    <p:sldId id="261" r:id="rId11"/>
    <p:sldId id="270" r:id="rId12"/>
    <p:sldId id="260" r:id="rId13"/>
    <p:sldId id="271" r:id="rId14"/>
    <p:sldId id="272" r:id="rId15"/>
    <p:sldId id="273" r:id="rId16"/>
    <p:sldId id="274" r:id="rId17"/>
    <p:sldId id="262" r:id="rId18"/>
    <p:sldId id="265" r:id="rId19"/>
    <p:sldId id="263" r:id="rId20"/>
    <p:sldId id="264" r:id="rId21"/>
    <p:sldId id="266" r:id="rId22"/>
    <p:sldId id="267" r:id="rId23"/>
    <p:sldId id="268" r:id="rId24"/>
    <p:sldId id="281" r:id="rId25"/>
    <p:sldId id="269" r:id="rId2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33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32" autoAdjust="0"/>
  </p:normalViewPr>
  <p:slideViewPr>
    <p:cSldViewPr>
      <p:cViewPr>
        <p:scale>
          <a:sx n="100" d="100"/>
          <a:sy n="100" d="100"/>
        </p:scale>
        <p:origin x="326" y="1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E4015-E142-430C-ABA5-55AF6BD8B917}" type="datetimeFigureOut">
              <a:rPr lang="el-GR" smtClean="0"/>
              <a:pPr/>
              <a:t>6/12/2012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B927F-4A54-49AD-924B-3061EEE6596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  <p:sp>
        <p:nvSpPr>
          <p:cNvPr id="5120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173232-8A6E-4E31-8C9D-CD321D1D156E}" type="slidenum">
              <a:rPr lang="tr-TR" smtClean="0"/>
              <a:pPr/>
              <a:t>13</a:t>
            </a:fld>
            <a:endParaRPr 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  <p:sp>
        <p:nvSpPr>
          <p:cNvPr id="52228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1B2A0A-A81E-4271-A278-1A233C490F2E}" type="slidenum">
              <a:rPr lang="tr-TR" smtClean="0"/>
              <a:pPr/>
              <a:t>16</a:t>
            </a:fld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4B370-3472-423F-BF35-E03FA5912E6F}" type="datetime1">
              <a:rPr lang="el-GR" smtClean="0"/>
              <a:pPr/>
              <a:t>6/12/2012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AQM2012, 10-13 SEPTEMBER, 2012, ISTANBUL, TURKEY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4AB7-88D0-454B-BEC6-9FAD35D4A98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C255-4ECC-470D-8F3A-D7CF0A1E51E1}" type="datetime1">
              <a:rPr lang="el-GR" smtClean="0"/>
              <a:pPr/>
              <a:t>6/12/2012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AQM2012, 10-13 SEPTEMBER, 2012, ISTANBUL, TURKEY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4AB7-88D0-454B-BEC6-9FAD35D4A98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E2E2-BAF0-46A5-8AAA-8C91CEB3613B}" type="datetime1">
              <a:rPr lang="el-GR" smtClean="0"/>
              <a:pPr/>
              <a:t>6/12/2012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AQM2012, 10-13 SEPTEMBER, 2012, ISTANBUL, TURKEY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4AB7-88D0-454B-BEC6-9FAD35D4A98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07950" y="6248400"/>
            <a:ext cx="8640763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ATMOS 2008 25 - 28.03.2008 ITU ISTANBUL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3FEF-C61C-4AA7-B941-4BD5A694E736}" type="datetime1">
              <a:rPr lang="el-GR" smtClean="0"/>
              <a:pPr/>
              <a:t>6/12/2012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AQM2012, 10-13 SEPTEMBER, 2012, ISTANBUL, TURKEY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4AB7-88D0-454B-BEC6-9FAD35D4A98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37CA-9E51-46BD-9344-C73D124EF008}" type="datetime1">
              <a:rPr lang="el-GR" smtClean="0"/>
              <a:pPr/>
              <a:t>6/12/2012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AQM2012, 10-13 SEPTEMBER, 2012, ISTANBUL, TURKEY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4AB7-88D0-454B-BEC6-9FAD35D4A98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1256-E061-4A1B-B319-17133CACDF88}" type="datetime1">
              <a:rPr lang="el-GR" smtClean="0"/>
              <a:pPr/>
              <a:t>6/12/2012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AQM2012, 10-13 SEPTEMBER, 2012, ISTANBUL, TURKEY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4AB7-88D0-454B-BEC6-9FAD35D4A98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6FD7E-DA0B-41C2-92DC-C18A5E0F976E}" type="datetime1">
              <a:rPr lang="el-GR" smtClean="0"/>
              <a:pPr/>
              <a:t>6/12/2012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AQM2012, 10-13 SEPTEMBER, 2012, ISTANBUL, TURKEY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4AB7-88D0-454B-BEC6-9FAD35D4A98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4D4F2-4461-4C0C-84DD-3A10481B8D9C}" type="datetime1">
              <a:rPr lang="el-GR" smtClean="0"/>
              <a:pPr/>
              <a:t>6/12/2012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AQM2012, 10-13 SEPTEMBER, 2012, ISTANBUL, TURKEY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4AB7-88D0-454B-BEC6-9FAD35D4A98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377A5-8A31-4B7A-A3B3-E38D5A28AA68}" type="datetime1">
              <a:rPr lang="el-GR" smtClean="0"/>
              <a:pPr/>
              <a:t>6/12/2012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AQM2012, 10-13 SEPTEMBER, 2012, ISTANBUL, TURKEY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4AB7-88D0-454B-BEC6-9FAD35D4A98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BD584-81C1-4B76-8F54-E56B4179FB0D}" type="datetime1">
              <a:rPr lang="el-GR" smtClean="0"/>
              <a:pPr/>
              <a:t>6/12/2012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AQM2012, 10-13 SEPTEMBER, 2012, ISTANBUL, TURKEY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4AB7-88D0-454B-BEC6-9FAD35D4A98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B8A8A-83AC-43D0-90D7-0F926363FAD8}" type="datetime1">
              <a:rPr lang="el-GR" smtClean="0"/>
              <a:pPr/>
              <a:t>6/12/2012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AQM2012, 10-13 SEPTEMBER, 2012, ISTANBUL, TURKEY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4AB7-88D0-454B-BEC6-9FAD35D4A98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9E4A8-A30A-4710-93AC-1D19CA72E135}" type="datetime1">
              <a:rPr lang="el-GR" smtClean="0"/>
              <a:pPr/>
              <a:t>6/12/2012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AQM2012, 10-13 SEPTEMBER, 2012, ISTANBUL, TURKEY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84AB7-88D0-454B-BEC6-9FAD35D4A98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0.png"/><Relationship Id="rId7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4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9.png"/><Relationship Id="rId5" Type="http://schemas.openxmlformats.org/officeDocument/2006/relationships/image" Target="../media/image25.png"/><Relationship Id="rId1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4.png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9.png"/><Relationship Id="rId7" Type="http://schemas.openxmlformats.org/officeDocument/2006/relationships/image" Target="../media/image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3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SURFACE OZONE IN URBAN, SEMI-RURAL AND RURAL SITES IN ISTANBUL, TURKEY</a:t>
            </a:r>
            <a:endParaRPr lang="el-GR" sz="36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68960"/>
            <a:ext cx="6400800" cy="3384376"/>
          </a:xfrm>
        </p:spPr>
        <p:txBody>
          <a:bodyPr>
            <a:normAutofit/>
          </a:bodyPr>
          <a:lstStyle/>
          <a:p>
            <a:r>
              <a:rPr lang="en-US" sz="1800" b="1" dirty="0" err="1" smtClean="0"/>
              <a:t>Ulas</a:t>
            </a:r>
            <a:r>
              <a:rPr lang="en-US" sz="1800" b="1" dirty="0" smtClean="0"/>
              <a:t> Im</a:t>
            </a:r>
            <a:r>
              <a:rPr lang="en-US" sz="1800" b="1" baseline="30000" dirty="0" smtClean="0"/>
              <a:t>1</a:t>
            </a:r>
            <a:r>
              <a:rPr lang="en-US" sz="1800" b="1" baseline="-25000" dirty="0" smtClean="0"/>
              <a:t>, </a:t>
            </a:r>
            <a:r>
              <a:rPr lang="en-US" sz="1800" b="1" dirty="0" err="1" smtClean="0"/>
              <a:t>Selahattin</a:t>
            </a:r>
            <a:r>
              <a:rPr lang="en-US" sz="1800" b="1" dirty="0" smtClean="0"/>
              <a:t> Incecik</a:t>
            </a:r>
            <a:r>
              <a:rPr lang="en-US" sz="1800" b="1" baseline="30000" dirty="0" smtClean="0"/>
              <a:t>2</a:t>
            </a:r>
            <a:r>
              <a:rPr lang="en-US" sz="1800" b="1" dirty="0" smtClean="0"/>
              <a:t>, </a:t>
            </a:r>
            <a:r>
              <a:rPr lang="en-US" sz="1800" b="1" dirty="0" err="1" smtClean="0"/>
              <a:t>Sema</a:t>
            </a:r>
            <a:r>
              <a:rPr lang="en-US" sz="1800" b="1" dirty="0" smtClean="0"/>
              <a:t> Topcu</a:t>
            </a:r>
            <a:r>
              <a:rPr lang="en-US" sz="1800" b="1" baseline="30000" dirty="0" smtClean="0"/>
              <a:t>2</a:t>
            </a:r>
            <a:r>
              <a:rPr lang="en-US" sz="1800" b="1" dirty="0" smtClean="0"/>
              <a:t>, </a:t>
            </a:r>
            <a:r>
              <a:rPr lang="en-US" sz="1800" b="1" dirty="0" err="1" smtClean="0"/>
              <a:t>Yurdanur</a:t>
            </a:r>
            <a:r>
              <a:rPr lang="en-US" sz="1800" b="1" dirty="0" smtClean="0"/>
              <a:t> S. Unal</a:t>
            </a:r>
            <a:r>
              <a:rPr lang="en-US" sz="1800" b="1" baseline="30000" dirty="0" smtClean="0"/>
              <a:t>2</a:t>
            </a:r>
            <a:r>
              <a:rPr lang="en-US" sz="1800" b="1" dirty="0" smtClean="0"/>
              <a:t>, </a:t>
            </a:r>
            <a:r>
              <a:rPr lang="en-US" sz="1800" b="1" dirty="0" err="1" smtClean="0"/>
              <a:t>Tayfun</a:t>
            </a:r>
            <a:r>
              <a:rPr lang="en-US" sz="1800" b="1" dirty="0" smtClean="0"/>
              <a:t> Kindap</a:t>
            </a:r>
            <a:r>
              <a:rPr lang="en-US" sz="1800" b="1" baseline="30000" dirty="0" smtClean="0"/>
              <a:t>3</a:t>
            </a:r>
            <a:r>
              <a:rPr lang="en-US" sz="1800" b="1" baseline="-25000" dirty="0" smtClean="0"/>
              <a:t>, </a:t>
            </a:r>
            <a:r>
              <a:rPr lang="en-US" sz="1800" b="1" dirty="0" err="1" smtClean="0"/>
              <a:t>Meltem</a:t>
            </a:r>
            <a:r>
              <a:rPr lang="en-US" sz="1800" b="1" dirty="0" smtClean="0"/>
              <a:t> Guler</a:t>
            </a:r>
            <a:r>
              <a:rPr lang="en-US" sz="1800" b="1" baseline="30000" dirty="0" smtClean="0"/>
              <a:t>4</a:t>
            </a:r>
            <a:r>
              <a:rPr lang="en-US" sz="1800" b="1" dirty="0" smtClean="0"/>
              <a:t>, </a:t>
            </a:r>
            <a:r>
              <a:rPr lang="en-US" sz="1800" b="1" dirty="0" err="1" smtClean="0"/>
              <a:t>Orhan</a:t>
            </a:r>
            <a:r>
              <a:rPr lang="en-US" sz="1800" b="1" dirty="0" smtClean="0"/>
              <a:t> Yenigun</a:t>
            </a:r>
            <a:r>
              <a:rPr lang="en-US" sz="1800" b="1" baseline="30000" dirty="0" smtClean="0"/>
              <a:t>4</a:t>
            </a:r>
            <a:r>
              <a:rPr lang="en-US" sz="1800" b="1" dirty="0" smtClean="0"/>
              <a:t>, </a:t>
            </a:r>
            <a:r>
              <a:rPr lang="en-US" sz="1800" b="1" dirty="0" err="1" smtClean="0"/>
              <a:t>Adil</a:t>
            </a:r>
            <a:r>
              <a:rPr lang="en-US" sz="1800" b="1" dirty="0" smtClean="0"/>
              <a:t> Tek</a:t>
            </a:r>
            <a:r>
              <a:rPr lang="en-US" sz="1800" b="1" baseline="30000" dirty="0" smtClean="0"/>
              <a:t>5</a:t>
            </a:r>
            <a:r>
              <a:rPr lang="en-US" sz="1800" b="1" baseline="-25000" dirty="0" smtClean="0"/>
              <a:t>, </a:t>
            </a:r>
            <a:r>
              <a:rPr lang="en-US" sz="1800" b="1" dirty="0" err="1" smtClean="0"/>
              <a:t>Mehmet</a:t>
            </a:r>
            <a:r>
              <a:rPr lang="en-US" sz="1800" b="1" dirty="0" smtClean="0"/>
              <a:t> T. Odman</a:t>
            </a:r>
            <a:r>
              <a:rPr lang="en-US" sz="1800" b="1" baseline="30000" dirty="0" smtClean="0"/>
              <a:t>6</a:t>
            </a:r>
            <a:r>
              <a:rPr lang="en-US" sz="1800" b="1" baseline="-25000" dirty="0" smtClean="0"/>
              <a:t>, </a:t>
            </a:r>
            <a:r>
              <a:rPr lang="en-US" sz="1800" b="1" dirty="0" smtClean="0"/>
              <a:t>Mete Tayanc</a:t>
            </a:r>
            <a:r>
              <a:rPr lang="en-US" sz="1800" b="1" baseline="30000" dirty="0" smtClean="0"/>
              <a:t>7</a:t>
            </a:r>
          </a:p>
          <a:p>
            <a:endParaRPr lang="en-US" sz="1600" b="1" baseline="30000" dirty="0" smtClean="0"/>
          </a:p>
          <a:p>
            <a:pPr>
              <a:lnSpc>
                <a:spcPct val="80000"/>
              </a:lnSpc>
            </a:pPr>
            <a:r>
              <a:rPr lang="en-US" sz="1400" baseline="30000" dirty="0" smtClean="0"/>
              <a:t>1 </a:t>
            </a:r>
            <a:r>
              <a:rPr lang="en-US" sz="1400" dirty="0" smtClean="0"/>
              <a:t>University of Crete, Department of Chemistry, Environmental and Chemical Processes Laboratory</a:t>
            </a:r>
            <a:r>
              <a:rPr lang="tr-TR" sz="1400" dirty="0" smtClean="0"/>
              <a:t>, Greece</a:t>
            </a:r>
            <a:endParaRPr lang="en-US" sz="1400" dirty="0" smtClean="0"/>
          </a:p>
          <a:p>
            <a:pPr>
              <a:lnSpc>
                <a:spcPct val="80000"/>
              </a:lnSpc>
            </a:pPr>
            <a:r>
              <a:rPr lang="en-US" sz="1400" baseline="30000" dirty="0" smtClean="0"/>
              <a:t>2</a:t>
            </a:r>
            <a:r>
              <a:rPr lang="en-US" sz="1400" dirty="0" smtClean="0"/>
              <a:t> Istanbul Technical University, Department of Meteorology, Istanbul</a:t>
            </a:r>
            <a:r>
              <a:rPr lang="tr-TR" sz="1400" dirty="0" smtClean="0"/>
              <a:t>, Turkey</a:t>
            </a:r>
          </a:p>
          <a:p>
            <a:pPr>
              <a:lnSpc>
                <a:spcPct val="80000"/>
              </a:lnSpc>
            </a:pPr>
            <a:r>
              <a:rPr lang="tr-TR" sz="1400" baseline="30000" dirty="0" smtClean="0"/>
              <a:t>3</a:t>
            </a:r>
            <a:r>
              <a:rPr lang="tr-TR" sz="1400" dirty="0" smtClean="0"/>
              <a:t> </a:t>
            </a:r>
            <a:r>
              <a:rPr lang="en-US" sz="1400" dirty="0" smtClean="0"/>
              <a:t>Istanbul Technical University, Eurasia Institute of Earth Sciences, Istanbul</a:t>
            </a:r>
            <a:r>
              <a:rPr lang="tr-TR" sz="1400" dirty="0" smtClean="0"/>
              <a:t>, Turkey</a:t>
            </a:r>
            <a:endParaRPr lang="en-US" sz="1400" dirty="0" smtClean="0"/>
          </a:p>
          <a:p>
            <a:pPr>
              <a:lnSpc>
                <a:spcPct val="80000"/>
              </a:lnSpc>
            </a:pPr>
            <a:r>
              <a:rPr lang="tr-TR" sz="1400" baseline="30000" dirty="0" smtClean="0"/>
              <a:t>4</a:t>
            </a:r>
            <a:r>
              <a:rPr lang="en-US" sz="1400" baseline="30000" dirty="0" smtClean="0"/>
              <a:t> </a:t>
            </a:r>
            <a:r>
              <a:rPr lang="en-US" sz="1400" dirty="0" smtClean="0"/>
              <a:t>Bogazici University, Institute of Environmental Sciences, Istanbul</a:t>
            </a:r>
            <a:r>
              <a:rPr lang="tr-TR" sz="1400" dirty="0" smtClean="0"/>
              <a:t>, Turkey</a:t>
            </a:r>
            <a:endParaRPr lang="en-US" sz="1400" dirty="0" smtClean="0"/>
          </a:p>
          <a:p>
            <a:pPr>
              <a:lnSpc>
                <a:spcPct val="80000"/>
              </a:lnSpc>
            </a:pPr>
            <a:r>
              <a:rPr lang="en-US" sz="1400" dirty="0" smtClean="0"/>
              <a:t>5 Bogazici University, Kandilli Observatory and Earthquake Research Institute, Laboratory of Meteorology, Istanbul, Turkey</a:t>
            </a:r>
          </a:p>
          <a:p>
            <a:pPr>
              <a:lnSpc>
                <a:spcPct val="80000"/>
              </a:lnSpc>
            </a:pPr>
            <a:r>
              <a:rPr lang="en-US" sz="1400" dirty="0" smtClean="0"/>
              <a:t> </a:t>
            </a:r>
            <a:r>
              <a:rPr lang="tr-TR" sz="1400" baseline="30000" dirty="0" smtClean="0"/>
              <a:t>6</a:t>
            </a:r>
            <a:r>
              <a:rPr lang="en-US" sz="1400" dirty="0" smtClean="0"/>
              <a:t> </a:t>
            </a:r>
            <a:r>
              <a:rPr lang="tr-TR" sz="1400" dirty="0" smtClean="0"/>
              <a:t>School of Civil and Environmental Engineering, Georgia Institute of Technology, USA</a:t>
            </a:r>
            <a:endParaRPr lang="en-US" sz="1400" dirty="0" smtClean="0"/>
          </a:p>
          <a:p>
            <a:pPr>
              <a:lnSpc>
                <a:spcPct val="80000"/>
              </a:lnSpc>
            </a:pPr>
            <a:r>
              <a:rPr lang="tr-TR" sz="1400" baseline="30000" dirty="0" smtClean="0"/>
              <a:t>7</a:t>
            </a:r>
            <a:r>
              <a:rPr lang="en-US" sz="1400" dirty="0" smtClean="0"/>
              <a:t> Marmara University</a:t>
            </a:r>
            <a:r>
              <a:rPr lang="tr-TR" sz="1400" dirty="0" smtClean="0"/>
              <a:t>, </a:t>
            </a:r>
            <a:r>
              <a:rPr lang="en-US" sz="1400" dirty="0" smtClean="0"/>
              <a:t>Department of Environmental Engineering, Istanbul, Turkey</a:t>
            </a:r>
          </a:p>
          <a:p>
            <a:endParaRPr lang="el-GR" sz="1600" baseline="30000" dirty="0"/>
          </a:p>
        </p:txBody>
      </p:sp>
      <p:grpSp>
        <p:nvGrpSpPr>
          <p:cNvPr id="23" name="Group 22"/>
          <p:cNvGrpSpPr>
            <a:grpSpLocks noChangeAspect="1"/>
          </p:cNvGrpSpPr>
          <p:nvPr/>
        </p:nvGrpSpPr>
        <p:grpSpPr bwMode="auto">
          <a:xfrm>
            <a:off x="7380312" y="3861048"/>
            <a:ext cx="313083" cy="575049"/>
            <a:chOff x="0" y="0"/>
            <a:chExt cx="2440027" cy="4643445"/>
          </a:xfrm>
        </p:grpSpPr>
        <p:pic>
          <p:nvPicPr>
            <p:cNvPr id="24" name="Picture 12" descr="uoc-ecpl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440027" cy="4643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5" name="Group 9"/>
            <p:cNvGrpSpPr>
              <a:grpSpLocks/>
            </p:cNvGrpSpPr>
            <p:nvPr/>
          </p:nvGrpSpPr>
          <p:grpSpPr bwMode="auto">
            <a:xfrm>
              <a:off x="213880" y="2427777"/>
              <a:ext cx="1786339" cy="1785719"/>
              <a:chOff x="2499896" y="2284901"/>
              <a:chExt cx="1786339" cy="1785719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2499896" y="2284901"/>
                <a:ext cx="1786339" cy="178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l-GR"/>
              </a:p>
            </p:txBody>
          </p:sp>
          <p:pic>
            <p:nvPicPr>
              <p:cNvPr id="27" name="Picture 4" descr="C:\Users\mariak\KANAKIDOU_fuj\Kanakidou (D)\PROJECTS\eu_projects\PAST\ACES\logo_ecpl_transparent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585183" y="2375080"/>
                <a:ext cx="1592937" cy="163669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</p:pic>
        </p:grpSp>
      </p:grpSp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4" cstate="print">
            <a:lum contrast="6000"/>
          </a:blip>
          <a:srcRect/>
          <a:stretch>
            <a:fillRect/>
          </a:stretch>
        </p:blipFill>
        <p:spPr bwMode="auto">
          <a:xfrm>
            <a:off x="1475656" y="4293096"/>
            <a:ext cx="324212" cy="4115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5517232"/>
            <a:ext cx="617250" cy="28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6" cstate="print"/>
          <a:srcRect r="63276"/>
          <a:stretch>
            <a:fillRect/>
          </a:stretch>
        </p:blipFill>
        <p:spPr bwMode="auto">
          <a:xfrm>
            <a:off x="1115616" y="5877272"/>
            <a:ext cx="324611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" name="Group 30"/>
          <p:cNvGrpSpPr/>
          <p:nvPr/>
        </p:nvGrpSpPr>
        <p:grpSpPr>
          <a:xfrm>
            <a:off x="1403648" y="5013176"/>
            <a:ext cx="314704" cy="307586"/>
            <a:chOff x="6444207" y="4459498"/>
            <a:chExt cx="314704" cy="307586"/>
          </a:xfrm>
        </p:grpSpPr>
        <p:pic>
          <p:nvPicPr>
            <p:cNvPr id="32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 r="86975"/>
            <a:stretch>
              <a:fillRect/>
            </a:stretch>
          </p:blipFill>
          <p:spPr bwMode="auto">
            <a:xfrm>
              <a:off x="6444207" y="4459498"/>
              <a:ext cx="288033" cy="307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Rectangle 32"/>
            <p:cNvSpPr/>
            <p:nvPr/>
          </p:nvSpPr>
          <p:spPr>
            <a:xfrm>
              <a:off x="6713192" y="4581128"/>
              <a:ext cx="45719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4" name="Rectangle 33"/>
            <p:cNvSpPr/>
            <p:nvPr/>
          </p:nvSpPr>
          <p:spPr>
            <a:xfrm rot="16200000">
              <a:off x="6660826" y="4664091"/>
              <a:ext cx="45719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24329" y="4653136"/>
            <a:ext cx="390525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C00000"/>
                </a:solidFill>
              </a:rPr>
              <a:t>SCOPE OF THE STUDY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Establish new measurement sites to monitor non-urban levels of 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and NO</a:t>
            </a:r>
            <a:r>
              <a:rPr lang="en-US" sz="2400" baseline="-25000" dirty="0" smtClean="0"/>
              <a:t>x</a:t>
            </a:r>
            <a:r>
              <a:rPr lang="en-US" sz="2400" dirty="0" smtClean="0"/>
              <a:t> in Istanbul to investigate:</a:t>
            </a:r>
          </a:p>
          <a:p>
            <a:endParaRPr lang="en-US" sz="2400" dirty="0" smtClean="0"/>
          </a:p>
          <a:p>
            <a:pPr lvl="1"/>
            <a:r>
              <a:rPr lang="en-US" sz="2000" dirty="0" smtClean="0"/>
              <a:t>seasonal and diurnal variations of surface 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and NO</a:t>
            </a:r>
            <a:r>
              <a:rPr lang="en-US" sz="2000" baseline="-25000" dirty="0" smtClean="0"/>
              <a:t>x</a:t>
            </a:r>
          </a:p>
          <a:p>
            <a:pPr lvl="1"/>
            <a:endParaRPr lang="en-US" sz="2000" baseline="-25000" dirty="0" smtClean="0"/>
          </a:p>
          <a:p>
            <a:pPr lvl="1"/>
            <a:r>
              <a:rPr lang="en-US" sz="2000" dirty="0" smtClean="0"/>
              <a:t>the weekday-weekend differences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the regional influences by applying cluster analysis</a:t>
            </a:r>
          </a:p>
          <a:p>
            <a:pPr lvl="1"/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888432" cy="365125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3995936" y="0"/>
            <a:ext cx="5148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INTRODUCTION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METHODS RESULTS CONCLUSIONS</a:t>
            </a:r>
            <a:endParaRPr lang="el-GR" b="1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auto">
          <a:xfrm>
            <a:off x="0" y="5937920"/>
            <a:ext cx="500932" cy="920080"/>
            <a:chOff x="0" y="0"/>
            <a:chExt cx="2440027" cy="4643445"/>
          </a:xfrm>
        </p:grpSpPr>
        <p:pic>
          <p:nvPicPr>
            <p:cNvPr id="7" name="Picture 12" descr="uoc-ecpl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440027" cy="4643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213880" y="2427777"/>
              <a:ext cx="1786339" cy="1785719"/>
              <a:chOff x="2499896" y="2284901"/>
              <a:chExt cx="1786339" cy="1785719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2499896" y="2284901"/>
                <a:ext cx="1786339" cy="178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l-GR"/>
              </a:p>
            </p:txBody>
          </p:sp>
          <p:pic>
            <p:nvPicPr>
              <p:cNvPr id="10" name="Picture 4" descr="C:\Users\mariak\KANAKIDOU_fuj\Kanakidou (D)\PROJECTS\eu_projects\PAST\ACES\logo_ecpl_transparent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585183" y="2375080"/>
                <a:ext cx="1592937" cy="163669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</p:pic>
        </p:grp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50" y="6286500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6336030"/>
            <a:ext cx="592455" cy="52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6" cstate="print">
            <a:lum contrast="6000"/>
          </a:blip>
          <a:srcRect/>
          <a:stretch>
            <a:fillRect/>
          </a:stretch>
        </p:blipFill>
        <p:spPr bwMode="auto">
          <a:xfrm>
            <a:off x="539552" y="6256362"/>
            <a:ext cx="432282" cy="54866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62522" y="6381328"/>
            <a:ext cx="617250" cy="28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 cstate="print"/>
          <a:srcRect r="63276"/>
          <a:stretch>
            <a:fillRect/>
          </a:stretch>
        </p:blipFill>
        <p:spPr bwMode="auto">
          <a:xfrm>
            <a:off x="2195736" y="6309320"/>
            <a:ext cx="486916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986458" y="6242828"/>
            <a:ext cx="629408" cy="615172"/>
            <a:chOff x="6444207" y="4459498"/>
            <a:chExt cx="314704" cy="307586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 r="86921"/>
            <a:stretch>
              <a:fillRect/>
            </a:stretch>
          </p:blipFill>
          <p:spPr bwMode="auto">
            <a:xfrm>
              <a:off x="6444207" y="4459498"/>
              <a:ext cx="289223" cy="307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ctangle 17"/>
            <p:cNvSpPr/>
            <p:nvPr/>
          </p:nvSpPr>
          <p:spPr>
            <a:xfrm>
              <a:off x="6713192" y="4581128"/>
              <a:ext cx="45719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9" name="Rectangle 18"/>
            <p:cNvSpPr/>
            <p:nvPr/>
          </p:nvSpPr>
          <p:spPr>
            <a:xfrm rot="16200000">
              <a:off x="6660826" y="4664091"/>
              <a:ext cx="45719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C00000"/>
                </a:solidFill>
              </a:rPr>
              <a:t>STUDY AREA</a:t>
            </a:r>
            <a:endParaRPr lang="el-GR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>
            <a:normAutofit/>
          </a:bodyPr>
          <a:lstStyle/>
          <a:p>
            <a:pPr marL="447675" indent="-382588">
              <a:buFont typeface="Wingdings 2" pitchFamily="18" charset="2"/>
              <a:buChar char=""/>
            </a:pPr>
            <a:r>
              <a:rPr lang="en-US" sz="2000" dirty="0" smtClean="0"/>
              <a:t>Istanbul is a megacity with a population </a:t>
            </a:r>
            <a:r>
              <a:rPr lang="tr-TR" sz="2000" dirty="0" smtClean="0"/>
              <a:t>of</a:t>
            </a:r>
            <a:r>
              <a:rPr lang="en-US" sz="2000" dirty="0" smtClean="0"/>
              <a:t> </a:t>
            </a:r>
            <a:r>
              <a:rPr lang="tr-TR" sz="2000" dirty="0" smtClean="0"/>
              <a:t>about 1</a:t>
            </a:r>
            <a:r>
              <a:rPr lang="en-US" sz="2000" dirty="0" smtClean="0"/>
              <a:t>5 million</a:t>
            </a:r>
            <a:endParaRPr lang="tr-TR" sz="2000" dirty="0" smtClean="0"/>
          </a:p>
          <a:p>
            <a:pPr marL="447675" indent="-382588">
              <a:buFont typeface="Wingdings 2" pitchFamily="18" charset="2"/>
              <a:buChar char=""/>
            </a:pPr>
            <a:r>
              <a:rPr lang="en-US" sz="2000" dirty="0" smtClean="0"/>
              <a:t>Urban/industrial/traffic emissions</a:t>
            </a:r>
          </a:p>
          <a:p>
            <a:pPr marL="447675" indent="-382588">
              <a:buFont typeface="Wingdings 2" pitchFamily="18" charset="2"/>
              <a:buChar char=""/>
            </a:pPr>
            <a:r>
              <a:rPr lang="tr-TR" sz="2000" dirty="0" smtClean="0"/>
              <a:t>About 2.8 million motor vehicles</a:t>
            </a:r>
          </a:p>
          <a:p>
            <a:pPr marL="447675" indent="-382588">
              <a:buFont typeface="Wingdings 2" pitchFamily="18" charset="2"/>
              <a:buChar char=""/>
            </a:pPr>
            <a:r>
              <a:rPr lang="en-US" sz="2000" dirty="0" smtClean="0"/>
              <a:t>More than 80% of CO and NO</a:t>
            </a:r>
            <a:r>
              <a:rPr lang="en-US" sz="2000" baseline="-25000" dirty="0" smtClean="0"/>
              <a:t>x</a:t>
            </a:r>
            <a:r>
              <a:rPr lang="en-US" sz="2000" dirty="0" smtClean="0"/>
              <a:t> emissions and 45% of NMVOC emissions are originated by traffic emissions (</a:t>
            </a:r>
            <a:r>
              <a:rPr lang="en-US" sz="2000" i="1" dirty="0" smtClean="0"/>
              <a:t>Markakis et al, APR, 2012</a:t>
            </a:r>
            <a:r>
              <a:rPr lang="en-US" sz="2000" dirty="0" smtClean="0"/>
              <a:t>)</a:t>
            </a:r>
          </a:p>
          <a:p>
            <a:pPr marL="447675" indent="-382588">
              <a:buFont typeface="Wingdings 2" pitchFamily="18" charset="2"/>
              <a:buChar char=""/>
            </a:pPr>
            <a:r>
              <a:rPr lang="en-US" sz="2000" dirty="0" smtClean="0"/>
              <a:t>Dominant wind direction is southerly in winter and northerly in summer</a:t>
            </a:r>
          </a:p>
          <a:p>
            <a:pPr marL="447675" indent="-382588">
              <a:buFont typeface="Wingdings 2" pitchFamily="18" charset="2"/>
              <a:buChar char=""/>
            </a:pPr>
            <a:endParaRPr lang="tr-TR" sz="2000" dirty="0" smtClean="0"/>
          </a:p>
          <a:p>
            <a:endParaRPr lang="el-GR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27784" y="6448251"/>
            <a:ext cx="3744416" cy="365125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3995936" y="0"/>
            <a:ext cx="5148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INTRODUCTION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METHODS RESULTS CONCLUSIONS</a:t>
            </a:r>
            <a:endParaRPr lang="el-GR" b="1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627784" y="3284984"/>
            <a:ext cx="4314825" cy="3024336"/>
            <a:chOff x="3065487" y="3284984"/>
            <a:chExt cx="4314825" cy="3024336"/>
          </a:xfrm>
        </p:grpSpPr>
        <p:grpSp>
          <p:nvGrpSpPr>
            <p:cNvPr id="7" name="Group 6"/>
            <p:cNvGrpSpPr/>
            <p:nvPr/>
          </p:nvGrpSpPr>
          <p:grpSpPr>
            <a:xfrm>
              <a:off x="3065487" y="3284984"/>
              <a:ext cx="4314825" cy="3024336"/>
              <a:chOff x="3065487" y="3356992"/>
              <a:chExt cx="4314825" cy="3024336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065487" y="3771478"/>
                <a:ext cx="4314825" cy="2609850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3707904" y="3356992"/>
                <a:ext cx="30963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3300"/>
                    </a:solidFill>
                  </a:rPr>
                  <a:t>Annual traffic NO</a:t>
                </a:r>
                <a:r>
                  <a:rPr lang="en-US" baseline="-25000" dirty="0" smtClean="0">
                    <a:solidFill>
                      <a:srgbClr val="003300"/>
                    </a:solidFill>
                  </a:rPr>
                  <a:t>x</a:t>
                </a:r>
                <a:r>
                  <a:rPr lang="en-US" dirty="0" smtClean="0">
                    <a:solidFill>
                      <a:srgbClr val="003300"/>
                    </a:solidFill>
                  </a:rPr>
                  <a:t> emissions</a:t>
                </a:r>
                <a:endParaRPr lang="el-GR" dirty="0">
                  <a:solidFill>
                    <a:srgbClr val="003300"/>
                  </a:solidFill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3131840" y="3728462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2" name="Group 11"/>
          <p:cNvGrpSpPr>
            <a:grpSpLocks noChangeAspect="1"/>
          </p:cNvGrpSpPr>
          <p:nvPr/>
        </p:nvGrpSpPr>
        <p:grpSpPr bwMode="auto">
          <a:xfrm>
            <a:off x="0" y="5937920"/>
            <a:ext cx="500932" cy="920080"/>
            <a:chOff x="0" y="0"/>
            <a:chExt cx="2440027" cy="4643445"/>
          </a:xfrm>
        </p:grpSpPr>
        <p:pic>
          <p:nvPicPr>
            <p:cNvPr id="13" name="Picture 12" descr="uoc-ecp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2440027" cy="4643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" name="Group 9"/>
            <p:cNvGrpSpPr>
              <a:grpSpLocks/>
            </p:cNvGrpSpPr>
            <p:nvPr/>
          </p:nvGrpSpPr>
          <p:grpSpPr bwMode="auto">
            <a:xfrm>
              <a:off x="213880" y="2427777"/>
              <a:ext cx="1786339" cy="1785719"/>
              <a:chOff x="2499896" y="2284901"/>
              <a:chExt cx="1786339" cy="1785719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2499896" y="2284901"/>
                <a:ext cx="1786339" cy="178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l-GR"/>
              </a:p>
            </p:txBody>
          </p:sp>
          <p:pic>
            <p:nvPicPr>
              <p:cNvPr id="16" name="Picture 4" descr="C:\Users\mariak\KANAKIDOU_fuj\Kanakidou (D)\PROJECTS\eu_projects\PAST\ACES\logo_ecpl_transparent.g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85183" y="2375080"/>
                <a:ext cx="1592937" cy="163669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</p:pic>
        </p:grpSp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5250" y="6286500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6336030"/>
            <a:ext cx="592455" cy="52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7" cstate="print">
            <a:lum contrast="6000"/>
          </a:blip>
          <a:srcRect/>
          <a:stretch>
            <a:fillRect/>
          </a:stretch>
        </p:blipFill>
        <p:spPr bwMode="auto">
          <a:xfrm>
            <a:off x="539552" y="6256362"/>
            <a:ext cx="432282" cy="54866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62522" y="6381328"/>
            <a:ext cx="617250" cy="28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9" cstate="print"/>
          <a:srcRect r="63276"/>
          <a:stretch>
            <a:fillRect/>
          </a:stretch>
        </p:blipFill>
        <p:spPr bwMode="auto">
          <a:xfrm>
            <a:off x="2195736" y="6309320"/>
            <a:ext cx="486916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986458" y="6242828"/>
            <a:ext cx="629408" cy="615172"/>
            <a:chOff x="6444207" y="4459498"/>
            <a:chExt cx="314704" cy="307586"/>
          </a:xfrm>
        </p:grpSpPr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10" cstate="print"/>
            <a:srcRect r="86921"/>
            <a:stretch>
              <a:fillRect/>
            </a:stretch>
          </p:blipFill>
          <p:spPr bwMode="auto">
            <a:xfrm>
              <a:off x="6444207" y="4459498"/>
              <a:ext cx="289223" cy="307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Rectangle 23"/>
            <p:cNvSpPr/>
            <p:nvPr/>
          </p:nvSpPr>
          <p:spPr>
            <a:xfrm>
              <a:off x="6713192" y="4581128"/>
              <a:ext cx="45719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5" name="Rectangle 24"/>
            <p:cNvSpPr/>
            <p:nvPr/>
          </p:nvSpPr>
          <p:spPr>
            <a:xfrm rot="16200000">
              <a:off x="6660826" y="4664091"/>
              <a:ext cx="45719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C00000"/>
                </a:solidFill>
              </a:rPr>
              <a:t>NEW MEASUREMENT SITES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	3 new measurement sites have been established in frame of the COST728 Action and TUJJB projects </a:t>
            </a:r>
          </a:p>
          <a:p>
            <a:pPr lvl="1"/>
            <a:r>
              <a:rPr lang="en-US" sz="2000" dirty="0" smtClean="0"/>
              <a:t>Goztepe site (urban/traffic): 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and NO</a:t>
            </a:r>
            <a:r>
              <a:rPr lang="en-US" sz="2000" baseline="-25000" dirty="0" smtClean="0"/>
              <a:t>x</a:t>
            </a:r>
            <a:r>
              <a:rPr lang="en-US" sz="2000" dirty="0" smtClean="0"/>
              <a:t> measurements</a:t>
            </a:r>
          </a:p>
          <a:p>
            <a:pPr lvl="1"/>
            <a:r>
              <a:rPr lang="en-US" sz="2000" dirty="0" smtClean="0"/>
              <a:t>Kandilli site (semi-rural): 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measurements</a:t>
            </a:r>
          </a:p>
          <a:p>
            <a:pPr lvl="1"/>
            <a:r>
              <a:rPr lang="en-US" sz="2000" dirty="0" smtClean="0"/>
              <a:t>B</a:t>
            </a:r>
            <a:r>
              <a:rPr lang="tr-TR" sz="2000" dirty="0" smtClean="0">
                <a:latin typeface="Calibri" pitchFamily="34" charset="0"/>
              </a:rPr>
              <a:t>ü</a:t>
            </a:r>
            <a:r>
              <a:rPr lang="en-US" sz="2000" dirty="0" smtClean="0"/>
              <a:t>y</a:t>
            </a:r>
            <a:r>
              <a:rPr lang="tr-TR" sz="2000" dirty="0" smtClean="0">
                <a:latin typeface="Calibri" pitchFamily="34" charset="0"/>
              </a:rPr>
              <a:t>ü</a:t>
            </a:r>
            <a:r>
              <a:rPr lang="en-US" sz="2000" dirty="0" err="1" smtClean="0"/>
              <a:t>kada</a:t>
            </a:r>
            <a:r>
              <a:rPr lang="en-US" sz="2000" dirty="0" smtClean="0"/>
              <a:t> site (rural/island): 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and NO</a:t>
            </a:r>
            <a:r>
              <a:rPr lang="en-US" sz="2000" baseline="-25000" dirty="0" smtClean="0"/>
              <a:t>x</a:t>
            </a:r>
            <a:r>
              <a:rPr lang="en-US" sz="2000" dirty="0" smtClean="0"/>
              <a:t> measurements</a:t>
            </a:r>
          </a:p>
          <a:p>
            <a:pPr lvl="1">
              <a:buNone/>
            </a:pPr>
            <a:endParaRPr lang="en-US" sz="2000" dirty="0" smtClean="0"/>
          </a:p>
          <a:p>
            <a:pPr lvl="1"/>
            <a:endParaRPr lang="en-US" sz="2000" dirty="0" smtClean="0"/>
          </a:p>
          <a:p>
            <a:endParaRPr lang="el-GR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3744416" cy="365125"/>
          </a:xfrm>
        </p:spPr>
        <p:txBody>
          <a:bodyPr/>
          <a:lstStyle/>
          <a:p>
            <a:endParaRPr lang="el-GR" dirty="0"/>
          </a:p>
        </p:txBody>
      </p:sp>
      <p:grpSp>
        <p:nvGrpSpPr>
          <p:cNvPr id="22" name="Group 21"/>
          <p:cNvGrpSpPr/>
          <p:nvPr/>
        </p:nvGrpSpPr>
        <p:grpSpPr>
          <a:xfrm>
            <a:off x="1417340" y="2996952"/>
            <a:ext cx="5589811" cy="3168352"/>
            <a:chOff x="1417340" y="2996952"/>
            <a:chExt cx="5589811" cy="3168352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1835696" y="2996952"/>
              <a:ext cx="4896544" cy="3168352"/>
            </a:xfrm>
            <a:prstGeom prst="rect">
              <a:avLst/>
            </a:prstGeom>
          </p:spPr>
        </p:pic>
        <p:sp>
          <p:nvSpPr>
            <p:cNvPr id="13" name="Oval 12"/>
            <p:cNvSpPr/>
            <p:nvPr/>
          </p:nvSpPr>
          <p:spPr>
            <a:xfrm>
              <a:off x="4860032" y="5662960"/>
              <a:ext cx="214313" cy="2143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  <p:sp>
          <p:nvSpPr>
            <p:cNvPr id="14" name="Oval 13"/>
            <p:cNvSpPr/>
            <p:nvPr/>
          </p:nvSpPr>
          <p:spPr>
            <a:xfrm>
              <a:off x="4644008" y="5219908"/>
              <a:ext cx="142875" cy="1428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  <p:sp>
          <p:nvSpPr>
            <p:cNvPr id="15" name="Oval 14"/>
            <p:cNvSpPr/>
            <p:nvPr/>
          </p:nvSpPr>
          <p:spPr>
            <a:xfrm>
              <a:off x="4788024" y="4931876"/>
              <a:ext cx="142875" cy="1428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  <p:cxnSp>
          <p:nvCxnSpPr>
            <p:cNvPr id="16" name="Straight Connector 15"/>
            <p:cNvCxnSpPr>
              <a:stCxn id="13" idx="7"/>
            </p:cNvCxnSpPr>
            <p:nvPr/>
          </p:nvCxnSpPr>
          <p:spPr>
            <a:xfrm flipV="1">
              <a:off x="5042960" y="4366816"/>
              <a:ext cx="1113216" cy="132752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3995936" y="5291917"/>
              <a:ext cx="730450" cy="44133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5" idx="1"/>
            </p:cNvCxnSpPr>
            <p:nvPr/>
          </p:nvCxnSpPr>
          <p:spPr>
            <a:xfrm flipH="1">
              <a:off x="2555776" y="4952800"/>
              <a:ext cx="2253172" cy="699156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6"/>
            <p:cNvSpPr txBox="1">
              <a:spLocks noChangeArrowheads="1"/>
            </p:cNvSpPr>
            <p:nvPr/>
          </p:nvSpPr>
          <p:spPr bwMode="auto">
            <a:xfrm>
              <a:off x="1417340" y="5507940"/>
              <a:ext cx="17145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Calibri" pitchFamily="34" charset="0"/>
                </a:rPr>
                <a:t>Kandilli</a:t>
              </a:r>
              <a:endParaRPr lang="tr-TR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0" name="TextBox 17"/>
            <p:cNvSpPr txBox="1">
              <a:spLocks noChangeArrowheads="1"/>
            </p:cNvSpPr>
            <p:nvPr/>
          </p:nvSpPr>
          <p:spPr bwMode="auto">
            <a:xfrm>
              <a:off x="3275856" y="5733256"/>
              <a:ext cx="1143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Calibri" pitchFamily="34" charset="0"/>
                </a:rPr>
                <a:t>Goztepe</a:t>
              </a:r>
              <a:endParaRPr lang="tr-TR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1" name="TextBox 19"/>
            <p:cNvSpPr txBox="1">
              <a:spLocks noChangeArrowheads="1"/>
            </p:cNvSpPr>
            <p:nvPr/>
          </p:nvSpPr>
          <p:spPr bwMode="auto">
            <a:xfrm>
              <a:off x="5364088" y="4005064"/>
              <a:ext cx="164306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Calibri" pitchFamily="34" charset="0"/>
                </a:rPr>
                <a:t>Büyükada</a:t>
              </a:r>
              <a:endParaRPr lang="tr-TR" sz="16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139952" y="0"/>
            <a:ext cx="500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METHODS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RESULTS CONCLUSIONS</a:t>
            </a:r>
            <a:endParaRPr lang="el-GR" b="1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23" name="Group 22"/>
          <p:cNvGrpSpPr>
            <a:grpSpLocks noChangeAspect="1"/>
          </p:cNvGrpSpPr>
          <p:nvPr/>
        </p:nvGrpSpPr>
        <p:grpSpPr bwMode="auto">
          <a:xfrm>
            <a:off x="0" y="5937920"/>
            <a:ext cx="500932" cy="920080"/>
            <a:chOff x="0" y="0"/>
            <a:chExt cx="2440027" cy="4643445"/>
          </a:xfrm>
        </p:grpSpPr>
        <p:pic>
          <p:nvPicPr>
            <p:cNvPr id="24" name="Picture 12" descr="uoc-ecp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2440027" cy="4643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5" name="Group 9"/>
            <p:cNvGrpSpPr>
              <a:grpSpLocks/>
            </p:cNvGrpSpPr>
            <p:nvPr/>
          </p:nvGrpSpPr>
          <p:grpSpPr bwMode="auto">
            <a:xfrm>
              <a:off x="213880" y="2427777"/>
              <a:ext cx="1786339" cy="1785719"/>
              <a:chOff x="2499896" y="2284901"/>
              <a:chExt cx="1786339" cy="1785719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2499896" y="2284901"/>
                <a:ext cx="1786339" cy="178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l-GR"/>
              </a:p>
            </p:txBody>
          </p:sp>
          <p:pic>
            <p:nvPicPr>
              <p:cNvPr id="27" name="Picture 4" descr="C:\Users\mariak\KANAKIDOU_fuj\Kanakidou (D)\PROJECTS\eu_projects\PAST\ACES\logo_ecpl_transparent.g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85183" y="2375080"/>
                <a:ext cx="1592937" cy="163669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</p:pic>
        </p:grpSp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5250" y="6286500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6336030"/>
            <a:ext cx="592455" cy="52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"/>
          <p:cNvPicPr>
            <a:picLocks noChangeAspect="1" noChangeArrowheads="1"/>
          </p:cNvPicPr>
          <p:nvPr/>
        </p:nvPicPr>
        <p:blipFill>
          <a:blip r:embed="rId7" cstate="print">
            <a:lum contrast="6000"/>
          </a:blip>
          <a:srcRect/>
          <a:stretch>
            <a:fillRect/>
          </a:stretch>
        </p:blipFill>
        <p:spPr bwMode="auto">
          <a:xfrm>
            <a:off x="539552" y="6256362"/>
            <a:ext cx="432282" cy="54866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62522" y="6381328"/>
            <a:ext cx="617250" cy="28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9" cstate="print"/>
          <a:srcRect r="63276"/>
          <a:stretch>
            <a:fillRect/>
          </a:stretch>
        </p:blipFill>
        <p:spPr bwMode="auto">
          <a:xfrm>
            <a:off x="2195736" y="6309320"/>
            <a:ext cx="486916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" name="Group 33"/>
          <p:cNvGrpSpPr>
            <a:grpSpLocks noChangeAspect="1"/>
          </p:cNvGrpSpPr>
          <p:nvPr/>
        </p:nvGrpSpPr>
        <p:grpSpPr>
          <a:xfrm>
            <a:off x="986458" y="6242828"/>
            <a:ext cx="629408" cy="615172"/>
            <a:chOff x="6444207" y="4459498"/>
            <a:chExt cx="314704" cy="307586"/>
          </a:xfrm>
        </p:grpSpPr>
        <p:pic>
          <p:nvPicPr>
            <p:cNvPr id="35" name="Picture 3"/>
            <p:cNvPicPr>
              <a:picLocks noChangeAspect="1" noChangeArrowheads="1"/>
            </p:cNvPicPr>
            <p:nvPr/>
          </p:nvPicPr>
          <p:blipFill>
            <a:blip r:embed="rId10" cstate="print"/>
            <a:srcRect r="86921"/>
            <a:stretch>
              <a:fillRect/>
            </a:stretch>
          </p:blipFill>
          <p:spPr bwMode="auto">
            <a:xfrm>
              <a:off x="6444207" y="4459498"/>
              <a:ext cx="289223" cy="307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Rectangle 35"/>
            <p:cNvSpPr/>
            <p:nvPr/>
          </p:nvSpPr>
          <p:spPr>
            <a:xfrm>
              <a:off x="6713192" y="4581128"/>
              <a:ext cx="45719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7" name="Rectangle 36"/>
            <p:cNvSpPr/>
            <p:nvPr/>
          </p:nvSpPr>
          <p:spPr>
            <a:xfrm rot="16200000">
              <a:off x="6660826" y="4664091"/>
              <a:ext cx="45719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301625"/>
            <a:ext cx="8112125" cy="1143000"/>
          </a:xfrm>
        </p:spPr>
        <p:txBody>
          <a:bodyPr rtlCol="0">
            <a:norm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Büyükada-Prince’s Island </a:t>
            </a:r>
            <a:r>
              <a:rPr lang="tr-TR" sz="36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          </a:t>
            </a:r>
            <a:endParaRPr lang="tr-TR" sz="3600" dirty="0" smtClean="0">
              <a:latin typeface="+mn-lt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1773238"/>
            <a:ext cx="4122737" cy="4168775"/>
          </a:xfrm>
        </p:spPr>
        <p:txBody>
          <a:bodyPr>
            <a:normAutofit fontScale="92500" lnSpcReduction="10000"/>
          </a:bodyPr>
          <a:lstStyle/>
          <a:p>
            <a:r>
              <a:rPr lang="tr-TR" sz="2800" dirty="0" smtClean="0"/>
              <a:t>Island station,  at the crest (156 m)</a:t>
            </a:r>
          </a:p>
          <a:p>
            <a:endParaRPr lang="tr-TR" sz="2800" dirty="0" smtClean="0"/>
          </a:p>
          <a:p>
            <a:r>
              <a:rPr lang="tr-TR" sz="2800" dirty="0" smtClean="0"/>
              <a:t>No traffic and industry</a:t>
            </a:r>
          </a:p>
          <a:p>
            <a:endParaRPr lang="tr-TR" sz="2800" dirty="0" smtClean="0"/>
          </a:p>
          <a:p>
            <a:r>
              <a:rPr lang="tr-TR" sz="2800" dirty="0" smtClean="0"/>
              <a:t>Shipping  and biogenic emissions only</a:t>
            </a:r>
          </a:p>
          <a:p>
            <a:endParaRPr lang="tr-TR" sz="2800" dirty="0" smtClean="0"/>
          </a:p>
          <a:p>
            <a:r>
              <a:rPr lang="tr-TR" sz="2800" dirty="0" smtClean="0"/>
              <a:t>Emission transport from mainland  </a:t>
            </a:r>
          </a:p>
        </p:txBody>
      </p:sp>
      <p:pic>
        <p:nvPicPr>
          <p:cNvPr id="16388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24488" y="1827213"/>
            <a:ext cx="2936875" cy="1981200"/>
          </a:xfrm>
          <a:noFill/>
        </p:spPr>
      </p:pic>
      <p:pic>
        <p:nvPicPr>
          <p:cNvPr id="16389" name="Picture 7" descr="IMGP395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435600" y="3960813"/>
            <a:ext cx="2881313" cy="1981200"/>
          </a:xfrm>
          <a:noFill/>
        </p:spPr>
      </p:pic>
      <p:sp>
        <p:nvSpPr>
          <p:cNvPr id="16390" name="Oval 8"/>
          <p:cNvSpPr>
            <a:spLocks noChangeArrowheads="1"/>
          </p:cNvSpPr>
          <p:nvPr/>
        </p:nvSpPr>
        <p:spPr bwMode="auto">
          <a:xfrm>
            <a:off x="6516688" y="2997200"/>
            <a:ext cx="142875" cy="144463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16391" name="Oval 9"/>
          <p:cNvSpPr>
            <a:spLocks noChangeArrowheads="1"/>
          </p:cNvSpPr>
          <p:nvPr/>
        </p:nvSpPr>
        <p:spPr bwMode="auto">
          <a:xfrm>
            <a:off x="7308850" y="4508500"/>
            <a:ext cx="142875" cy="215900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Başlık"/>
          <p:cNvSpPr>
            <a:spLocks noGrp="1"/>
          </p:cNvSpPr>
          <p:nvPr>
            <p:ph type="title"/>
          </p:nvPr>
        </p:nvSpPr>
        <p:spPr>
          <a:xfrm>
            <a:off x="468313" y="950913"/>
            <a:ext cx="4679950" cy="400050"/>
          </a:xfrm>
        </p:spPr>
        <p:txBody>
          <a:bodyPr/>
          <a:lstStyle/>
          <a:p>
            <a:r>
              <a:rPr lang="tr-TR" smtClean="0"/>
              <a:t>Princes’ Island (Büyükada)</a:t>
            </a:r>
          </a:p>
        </p:txBody>
      </p:sp>
      <p:sp>
        <p:nvSpPr>
          <p:cNvPr id="17411" name="2 Metin Yer Tutucusu"/>
          <p:cNvSpPr>
            <a:spLocks noGrp="1"/>
          </p:cNvSpPr>
          <p:nvPr>
            <p:ph type="body" idx="2"/>
          </p:nvPr>
        </p:nvSpPr>
        <p:spPr>
          <a:xfrm>
            <a:off x="395288" y="1484313"/>
            <a:ext cx="3671887" cy="5113337"/>
          </a:xfrm>
        </p:spPr>
        <p:txBody>
          <a:bodyPr/>
          <a:lstStyle/>
          <a:p>
            <a:pPr>
              <a:buFontTx/>
              <a:buChar char="•"/>
            </a:pPr>
            <a:r>
              <a:rPr lang="tr-TR" sz="2200" smtClean="0">
                <a:cs typeface="Arial" pitchFamily="34" charset="0"/>
              </a:rPr>
              <a:t>The Island has an area of 5,42 km</a:t>
            </a:r>
            <a:r>
              <a:rPr lang="tr-TR" sz="2200" baseline="30000" smtClean="0">
                <a:cs typeface="Arial" pitchFamily="34" charset="0"/>
              </a:rPr>
              <a:t>2</a:t>
            </a:r>
            <a:r>
              <a:rPr lang="tr-TR" sz="2200" smtClean="0">
                <a:cs typeface="Arial" pitchFamily="34" charset="0"/>
              </a:rPr>
              <a:t> with a population of 7320 inhabitants in winter. </a:t>
            </a:r>
          </a:p>
          <a:p>
            <a:pPr>
              <a:buFontTx/>
              <a:buChar char="•"/>
            </a:pPr>
            <a:r>
              <a:rPr lang="tr-TR" sz="2200" smtClean="0">
                <a:cs typeface="Arial" pitchFamily="34" charset="0"/>
              </a:rPr>
              <a:t> no traffic,</a:t>
            </a:r>
          </a:p>
          <a:p>
            <a:pPr>
              <a:buFontTx/>
              <a:buChar char="•"/>
            </a:pPr>
            <a:r>
              <a:rPr lang="tr-TR" sz="2200" smtClean="0">
                <a:cs typeface="Arial" pitchFamily="34" charset="0"/>
              </a:rPr>
              <a:t> the only transport being horse and cart. Motorized vehicles except service vehicles are forbidden.</a:t>
            </a:r>
          </a:p>
          <a:p>
            <a:pPr>
              <a:buFontTx/>
              <a:buChar char="•"/>
            </a:pPr>
            <a:r>
              <a:rPr lang="tr-TR" sz="2200" smtClean="0">
                <a:cs typeface="Arial" pitchFamily="34" charset="0"/>
              </a:rPr>
              <a:t>Measurements of background NO/NO</a:t>
            </a:r>
            <a:r>
              <a:rPr lang="tr-TR" sz="2200" baseline="-25000" smtClean="0">
                <a:cs typeface="Arial" pitchFamily="34" charset="0"/>
              </a:rPr>
              <a:t>2</a:t>
            </a:r>
            <a:r>
              <a:rPr lang="tr-TR" sz="2200" smtClean="0">
                <a:cs typeface="Arial" pitchFamily="34" charset="0"/>
              </a:rPr>
              <a:t>/NO</a:t>
            </a:r>
            <a:r>
              <a:rPr lang="tr-TR" sz="2200" baseline="-25000" smtClean="0">
                <a:cs typeface="Arial" pitchFamily="34" charset="0"/>
              </a:rPr>
              <a:t>x</a:t>
            </a:r>
            <a:r>
              <a:rPr lang="tr-TR" sz="2200" smtClean="0">
                <a:cs typeface="Arial" pitchFamily="34" charset="0"/>
              </a:rPr>
              <a:t> and O</a:t>
            </a:r>
            <a:r>
              <a:rPr lang="tr-TR" sz="2200" baseline="-25000" smtClean="0">
                <a:cs typeface="Arial" pitchFamily="34" charset="0"/>
              </a:rPr>
              <a:t>3</a:t>
            </a:r>
            <a:r>
              <a:rPr lang="tr-TR" sz="2200" smtClean="0">
                <a:cs typeface="Arial" pitchFamily="34" charset="0"/>
              </a:rPr>
              <a:t> concentrations at the crest of the island. Operated since October 2007</a:t>
            </a:r>
            <a:endParaRPr lang="tr-TR" sz="2000" smtClean="0">
              <a:solidFill>
                <a:srgbClr val="336699"/>
              </a:solidFill>
              <a:cs typeface="Arial" pitchFamily="34" charset="0"/>
            </a:endParaRPr>
          </a:p>
        </p:txBody>
      </p:sp>
      <p:pic>
        <p:nvPicPr>
          <p:cNvPr id="17412" name="4 İçerik Yer Tutucusu" descr="C:\Users\MELTEM\Desktop\MELTEM ÖLÇÜMLER-xx-yedek için_29 temm\stations\buyukada\pictures\23032008(002)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3810000"/>
            <a:ext cx="3759200" cy="2808288"/>
          </a:xfrm>
        </p:spPr>
      </p:pic>
      <p:pic>
        <p:nvPicPr>
          <p:cNvPr id="17413" name="5 Resim" descr="C:\Users\MELTEM\Desktop\MELTEM ÖLÇÜMLER-xx-yedek için_29 temm\stations\buyukada\pictures\22022008(00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981075"/>
            <a:ext cx="3556000" cy="26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4972050" cy="11620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z="4400" dirty="0" smtClean="0">
                <a:latin typeface="+mn-lt"/>
              </a:rPr>
              <a:t>    </a:t>
            </a:r>
            <a:r>
              <a:rPr lang="tr-TR" sz="44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Göztepe </a:t>
            </a:r>
            <a:br>
              <a:rPr lang="tr-TR" sz="44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tr-TR" sz="44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(on Highway) 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8435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46563" y="1785938"/>
            <a:ext cx="3768725" cy="2827337"/>
          </a:xfrm>
        </p:spPr>
      </p:pic>
      <p:sp>
        <p:nvSpPr>
          <p:cNvPr id="18436" name="Text Placeholder 7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>
              <a:buFontTx/>
              <a:buChar char="•"/>
            </a:pPr>
            <a:r>
              <a:rPr lang="tr-TR" sz="2400" smtClean="0"/>
              <a:t> Represents traffic emissions on one of the major highways.</a:t>
            </a:r>
          </a:p>
          <a:p>
            <a:endParaRPr lang="tr-TR" sz="2400" smtClean="0"/>
          </a:p>
          <a:p>
            <a:pPr>
              <a:buFontTx/>
              <a:buChar char="•"/>
            </a:pPr>
            <a:r>
              <a:rPr lang="tr-TR" sz="2400" smtClean="0"/>
              <a:t>07:00-21:00 hrs  very dense traffic</a:t>
            </a:r>
          </a:p>
          <a:p>
            <a:endParaRPr lang="tr-TR" sz="2400" smtClean="0"/>
          </a:p>
          <a:p>
            <a:pPr>
              <a:buFontTx/>
              <a:buChar char="•"/>
            </a:pPr>
            <a:r>
              <a:rPr lang="tr-TR" sz="2400" smtClean="0"/>
              <a:t>Connected to the two Bosphorus Bridges</a:t>
            </a:r>
          </a:p>
          <a:p>
            <a:endParaRPr lang="tr-TR" sz="2400" smtClean="0"/>
          </a:p>
          <a:p>
            <a:pPr>
              <a:buFontTx/>
              <a:buChar char="•"/>
            </a:pPr>
            <a:r>
              <a:rPr lang="tr-TR" sz="2400" smtClean="0"/>
              <a:t>Operated since October 2007</a:t>
            </a: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488950"/>
            <a:ext cx="7313612" cy="768350"/>
          </a:xfrm>
        </p:spPr>
        <p:txBody>
          <a:bodyPr/>
          <a:lstStyle/>
          <a:p>
            <a:pPr marL="484188">
              <a:defRPr/>
            </a:pP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Kandilli (Bosphorus) 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370013" y="1827213"/>
            <a:ext cx="3589337" cy="4114800"/>
          </a:xfrm>
        </p:spPr>
        <p:txBody>
          <a:bodyPr/>
          <a:lstStyle/>
          <a:p>
            <a:r>
              <a:rPr lang="tr-TR" sz="1900" smtClean="0"/>
              <a:t>Operated since: 07.09.2007</a:t>
            </a:r>
          </a:p>
          <a:p>
            <a:endParaRPr lang="tr-TR" sz="1900" smtClean="0"/>
          </a:p>
          <a:p>
            <a:r>
              <a:rPr lang="tr-TR" sz="1900" smtClean="0"/>
              <a:t>Low traffic </a:t>
            </a:r>
          </a:p>
          <a:p>
            <a:endParaRPr lang="tr-TR" sz="1900" smtClean="0"/>
          </a:p>
          <a:p>
            <a:r>
              <a:rPr lang="tr-TR" sz="1900" smtClean="0"/>
              <a:t>Semi - urban</a:t>
            </a:r>
          </a:p>
          <a:p>
            <a:endParaRPr lang="tr-TR" sz="1900" smtClean="0"/>
          </a:p>
          <a:p>
            <a:r>
              <a:rPr lang="tr-TR" sz="1900" smtClean="0"/>
              <a:t>Shipping from Bosporus strait</a:t>
            </a:r>
          </a:p>
          <a:p>
            <a:endParaRPr lang="tr-TR" sz="1900" smtClean="0"/>
          </a:p>
          <a:p>
            <a:endParaRPr lang="tr-TR" sz="1900" smtClean="0"/>
          </a:p>
          <a:p>
            <a:endParaRPr lang="tr-TR" sz="1900" smtClean="0"/>
          </a:p>
          <a:p>
            <a:endParaRPr lang="tr-TR" sz="1900" smtClean="0"/>
          </a:p>
          <a:p>
            <a:endParaRPr lang="tr-TR" sz="1900" smtClean="0"/>
          </a:p>
        </p:txBody>
      </p:sp>
      <p:pic>
        <p:nvPicPr>
          <p:cNvPr id="19460" name="Picture 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86188" y="1628775"/>
            <a:ext cx="5357812" cy="2054225"/>
          </a:xfrm>
          <a:noFill/>
        </p:spPr>
      </p:pic>
      <p:pic>
        <p:nvPicPr>
          <p:cNvPr id="19461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857750" y="3952875"/>
            <a:ext cx="3322638" cy="19891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C00000"/>
                </a:solidFill>
              </a:rPr>
              <a:t>CLUSTER ANALYSIS</a:t>
            </a:r>
            <a:endParaRPr lang="el-GR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HYSPLIT back-trajectory model</a:t>
            </a:r>
          </a:p>
          <a:p>
            <a:r>
              <a:rPr lang="en-US" sz="2400" dirty="0" smtClean="0"/>
              <a:t>Total of 805 days for the Kandilli station</a:t>
            </a:r>
          </a:p>
          <a:p>
            <a:r>
              <a:rPr lang="en-US" sz="2400" dirty="0" smtClean="0"/>
              <a:t>72-hour periods</a:t>
            </a:r>
          </a:p>
          <a:p>
            <a:r>
              <a:rPr lang="en-US" sz="2400" dirty="0" smtClean="0"/>
              <a:t>1000 m starting height</a:t>
            </a:r>
          </a:p>
          <a:p>
            <a:endParaRPr lang="el-GR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3744416" cy="365125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3707904" y="0"/>
            <a:ext cx="543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METHODS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RESULTS CONCLUSIONS</a:t>
            </a:r>
            <a:endParaRPr lang="el-GR" b="1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auto">
          <a:xfrm>
            <a:off x="0" y="5937920"/>
            <a:ext cx="500932" cy="920080"/>
            <a:chOff x="0" y="0"/>
            <a:chExt cx="2440027" cy="4643445"/>
          </a:xfrm>
        </p:grpSpPr>
        <p:pic>
          <p:nvPicPr>
            <p:cNvPr id="7" name="Picture 12" descr="uoc-ecpl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440027" cy="4643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213880" y="2427777"/>
              <a:ext cx="1786339" cy="1785719"/>
              <a:chOff x="2499896" y="2284901"/>
              <a:chExt cx="1786339" cy="1785719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2499896" y="2284901"/>
                <a:ext cx="1786339" cy="178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l-GR"/>
              </a:p>
            </p:txBody>
          </p:sp>
          <p:pic>
            <p:nvPicPr>
              <p:cNvPr id="10" name="Picture 4" descr="C:\Users\mariak\KANAKIDOU_fuj\Kanakidou (D)\PROJECTS\eu_projects\PAST\ACES\logo_ecpl_transparent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585183" y="2375080"/>
                <a:ext cx="1592937" cy="163669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</p:pic>
        </p:grp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50" y="6286500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6336030"/>
            <a:ext cx="592455" cy="52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6" cstate="print">
            <a:lum contrast="6000"/>
          </a:blip>
          <a:srcRect/>
          <a:stretch>
            <a:fillRect/>
          </a:stretch>
        </p:blipFill>
        <p:spPr bwMode="auto">
          <a:xfrm>
            <a:off x="539552" y="6256362"/>
            <a:ext cx="432282" cy="54866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62522" y="6381328"/>
            <a:ext cx="617250" cy="28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 cstate="print"/>
          <a:srcRect r="63276"/>
          <a:stretch>
            <a:fillRect/>
          </a:stretch>
        </p:blipFill>
        <p:spPr bwMode="auto">
          <a:xfrm>
            <a:off x="2195736" y="6309320"/>
            <a:ext cx="486916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986458" y="6242828"/>
            <a:ext cx="629408" cy="615172"/>
            <a:chOff x="6444207" y="4459498"/>
            <a:chExt cx="314704" cy="307586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 r="86921"/>
            <a:stretch>
              <a:fillRect/>
            </a:stretch>
          </p:blipFill>
          <p:spPr bwMode="auto">
            <a:xfrm>
              <a:off x="6444207" y="4459498"/>
              <a:ext cx="289223" cy="307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ctangle 17"/>
            <p:cNvSpPr/>
            <p:nvPr/>
          </p:nvSpPr>
          <p:spPr>
            <a:xfrm>
              <a:off x="6713192" y="4581128"/>
              <a:ext cx="45719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9" name="Rectangle 18"/>
            <p:cNvSpPr/>
            <p:nvPr/>
          </p:nvSpPr>
          <p:spPr>
            <a:xfrm rot="16200000">
              <a:off x="6660826" y="4664091"/>
              <a:ext cx="45719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C00000"/>
                </a:solidFill>
              </a:rPr>
              <a:t>HOURLY O</a:t>
            </a:r>
            <a:r>
              <a:rPr lang="en-US" sz="36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3600" b="1" dirty="0" smtClean="0">
                <a:solidFill>
                  <a:srgbClr val="C00000"/>
                </a:solidFill>
              </a:rPr>
              <a:t> &amp; NO</a:t>
            </a:r>
            <a:r>
              <a:rPr lang="en-US" sz="3600" b="1" baseline="-25000" dirty="0" smtClean="0">
                <a:solidFill>
                  <a:srgbClr val="C00000"/>
                </a:solidFill>
              </a:rPr>
              <a:t>x</a:t>
            </a:r>
            <a:r>
              <a:rPr lang="en-US" sz="3600" b="1" dirty="0" smtClean="0">
                <a:solidFill>
                  <a:srgbClr val="C00000"/>
                </a:solidFill>
              </a:rPr>
              <a:t> VARIATIONS</a:t>
            </a:r>
            <a:endParaRPr lang="el-GR" sz="3600" b="1" dirty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3960440" cy="365125"/>
          </a:xfrm>
        </p:spPr>
        <p:txBody>
          <a:bodyPr/>
          <a:lstStyle/>
          <a:p>
            <a:endParaRPr lang="el-GR" dirty="0"/>
          </a:p>
        </p:txBody>
      </p:sp>
      <p:grpSp>
        <p:nvGrpSpPr>
          <p:cNvPr id="9" name="Group 8"/>
          <p:cNvGrpSpPr/>
          <p:nvPr/>
        </p:nvGrpSpPr>
        <p:grpSpPr>
          <a:xfrm>
            <a:off x="49829" y="1412776"/>
            <a:ext cx="8986667" cy="4752528"/>
            <a:chOff x="49829" y="1412776"/>
            <a:chExt cx="8986667" cy="4752528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829" y="1844824"/>
              <a:ext cx="8986667" cy="19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75656" y="4225304"/>
              <a:ext cx="6180000" cy="19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3851920" y="1412776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Surface O</a:t>
              </a:r>
              <a:r>
                <a:rPr lang="en-US" baseline="-25000" dirty="0" smtClean="0">
                  <a:solidFill>
                    <a:srgbClr val="C00000"/>
                  </a:solidFill>
                </a:rPr>
                <a:t>3</a:t>
              </a:r>
              <a:endParaRPr lang="el-GR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07904" y="3833468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Surface NO</a:t>
              </a:r>
              <a:r>
                <a:rPr lang="en-US" baseline="-25000" dirty="0" smtClean="0">
                  <a:solidFill>
                    <a:srgbClr val="C00000"/>
                  </a:solidFill>
                </a:rPr>
                <a:t>x</a:t>
              </a:r>
              <a:endParaRPr lang="el-GR" baseline="-250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275856" y="0"/>
            <a:ext cx="5868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METHODS </a:t>
            </a:r>
            <a:r>
              <a:rPr lang="en-US" b="1" dirty="0" smtClean="0">
                <a:solidFill>
                  <a:srgbClr val="7030A0"/>
                </a:solidFill>
              </a:rPr>
              <a:t>RESULTS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CONCLUSIONS</a:t>
            </a:r>
            <a:endParaRPr lang="el-GR" b="1" dirty="0">
              <a:solidFill>
                <a:srgbClr val="7030A0"/>
              </a:solidFill>
            </a:endParaRPr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 bwMode="auto">
          <a:xfrm>
            <a:off x="0" y="5937920"/>
            <a:ext cx="500932" cy="920080"/>
            <a:chOff x="0" y="0"/>
            <a:chExt cx="2440027" cy="4643445"/>
          </a:xfrm>
        </p:grpSpPr>
        <p:pic>
          <p:nvPicPr>
            <p:cNvPr id="12" name="Picture 12" descr="uoc-ecp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2440027" cy="4643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" name="Group 9"/>
            <p:cNvGrpSpPr>
              <a:grpSpLocks/>
            </p:cNvGrpSpPr>
            <p:nvPr/>
          </p:nvGrpSpPr>
          <p:grpSpPr bwMode="auto">
            <a:xfrm>
              <a:off x="213880" y="2427777"/>
              <a:ext cx="1786339" cy="1785719"/>
              <a:chOff x="2499896" y="2284901"/>
              <a:chExt cx="1786339" cy="1785719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2499896" y="2284901"/>
                <a:ext cx="1786339" cy="178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l-GR"/>
              </a:p>
            </p:txBody>
          </p:sp>
          <p:pic>
            <p:nvPicPr>
              <p:cNvPr id="15" name="Picture 4" descr="C:\Users\mariak\KANAKIDOU_fuj\Kanakidou (D)\PROJECTS\eu_projects\PAST\ACES\logo_ecpl_transparent.g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585183" y="2375080"/>
                <a:ext cx="1592937" cy="163669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</p:pic>
        </p:grp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5250" y="6286500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6336030"/>
            <a:ext cx="592455" cy="52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8" cstate="print">
            <a:lum contrast="6000"/>
          </a:blip>
          <a:srcRect/>
          <a:stretch>
            <a:fillRect/>
          </a:stretch>
        </p:blipFill>
        <p:spPr bwMode="auto">
          <a:xfrm>
            <a:off x="539552" y="6256362"/>
            <a:ext cx="432282" cy="54866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62522" y="6381328"/>
            <a:ext cx="617250" cy="28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0" cstate="print"/>
          <a:srcRect r="63276"/>
          <a:stretch>
            <a:fillRect/>
          </a:stretch>
        </p:blipFill>
        <p:spPr bwMode="auto">
          <a:xfrm>
            <a:off x="2195736" y="6309320"/>
            <a:ext cx="486916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986458" y="6242828"/>
            <a:ext cx="629408" cy="615172"/>
            <a:chOff x="6444207" y="4459498"/>
            <a:chExt cx="314704" cy="307586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11" cstate="print"/>
            <a:srcRect r="86921"/>
            <a:stretch>
              <a:fillRect/>
            </a:stretch>
          </p:blipFill>
          <p:spPr bwMode="auto">
            <a:xfrm>
              <a:off x="6444207" y="4459498"/>
              <a:ext cx="289223" cy="307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Rectangle 22"/>
            <p:cNvSpPr/>
            <p:nvPr/>
          </p:nvSpPr>
          <p:spPr>
            <a:xfrm>
              <a:off x="6713192" y="4581128"/>
              <a:ext cx="45719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4" name="Rectangle 23"/>
            <p:cNvSpPr/>
            <p:nvPr/>
          </p:nvSpPr>
          <p:spPr>
            <a:xfrm rot="16200000">
              <a:off x="6660826" y="4664091"/>
              <a:ext cx="45719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C00000"/>
                </a:solidFill>
              </a:rPr>
              <a:t>SEASONAL AND DIURNAL O</a:t>
            </a:r>
            <a:r>
              <a:rPr lang="en-US" sz="36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3600" b="1" dirty="0" smtClean="0">
                <a:solidFill>
                  <a:srgbClr val="C00000"/>
                </a:solidFill>
              </a:rPr>
              <a:t> VARIATIONS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744416" cy="365125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8" name="Rectangle 7"/>
          <p:cNvSpPr/>
          <p:nvPr/>
        </p:nvSpPr>
        <p:spPr>
          <a:xfrm>
            <a:off x="4516760" y="1357536"/>
            <a:ext cx="36004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15" name="Group 14"/>
          <p:cNvGrpSpPr/>
          <p:nvPr/>
        </p:nvGrpSpPr>
        <p:grpSpPr>
          <a:xfrm>
            <a:off x="405027" y="980728"/>
            <a:ext cx="8343437" cy="5040560"/>
            <a:chOff x="405027" y="980728"/>
            <a:chExt cx="8343437" cy="5040560"/>
          </a:xfrm>
        </p:grpSpPr>
        <p:grpSp>
          <p:nvGrpSpPr>
            <p:cNvPr id="11" name="Group 10"/>
            <p:cNvGrpSpPr/>
            <p:nvPr/>
          </p:nvGrpSpPr>
          <p:grpSpPr>
            <a:xfrm>
              <a:off x="405027" y="980728"/>
              <a:ext cx="8343437" cy="5040560"/>
              <a:chOff x="405027" y="980728"/>
              <a:chExt cx="8343437" cy="5040560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05027" y="1058431"/>
                <a:ext cx="8271429" cy="4962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" name="Rectangle 5"/>
              <p:cNvSpPr/>
              <p:nvPr/>
            </p:nvSpPr>
            <p:spPr>
              <a:xfrm>
                <a:off x="4211960" y="1052736"/>
                <a:ext cx="360040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8388424" y="3501008"/>
                <a:ext cx="360040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211960" y="3573016"/>
                <a:ext cx="360040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8388424" y="980728"/>
                <a:ext cx="360040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5148064" y="1403632"/>
              <a:ext cx="1224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336600"/>
                  </a:solidFill>
                </a:rPr>
                <a:t>GOZTEPE</a:t>
              </a:r>
              <a:endParaRPr lang="el-GR" sz="1600" b="1" dirty="0">
                <a:solidFill>
                  <a:srgbClr val="3366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89888" y="3861048"/>
              <a:ext cx="1224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336600"/>
                  </a:solidFill>
                </a:rPr>
                <a:t>KANDILLI</a:t>
              </a:r>
              <a:endParaRPr lang="el-GR" sz="1600" b="1" dirty="0">
                <a:solidFill>
                  <a:srgbClr val="3366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75496" y="3861048"/>
              <a:ext cx="1224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600" b="1" dirty="0" smtClean="0">
                  <a:solidFill>
                    <a:srgbClr val="336600"/>
                  </a:solidFill>
                  <a:latin typeface="Calibri" pitchFamily="34" charset="0"/>
                </a:rPr>
                <a:t>BÜYÜKADA</a:t>
              </a:r>
              <a:endParaRPr lang="tr-TR" sz="1600" b="1" dirty="0">
                <a:solidFill>
                  <a:srgbClr val="336600"/>
                </a:solidFill>
                <a:latin typeface="Calibri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779912" y="0"/>
            <a:ext cx="5364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METHODS </a:t>
            </a:r>
            <a:r>
              <a:rPr lang="en-US" b="1" dirty="0" smtClean="0">
                <a:solidFill>
                  <a:srgbClr val="7030A0"/>
                </a:solidFill>
              </a:rPr>
              <a:t>RESULTS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CONCLUSIONS</a:t>
            </a:r>
            <a:endParaRPr lang="el-GR" b="1" dirty="0">
              <a:solidFill>
                <a:srgbClr val="7030A0"/>
              </a:solidFill>
            </a:endParaRPr>
          </a:p>
        </p:txBody>
      </p:sp>
      <p:grpSp>
        <p:nvGrpSpPr>
          <p:cNvPr id="17" name="Group 16"/>
          <p:cNvGrpSpPr>
            <a:grpSpLocks noChangeAspect="1"/>
          </p:cNvGrpSpPr>
          <p:nvPr/>
        </p:nvGrpSpPr>
        <p:grpSpPr bwMode="auto">
          <a:xfrm>
            <a:off x="0" y="5937920"/>
            <a:ext cx="500932" cy="920080"/>
            <a:chOff x="0" y="0"/>
            <a:chExt cx="2440027" cy="4643445"/>
          </a:xfrm>
        </p:grpSpPr>
        <p:pic>
          <p:nvPicPr>
            <p:cNvPr id="18" name="Picture 12" descr="uoc-ecp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2440027" cy="4643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9" name="Group 9"/>
            <p:cNvGrpSpPr>
              <a:grpSpLocks/>
            </p:cNvGrpSpPr>
            <p:nvPr/>
          </p:nvGrpSpPr>
          <p:grpSpPr bwMode="auto">
            <a:xfrm>
              <a:off x="213880" y="2427777"/>
              <a:ext cx="1786339" cy="1785719"/>
              <a:chOff x="2499896" y="2284901"/>
              <a:chExt cx="1786339" cy="1785719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2499896" y="2284901"/>
                <a:ext cx="1786339" cy="178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l-GR"/>
              </a:p>
            </p:txBody>
          </p:sp>
          <p:pic>
            <p:nvPicPr>
              <p:cNvPr id="21" name="Picture 4" descr="C:\Users\mariak\KANAKIDOU_fuj\Kanakidou (D)\PROJECTS\eu_projects\PAST\ACES\logo_ecpl_transparent.g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85183" y="2375080"/>
                <a:ext cx="1592937" cy="163669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</p:pic>
        </p:grpSp>
      </p:grp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5250" y="6286500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6336030"/>
            <a:ext cx="592455" cy="52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7" cstate="print">
            <a:lum contrast="6000"/>
          </a:blip>
          <a:srcRect/>
          <a:stretch>
            <a:fillRect/>
          </a:stretch>
        </p:blipFill>
        <p:spPr bwMode="auto">
          <a:xfrm>
            <a:off x="539552" y="6256362"/>
            <a:ext cx="432282" cy="54866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62522" y="6381328"/>
            <a:ext cx="617250" cy="28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9" cstate="print"/>
          <a:srcRect r="63276"/>
          <a:stretch>
            <a:fillRect/>
          </a:stretch>
        </p:blipFill>
        <p:spPr bwMode="auto">
          <a:xfrm>
            <a:off x="2195736" y="6309320"/>
            <a:ext cx="486916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986458" y="6242828"/>
            <a:ext cx="629408" cy="615172"/>
            <a:chOff x="6444207" y="4459498"/>
            <a:chExt cx="314704" cy="307586"/>
          </a:xfrm>
        </p:grpSpPr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10" cstate="print"/>
            <a:srcRect r="86921"/>
            <a:stretch>
              <a:fillRect/>
            </a:stretch>
          </p:blipFill>
          <p:spPr bwMode="auto">
            <a:xfrm>
              <a:off x="6444207" y="4459498"/>
              <a:ext cx="289223" cy="307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Rectangle 28"/>
            <p:cNvSpPr/>
            <p:nvPr/>
          </p:nvSpPr>
          <p:spPr>
            <a:xfrm>
              <a:off x="6713192" y="4581128"/>
              <a:ext cx="45719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0" name="Rectangle 29"/>
            <p:cNvSpPr/>
            <p:nvPr/>
          </p:nvSpPr>
          <p:spPr>
            <a:xfrm rot="16200000">
              <a:off x="6660826" y="4664091"/>
              <a:ext cx="45719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20750"/>
            <a:ext cx="7772400" cy="519113"/>
          </a:xfrm>
        </p:spPr>
        <p:txBody>
          <a:bodyPr>
            <a:noAutofit/>
          </a:bodyPr>
          <a:lstStyle/>
          <a:p>
            <a:pPr eaLnBrk="1" hangingPunct="1"/>
            <a:r>
              <a:rPr lang="tr-TR" sz="3200" dirty="0" smtClean="0">
                <a:solidFill>
                  <a:schemeClr val="accent6">
                    <a:lumMod val="75000"/>
                  </a:schemeClr>
                </a:solidFill>
              </a:rPr>
              <a:t>Tropospheric Ozone Chemistry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sz="2800" dirty="0" smtClean="0">
                <a:latin typeface="Arial" pitchFamily="34" charset="0"/>
              </a:rPr>
              <a:t>Reactions involving NO</a:t>
            </a:r>
            <a:r>
              <a:rPr lang="tr-TR" sz="2800" baseline="-25000" dirty="0" smtClean="0">
                <a:latin typeface="Arial" pitchFamily="34" charset="0"/>
              </a:rPr>
              <a:t>2</a:t>
            </a:r>
            <a:r>
              <a:rPr lang="tr-TR" sz="2800" dirty="0" smtClean="0">
                <a:latin typeface="Arial" pitchFamily="34" charset="0"/>
              </a:rPr>
              <a:t>, NO and O</a:t>
            </a:r>
            <a:r>
              <a:rPr lang="tr-TR" sz="2800" baseline="-25000" dirty="0" smtClean="0">
                <a:latin typeface="Arial" pitchFamily="34" charset="0"/>
              </a:rPr>
              <a:t>2</a:t>
            </a:r>
            <a:r>
              <a:rPr lang="tr-TR" sz="2800" dirty="0" smtClean="0">
                <a:latin typeface="Arial" pitchFamily="34" charset="0"/>
              </a:rPr>
              <a:t> produce and destroy O</a:t>
            </a:r>
            <a:r>
              <a:rPr lang="tr-TR" sz="2800" baseline="-25000" dirty="0" smtClean="0">
                <a:latin typeface="Arial" pitchFamily="34" charset="0"/>
              </a:rPr>
              <a:t>3</a:t>
            </a:r>
            <a:r>
              <a:rPr lang="tr-TR" sz="2800" dirty="0" smtClean="0">
                <a:latin typeface="Arial" pitchFamily="34" charset="0"/>
              </a:rPr>
              <a:t>.</a:t>
            </a:r>
            <a:r>
              <a:rPr lang="en-US" sz="2800" dirty="0" smtClean="0">
                <a:latin typeface="Arial" pitchFamily="34" charset="0"/>
              </a:rPr>
              <a:t> </a:t>
            </a:r>
            <a:endParaRPr lang="tr-TR" sz="2800" dirty="0" smtClean="0"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sz="2800" dirty="0" smtClean="0">
                <a:latin typeface="Arial" pitchFamily="34" charset="0"/>
              </a:rPr>
              <a:t>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sz="2800" dirty="0" smtClean="0">
                <a:latin typeface="Arial" pitchFamily="34" charset="0"/>
              </a:rPr>
              <a:t>Photodissociation of NO</a:t>
            </a:r>
            <a:r>
              <a:rPr lang="tr-TR" sz="2800" baseline="-25000" dirty="0" smtClean="0">
                <a:latin typeface="Arial" pitchFamily="34" charset="0"/>
              </a:rPr>
              <a:t>2</a:t>
            </a:r>
            <a:r>
              <a:rPr lang="en-US" sz="2800" dirty="0" smtClean="0">
                <a:latin typeface="Arial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Arial" pitchFamily="34" charset="0"/>
              </a:rPr>
              <a:t>NO</a:t>
            </a:r>
            <a:r>
              <a:rPr lang="en-US" sz="2800" baseline="-25000" dirty="0" smtClean="0">
                <a:latin typeface="Arial" pitchFamily="34" charset="0"/>
              </a:rPr>
              <a:t>2</a:t>
            </a:r>
            <a:r>
              <a:rPr lang="en-US" sz="2800" dirty="0" smtClean="0">
                <a:latin typeface="Arial" pitchFamily="34" charset="0"/>
              </a:rPr>
              <a:t>  + </a:t>
            </a:r>
            <a:r>
              <a:rPr lang="en-US" sz="2800" dirty="0" err="1" smtClean="0">
                <a:latin typeface="Arial" pitchFamily="34" charset="0"/>
              </a:rPr>
              <a:t>hv</a:t>
            </a:r>
            <a:r>
              <a:rPr lang="en-US" sz="2800" dirty="0" smtClean="0">
                <a:latin typeface="Arial" pitchFamily="34" charset="0"/>
              </a:rPr>
              <a:t>  </a:t>
            </a:r>
            <a:r>
              <a:rPr lang="tr-TR" sz="2800" dirty="0" smtClean="0">
                <a:latin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sym typeface="Symbol" pitchFamily="18" charset="2"/>
              </a:rPr>
              <a:t></a:t>
            </a:r>
            <a:r>
              <a:rPr lang="en-US" sz="2800" dirty="0" smtClean="0">
                <a:latin typeface="Arial" pitchFamily="34" charset="0"/>
              </a:rPr>
              <a:t> </a:t>
            </a:r>
            <a:r>
              <a:rPr lang="tr-TR" sz="2800" dirty="0" smtClean="0">
                <a:latin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</a:rPr>
              <a:t>NO + O </a:t>
            </a:r>
            <a:r>
              <a:rPr lang="tr-TR" sz="2800" dirty="0" smtClean="0">
                <a:latin typeface="Arial" pitchFamily="34" charset="0"/>
              </a:rPr>
              <a:t>             (1)</a:t>
            </a:r>
            <a:r>
              <a:rPr lang="en-US" sz="2800" dirty="0" smtClean="0">
                <a:latin typeface="Arial" pitchFamily="34" charset="0"/>
              </a:rPr>
              <a:t>    </a:t>
            </a:r>
            <a:endParaRPr lang="tr-TR" sz="2800" dirty="0" smtClean="0"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sz="2800" dirty="0" smtClean="0">
                <a:latin typeface="Arial" pitchFamily="34" charset="0"/>
              </a:rPr>
              <a:t> and ozone formation</a:t>
            </a:r>
            <a:r>
              <a:rPr lang="en-US" sz="2800" dirty="0" smtClean="0">
                <a:latin typeface="Arial" pitchFamily="34" charset="0"/>
              </a:rPr>
              <a:t>                                             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Arial" pitchFamily="34" charset="0"/>
              </a:rPr>
              <a:t>O  +  O</a:t>
            </a:r>
            <a:r>
              <a:rPr lang="en-US" sz="2800" baseline="-25000" dirty="0" smtClean="0">
                <a:latin typeface="Arial" pitchFamily="34" charset="0"/>
              </a:rPr>
              <a:t>2</a:t>
            </a:r>
            <a:r>
              <a:rPr lang="en-US" sz="2800" dirty="0" smtClean="0">
                <a:latin typeface="Arial" pitchFamily="34" charset="0"/>
              </a:rPr>
              <a:t>  +  M </a:t>
            </a:r>
            <a:r>
              <a:rPr lang="tr-TR" sz="2800" dirty="0" smtClean="0">
                <a:latin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sym typeface="Symbol" pitchFamily="18" charset="2"/>
              </a:rPr>
              <a:t></a:t>
            </a:r>
            <a:r>
              <a:rPr lang="en-US" sz="2800" dirty="0" smtClean="0">
                <a:latin typeface="Arial" pitchFamily="34" charset="0"/>
              </a:rPr>
              <a:t> </a:t>
            </a:r>
            <a:r>
              <a:rPr lang="tr-TR" sz="2800" dirty="0" smtClean="0">
                <a:latin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</a:rPr>
              <a:t>O</a:t>
            </a:r>
            <a:r>
              <a:rPr lang="en-US" sz="2800" baseline="-25000" dirty="0" smtClean="0">
                <a:latin typeface="Arial" pitchFamily="34" charset="0"/>
              </a:rPr>
              <a:t>3</a:t>
            </a:r>
            <a:r>
              <a:rPr lang="en-US" sz="2800" dirty="0" smtClean="0">
                <a:latin typeface="Arial" pitchFamily="34" charset="0"/>
              </a:rPr>
              <a:t> + M    </a:t>
            </a:r>
            <a:r>
              <a:rPr lang="tr-TR" sz="2800" dirty="0" smtClean="0">
                <a:latin typeface="Arial" pitchFamily="34" charset="0"/>
              </a:rPr>
              <a:t>     (2)</a:t>
            </a:r>
            <a:r>
              <a:rPr lang="en-US" sz="2800" dirty="0" smtClean="0">
                <a:latin typeface="Arial" pitchFamily="34" charset="0"/>
              </a:rPr>
              <a:t>                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>
                <a:latin typeface="Arial" pitchFamily="34" charset="0"/>
              </a:rPr>
              <a:t> </a:t>
            </a:r>
            <a:r>
              <a:rPr lang="tr-TR" sz="2800" dirty="0" smtClean="0">
                <a:latin typeface="Arial" pitchFamily="34" charset="0"/>
              </a:rPr>
              <a:t>and depletion</a:t>
            </a:r>
            <a:r>
              <a:rPr lang="en-US" sz="2800" dirty="0" smtClean="0">
                <a:latin typeface="Arial" pitchFamily="34" charset="0"/>
              </a:rPr>
              <a:t>                   </a:t>
            </a:r>
            <a:r>
              <a:rPr lang="tr-TR" sz="2800" dirty="0" smtClean="0">
                <a:latin typeface="Arial" pitchFamily="34" charset="0"/>
              </a:rPr>
              <a:t>    </a:t>
            </a:r>
            <a:endParaRPr lang="en-US" sz="2800" dirty="0" smtClean="0"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Arial" pitchFamily="34" charset="0"/>
              </a:rPr>
              <a:t>NO + O</a:t>
            </a:r>
            <a:r>
              <a:rPr lang="tr-TR" sz="2800" baseline="-25000" dirty="0" smtClean="0">
                <a:latin typeface="Arial" pitchFamily="34" charset="0"/>
              </a:rPr>
              <a:t>3</a:t>
            </a:r>
            <a:r>
              <a:rPr lang="en-US" sz="2800" dirty="0" smtClean="0">
                <a:latin typeface="Arial" pitchFamily="34" charset="0"/>
              </a:rPr>
              <a:t>      </a:t>
            </a:r>
            <a:r>
              <a:rPr lang="tr-TR" sz="2800" dirty="0" smtClean="0">
                <a:latin typeface="Arial" pitchFamily="34" charset="0"/>
              </a:rPr>
              <a:t>   </a:t>
            </a:r>
            <a:r>
              <a:rPr lang="en-US" sz="2800" dirty="0" smtClean="0">
                <a:latin typeface="Arial" pitchFamily="34" charset="0"/>
                <a:sym typeface="Symbol" pitchFamily="18" charset="2"/>
              </a:rPr>
              <a:t></a:t>
            </a:r>
            <a:r>
              <a:rPr lang="en-US" sz="2800" dirty="0" smtClean="0">
                <a:latin typeface="Arial" pitchFamily="34" charset="0"/>
              </a:rPr>
              <a:t>  </a:t>
            </a:r>
            <a:r>
              <a:rPr lang="tr-TR" sz="2800" dirty="0" smtClean="0">
                <a:latin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</a:rPr>
              <a:t> NO</a:t>
            </a:r>
            <a:r>
              <a:rPr lang="tr-TR" sz="2800" baseline="-25000" dirty="0" smtClean="0">
                <a:latin typeface="Arial" pitchFamily="34" charset="0"/>
              </a:rPr>
              <a:t>2</a:t>
            </a:r>
            <a:r>
              <a:rPr lang="en-US" sz="2800" dirty="0" smtClean="0">
                <a:latin typeface="Arial" pitchFamily="34" charset="0"/>
              </a:rPr>
              <a:t> +  O</a:t>
            </a:r>
            <a:r>
              <a:rPr lang="tr-TR" sz="2800" baseline="-25000" dirty="0" smtClean="0">
                <a:latin typeface="Arial" pitchFamily="34" charset="0"/>
              </a:rPr>
              <a:t>2</a:t>
            </a:r>
            <a:r>
              <a:rPr lang="en-US" sz="2800" dirty="0" smtClean="0">
                <a:latin typeface="Arial" pitchFamily="34" charset="0"/>
              </a:rPr>
              <a:t>  </a:t>
            </a:r>
            <a:r>
              <a:rPr lang="tr-TR" sz="2800" dirty="0" smtClean="0">
                <a:latin typeface="Arial" pitchFamily="34" charset="0"/>
              </a:rPr>
              <a:t>   (3)</a:t>
            </a:r>
            <a:r>
              <a:rPr lang="en-US" sz="2800" dirty="0" smtClean="0">
                <a:latin typeface="Arial" pitchFamily="34" charset="0"/>
              </a:rPr>
              <a:t>                                                                </a:t>
            </a:r>
            <a:endParaRPr lang="tr-TR" sz="28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C00000"/>
                </a:solidFill>
              </a:rPr>
              <a:t>DIURNAL O</a:t>
            </a:r>
            <a:r>
              <a:rPr lang="en-US" sz="36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3600" b="1" dirty="0" smtClean="0">
                <a:solidFill>
                  <a:srgbClr val="C00000"/>
                </a:solidFill>
              </a:rPr>
              <a:t> vs. NO</a:t>
            </a:r>
            <a:r>
              <a:rPr lang="en-US" sz="3600" b="1" baseline="-25000" dirty="0" smtClean="0">
                <a:solidFill>
                  <a:srgbClr val="C00000"/>
                </a:solidFill>
              </a:rPr>
              <a:t>x</a:t>
            </a:r>
            <a:r>
              <a:rPr lang="en-US" sz="3600" b="1" dirty="0" smtClean="0">
                <a:solidFill>
                  <a:srgbClr val="C00000"/>
                </a:solidFill>
              </a:rPr>
              <a:t> VARIATIONS</a:t>
            </a:r>
            <a:endParaRPr lang="el-GR" sz="3600" b="1" dirty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20144" y="6520259"/>
            <a:ext cx="3752056" cy="365125"/>
          </a:xfrm>
        </p:spPr>
        <p:txBody>
          <a:bodyPr/>
          <a:lstStyle/>
          <a:p>
            <a:endParaRPr lang="el-GR" dirty="0"/>
          </a:p>
        </p:txBody>
      </p:sp>
      <p:grpSp>
        <p:nvGrpSpPr>
          <p:cNvPr id="17" name="Group 16"/>
          <p:cNvGrpSpPr/>
          <p:nvPr/>
        </p:nvGrpSpPr>
        <p:grpSpPr>
          <a:xfrm>
            <a:off x="0" y="908720"/>
            <a:ext cx="9036496" cy="5616624"/>
            <a:chOff x="0" y="692696"/>
            <a:chExt cx="9036496" cy="5616624"/>
          </a:xfrm>
        </p:grpSpPr>
        <p:grpSp>
          <p:nvGrpSpPr>
            <p:cNvPr id="15" name="Group 14"/>
            <p:cNvGrpSpPr/>
            <p:nvPr/>
          </p:nvGrpSpPr>
          <p:grpSpPr>
            <a:xfrm>
              <a:off x="509389" y="692696"/>
              <a:ext cx="8527107" cy="5580087"/>
              <a:chOff x="323528" y="692696"/>
              <a:chExt cx="8527107" cy="5580087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323528" y="692696"/>
                <a:ext cx="8527107" cy="5580087"/>
                <a:chOff x="323528" y="692696"/>
                <a:chExt cx="8527107" cy="5580087"/>
              </a:xfrm>
            </p:grpSpPr>
            <p:pic>
              <p:nvPicPr>
                <p:cNvPr id="2051" name="Picture 3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323528" y="692696"/>
                  <a:ext cx="4600575" cy="2771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52" name="Picture 4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211960" y="3501008"/>
                  <a:ext cx="4638675" cy="2771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9" name="TextBox 8"/>
              <p:cNvSpPr txBox="1"/>
              <p:nvPr/>
            </p:nvSpPr>
            <p:spPr>
              <a:xfrm>
                <a:off x="1043608" y="2564904"/>
                <a:ext cx="27363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336600"/>
                    </a:solidFill>
                  </a:rPr>
                  <a:t>Correlation (</a:t>
                </a:r>
                <a:r>
                  <a:rPr lang="en-US" i="1" dirty="0" smtClean="0">
                    <a:solidFill>
                      <a:srgbClr val="336600"/>
                    </a:solidFill>
                  </a:rPr>
                  <a:t>r</a:t>
                </a:r>
                <a:r>
                  <a:rPr lang="en-US" dirty="0" smtClean="0">
                    <a:solidFill>
                      <a:srgbClr val="336600"/>
                    </a:solidFill>
                  </a:rPr>
                  <a:t>) = -0.64 (p=0)</a:t>
                </a:r>
                <a:endParaRPr lang="el-GR" dirty="0">
                  <a:solidFill>
                    <a:srgbClr val="336600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932040" y="5157192"/>
                <a:ext cx="28803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 smtClean="0">
                    <a:solidFill>
                      <a:srgbClr val="336600"/>
                    </a:solidFill>
                  </a:rPr>
                  <a:t>Correlation (</a:t>
                </a:r>
                <a:r>
                  <a:rPr lang="en-US" i="1" dirty="0" smtClean="0">
                    <a:solidFill>
                      <a:srgbClr val="336600"/>
                    </a:solidFill>
                  </a:rPr>
                  <a:t>r</a:t>
                </a:r>
                <a:r>
                  <a:rPr lang="en-US" dirty="0" smtClean="0">
                    <a:solidFill>
                      <a:srgbClr val="336600"/>
                    </a:solidFill>
                  </a:rPr>
                  <a:t>) = -0.54 (p=0)</a:t>
                </a:r>
                <a:endParaRPr lang="el-GR" dirty="0">
                  <a:solidFill>
                    <a:srgbClr val="336600"/>
                  </a:solidFill>
                </a:endParaRPr>
              </a:p>
            </p:txBody>
          </p:sp>
          <p:pic>
            <p:nvPicPr>
              <p:cNvPr id="2053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004048" y="764704"/>
                <a:ext cx="2295239" cy="1380953"/>
              </a:xfrm>
              <a:prstGeom prst="rect">
                <a:avLst/>
              </a:prstGeom>
              <a:noFill/>
              <a:ln w="9525">
                <a:solidFill>
                  <a:schemeClr val="accent1">
                    <a:shade val="5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2054" name="Picture 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23528" y="3632223"/>
                <a:ext cx="2295239" cy="1380953"/>
              </a:xfrm>
              <a:prstGeom prst="rect">
                <a:avLst/>
              </a:prstGeom>
              <a:noFill/>
              <a:ln w="9525">
                <a:solidFill>
                  <a:schemeClr val="accent1">
                    <a:shade val="5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2055" name="Picture 7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516216" y="2060848"/>
                <a:ext cx="2271429" cy="1371429"/>
              </a:xfrm>
              <a:prstGeom prst="rect">
                <a:avLst/>
              </a:prstGeom>
              <a:noFill/>
              <a:ln w="9525">
                <a:solidFill>
                  <a:schemeClr val="accent1">
                    <a:shade val="5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2056" name="Picture 8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835696" y="4880169"/>
                <a:ext cx="2276191" cy="1357143"/>
              </a:xfrm>
              <a:prstGeom prst="rect">
                <a:avLst/>
              </a:prstGeom>
              <a:noFill/>
              <a:ln w="9525">
                <a:solidFill>
                  <a:schemeClr val="accent1">
                    <a:shade val="50000"/>
                  </a:schemeClr>
                </a:solidFill>
                <a:miter lim="800000"/>
                <a:headEnd/>
                <a:tailEnd/>
              </a:ln>
            </p:spPr>
          </p:pic>
        </p:grpSp>
        <p:sp>
          <p:nvSpPr>
            <p:cNvPr id="16" name="TextBox 15"/>
            <p:cNvSpPr txBox="1"/>
            <p:nvPr/>
          </p:nvSpPr>
          <p:spPr>
            <a:xfrm>
              <a:off x="0" y="692696"/>
              <a:ext cx="553998" cy="561662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336600"/>
                  </a:solidFill>
                </a:rPr>
                <a:t>BUYUKADA                       GOZTEPE</a:t>
              </a:r>
              <a:endParaRPr lang="el-GR" sz="2400" b="1" dirty="0">
                <a:solidFill>
                  <a:srgbClr val="336600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923928" y="0"/>
            <a:ext cx="5220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METHODS </a:t>
            </a:r>
            <a:r>
              <a:rPr lang="en-US" b="1" dirty="0" smtClean="0">
                <a:solidFill>
                  <a:srgbClr val="7030A0"/>
                </a:solidFill>
              </a:rPr>
              <a:t>RESULTS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CONCLUSIONS</a:t>
            </a:r>
            <a:endParaRPr lang="el-GR" b="1" dirty="0">
              <a:solidFill>
                <a:srgbClr val="7030A0"/>
              </a:solidFill>
            </a:endParaRPr>
          </a:p>
        </p:txBody>
      </p:sp>
      <p:grpSp>
        <p:nvGrpSpPr>
          <p:cNvPr id="19" name="Group 18"/>
          <p:cNvGrpSpPr>
            <a:grpSpLocks noChangeAspect="1"/>
          </p:cNvGrpSpPr>
          <p:nvPr/>
        </p:nvGrpSpPr>
        <p:grpSpPr bwMode="auto">
          <a:xfrm>
            <a:off x="0" y="5937920"/>
            <a:ext cx="500932" cy="920080"/>
            <a:chOff x="0" y="0"/>
            <a:chExt cx="2440027" cy="4643445"/>
          </a:xfrm>
        </p:grpSpPr>
        <p:pic>
          <p:nvPicPr>
            <p:cNvPr id="20" name="Picture 12" descr="uoc-ecpl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0" y="0"/>
              <a:ext cx="2440027" cy="4643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1" name="Group 9"/>
            <p:cNvGrpSpPr>
              <a:grpSpLocks/>
            </p:cNvGrpSpPr>
            <p:nvPr/>
          </p:nvGrpSpPr>
          <p:grpSpPr bwMode="auto">
            <a:xfrm>
              <a:off x="213880" y="2427777"/>
              <a:ext cx="1786339" cy="1785719"/>
              <a:chOff x="2499896" y="2284901"/>
              <a:chExt cx="1786339" cy="1785719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2499896" y="2284901"/>
                <a:ext cx="1786339" cy="178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l-GR"/>
              </a:p>
            </p:txBody>
          </p:sp>
          <p:pic>
            <p:nvPicPr>
              <p:cNvPr id="23" name="Picture 4" descr="C:\Users\mariak\KANAKIDOU_fuj\Kanakidou (D)\PROJECTS\eu_projects\PAST\ACES\logo_ecpl_transparent.gif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585183" y="2375080"/>
                <a:ext cx="1592937" cy="163669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</p:pic>
        </p:grpSp>
      </p:grp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15250" y="6286500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20272" y="6336030"/>
            <a:ext cx="592455" cy="52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"/>
          <p:cNvPicPr>
            <a:picLocks noChangeAspect="1" noChangeArrowheads="1"/>
          </p:cNvPicPr>
          <p:nvPr/>
        </p:nvPicPr>
        <p:blipFill>
          <a:blip r:embed="rId12" cstate="print">
            <a:lum contrast="6000"/>
          </a:blip>
          <a:srcRect/>
          <a:stretch>
            <a:fillRect/>
          </a:stretch>
        </p:blipFill>
        <p:spPr bwMode="auto">
          <a:xfrm>
            <a:off x="539552" y="6256362"/>
            <a:ext cx="432282" cy="54866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62522" y="6381328"/>
            <a:ext cx="617250" cy="28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4" cstate="print"/>
          <a:srcRect r="63276"/>
          <a:stretch>
            <a:fillRect/>
          </a:stretch>
        </p:blipFill>
        <p:spPr bwMode="auto">
          <a:xfrm>
            <a:off x="2195736" y="6309320"/>
            <a:ext cx="486916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" name="Group 28"/>
          <p:cNvGrpSpPr>
            <a:grpSpLocks noChangeAspect="1"/>
          </p:cNvGrpSpPr>
          <p:nvPr/>
        </p:nvGrpSpPr>
        <p:grpSpPr>
          <a:xfrm>
            <a:off x="986458" y="6242828"/>
            <a:ext cx="629408" cy="615172"/>
            <a:chOff x="6444207" y="4459498"/>
            <a:chExt cx="314704" cy="307586"/>
          </a:xfrm>
        </p:grpSpPr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15" cstate="print"/>
            <a:srcRect r="86921"/>
            <a:stretch>
              <a:fillRect/>
            </a:stretch>
          </p:blipFill>
          <p:spPr bwMode="auto">
            <a:xfrm>
              <a:off x="6444207" y="4459498"/>
              <a:ext cx="289223" cy="307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Rectangle 30"/>
            <p:cNvSpPr/>
            <p:nvPr/>
          </p:nvSpPr>
          <p:spPr>
            <a:xfrm>
              <a:off x="6713192" y="4581128"/>
              <a:ext cx="45719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2" name="Rectangle 31"/>
            <p:cNvSpPr/>
            <p:nvPr/>
          </p:nvSpPr>
          <p:spPr>
            <a:xfrm rot="16200000">
              <a:off x="6660826" y="4664091"/>
              <a:ext cx="45719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C00000"/>
                </a:solidFill>
              </a:rPr>
              <a:t>WEEKEND EFFECT</a:t>
            </a:r>
            <a:endParaRPr lang="el-GR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5936" y="836712"/>
            <a:ext cx="4690864" cy="5289451"/>
          </a:xfrm>
        </p:spPr>
        <p:txBody>
          <a:bodyPr>
            <a:normAutofit/>
          </a:bodyPr>
          <a:lstStyle/>
          <a:p>
            <a:r>
              <a:rPr lang="en-US" sz="1600" dirty="0" smtClean="0"/>
              <a:t>Differences are calculated for the ozone-season</a:t>
            </a:r>
          </a:p>
          <a:p>
            <a:r>
              <a:rPr lang="en-US" sz="1600" dirty="0" smtClean="0"/>
              <a:t>Slightly higher O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 levels at weekends at Goztepe (14%) </a:t>
            </a:r>
          </a:p>
          <a:p>
            <a:r>
              <a:rPr lang="en-US" sz="1600" dirty="0" smtClean="0"/>
              <a:t>Opposite pattern at Kandilli (2%) and </a:t>
            </a:r>
            <a:r>
              <a:rPr lang="en-US" sz="1600" dirty="0" err="1" smtClean="0"/>
              <a:t>Buyukada</a:t>
            </a:r>
            <a:r>
              <a:rPr lang="en-US" sz="1600" dirty="0" smtClean="0"/>
              <a:t> (7%) sites</a:t>
            </a:r>
          </a:p>
          <a:p>
            <a:r>
              <a:rPr lang="en-US" sz="1600" dirty="0" smtClean="0"/>
              <a:t>Differences are not significant</a:t>
            </a:r>
          </a:p>
          <a:p>
            <a:r>
              <a:rPr lang="en-US" sz="1600" dirty="0" smtClean="0"/>
              <a:t>Delay of peak O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 levels at weekends (~1 hr)</a:t>
            </a:r>
          </a:p>
          <a:p>
            <a:r>
              <a:rPr lang="en-US" sz="1600" dirty="0" smtClean="0"/>
              <a:t>Largest difference at Goztepe due to traffic emissions</a:t>
            </a:r>
          </a:p>
          <a:p>
            <a:r>
              <a:rPr lang="en-US" sz="1600" dirty="0" smtClean="0"/>
              <a:t>Differences between weekend and weekday did not exceed 9 ppb at any station</a:t>
            </a:r>
            <a:endParaRPr lang="el-GR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3672408" cy="365125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35500"/>
            <a:ext cx="3672382" cy="2209524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002" y="3933056"/>
            <a:ext cx="7352382" cy="2209524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2483768" y="1772816"/>
            <a:ext cx="792088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Oval 7"/>
          <p:cNvSpPr/>
          <p:nvPr/>
        </p:nvSpPr>
        <p:spPr>
          <a:xfrm>
            <a:off x="6084168" y="4365104"/>
            <a:ext cx="1152128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Oval 9"/>
          <p:cNvSpPr/>
          <p:nvPr/>
        </p:nvSpPr>
        <p:spPr>
          <a:xfrm>
            <a:off x="1403648" y="2348880"/>
            <a:ext cx="576064" cy="50405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Oval 10"/>
          <p:cNvSpPr/>
          <p:nvPr/>
        </p:nvSpPr>
        <p:spPr>
          <a:xfrm>
            <a:off x="1403648" y="4653136"/>
            <a:ext cx="576064" cy="50405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4067944" y="0"/>
            <a:ext cx="5076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METHODS </a:t>
            </a:r>
            <a:r>
              <a:rPr lang="en-US" b="1" dirty="0" smtClean="0">
                <a:solidFill>
                  <a:srgbClr val="7030A0"/>
                </a:solidFill>
              </a:rPr>
              <a:t>RESULTS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CONCLUSIONS</a:t>
            </a:r>
            <a:endParaRPr lang="el-GR" b="1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 bwMode="auto">
          <a:xfrm>
            <a:off x="0" y="5937920"/>
            <a:ext cx="500932" cy="920080"/>
            <a:chOff x="0" y="0"/>
            <a:chExt cx="2440027" cy="4643445"/>
          </a:xfrm>
        </p:grpSpPr>
        <p:pic>
          <p:nvPicPr>
            <p:cNvPr id="14" name="Picture 12" descr="uoc-ecp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2440027" cy="4643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" name="Group 9"/>
            <p:cNvGrpSpPr>
              <a:grpSpLocks/>
            </p:cNvGrpSpPr>
            <p:nvPr/>
          </p:nvGrpSpPr>
          <p:grpSpPr bwMode="auto">
            <a:xfrm>
              <a:off x="213880" y="2427777"/>
              <a:ext cx="1786339" cy="1785719"/>
              <a:chOff x="2499896" y="2284901"/>
              <a:chExt cx="1786339" cy="1785719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2499896" y="2284901"/>
                <a:ext cx="1786339" cy="178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l-GR"/>
              </a:p>
            </p:txBody>
          </p:sp>
          <p:pic>
            <p:nvPicPr>
              <p:cNvPr id="17" name="Picture 4" descr="C:\Users\mariak\KANAKIDOU_fuj\Kanakidou (D)\PROJECTS\eu_projects\PAST\ACES\logo_ecpl_transparent.g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585183" y="2375080"/>
                <a:ext cx="1592937" cy="163669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</p:pic>
        </p:grpSp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5250" y="6286500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6336030"/>
            <a:ext cx="592455" cy="52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8" cstate="print">
            <a:lum contrast="6000"/>
          </a:blip>
          <a:srcRect/>
          <a:stretch>
            <a:fillRect/>
          </a:stretch>
        </p:blipFill>
        <p:spPr bwMode="auto">
          <a:xfrm>
            <a:off x="539552" y="6256362"/>
            <a:ext cx="432282" cy="54866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62522" y="6381328"/>
            <a:ext cx="617250" cy="28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0" cstate="print"/>
          <a:srcRect r="63276"/>
          <a:stretch>
            <a:fillRect/>
          </a:stretch>
        </p:blipFill>
        <p:spPr bwMode="auto">
          <a:xfrm>
            <a:off x="2195736" y="6309320"/>
            <a:ext cx="486916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986458" y="6242828"/>
            <a:ext cx="629408" cy="615172"/>
            <a:chOff x="6444207" y="4459498"/>
            <a:chExt cx="314704" cy="307586"/>
          </a:xfrm>
        </p:grpSpPr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11" cstate="print"/>
            <a:srcRect r="86921"/>
            <a:stretch>
              <a:fillRect/>
            </a:stretch>
          </p:blipFill>
          <p:spPr bwMode="auto">
            <a:xfrm>
              <a:off x="6444207" y="4459498"/>
              <a:ext cx="289223" cy="307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Rectangle 24"/>
            <p:cNvSpPr/>
            <p:nvPr/>
          </p:nvSpPr>
          <p:spPr>
            <a:xfrm>
              <a:off x="6713192" y="4581128"/>
              <a:ext cx="45719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6" name="Rectangle 25"/>
            <p:cNvSpPr/>
            <p:nvPr/>
          </p:nvSpPr>
          <p:spPr>
            <a:xfrm rot="16200000">
              <a:off x="6660826" y="4664091"/>
              <a:ext cx="45719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C00000"/>
                </a:solidFill>
              </a:rPr>
              <a:t>CLUSTER ANALYSIS</a:t>
            </a:r>
            <a:endParaRPr lang="el-GR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53136"/>
            <a:ext cx="8229600" cy="165618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1400" dirty="0">
                <a:solidFill>
                  <a:srgbClr val="003300"/>
                </a:solidFill>
              </a:rPr>
              <a:t>The largest contributions </a:t>
            </a:r>
            <a:r>
              <a:rPr lang="en-US" sz="1400" dirty="0" smtClean="0">
                <a:solidFill>
                  <a:srgbClr val="003300"/>
                </a:solidFill>
              </a:rPr>
              <a:t>originate from the </a:t>
            </a:r>
            <a:r>
              <a:rPr lang="en-US" sz="1400" dirty="0">
                <a:solidFill>
                  <a:srgbClr val="003300"/>
                </a:solidFill>
              </a:rPr>
              <a:t>East Mediterranean </a:t>
            </a:r>
            <a:r>
              <a:rPr lang="en-US" sz="1400" dirty="0" smtClean="0">
                <a:solidFill>
                  <a:srgbClr val="003300"/>
                </a:solidFill>
              </a:rPr>
              <a:t>and </a:t>
            </a:r>
            <a:r>
              <a:rPr lang="en-US" sz="1400" dirty="0">
                <a:solidFill>
                  <a:srgbClr val="003300"/>
                </a:solidFill>
              </a:rPr>
              <a:t>northern Black </a:t>
            </a:r>
            <a:r>
              <a:rPr lang="en-US" sz="1400" dirty="0" smtClean="0">
                <a:solidFill>
                  <a:srgbClr val="003300"/>
                </a:solidFill>
              </a:rPr>
              <a:t>Sea (~17% each)</a:t>
            </a:r>
          </a:p>
          <a:p>
            <a:pPr>
              <a:buFont typeface="Wingdings" pitchFamily="2" charset="2"/>
              <a:buChar char="ü"/>
            </a:pPr>
            <a:r>
              <a:rPr lang="en-US" sz="1400" dirty="0" smtClean="0">
                <a:solidFill>
                  <a:srgbClr val="003300"/>
                </a:solidFill>
              </a:rPr>
              <a:t>Northeasterly and </a:t>
            </a:r>
            <a:r>
              <a:rPr lang="en-US" sz="1400" dirty="0">
                <a:solidFill>
                  <a:srgbClr val="003300"/>
                </a:solidFill>
              </a:rPr>
              <a:t>easterly transports </a:t>
            </a:r>
            <a:r>
              <a:rPr lang="en-US" sz="1400" dirty="0" smtClean="0">
                <a:solidFill>
                  <a:srgbClr val="003300"/>
                </a:solidFill>
              </a:rPr>
              <a:t>contribute </a:t>
            </a:r>
            <a:r>
              <a:rPr lang="en-US" sz="1400" dirty="0">
                <a:solidFill>
                  <a:srgbClr val="003300"/>
                </a:solidFill>
              </a:rPr>
              <a:t>by </a:t>
            </a:r>
            <a:r>
              <a:rPr lang="en-US" sz="1400" dirty="0" smtClean="0">
                <a:solidFill>
                  <a:srgbClr val="003300"/>
                </a:solidFill>
              </a:rPr>
              <a:t>&gt;10%, </a:t>
            </a:r>
            <a:r>
              <a:rPr lang="en-US" sz="1400" dirty="0">
                <a:solidFill>
                  <a:srgbClr val="003300"/>
                </a:solidFill>
              </a:rPr>
              <a:t>originating from Eastern Europe and Eastern Mediterranean. </a:t>
            </a:r>
            <a:endParaRPr lang="en-US" sz="1400" dirty="0" smtClean="0">
              <a:solidFill>
                <a:srgbClr val="0033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1400" dirty="0" smtClean="0">
                <a:solidFill>
                  <a:srgbClr val="003300"/>
                </a:solidFill>
              </a:rPr>
              <a:t>Clusters </a:t>
            </a:r>
            <a:r>
              <a:rPr lang="en-US" sz="1400" dirty="0">
                <a:solidFill>
                  <a:srgbClr val="003300"/>
                </a:solidFill>
              </a:rPr>
              <a:t>11 and 6 represent short range transport and circulating patterns over Istanbul </a:t>
            </a:r>
            <a:r>
              <a:rPr lang="en-US" sz="1400" dirty="0" smtClean="0">
                <a:solidFill>
                  <a:srgbClr val="003300"/>
                </a:solidFill>
              </a:rPr>
              <a:t>area</a:t>
            </a:r>
          </a:p>
          <a:p>
            <a:pPr>
              <a:buFont typeface="Wingdings" pitchFamily="2" charset="2"/>
              <a:buChar char="ü"/>
            </a:pPr>
            <a:r>
              <a:rPr lang="en-US" sz="1400" dirty="0" smtClean="0">
                <a:solidFill>
                  <a:srgbClr val="003300"/>
                </a:solidFill>
              </a:rPr>
              <a:t>Much smaller contributions (&lt;</a:t>
            </a:r>
            <a:r>
              <a:rPr lang="en-US" sz="1400" dirty="0">
                <a:solidFill>
                  <a:srgbClr val="003300"/>
                </a:solidFill>
              </a:rPr>
              <a:t>4% </a:t>
            </a:r>
            <a:r>
              <a:rPr lang="en-US" sz="1400" dirty="0" smtClean="0">
                <a:solidFill>
                  <a:srgbClr val="003300"/>
                </a:solidFill>
              </a:rPr>
              <a:t>) originate </a:t>
            </a:r>
            <a:r>
              <a:rPr lang="en-US" sz="1400" dirty="0">
                <a:solidFill>
                  <a:srgbClr val="003300"/>
                </a:solidFill>
              </a:rPr>
              <a:t>from Eastern Europe, but also from eastern borders of Turkey, North Africa and Balkan </a:t>
            </a:r>
            <a:r>
              <a:rPr lang="en-US" sz="1400" dirty="0" smtClean="0">
                <a:solidFill>
                  <a:srgbClr val="003300"/>
                </a:solidFill>
              </a:rPr>
              <a:t>region. </a:t>
            </a:r>
            <a:endParaRPr lang="el-GR" sz="1400" dirty="0">
              <a:solidFill>
                <a:srgbClr val="0033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48136" y="6520259"/>
            <a:ext cx="3968080" cy="365125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5" y="836712"/>
            <a:ext cx="6120681" cy="369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067944" y="0"/>
            <a:ext cx="5076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METHODS RESULTS </a:t>
            </a:r>
            <a:r>
              <a:rPr lang="en-US" b="1" dirty="0" smtClean="0">
                <a:solidFill>
                  <a:srgbClr val="7030A0"/>
                </a:solidFill>
              </a:rPr>
              <a:t>CONCLUSIONS</a:t>
            </a:r>
            <a:endParaRPr lang="el-GR" b="1" dirty="0">
              <a:solidFill>
                <a:srgbClr val="7030A0"/>
              </a:solidFill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 bwMode="auto">
          <a:xfrm>
            <a:off x="0" y="5937920"/>
            <a:ext cx="500932" cy="920080"/>
            <a:chOff x="0" y="0"/>
            <a:chExt cx="2440027" cy="4643445"/>
          </a:xfrm>
        </p:grpSpPr>
        <p:pic>
          <p:nvPicPr>
            <p:cNvPr id="8" name="Picture 12" descr="uoc-ecp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2440027" cy="4643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213880" y="2427777"/>
              <a:ext cx="1786339" cy="1785719"/>
              <a:chOff x="2499896" y="2284901"/>
              <a:chExt cx="1786339" cy="1785719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2499896" y="2284901"/>
                <a:ext cx="1786339" cy="178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l-GR"/>
              </a:p>
            </p:txBody>
          </p:sp>
          <p:pic>
            <p:nvPicPr>
              <p:cNvPr id="11" name="Picture 4" descr="C:\Users\mariak\KANAKIDOU_fuj\Kanakidou (D)\PROJECTS\eu_projects\PAST\ACES\logo_ecpl_transparent.g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85183" y="2375080"/>
                <a:ext cx="1592937" cy="163669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</p:pic>
        </p:grp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5250" y="6286500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6336030"/>
            <a:ext cx="592455" cy="52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7" cstate="print">
            <a:lum contrast="6000"/>
          </a:blip>
          <a:srcRect/>
          <a:stretch>
            <a:fillRect/>
          </a:stretch>
        </p:blipFill>
        <p:spPr bwMode="auto">
          <a:xfrm>
            <a:off x="539552" y="6256362"/>
            <a:ext cx="432282" cy="54866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62522" y="6381328"/>
            <a:ext cx="617250" cy="28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 cstate="print"/>
          <a:srcRect r="63276"/>
          <a:stretch>
            <a:fillRect/>
          </a:stretch>
        </p:blipFill>
        <p:spPr bwMode="auto">
          <a:xfrm>
            <a:off x="2195736" y="6309320"/>
            <a:ext cx="486916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986458" y="6242828"/>
            <a:ext cx="629408" cy="615172"/>
            <a:chOff x="6444207" y="4459498"/>
            <a:chExt cx="314704" cy="307586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10" cstate="print"/>
            <a:srcRect r="86921"/>
            <a:stretch>
              <a:fillRect/>
            </a:stretch>
          </p:blipFill>
          <p:spPr bwMode="auto">
            <a:xfrm>
              <a:off x="6444207" y="4459498"/>
              <a:ext cx="289223" cy="307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18"/>
            <p:cNvSpPr/>
            <p:nvPr/>
          </p:nvSpPr>
          <p:spPr>
            <a:xfrm>
              <a:off x="6713192" y="4581128"/>
              <a:ext cx="45719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0" name="Rectangle 19"/>
            <p:cNvSpPr/>
            <p:nvPr/>
          </p:nvSpPr>
          <p:spPr>
            <a:xfrm rot="16200000">
              <a:off x="6660826" y="4664091"/>
              <a:ext cx="45719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8296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C00000"/>
                </a:solidFill>
              </a:rPr>
              <a:t>CONCLUSIONS</a:t>
            </a:r>
            <a:endParaRPr lang="el-GR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9869"/>
            <a:ext cx="8229600" cy="5217443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en-US" dirty="0"/>
              <a:t>C</a:t>
            </a:r>
            <a:r>
              <a:rPr lang="en-US" dirty="0" smtClean="0"/>
              <a:t>lear </a:t>
            </a:r>
            <a:r>
              <a:rPr lang="en-US" dirty="0"/>
              <a:t>seasonal variation exhibiting a maximum in summer and a minimum in winter. </a:t>
            </a: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Highest monthly and daily O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dirty="0"/>
              <a:t>mixing ratios were observed during spring and </a:t>
            </a:r>
            <a:r>
              <a:rPr lang="en-US" dirty="0" smtClean="0"/>
              <a:t>summer.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Higher O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dirty="0"/>
              <a:t>levels at the rural site </a:t>
            </a:r>
            <a:r>
              <a:rPr lang="en-US" dirty="0" smtClean="0"/>
              <a:t>compared </a:t>
            </a:r>
            <a:r>
              <a:rPr lang="en-US" dirty="0"/>
              <a:t>to the semi-rural and the traffic sites. </a:t>
            </a: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The </a:t>
            </a:r>
            <a:r>
              <a:rPr lang="en-US" dirty="0"/>
              <a:t>lowest O</a:t>
            </a:r>
            <a:r>
              <a:rPr lang="en-US" baseline="-25000" dirty="0"/>
              <a:t>3</a:t>
            </a:r>
            <a:r>
              <a:rPr lang="en-US" dirty="0"/>
              <a:t> mixing ratios </a:t>
            </a:r>
            <a:r>
              <a:rPr lang="en-US" dirty="0" smtClean="0"/>
              <a:t>measured </a:t>
            </a:r>
            <a:r>
              <a:rPr lang="en-US" dirty="0"/>
              <a:t>at the traffic site </a:t>
            </a:r>
            <a:r>
              <a:rPr lang="en-US" dirty="0" smtClean="0"/>
              <a:t>(titration </a:t>
            </a:r>
            <a:r>
              <a:rPr lang="en-US" dirty="0"/>
              <a:t>effect of local high NO</a:t>
            </a:r>
            <a:r>
              <a:rPr lang="en-US" baseline="-25000" dirty="0"/>
              <a:t>x </a:t>
            </a:r>
            <a:r>
              <a:rPr lang="en-US" dirty="0" smtClean="0"/>
              <a:t>emissions).</a:t>
            </a:r>
            <a:endParaRPr lang="el-GR" dirty="0"/>
          </a:p>
          <a:p>
            <a:pPr>
              <a:buFont typeface="Wingdings" pitchFamily="2" charset="2"/>
              <a:buChar char="ü"/>
            </a:pP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 mixing ratios for the weekend days were slightly higher than that on weekdays at the Göztepe site, while </a:t>
            </a:r>
            <a:r>
              <a:rPr lang="en-US" dirty="0" smtClean="0"/>
              <a:t>opposite holds at the semi-rural and rural sites.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Differences </a:t>
            </a:r>
            <a:r>
              <a:rPr lang="en-US" dirty="0"/>
              <a:t>in the time of observed peak O</a:t>
            </a:r>
            <a:r>
              <a:rPr lang="en-US" baseline="-25000" dirty="0"/>
              <a:t>3</a:t>
            </a:r>
            <a:r>
              <a:rPr lang="en-US" dirty="0"/>
              <a:t> and the variability during the rush hours were notable, particularly at the traffic site. </a:t>
            </a: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The </a:t>
            </a:r>
            <a:r>
              <a:rPr lang="en-US" dirty="0"/>
              <a:t>sharp decrease in the morning rush hour O</a:t>
            </a:r>
            <a:r>
              <a:rPr lang="en-US" baseline="-25000" dirty="0"/>
              <a:t>3</a:t>
            </a:r>
            <a:r>
              <a:rPr lang="en-US" dirty="0"/>
              <a:t> levels during weekdays were not observed in weekends. </a:t>
            </a: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Transport </a:t>
            </a:r>
            <a:r>
              <a:rPr lang="en-US" dirty="0"/>
              <a:t>is mainly from Europe, Balkans and the Black Sea to Istanbul. </a:t>
            </a: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Elevated </a:t>
            </a:r>
            <a:r>
              <a:rPr lang="en-US" dirty="0"/>
              <a:t>levels of O</a:t>
            </a:r>
            <a:r>
              <a:rPr lang="en-US" baseline="-25000" dirty="0"/>
              <a:t>3 </a:t>
            </a:r>
            <a:r>
              <a:rPr lang="en-US" dirty="0"/>
              <a:t>might be attributed to a mix of transport and local production. </a:t>
            </a:r>
            <a:endParaRPr lang="el-GR" dirty="0"/>
          </a:p>
          <a:p>
            <a:pPr>
              <a:buFont typeface="Wingdings" pitchFamily="2" charset="2"/>
              <a:buChar char="ü"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3744416" cy="365125"/>
          </a:xfrm>
        </p:spPr>
        <p:txBody>
          <a:bodyPr/>
          <a:lstStyle/>
          <a:p>
            <a:endParaRPr lang="el-GR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5937920"/>
            <a:ext cx="500932" cy="920080"/>
            <a:chOff x="0" y="0"/>
            <a:chExt cx="2440027" cy="4643445"/>
          </a:xfrm>
        </p:grpSpPr>
        <p:pic>
          <p:nvPicPr>
            <p:cNvPr id="6" name="Picture 12" descr="uoc-ecpl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440027" cy="4643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9"/>
            <p:cNvGrpSpPr>
              <a:grpSpLocks/>
            </p:cNvGrpSpPr>
            <p:nvPr/>
          </p:nvGrpSpPr>
          <p:grpSpPr bwMode="auto">
            <a:xfrm>
              <a:off x="213880" y="2427777"/>
              <a:ext cx="1786339" cy="1785719"/>
              <a:chOff x="2499896" y="2284901"/>
              <a:chExt cx="1786339" cy="1785719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2499896" y="2284901"/>
                <a:ext cx="1786339" cy="178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l-GR"/>
              </a:p>
            </p:txBody>
          </p:sp>
          <p:pic>
            <p:nvPicPr>
              <p:cNvPr id="9" name="Picture 4" descr="C:\Users\mariak\KANAKIDOU_fuj\Kanakidou (D)\PROJECTS\eu_projects\PAST\ACES\logo_ecpl_transparent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585183" y="2375080"/>
                <a:ext cx="1592937" cy="163669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</p:pic>
        </p:grp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50" y="6286500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6336030"/>
            <a:ext cx="592455" cy="52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6" cstate="print">
            <a:lum contrast="6000"/>
          </a:blip>
          <a:srcRect/>
          <a:stretch>
            <a:fillRect/>
          </a:stretch>
        </p:blipFill>
        <p:spPr bwMode="auto">
          <a:xfrm>
            <a:off x="539552" y="6256362"/>
            <a:ext cx="432282" cy="54866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62522" y="6381328"/>
            <a:ext cx="617250" cy="28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print"/>
          <a:srcRect r="63276"/>
          <a:stretch>
            <a:fillRect/>
          </a:stretch>
        </p:blipFill>
        <p:spPr bwMode="auto">
          <a:xfrm>
            <a:off x="2195736" y="6309320"/>
            <a:ext cx="486916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986458" y="6242828"/>
            <a:ext cx="629408" cy="615172"/>
            <a:chOff x="6444207" y="4459498"/>
            <a:chExt cx="314704" cy="307586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 r="86921"/>
            <a:stretch>
              <a:fillRect/>
            </a:stretch>
          </p:blipFill>
          <p:spPr bwMode="auto">
            <a:xfrm>
              <a:off x="6444207" y="4459498"/>
              <a:ext cx="289223" cy="307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16"/>
            <p:cNvSpPr/>
            <p:nvPr/>
          </p:nvSpPr>
          <p:spPr>
            <a:xfrm>
              <a:off x="6713192" y="4581128"/>
              <a:ext cx="45719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8" name="Rectangle 17"/>
            <p:cNvSpPr/>
            <p:nvPr/>
          </p:nvSpPr>
          <p:spPr>
            <a:xfrm rot="16200000">
              <a:off x="6660826" y="4664091"/>
              <a:ext cx="45719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669360"/>
            <a:ext cx="2895600" cy="52115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9350" y="188641"/>
            <a:ext cx="4744938" cy="703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800" b="1" dirty="0" smtClean="0">
                <a:solidFill>
                  <a:srgbClr val="C00000"/>
                </a:solidFill>
              </a:rPr>
              <a:t>THANK YOU</a:t>
            </a:r>
          </a:p>
          <a:p>
            <a:pPr algn="ctr">
              <a:buNone/>
            </a:pPr>
            <a:endParaRPr lang="en-US" sz="48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en-US" sz="4800" b="1" dirty="0" smtClean="0">
                <a:solidFill>
                  <a:srgbClr val="C00000"/>
                </a:solidFill>
              </a:rPr>
              <a:t>Acknowledgements</a:t>
            </a:r>
          </a:p>
          <a:p>
            <a:pPr algn="ctr">
              <a:buNone/>
            </a:pPr>
            <a:endParaRPr lang="en-US" sz="4800" b="1" dirty="0">
              <a:solidFill>
                <a:srgbClr val="C00000"/>
              </a:solidFill>
            </a:endParaRPr>
          </a:p>
          <a:p>
            <a:pPr algn="ctr">
              <a:buNone/>
            </a:pPr>
            <a:endParaRPr lang="en-US" sz="48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el-GR" sz="2800" b="1" dirty="0">
              <a:solidFill>
                <a:srgbClr val="0033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2798" y="3861048"/>
            <a:ext cx="23812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6720" y="3330297"/>
            <a:ext cx="2073592" cy="1826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>
            <a:grpSpLocks noChangeAspect="1"/>
          </p:cNvGrpSpPr>
          <p:nvPr/>
        </p:nvGrpSpPr>
        <p:grpSpPr bwMode="auto">
          <a:xfrm>
            <a:off x="0" y="5937920"/>
            <a:ext cx="500932" cy="920080"/>
            <a:chOff x="0" y="0"/>
            <a:chExt cx="2440027" cy="4643445"/>
          </a:xfrm>
        </p:grpSpPr>
        <p:pic>
          <p:nvPicPr>
            <p:cNvPr id="7" name="Picture 12" descr="uoc-ecp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2440027" cy="4643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213880" y="2427777"/>
              <a:ext cx="1786339" cy="1785719"/>
              <a:chOff x="2499896" y="2284901"/>
              <a:chExt cx="1786339" cy="1785719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2499896" y="2284901"/>
                <a:ext cx="1786339" cy="178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l-GR"/>
              </a:p>
            </p:txBody>
          </p:sp>
          <p:pic>
            <p:nvPicPr>
              <p:cNvPr id="10" name="Picture 4" descr="C:\Users\mariak\KANAKIDOU_fuj\Kanakidou (D)\PROJECTS\eu_projects\PAST\ACES\logo_ecpl_transparent.g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585183" y="2375080"/>
                <a:ext cx="1592937" cy="163669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</p:pic>
        </p:grpSp>
      </p:grp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6" cstate="print">
            <a:lum contrast="6000"/>
          </a:blip>
          <a:srcRect/>
          <a:stretch>
            <a:fillRect/>
          </a:stretch>
        </p:blipFill>
        <p:spPr bwMode="auto">
          <a:xfrm>
            <a:off x="539552" y="6256362"/>
            <a:ext cx="432282" cy="54866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62522" y="6381328"/>
            <a:ext cx="617250" cy="28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/>
          <a:srcRect r="63276"/>
          <a:stretch>
            <a:fillRect/>
          </a:stretch>
        </p:blipFill>
        <p:spPr bwMode="auto">
          <a:xfrm>
            <a:off x="2195736" y="6309320"/>
            <a:ext cx="486916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986458" y="6242828"/>
            <a:ext cx="629408" cy="615172"/>
            <a:chOff x="6444207" y="4459498"/>
            <a:chExt cx="314704" cy="307586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 r="86921"/>
            <a:stretch>
              <a:fillRect/>
            </a:stretch>
          </p:blipFill>
          <p:spPr bwMode="auto">
            <a:xfrm>
              <a:off x="6444207" y="4459498"/>
              <a:ext cx="289223" cy="307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5"/>
            <p:cNvSpPr/>
            <p:nvPr/>
          </p:nvSpPr>
          <p:spPr>
            <a:xfrm>
              <a:off x="6713192" y="4581128"/>
              <a:ext cx="45719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7" name="Rectangle 16"/>
            <p:cNvSpPr/>
            <p:nvPr/>
          </p:nvSpPr>
          <p:spPr>
            <a:xfrm rot="16200000">
              <a:off x="6660826" y="4664091"/>
              <a:ext cx="45719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 l="5785" r="82349"/>
          <a:stretch>
            <a:fillRect/>
          </a:stretch>
        </p:blipFill>
        <p:spPr bwMode="auto">
          <a:xfrm>
            <a:off x="1403648" y="3744445"/>
            <a:ext cx="1188107" cy="1124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20750"/>
            <a:ext cx="7772400" cy="519113"/>
          </a:xfrm>
        </p:spPr>
        <p:txBody>
          <a:bodyPr/>
          <a:lstStyle/>
          <a:p>
            <a:pPr eaLnBrk="1" hangingPunct="1"/>
            <a:endParaRPr lang="tr-TR" sz="2800" b="1" dirty="0" smtClean="0">
              <a:latin typeface="Arial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tr-TR" sz="2800" dirty="0" smtClean="0">
                <a:latin typeface="Arial" pitchFamily="34" charset="0"/>
              </a:rPr>
              <a:t>Radical formation in the atmosphere from NMVOCs </a:t>
            </a:r>
            <a:r>
              <a:rPr lang="en-US" sz="2800" dirty="0" smtClean="0">
                <a:latin typeface="Arial" pitchFamily="34" charset="0"/>
              </a:rPr>
              <a:t> </a:t>
            </a:r>
            <a:endParaRPr lang="tr-TR" sz="2800" dirty="0" smtClean="0"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sz="2800" dirty="0" smtClean="0">
                <a:latin typeface="Arial" pitchFamily="34" charset="0"/>
              </a:rPr>
              <a:t>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>
                <a:latin typeface="Arial" pitchFamily="34" charset="0"/>
              </a:rPr>
              <a:t> </a:t>
            </a:r>
            <a:r>
              <a:rPr lang="tr-TR" sz="2800" dirty="0" smtClean="0">
                <a:latin typeface="Arial" pitchFamily="34" charset="0"/>
              </a:rPr>
              <a:t>most important here are the reactions with the hydroxyl radical and more generally the peroxy radical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sz="2800" dirty="0" smtClean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tr-TR" sz="2800" dirty="0" smtClean="0">
                <a:latin typeface="Arial" pitchFamily="34" charset="0"/>
              </a:rPr>
              <a:t>HO*</a:t>
            </a:r>
            <a:r>
              <a:rPr lang="tr-TR" sz="2800" baseline="-25000" dirty="0" smtClean="0">
                <a:latin typeface="Arial" pitchFamily="34" charset="0"/>
              </a:rPr>
              <a:t>2 </a:t>
            </a:r>
            <a:r>
              <a:rPr lang="tr-TR" sz="2800" dirty="0" smtClean="0">
                <a:latin typeface="Arial" pitchFamily="34" charset="0"/>
              </a:rPr>
              <a:t>+ </a:t>
            </a:r>
            <a:r>
              <a:rPr lang="en-US" sz="2800" dirty="0" smtClean="0">
                <a:latin typeface="Arial" pitchFamily="34" charset="0"/>
              </a:rPr>
              <a:t>NO </a:t>
            </a:r>
            <a:r>
              <a:rPr lang="tr-TR" sz="2800" dirty="0" smtClean="0">
                <a:latin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sym typeface="Symbol" pitchFamily="18" charset="2"/>
              </a:rPr>
              <a:t></a:t>
            </a:r>
            <a:r>
              <a:rPr lang="tr-TR" sz="2800" dirty="0" smtClean="0">
                <a:latin typeface="Arial" pitchFamily="34" charset="0"/>
                <a:sym typeface="Symbol" pitchFamily="18" charset="2"/>
              </a:rPr>
              <a:t> </a:t>
            </a:r>
            <a:r>
              <a:rPr lang="en-US" sz="2800" dirty="0" smtClean="0">
                <a:latin typeface="Arial" pitchFamily="34" charset="0"/>
              </a:rPr>
              <a:t>NO</a:t>
            </a:r>
            <a:r>
              <a:rPr lang="en-US" sz="2800" baseline="-25000" dirty="0" smtClean="0">
                <a:latin typeface="Arial" pitchFamily="34" charset="0"/>
              </a:rPr>
              <a:t>2</a:t>
            </a:r>
            <a:r>
              <a:rPr lang="en-US" sz="2800" dirty="0" smtClean="0">
                <a:latin typeface="Arial" pitchFamily="34" charset="0"/>
              </a:rPr>
              <a:t> + </a:t>
            </a:r>
            <a:r>
              <a:rPr lang="tr-TR" sz="2800" dirty="0" smtClean="0">
                <a:latin typeface="Arial" pitchFamily="34" charset="0"/>
              </a:rPr>
              <a:t>H</a:t>
            </a:r>
            <a:r>
              <a:rPr lang="en-US" sz="2800" dirty="0" smtClean="0">
                <a:latin typeface="Arial" pitchFamily="34" charset="0"/>
              </a:rPr>
              <a:t>O</a:t>
            </a:r>
            <a:r>
              <a:rPr lang="tr-TR" sz="2800" dirty="0" smtClean="0">
                <a:latin typeface="Arial" pitchFamily="34" charset="0"/>
              </a:rPr>
              <a:t>*</a:t>
            </a:r>
            <a:r>
              <a:rPr lang="en-US" sz="2800" dirty="0" smtClean="0">
                <a:latin typeface="Arial" pitchFamily="34" charset="0"/>
              </a:rPr>
              <a:t> </a:t>
            </a:r>
            <a:r>
              <a:rPr lang="tr-TR" sz="2800" dirty="0" smtClean="0">
                <a:latin typeface="Arial" pitchFamily="34" charset="0"/>
              </a:rPr>
              <a:t>       (4)</a:t>
            </a:r>
            <a:r>
              <a:rPr lang="en-US" sz="2800" dirty="0" smtClean="0">
                <a:latin typeface="Arial" pitchFamily="34" charset="0"/>
              </a:rPr>
              <a:t> </a:t>
            </a:r>
            <a:endParaRPr lang="tr-TR" sz="2800" dirty="0" smtClean="0"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 smtClean="0"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800" dirty="0" smtClean="0">
                <a:latin typeface="Arial" pitchFamily="34" charset="0"/>
              </a:rPr>
              <a:t>RO*</a:t>
            </a:r>
            <a:r>
              <a:rPr lang="en-US" sz="2800" baseline="-25000" dirty="0" smtClean="0">
                <a:latin typeface="Arial" pitchFamily="34" charset="0"/>
              </a:rPr>
              <a:t>2</a:t>
            </a:r>
            <a:r>
              <a:rPr lang="tr-TR" sz="2800" dirty="0" smtClean="0">
                <a:latin typeface="Arial" pitchFamily="34" charset="0"/>
              </a:rPr>
              <a:t> + </a:t>
            </a:r>
            <a:r>
              <a:rPr lang="en-US" sz="2800" dirty="0" smtClean="0">
                <a:latin typeface="Arial" pitchFamily="34" charset="0"/>
              </a:rPr>
              <a:t>NO </a:t>
            </a:r>
            <a:r>
              <a:rPr lang="tr-TR" sz="2800" dirty="0" smtClean="0">
                <a:latin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sym typeface="Symbol" pitchFamily="18" charset="2"/>
              </a:rPr>
              <a:t></a:t>
            </a:r>
            <a:r>
              <a:rPr lang="en-US" sz="2800" dirty="0" smtClean="0">
                <a:latin typeface="Arial" pitchFamily="34" charset="0"/>
              </a:rPr>
              <a:t> </a:t>
            </a:r>
            <a:r>
              <a:rPr lang="tr-TR" sz="2800" dirty="0" smtClean="0">
                <a:latin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</a:rPr>
              <a:t>NO</a:t>
            </a:r>
            <a:r>
              <a:rPr lang="en-US" sz="2800" baseline="-25000" dirty="0" smtClean="0">
                <a:latin typeface="Arial" pitchFamily="34" charset="0"/>
              </a:rPr>
              <a:t>2</a:t>
            </a:r>
            <a:r>
              <a:rPr lang="en-US" sz="2800" dirty="0" smtClean="0">
                <a:latin typeface="Arial" pitchFamily="34" charset="0"/>
              </a:rPr>
              <a:t> + </a:t>
            </a:r>
            <a:r>
              <a:rPr lang="tr-TR" sz="2800" dirty="0" smtClean="0">
                <a:latin typeface="Arial" pitchFamily="34" charset="0"/>
              </a:rPr>
              <a:t>R</a:t>
            </a:r>
            <a:r>
              <a:rPr lang="en-US" sz="2800" dirty="0" smtClean="0">
                <a:latin typeface="Arial" pitchFamily="34" charset="0"/>
              </a:rPr>
              <a:t>O</a:t>
            </a:r>
            <a:r>
              <a:rPr lang="tr-TR" sz="2800" dirty="0" smtClean="0">
                <a:latin typeface="Arial" pitchFamily="34" charset="0"/>
              </a:rPr>
              <a:t>*</a:t>
            </a:r>
            <a:r>
              <a:rPr lang="en-US" sz="2800" dirty="0" smtClean="0">
                <a:latin typeface="Arial" pitchFamily="34" charset="0"/>
              </a:rPr>
              <a:t> </a:t>
            </a:r>
            <a:r>
              <a:rPr lang="tr-TR" sz="2800" dirty="0" smtClean="0">
                <a:latin typeface="Arial" pitchFamily="34" charset="0"/>
              </a:rPr>
              <a:t>       (5)</a:t>
            </a:r>
            <a:r>
              <a:rPr lang="en-US" sz="2800" dirty="0" smtClean="0">
                <a:latin typeface="Arial" pitchFamily="34" charset="0"/>
              </a:rPr>
              <a:t>    </a:t>
            </a:r>
            <a:endParaRPr lang="tr-TR" sz="2800" dirty="0" smtClean="0"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sz="2800" dirty="0" smtClean="0">
                <a:latin typeface="Arial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sz="2800" dirty="0" smtClean="0">
                <a:latin typeface="Arial" pitchFamily="34" charset="0"/>
              </a:rPr>
              <a:t>Thus when NO molecules are consumed, ozone is spared and it accumulates. </a:t>
            </a:r>
            <a:r>
              <a:rPr lang="en-US" sz="2800" dirty="0" smtClean="0">
                <a:latin typeface="Arial" pitchFamily="34" charset="0"/>
              </a:rPr>
              <a:t>                                                                                                    </a:t>
            </a:r>
            <a:r>
              <a:rPr lang="tr-TR" sz="2800" dirty="0" smtClean="0">
                <a:latin typeface="Arial" pitchFamily="34" charset="0"/>
              </a:rPr>
              <a:t>   </a:t>
            </a:r>
            <a:r>
              <a:rPr lang="en-US" sz="2800" dirty="0" smtClean="0">
                <a:latin typeface="Arial" pitchFamily="34" charset="0"/>
              </a:rPr>
              <a:t>                                                              </a:t>
            </a:r>
            <a:endParaRPr lang="tr-TR" sz="28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sz="2800" dirty="0" smtClean="0">
                <a:latin typeface="Arial" pitchFamily="34" charset="0"/>
              </a:rPr>
              <a:t>NO reacts  with ozone destroying it (rapidly) and  regenerating NO</a:t>
            </a:r>
            <a:r>
              <a:rPr lang="tr-TR" sz="2800" baseline="-25000" dirty="0" smtClean="0">
                <a:latin typeface="Arial" pitchFamily="34" charset="0"/>
              </a:rPr>
              <a:t>2</a:t>
            </a:r>
            <a:r>
              <a:rPr lang="tr-TR" sz="2800" dirty="0" smtClean="0">
                <a:latin typeface="Arial" pitchFamily="34" charset="0"/>
              </a:rPr>
              <a:t>, so the presence of NO will prevent the build up of ozone</a:t>
            </a:r>
          </a:p>
          <a:p>
            <a:pPr eaLnBrk="1" hangingPunct="1"/>
            <a:r>
              <a:rPr lang="tr-TR" sz="2800" dirty="0" smtClean="0">
                <a:latin typeface="Arial" pitchFamily="34" charset="0"/>
              </a:rPr>
              <a:t>Daylight hours: NO, NO</a:t>
            </a:r>
            <a:r>
              <a:rPr lang="tr-TR" sz="2800" baseline="-25000" dirty="0" smtClean="0">
                <a:latin typeface="Arial" pitchFamily="34" charset="0"/>
              </a:rPr>
              <a:t>2</a:t>
            </a:r>
            <a:r>
              <a:rPr lang="tr-TR" sz="2800" dirty="0" smtClean="0">
                <a:latin typeface="Arial" pitchFamily="34" charset="0"/>
              </a:rPr>
              <a:t> and O</a:t>
            </a:r>
            <a:r>
              <a:rPr lang="tr-TR" sz="2800" baseline="-25000" dirty="0" smtClean="0">
                <a:latin typeface="Arial" pitchFamily="34" charset="0"/>
              </a:rPr>
              <a:t>3</a:t>
            </a:r>
            <a:r>
              <a:rPr lang="tr-TR" sz="2800" dirty="0" smtClean="0">
                <a:latin typeface="Arial" pitchFamily="34" charset="0"/>
              </a:rPr>
              <a:t> equilibrate (photostationary state)</a:t>
            </a:r>
          </a:p>
          <a:p>
            <a:r>
              <a:rPr lang="tr-TR" sz="2800" dirty="0" smtClean="0">
                <a:latin typeface="Arial" pitchFamily="34" charset="0"/>
              </a:rPr>
              <a:t>Evening time:fresh inputs of NO from rush-hour traffic without photochemical reactions –depletes ozone-</a:t>
            </a:r>
            <a:endParaRPr lang="en-US" sz="2800" dirty="0" smtClean="0">
              <a:latin typeface="Arial" pitchFamily="34" charset="0"/>
            </a:endParaRPr>
          </a:p>
          <a:p>
            <a:pPr eaLnBrk="1" hangingPunct="1">
              <a:buFontTx/>
              <a:buNone/>
            </a:pPr>
            <a:endParaRPr lang="tr-TR" sz="28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772400" cy="641350"/>
          </a:xfrm>
        </p:spPr>
        <p:txBody>
          <a:bodyPr/>
          <a:lstStyle/>
          <a:p>
            <a:pPr eaLnBrk="1" hangingPunct="1"/>
            <a:r>
              <a:rPr lang="tr-TR" sz="3600" dirty="0" smtClean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tr-TR" sz="3600" baseline="-25000" dirty="0" smtClean="0">
                <a:solidFill>
                  <a:schemeClr val="accent6">
                    <a:lumMod val="75000"/>
                  </a:schemeClr>
                </a:solidFill>
              </a:rPr>
              <a:t>3 </a:t>
            </a:r>
            <a:r>
              <a:rPr lang="tr-TR" sz="3600" dirty="0" smtClean="0">
                <a:solidFill>
                  <a:schemeClr val="accent6">
                    <a:lumMod val="75000"/>
                  </a:schemeClr>
                </a:solidFill>
              </a:rPr>
              <a:t>production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smtClean="0">
                <a:latin typeface="Arial" pitchFamily="34" charset="0"/>
              </a:rPr>
              <a:t>Net O</a:t>
            </a:r>
            <a:r>
              <a:rPr lang="tr-TR" baseline="-25000" smtClean="0">
                <a:latin typeface="Arial" pitchFamily="34" charset="0"/>
              </a:rPr>
              <a:t>3</a:t>
            </a:r>
            <a:r>
              <a:rPr lang="tr-TR" smtClean="0">
                <a:latin typeface="Arial" pitchFamily="34" charset="0"/>
              </a:rPr>
              <a:t> production is expressed as a function of NO</a:t>
            </a:r>
            <a:r>
              <a:rPr lang="tr-TR" i="1" smtClean="0">
                <a:latin typeface="Arial" pitchFamily="34" charset="0"/>
              </a:rPr>
              <a:t>x</a:t>
            </a:r>
            <a:r>
              <a:rPr lang="tr-TR" smtClean="0">
                <a:latin typeface="Arial" pitchFamily="34" charset="0"/>
              </a:rPr>
              <a:t>(= NO + NO</a:t>
            </a:r>
            <a:r>
              <a:rPr lang="tr-TR" baseline="-25000" smtClean="0">
                <a:latin typeface="Arial" pitchFamily="34" charset="0"/>
              </a:rPr>
              <a:t>2</a:t>
            </a:r>
            <a:r>
              <a:rPr lang="tr-TR" smtClean="0">
                <a:latin typeface="Arial" pitchFamily="34" charset="0"/>
              </a:rPr>
              <a:t>) and NMVOC concentrations </a:t>
            </a:r>
          </a:p>
          <a:p>
            <a:pPr eaLnBrk="1" hangingPunct="1"/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14400"/>
            <a:ext cx="7772400" cy="4114800"/>
          </a:xfrm>
        </p:spPr>
        <p:txBody>
          <a:bodyPr/>
          <a:lstStyle/>
          <a:p>
            <a:pPr eaLnBrk="1" hangingPunct="1"/>
            <a:r>
              <a:rPr lang="en-US" smtClean="0"/>
              <a:t>under NOx – sensitive conditions, ozone formation is almost entirely governed by NOx and largely independent of VOCs, </a:t>
            </a:r>
            <a:endParaRPr lang="tr-TR" smtClean="0"/>
          </a:p>
          <a:p>
            <a:pPr eaLnBrk="1" hangingPunct="1"/>
            <a:r>
              <a:rPr lang="en-US" smtClean="0"/>
              <a:t>under VOC – sensitive conditions, ozone formation is related to the increase in VOCs and not to NOx changes. </a:t>
            </a:r>
            <a:endParaRPr lang="tr-T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47700"/>
            <a:ext cx="7772400" cy="1066800"/>
          </a:xfrm>
        </p:spPr>
        <p:txBody>
          <a:bodyPr/>
          <a:lstStyle/>
          <a:p>
            <a:pPr eaLnBrk="1" hangingPunct="1"/>
            <a:r>
              <a:rPr lang="tr-TR" sz="3200" dirty="0" smtClean="0">
                <a:solidFill>
                  <a:schemeClr val="accent6">
                    <a:lumMod val="75000"/>
                  </a:schemeClr>
                </a:solidFill>
              </a:rPr>
              <a:t>Understanding of Photostationary State and Impact of NO</a:t>
            </a:r>
            <a:r>
              <a:rPr lang="tr-TR" sz="3200" baseline="-250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tr-TR" sz="3200" dirty="0" smtClean="0">
                <a:solidFill>
                  <a:schemeClr val="accent6">
                    <a:lumMod val="75000"/>
                  </a:schemeClr>
                </a:solidFill>
              </a:rPr>
              <a:t> over NOx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tr-TR" sz="2800" dirty="0" smtClean="0"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800" dirty="0" smtClean="0">
                <a:latin typeface="Arial" pitchFamily="34" charset="0"/>
              </a:rPr>
              <a:t>j  : rate of NO</a:t>
            </a:r>
            <a:r>
              <a:rPr lang="tr-TR" sz="2800" baseline="-25000" dirty="0" smtClean="0">
                <a:latin typeface="Arial" pitchFamily="34" charset="0"/>
              </a:rPr>
              <a:t>2</a:t>
            </a:r>
            <a:r>
              <a:rPr lang="tr-TR" sz="2800" dirty="0" smtClean="0">
                <a:latin typeface="Arial" pitchFamily="34" charset="0"/>
              </a:rPr>
              <a:t> photolysis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sz="2800" dirty="0" smtClean="0">
                <a:latin typeface="Arial" pitchFamily="34" charset="0"/>
              </a:rPr>
              <a:t>    (s</a:t>
            </a:r>
            <a:r>
              <a:rPr lang="tr-TR" sz="2800" dirty="0" smtClean="0"/>
              <a:t>olar radiation-angle of sun</a:t>
            </a:r>
            <a:r>
              <a:rPr lang="tr-TR" sz="2800" dirty="0" smtClean="0">
                <a:latin typeface="Arial" pitchFamily="34" charset="0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tr-TR" sz="2800" dirty="0" smtClean="0">
                <a:latin typeface="Arial" pitchFamily="34" charset="0"/>
              </a:rPr>
              <a:t>k</a:t>
            </a:r>
            <a:r>
              <a:rPr lang="tr-TR" sz="2800" baseline="-25000" dirty="0" smtClean="0">
                <a:latin typeface="Arial" pitchFamily="34" charset="0"/>
              </a:rPr>
              <a:t>2</a:t>
            </a:r>
            <a:r>
              <a:rPr lang="tr-TR" sz="2800" dirty="0" smtClean="0"/>
              <a:t> </a:t>
            </a:r>
            <a:r>
              <a:rPr lang="tr-TR" sz="2800" dirty="0" smtClean="0">
                <a:latin typeface="Arial" pitchFamily="34" charset="0"/>
              </a:rPr>
              <a:t>: rate coefficient for the reaction of NO with O</a:t>
            </a:r>
            <a:r>
              <a:rPr lang="tr-TR" sz="2800" baseline="-25000" dirty="0" smtClean="0">
                <a:latin typeface="Arial" pitchFamily="34" charset="0"/>
              </a:rPr>
              <a:t>3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sz="2800" dirty="0" smtClean="0">
                <a:latin typeface="Arial" pitchFamily="34" charset="0"/>
              </a:rPr>
              <a:t> </a:t>
            </a:r>
            <a:r>
              <a:rPr lang="tr-TR" sz="2800" dirty="0" smtClean="0"/>
              <a:t> </a:t>
            </a:r>
            <a:r>
              <a:rPr lang="tr-TR" sz="2800" dirty="0" smtClean="0">
                <a:latin typeface="Arial" pitchFamily="34" charset="0"/>
              </a:rPr>
              <a:t>  (ambient </a:t>
            </a:r>
            <a:r>
              <a:rPr lang="tr-TR" sz="2800" dirty="0" smtClean="0"/>
              <a:t>temperature</a:t>
            </a:r>
            <a:r>
              <a:rPr lang="tr-TR" sz="2800" dirty="0" smtClean="0">
                <a:latin typeface="Arial" pitchFamily="34" charset="0"/>
              </a:rPr>
              <a:t>)</a:t>
            </a:r>
            <a:r>
              <a:rPr lang="tr-TR" sz="2800" dirty="0" smtClean="0"/>
              <a:t> </a:t>
            </a:r>
            <a:endParaRPr lang="tr-TR" sz="2800" dirty="0" smtClean="0"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sz="2800" dirty="0" smtClean="0">
                <a:latin typeface="Arial" pitchFamily="34" charset="0"/>
              </a:rPr>
              <a:t>   [</a:t>
            </a:r>
            <a:r>
              <a:rPr lang="tr-TR" sz="2800" dirty="0" smtClean="0"/>
              <a:t>Seinfeld and Pandis</a:t>
            </a:r>
            <a:r>
              <a:rPr lang="tr-TR" sz="2800" dirty="0" smtClean="0">
                <a:latin typeface="Arial" pitchFamily="34" charset="0"/>
              </a:rPr>
              <a:t>,</a:t>
            </a:r>
            <a:r>
              <a:rPr lang="tr-TR" sz="2800" dirty="0" smtClean="0"/>
              <a:t> 1998</a:t>
            </a:r>
            <a:r>
              <a:rPr lang="tr-TR" sz="2800" dirty="0" smtClean="0">
                <a:latin typeface="Arial" pitchFamily="34" charset="0"/>
              </a:rPr>
              <a:t>;</a:t>
            </a:r>
            <a:r>
              <a:rPr lang="tr-TR" sz="2800" dirty="0" smtClean="0"/>
              <a:t> Mazzeo, </a:t>
            </a:r>
            <a:r>
              <a:rPr lang="tr-TR" sz="2800" dirty="0" smtClean="0">
                <a:latin typeface="Arial" pitchFamily="34" charset="0"/>
              </a:rPr>
              <a:t>(</a:t>
            </a:r>
            <a:r>
              <a:rPr lang="tr-TR" sz="2800" dirty="0" smtClean="0"/>
              <a:t>2005</a:t>
            </a:r>
            <a:r>
              <a:rPr lang="tr-TR" sz="2800" dirty="0" smtClean="0">
                <a:latin typeface="Arial" pitchFamily="34" charset="0"/>
              </a:rPr>
              <a:t>)]</a:t>
            </a:r>
            <a:endParaRPr lang="tr-TR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sz="2800" dirty="0" smtClean="0"/>
          </a:p>
          <a:p>
            <a:pPr eaLnBrk="1" hangingPunct="1">
              <a:lnSpc>
                <a:spcPct val="80000"/>
              </a:lnSpc>
            </a:pPr>
            <a:r>
              <a:rPr lang="tr-TR" sz="2800" dirty="0" smtClean="0"/>
              <a:t>[O</a:t>
            </a:r>
            <a:r>
              <a:rPr lang="tr-TR" sz="2800" baseline="-25000" dirty="0" smtClean="0"/>
              <a:t>3</a:t>
            </a:r>
            <a:r>
              <a:rPr lang="tr-TR" sz="2800" dirty="0" smtClean="0"/>
              <a:t>]</a:t>
            </a:r>
            <a:r>
              <a:rPr lang="tr-TR" sz="2800" dirty="0" smtClean="0">
                <a:latin typeface="Arial" pitchFamily="34" charset="0"/>
              </a:rPr>
              <a:t>  </a:t>
            </a:r>
            <a:r>
              <a:rPr lang="tr-TR" sz="2800" dirty="0" smtClean="0"/>
              <a:t>= j [NO</a:t>
            </a:r>
            <a:r>
              <a:rPr lang="tr-TR" sz="2800" baseline="-25000" dirty="0" smtClean="0"/>
              <a:t>2</a:t>
            </a:r>
            <a:r>
              <a:rPr lang="tr-TR" sz="2800" dirty="0" smtClean="0"/>
              <a:t>]/k</a:t>
            </a:r>
            <a:r>
              <a:rPr lang="tr-TR" sz="2800" baseline="-25000" dirty="0" smtClean="0"/>
              <a:t>2</a:t>
            </a:r>
            <a:r>
              <a:rPr lang="tr-TR" sz="2800" dirty="0" smtClean="0"/>
              <a:t>[NO]</a:t>
            </a:r>
            <a:endParaRPr lang="tr-TR" sz="2800" baseline="-25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sz="2800" dirty="0" smtClean="0"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C00000"/>
                </a:solidFill>
              </a:rPr>
              <a:t>OZONE MEASUREMENTS IN ISTANBUL</a:t>
            </a:r>
            <a:endParaRPr lang="el-GR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Ozone (O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) measurements conducted by Metropolitan Municipality of Istanbul (IBB) since 1999</a:t>
            </a:r>
          </a:p>
          <a:p>
            <a:r>
              <a:rPr lang="en-US" sz="2400" dirty="0" smtClean="0"/>
              <a:t>All urban/traffic stations</a:t>
            </a:r>
          </a:p>
          <a:p>
            <a:r>
              <a:rPr lang="en-US" sz="2400" dirty="0" smtClean="0"/>
              <a:t>Data has been statistically evaluated for different periods in a number of studies </a:t>
            </a:r>
            <a:r>
              <a:rPr lang="da-DK" sz="2400" dirty="0" smtClean="0"/>
              <a:t>(</a:t>
            </a:r>
            <a:r>
              <a:rPr lang="da-DK" sz="2400" i="1" dirty="0" smtClean="0"/>
              <a:t>Topcu and Incecik, IJEP, 2002 and FresEnvBull, 2003; Im et al., WASP, 2006; Im et al., AtmRes, 2008</a:t>
            </a:r>
            <a:r>
              <a:rPr lang="da-DK" sz="2400" dirty="0" smtClean="0"/>
              <a:t>)</a:t>
            </a:r>
          </a:p>
          <a:p>
            <a:r>
              <a:rPr lang="da-DK" sz="2400" dirty="0" smtClean="0"/>
              <a:t>Generally low O</a:t>
            </a:r>
            <a:r>
              <a:rPr lang="da-DK" sz="2400" baseline="-25000" dirty="0" smtClean="0"/>
              <a:t>3</a:t>
            </a:r>
            <a:r>
              <a:rPr lang="da-DK" sz="2400" dirty="0" smtClean="0"/>
              <a:t> levels (mean=~20 ppb) have been reported (</a:t>
            </a:r>
            <a:r>
              <a:rPr lang="da-DK" sz="2400" i="1" dirty="0" smtClean="0"/>
              <a:t>Kanakidou et al., AtmEnv Review, 2011</a:t>
            </a:r>
            <a:r>
              <a:rPr lang="da-DK" sz="2400" dirty="0" smtClean="0"/>
              <a:t>)</a:t>
            </a:r>
          </a:p>
          <a:p>
            <a:endParaRPr lang="el-GR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960440" cy="365125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3923928" y="0"/>
            <a:ext cx="5220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INTRODUCTION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METHODS RESULTS CONCLUSIONS</a:t>
            </a:r>
            <a:endParaRPr lang="el-GR" b="1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auto">
          <a:xfrm>
            <a:off x="0" y="5937920"/>
            <a:ext cx="500932" cy="920080"/>
            <a:chOff x="0" y="0"/>
            <a:chExt cx="2440027" cy="4643445"/>
          </a:xfrm>
        </p:grpSpPr>
        <p:pic>
          <p:nvPicPr>
            <p:cNvPr id="7" name="Picture 12" descr="uoc-ecpl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440027" cy="4643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213880" y="2427777"/>
              <a:ext cx="1786339" cy="1785719"/>
              <a:chOff x="2499896" y="2284901"/>
              <a:chExt cx="1786339" cy="1785719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2499896" y="2284901"/>
                <a:ext cx="1786339" cy="178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l-GR"/>
              </a:p>
            </p:txBody>
          </p:sp>
          <p:pic>
            <p:nvPicPr>
              <p:cNvPr id="10" name="Picture 4" descr="C:\Users\mariak\KANAKIDOU_fuj\Kanakidou (D)\PROJECTS\eu_projects\PAST\ACES\logo_ecpl_transparent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585183" y="2375080"/>
                <a:ext cx="1592937" cy="163669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</p:pic>
        </p:grp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50" y="6286500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6336030"/>
            <a:ext cx="592455" cy="52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6" cstate="print">
            <a:lum contrast="6000"/>
          </a:blip>
          <a:srcRect/>
          <a:stretch>
            <a:fillRect/>
          </a:stretch>
        </p:blipFill>
        <p:spPr bwMode="auto">
          <a:xfrm>
            <a:off x="539552" y="6256362"/>
            <a:ext cx="432282" cy="54866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62522" y="6381328"/>
            <a:ext cx="617250" cy="28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 cstate="print"/>
          <a:srcRect r="63276"/>
          <a:stretch>
            <a:fillRect/>
          </a:stretch>
        </p:blipFill>
        <p:spPr bwMode="auto">
          <a:xfrm>
            <a:off x="2195736" y="6309320"/>
            <a:ext cx="486916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986458" y="6242828"/>
            <a:ext cx="629408" cy="615172"/>
            <a:chOff x="6444207" y="4459498"/>
            <a:chExt cx="314704" cy="307586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 r="86921"/>
            <a:stretch>
              <a:fillRect/>
            </a:stretch>
          </p:blipFill>
          <p:spPr bwMode="auto">
            <a:xfrm>
              <a:off x="6444207" y="4459498"/>
              <a:ext cx="289223" cy="307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ctangle 17"/>
            <p:cNvSpPr/>
            <p:nvPr/>
          </p:nvSpPr>
          <p:spPr>
            <a:xfrm>
              <a:off x="6713192" y="4581128"/>
              <a:ext cx="45719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9" name="Rectangle 18"/>
            <p:cNvSpPr/>
            <p:nvPr/>
          </p:nvSpPr>
          <p:spPr>
            <a:xfrm rot="16200000">
              <a:off x="6660826" y="4664091"/>
              <a:ext cx="45719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dirty="0" smtClean="0">
                <a:solidFill>
                  <a:srgbClr val="C00000"/>
                </a:solidFill>
              </a:rPr>
              <a:t>MOTIVATION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All stations are urban with low 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levels due to anthropogenic emissions from traffic in particular</a:t>
            </a:r>
          </a:p>
          <a:p>
            <a:r>
              <a:rPr lang="en-US" sz="2400" dirty="0" smtClean="0"/>
              <a:t>Urban sites may not represent the general 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profiles in the extended area of a city</a:t>
            </a:r>
          </a:p>
          <a:p>
            <a:r>
              <a:rPr lang="en-US" sz="2400" dirty="0" smtClean="0"/>
              <a:t>Precursor emissions lead to 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formation downwind of the sources (</a:t>
            </a:r>
            <a:r>
              <a:rPr lang="en-US" sz="2400" i="1" dirty="0" smtClean="0"/>
              <a:t>Kanakidou et al., </a:t>
            </a:r>
            <a:r>
              <a:rPr lang="en-US" sz="2400" i="1" dirty="0" err="1" smtClean="0"/>
              <a:t>AtmEnv</a:t>
            </a:r>
            <a:r>
              <a:rPr lang="en-US" sz="2400" i="1" dirty="0" smtClean="0"/>
              <a:t>, 2011, Im et al., A</a:t>
            </a:r>
            <a:r>
              <a:rPr lang="tr-TR" sz="2400" i="1" dirty="0" smtClean="0"/>
              <a:t>CP</a:t>
            </a:r>
            <a:r>
              <a:rPr lang="en-US" sz="2400" i="1" dirty="0" smtClean="0"/>
              <a:t>, 2011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levels in non-urban sites should also be investigated</a:t>
            </a:r>
          </a:p>
          <a:p>
            <a:r>
              <a:rPr lang="en-US" sz="2400" dirty="0" smtClean="0"/>
              <a:t>Continuous 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measurements at different sites with different characteristics (geography, emissions , etc…) are needed</a:t>
            </a:r>
          </a:p>
          <a:p>
            <a:r>
              <a:rPr lang="en-US" sz="2400" dirty="0" smtClean="0"/>
              <a:t>COST728 Action (</a:t>
            </a:r>
            <a:r>
              <a:rPr lang="en-US" sz="2400" i="1" dirty="0" smtClean="0"/>
              <a:t>Incecik et al., COST728 Technical Report, 2010</a:t>
            </a:r>
            <a:r>
              <a:rPr lang="en-US" sz="2400" dirty="0" smtClean="0"/>
              <a:t>) and TUJJB projects</a:t>
            </a:r>
          </a:p>
          <a:p>
            <a:endParaRPr lang="en-US" sz="2400" dirty="0" smtClean="0"/>
          </a:p>
          <a:p>
            <a:endParaRPr lang="el-GR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3960440" cy="365125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3635896" y="0"/>
            <a:ext cx="5508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INTRODUCTION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METHODS RESULTS CONCLUSIONS</a:t>
            </a:r>
            <a:endParaRPr lang="el-GR" b="1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auto">
          <a:xfrm>
            <a:off x="0" y="5937920"/>
            <a:ext cx="500932" cy="920080"/>
            <a:chOff x="0" y="0"/>
            <a:chExt cx="2440027" cy="4643445"/>
          </a:xfrm>
        </p:grpSpPr>
        <p:pic>
          <p:nvPicPr>
            <p:cNvPr id="7" name="Picture 12" descr="uoc-ecpl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440027" cy="4643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213880" y="2427777"/>
              <a:ext cx="1786339" cy="1785719"/>
              <a:chOff x="2499896" y="2284901"/>
              <a:chExt cx="1786339" cy="1785719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2499896" y="2284901"/>
                <a:ext cx="1786339" cy="178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l-GR"/>
              </a:p>
            </p:txBody>
          </p:sp>
          <p:pic>
            <p:nvPicPr>
              <p:cNvPr id="10" name="Picture 4" descr="C:\Users\mariak\KANAKIDOU_fuj\Kanakidou (D)\PROJECTS\eu_projects\PAST\ACES\logo_ecpl_transparent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585183" y="2375080"/>
                <a:ext cx="1592937" cy="163669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</p:pic>
        </p:grp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50" y="6286500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6336030"/>
            <a:ext cx="592455" cy="52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6" cstate="print">
            <a:lum contrast="6000"/>
          </a:blip>
          <a:srcRect/>
          <a:stretch>
            <a:fillRect/>
          </a:stretch>
        </p:blipFill>
        <p:spPr bwMode="auto">
          <a:xfrm>
            <a:off x="539552" y="6256362"/>
            <a:ext cx="432282" cy="54866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62522" y="6381328"/>
            <a:ext cx="617250" cy="28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 cstate="print"/>
          <a:srcRect r="63276"/>
          <a:stretch>
            <a:fillRect/>
          </a:stretch>
        </p:blipFill>
        <p:spPr bwMode="auto">
          <a:xfrm>
            <a:off x="2195736" y="6309320"/>
            <a:ext cx="486916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986458" y="6242828"/>
            <a:ext cx="629408" cy="615172"/>
            <a:chOff x="6444207" y="4459498"/>
            <a:chExt cx="314704" cy="307586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 r="86921"/>
            <a:stretch>
              <a:fillRect/>
            </a:stretch>
          </p:blipFill>
          <p:spPr bwMode="auto">
            <a:xfrm>
              <a:off x="6444207" y="4459498"/>
              <a:ext cx="289223" cy="307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ctangle 17"/>
            <p:cNvSpPr/>
            <p:nvPr/>
          </p:nvSpPr>
          <p:spPr>
            <a:xfrm>
              <a:off x="6713192" y="4581128"/>
              <a:ext cx="45719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9" name="Rectangle 18"/>
            <p:cNvSpPr/>
            <p:nvPr/>
          </p:nvSpPr>
          <p:spPr>
            <a:xfrm rot="16200000">
              <a:off x="6660826" y="4664091"/>
              <a:ext cx="45719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1296</Words>
  <Application>Microsoft Office PowerPoint</Application>
  <PresentationFormat>On-screen Show (4:3)</PresentationFormat>
  <Paragraphs>168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SURFACE OZONE IN URBAN, SEMI-RURAL AND RURAL SITES IN ISTANBUL, TURKEY</vt:lpstr>
      <vt:lpstr>Tropospheric Ozone Chemistry</vt:lpstr>
      <vt:lpstr>Slide 3</vt:lpstr>
      <vt:lpstr>Slide 4</vt:lpstr>
      <vt:lpstr>O3 production</vt:lpstr>
      <vt:lpstr>Slide 6</vt:lpstr>
      <vt:lpstr>Understanding of Photostationary State and Impact of NO2 over NOx </vt:lpstr>
      <vt:lpstr>OZONE MEASUREMENTS IN ISTANBUL</vt:lpstr>
      <vt:lpstr>MOTIVATION</vt:lpstr>
      <vt:lpstr>SCOPE OF THE STUDY</vt:lpstr>
      <vt:lpstr>STUDY AREA</vt:lpstr>
      <vt:lpstr>NEW MEASUREMENT SITES</vt:lpstr>
      <vt:lpstr>Büyükada-Prince’s Island            </vt:lpstr>
      <vt:lpstr>Princes’ Island (Büyükada)</vt:lpstr>
      <vt:lpstr>    Göztepe  (on Highway) </vt:lpstr>
      <vt:lpstr>Kandilli (Bosphorus) </vt:lpstr>
      <vt:lpstr>CLUSTER ANALYSIS</vt:lpstr>
      <vt:lpstr>HOURLY O3 &amp; NOx VARIATIONS</vt:lpstr>
      <vt:lpstr>SEASONAL AND DIURNAL O3 VARIATIONS</vt:lpstr>
      <vt:lpstr>DIURNAL O3 vs. NOx VARIATIONS</vt:lpstr>
      <vt:lpstr>WEEKEND EFFECT</vt:lpstr>
      <vt:lpstr>CLUSTER ANALYSIS</vt:lpstr>
      <vt:lpstr>CONCLUSIONS</vt:lpstr>
      <vt:lpstr>Slide 24</vt:lpstr>
      <vt:lpstr>Slide 25</vt:lpstr>
    </vt:vector>
  </TitlesOfParts>
  <Company>UOC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SURFACE OZONE IN URBAN, SEMI-RURAL AND RURAL SITES IN ISTANBUL, TURKEY</dc:title>
  <dc:creator>ulasim</dc:creator>
  <cp:lastModifiedBy>orhan</cp:lastModifiedBy>
  <cp:revision>117</cp:revision>
  <dcterms:created xsi:type="dcterms:W3CDTF">2012-08-24T23:12:37Z</dcterms:created>
  <dcterms:modified xsi:type="dcterms:W3CDTF">2012-12-06T06:16:36Z</dcterms:modified>
</cp:coreProperties>
</file>