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304" r:id="rId2"/>
    <p:sldId id="305" r:id="rId3"/>
    <p:sldId id="306" r:id="rId4"/>
    <p:sldId id="307" r:id="rId5"/>
    <p:sldId id="268" r:id="rId6"/>
    <p:sldId id="284" r:id="rId7"/>
    <p:sldId id="308" r:id="rId8"/>
    <p:sldId id="303" r:id="rId9"/>
    <p:sldId id="309" r:id="rId10"/>
    <p:sldId id="310" r:id="rId11"/>
    <p:sldId id="313" r:id="rId12"/>
    <p:sldId id="314" r:id="rId13"/>
    <p:sldId id="311"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8305" autoAdjust="0"/>
  </p:normalViewPr>
  <p:slideViewPr>
    <p:cSldViewPr snapToGrid="0" snapToObjects="1">
      <p:cViewPr>
        <p:scale>
          <a:sx n="85" d="100"/>
          <a:sy n="85" d="100"/>
        </p:scale>
        <p:origin x="-1408" y="-28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95FE2-0C91-0440-A0C5-2F84D219F277}" type="doc">
      <dgm:prSet loTypeId="urn:microsoft.com/office/officeart/2005/8/layout/hProcess4" loCatId="" qsTypeId="urn:microsoft.com/office/officeart/2005/8/quickstyle/simple4" qsCatId="simple" csTypeId="urn:microsoft.com/office/officeart/2005/8/colors/accent1_3" csCatId="accent1" phldr="1"/>
      <dgm:spPr/>
      <dgm:t>
        <a:bodyPr/>
        <a:lstStyle/>
        <a:p>
          <a:endParaRPr lang="en-US"/>
        </a:p>
      </dgm:t>
    </dgm:pt>
    <dgm:pt modelId="{38C4109D-D8FA-BF4E-A2FA-E979B3B5DCF6}">
      <dgm:prSet phldrT="[Text]"/>
      <dgm:spPr/>
      <dgm:t>
        <a:bodyPr/>
        <a:lstStyle/>
        <a:p>
          <a:r>
            <a:rPr lang="en-US" dirty="0" smtClean="0"/>
            <a:t>Collect</a:t>
          </a:r>
          <a:endParaRPr lang="en-US" dirty="0"/>
        </a:p>
      </dgm:t>
    </dgm:pt>
    <dgm:pt modelId="{0B920CE5-B51E-DF46-8846-102D216D0679}" type="parTrans" cxnId="{5667EFEC-F803-144B-850E-7303F32286EE}">
      <dgm:prSet/>
      <dgm:spPr/>
      <dgm:t>
        <a:bodyPr/>
        <a:lstStyle/>
        <a:p>
          <a:endParaRPr lang="en-US"/>
        </a:p>
      </dgm:t>
    </dgm:pt>
    <dgm:pt modelId="{A978712B-C9A2-D44A-9C76-D56AB0906F4B}" type="sibTrans" cxnId="{5667EFEC-F803-144B-850E-7303F32286EE}">
      <dgm:prSet/>
      <dgm:spPr/>
      <dgm:t>
        <a:bodyPr/>
        <a:lstStyle/>
        <a:p>
          <a:endParaRPr lang="en-US"/>
        </a:p>
      </dgm:t>
    </dgm:pt>
    <dgm:pt modelId="{63E964C8-F2AD-5047-AE95-472FE074C28A}">
      <dgm:prSet phldrT="[Text]"/>
      <dgm:spPr/>
      <dgm:t>
        <a:bodyPr/>
        <a:lstStyle/>
        <a:p>
          <a:r>
            <a:rPr lang="en-US" dirty="0" smtClean="0"/>
            <a:t>Standardized data collection (2 apps)</a:t>
          </a:r>
          <a:endParaRPr lang="en-US" dirty="0"/>
        </a:p>
      </dgm:t>
    </dgm:pt>
    <dgm:pt modelId="{55FAC8F5-E2E1-244C-A3D3-F3062FEF92D6}" type="parTrans" cxnId="{8BF42F12-E7D7-604C-8171-576977CBE94F}">
      <dgm:prSet/>
      <dgm:spPr/>
      <dgm:t>
        <a:bodyPr/>
        <a:lstStyle/>
        <a:p>
          <a:endParaRPr lang="en-US"/>
        </a:p>
      </dgm:t>
    </dgm:pt>
    <dgm:pt modelId="{0CBB05D9-CE40-594F-B4BB-D3EBDCD10C57}" type="sibTrans" cxnId="{8BF42F12-E7D7-604C-8171-576977CBE94F}">
      <dgm:prSet/>
      <dgm:spPr/>
      <dgm:t>
        <a:bodyPr/>
        <a:lstStyle/>
        <a:p>
          <a:endParaRPr lang="en-US"/>
        </a:p>
      </dgm:t>
    </dgm:pt>
    <dgm:pt modelId="{788C594D-A171-994C-B77C-468A6C407C67}">
      <dgm:prSet phldrT="[Text]"/>
      <dgm:spPr/>
      <dgm:t>
        <a:bodyPr/>
        <a:lstStyle/>
        <a:p>
          <a:r>
            <a:rPr lang="en-US" dirty="0" smtClean="0"/>
            <a:t>Interoperable data integration</a:t>
          </a:r>
          <a:endParaRPr lang="en-US" dirty="0"/>
        </a:p>
      </dgm:t>
    </dgm:pt>
    <dgm:pt modelId="{8975A9B0-2660-894E-9536-19C26AC0FBC6}" type="parTrans" cxnId="{03628F54-F55F-2545-905E-FC2E1A7B98B8}">
      <dgm:prSet/>
      <dgm:spPr/>
      <dgm:t>
        <a:bodyPr/>
        <a:lstStyle/>
        <a:p>
          <a:endParaRPr lang="en-US"/>
        </a:p>
      </dgm:t>
    </dgm:pt>
    <dgm:pt modelId="{9D74A170-90B8-AC4B-AB43-19E566CE4361}" type="sibTrans" cxnId="{03628F54-F55F-2545-905E-FC2E1A7B98B8}">
      <dgm:prSet/>
      <dgm:spPr/>
      <dgm:t>
        <a:bodyPr/>
        <a:lstStyle/>
        <a:p>
          <a:endParaRPr lang="en-US"/>
        </a:p>
      </dgm:t>
    </dgm:pt>
    <dgm:pt modelId="{CC8BBF19-5141-354B-9381-C01B26004294}">
      <dgm:prSet phldrT="[Text]"/>
      <dgm:spPr/>
      <dgm:t>
        <a:bodyPr/>
        <a:lstStyle/>
        <a:p>
          <a:r>
            <a:rPr lang="en-US" dirty="0" smtClean="0"/>
            <a:t>Assure</a:t>
          </a:r>
          <a:endParaRPr lang="en-US" dirty="0"/>
        </a:p>
      </dgm:t>
    </dgm:pt>
    <dgm:pt modelId="{B8DDCA76-E804-A545-A00C-AA58E4157A42}" type="parTrans" cxnId="{9BBB519B-AD87-E440-9A0C-27EBF0A7FEF2}">
      <dgm:prSet/>
      <dgm:spPr/>
      <dgm:t>
        <a:bodyPr/>
        <a:lstStyle/>
        <a:p>
          <a:endParaRPr lang="en-US"/>
        </a:p>
      </dgm:t>
    </dgm:pt>
    <dgm:pt modelId="{3EADDCB0-7A49-BF4A-9A79-F41CACAC3709}" type="sibTrans" cxnId="{9BBB519B-AD87-E440-9A0C-27EBF0A7FEF2}">
      <dgm:prSet/>
      <dgm:spPr/>
      <dgm:t>
        <a:bodyPr/>
        <a:lstStyle/>
        <a:p>
          <a:endParaRPr lang="en-US"/>
        </a:p>
      </dgm:t>
    </dgm:pt>
    <dgm:pt modelId="{0CA9FED8-639F-1743-93DA-467D6A1EAD97}">
      <dgm:prSet phldrT="[Text]"/>
      <dgm:spPr/>
      <dgm:t>
        <a:bodyPr/>
        <a:lstStyle/>
        <a:p>
          <a:r>
            <a:rPr lang="en-US" dirty="0" smtClean="0"/>
            <a:t>Use of Picture Pile for validation</a:t>
          </a:r>
          <a:endParaRPr lang="en-US" dirty="0"/>
        </a:p>
      </dgm:t>
    </dgm:pt>
    <dgm:pt modelId="{6DF31D9E-23FD-6B42-96B3-C2247AB58E7F}" type="parTrans" cxnId="{240C7890-3A34-844F-B90E-A279411E6DDA}">
      <dgm:prSet/>
      <dgm:spPr/>
      <dgm:t>
        <a:bodyPr/>
        <a:lstStyle/>
        <a:p>
          <a:endParaRPr lang="en-US"/>
        </a:p>
      </dgm:t>
    </dgm:pt>
    <dgm:pt modelId="{7102EC6F-749C-0A4C-8827-B458EDD152F1}" type="sibTrans" cxnId="{240C7890-3A34-844F-B90E-A279411E6DDA}">
      <dgm:prSet/>
      <dgm:spPr/>
      <dgm:t>
        <a:bodyPr/>
        <a:lstStyle/>
        <a:p>
          <a:endParaRPr lang="en-US"/>
        </a:p>
      </dgm:t>
    </dgm:pt>
    <dgm:pt modelId="{EBB2F779-DD74-7B43-AF4F-AED17B369E28}">
      <dgm:prSet phldrT="[Text]"/>
      <dgm:spPr/>
      <dgm:t>
        <a:bodyPr/>
        <a:lstStyle/>
        <a:p>
          <a:r>
            <a:rPr lang="en-US" dirty="0" smtClean="0"/>
            <a:t>ML-based approaches</a:t>
          </a:r>
          <a:endParaRPr lang="en-US" dirty="0"/>
        </a:p>
      </dgm:t>
    </dgm:pt>
    <dgm:pt modelId="{9A49D7E4-C534-9A41-AFCB-FAF5F40C1FBE}" type="parTrans" cxnId="{5902FFF5-A7F6-7041-AF78-901ED5D4143E}">
      <dgm:prSet/>
      <dgm:spPr/>
      <dgm:t>
        <a:bodyPr/>
        <a:lstStyle/>
        <a:p>
          <a:endParaRPr lang="en-US"/>
        </a:p>
      </dgm:t>
    </dgm:pt>
    <dgm:pt modelId="{D7D54030-E71D-0C4A-BD97-80F618898CEF}" type="sibTrans" cxnId="{5902FFF5-A7F6-7041-AF78-901ED5D4143E}">
      <dgm:prSet/>
      <dgm:spPr/>
      <dgm:t>
        <a:bodyPr/>
        <a:lstStyle/>
        <a:p>
          <a:endParaRPr lang="en-US"/>
        </a:p>
      </dgm:t>
    </dgm:pt>
    <dgm:pt modelId="{9ABFDB72-D6B1-D94F-8A7B-8EBC57C4626D}">
      <dgm:prSet phldrT="[Text]"/>
      <dgm:spPr/>
      <dgm:t>
        <a:bodyPr/>
        <a:lstStyle/>
        <a:p>
          <a:r>
            <a:rPr lang="en-US" dirty="0" smtClean="0"/>
            <a:t>Describe</a:t>
          </a:r>
          <a:endParaRPr lang="en-US" dirty="0"/>
        </a:p>
      </dgm:t>
    </dgm:pt>
    <dgm:pt modelId="{05153F37-5F7C-8A48-B64A-EFDC0ECF7AB5}" type="parTrans" cxnId="{BCD2B148-3054-BD48-856C-9E73C8E376F3}">
      <dgm:prSet/>
      <dgm:spPr/>
      <dgm:t>
        <a:bodyPr/>
        <a:lstStyle/>
        <a:p>
          <a:endParaRPr lang="en-US"/>
        </a:p>
      </dgm:t>
    </dgm:pt>
    <dgm:pt modelId="{F26F66AF-9998-244E-8C52-3FCD3C307501}" type="sibTrans" cxnId="{BCD2B148-3054-BD48-856C-9E73C8E376F3}">
      <dgm:prSet/>
      <dgm:spPr/>
      <dgm:t>
        <a:bodyPr/>
        <a:lstStyle/>
        <a:p>
          <a:endParaRPr lang="en-US"/>
        </a:p>
      </dgm:t>
    </dgm:pt>
    <dgm:pt modelId="{911DD22A-B4D6-E046-8096-2CD07D149978}">
      <dgm:prSet phldrT="[Text]"/>
      <dgm:spPr/>
      <dgm:t>
        <a:bodyPr/>
        <a:lstStyle/>
        <a:p>
          <a:r>
            <a:rPr lang="en-US" dirty="0" smtClean="0"/>
            <a:t>Agreed-upon metadata (ESA)</a:t>
          </a:r>
          <a:endParaRPr lang="en-US" dirty="0"/>
        </a:p>
      </dgm:t>
    </dgm:pt>
    <dgm:pt modelId="{DC9B9F30-4BE0-1A46-9F3D-F888996CED80}" type="parTrans" cxnId="{E12F922F-FA23-164C-9CB5-D60C724A6126}">
      <dgm:prSet/>
      <dgm:spPr/>
      <dgm:t>
        <a:bodyPr/>
        <a:lstStyle/>
        <a:p>
          <a:endParaRPr lang="en-US"/>
        </a:p>
      </dgm:t>
    </dgm:pt>
    <dgm:pt modelId="{64E4BDB4-ED25-A54E-8A09-5B0A58474590}" type="sibTrans" cxnId="{E12F922F-FA23-164C-9CB5-D60C724A6126}">
      <dgm:prSet/>
      <dgm:spPr/>
      <dgm:t>
        <a:bodyPr/>
        <a:lstStyle/>
        <a:p>
          <a:endParaRPr lang="en-US"/>
        </a:p>
      </dgm:t>
    </dgm:pt>
    <dgm:pt modelId="{D7F1A16A-22B4-BF41-BD42-4031BE36A09B}">
      <dgm:prSet phldrT="[Text]"/>
      <dgm:spPr/>
      <dgm:t>
        <a:bodyPr/>
        <a:lstStyle/>
        <a:p>
          <a:r>
            <a:rPr lang="en-US" dirty="0" smtClean="0"/>
            <a:t>Deposit &amp; Preserve</a:t>
          </a:r>
          <a:endParaRPr lang="en-US" dirty="0"/>
        </a:p>
      </dgm:t>
    </dgm:pt>
    <dgm:pt modelId="{F61839B4-1617-3F41-9653-7DFD77BB17A8}" type="parTrans" cxnId="{4C0BE02B-BCC5-AA4B-8EA3-858FCAFCA869}">
      <dgm:prSet/>
      <dgm:spPr/>
      <dgm:t>
        <a:bodyPr/>
        <a:lstStyle/>
        <a:p>
          <a:endParaRPr lang="en-US"/>
        </a:p>
      </dgm:t>
    </dgm:pt>
    <dgm:pt modelId="{B820BF2C-3343-1A44-8979-96C4A8F9CE70}" type="sibTrans" cxnId="{4C0BE02B-BCC5-AA4B-8EA3-858FCAFCA869}">
      <dgm:prSet/>
      <dgm:spPr/>
      <dgm:t>
        <a:bodyPr/>
        <a:lstStyle/>
        <a:p>
          <a:endParaRPr lang="en-US"/>
        </a:p>
      </dgm:t>
    </dgm:pt>
    <dgm:pt modelId="{9B4B06F2-844E-214A-9427-CBFD56221B8F}">
      <dgm:prSet phldrT="[Text]"/>
      <dgm:spPr/>
      <dgm:t>
        <a:bodyPr/>
        <a:lstStyle/>
        <a:p>
          <a:r>
            <a:rPr lang="en-US" dirty="0" smtClean="0"/>
            <a:t>Documentation in data catalogue (license, DQ)</a:t>
          </a:r>
          <a:endParaRPr lang="en-US" dirty="0"/>
        </a:p>
      </dgm:t>
    </dgm:pt>
    <dgm:pt modelId="{A2E20E4F-4683-4849-B829-B43C9BAC2E9B}" type="parTrans" cxnId="{F238BFB1-73EA-D846-BDA8-D5E7C231951F}">
      <dgm:prSet/>
      <dgm:spPr/>
      <dgm:t>
        <a:bodyPr/>
        <a:lstStyle/>
        <a:p>
          <a:endParaRPr lang="en-US"/>
        </a:p>
      </dgm:t>
    </dgm:pt>
    <dgm:pt modelId="{22B9DDC9-3C4A-AE4A-AECC-E98DD3C8EF3A}" type="sibTrans" cxnId="{F238BFB1-73EA-D846-BDA8-D5E7C231951F}">
      <dgm:prSet/>
      <dgm:spPr/>
      <dgm:t>
        <a:bodyPr/>
        <a:lstStyle/>
        <a:p>
          <a:endParaRPr lang="en-US"/>
        </a:p>
      </dgm:t>
    </dgm:pt>
    <dgm:pt modelId="{F2D3741D-E1FB-C541-8E07-4AD9D957D81B}">
      <dgm:prSet phldrT="[Text]"/>
      <dgm:spPr/>
      <dgm:t>
        <a:bodyPr/>
        <a:lstStyle/>
        <a:p>
          <a:r>
            <a:rPr lang="en-US" dirty="0" smtClean="0"/>
            <a:t>Scalable data storage in AWS (++)</a:t>
          </a:r>
          <a:endParaRPr lang="en-US" dirty="0"/>
        </a:p>
      </dgm:t>
    </dgm:pt>
    <dgm:pt modelId="{3B6EAD90-09D1-8E40-AAAA-9025C6826BE8}" type="parTrans" cxnId="{D11C7DDC-DE8D-D44F-956A-70B4251564E9}">
      <dgm:prSet/>
      <dgm:spPr/>
      <dgm:t>
        <a:bodyPr/>
        <a:lstStyle/>
        <a:p>
          <a:endParaRPr lang="en-US"/>
        </a:p>
      </dgm:t>
    </dgm:pt>
    <dgm:pt modelId="{DCCA3985-DE5C-7443-A0C2-65123181B88E}" type="sibTrans" cxnId="{D11C7DDC-DE8D-D44F-956A-70B4251564E9}">
      <dgm:prSet/>
      <dgm:spPr/>
      <dgm:t>
        <a:bodyPr/>
        <a:lstStyle/>
        <a:p>
          <a:endParaRPr lang="en-US"/>
        </a:p>
      </dgm:t>
    </dgm:pt>
    <dgm:pt modelId="{6C25A1D9-5DE6-B14E-93C3-A985D00E2E1A}">
      <dgm:prSet phldrT="[Text]"/>
      <dgm:spPr/>
      <dgm:t>
        <a:bodyPr/>
        <a:lstStyle/>
        <a:p>
          <a:r>
            <a:rPr lang="en-US" dirty="0" smtClean="0"/>
            <a:t>Longer-term partnership(s) needed</a:t>
          </a:r>
          <a:endParaRPr lang="en-US" dirty="0"/>
        </a:p>
      </dgm:t>
    </dgm:pt>
    <dgm:pt modelId="{F36A9A56-19D9-3046-8660-EA43AEF3F8D6}" type="parTrans" cxnId="{9B9853FA-CBCC-F449-9BE6-1F667FE6BA24}">
      <dgm:prSet/>
      <dgm:spPr/>
      <dgm:t>
        <a:bodyPr/>
        <a:lstStyle/>
        <a:p>
          <a:endParaRPr lang="en-US"/>
        </a:p>
      </dgm:t>
    </dgm:pt>
    <dgm:pt modelId="{F174F765-D819-4246-B619-58DF04764ED3}" type="sibTrans" cxnId="{9B9853FA-CBCC-F449-9BE6-1F667FE6BA24}">
      <dgm:prSet/>
      <dgm:spPr/>
      <dgm:t>
        <a:bodyPr/>
        <a:lstStyle/>
        <a:p>
          <a:endParaRPr lang="en-US"/>
        </a:p>
      </dgm:t>
    </dgm:pt>
    <dgm:pt modelId="{39E5FEDF-384E-B841-9565-6D5F3882D1CE}" type="pres">
      <dgm:prSet presAssocID="{B4795FE2-0C91-0440-A0C5-2F84D219F277}" presName="Name0" presStyleCnt="0">
        <dgm:presLayoutVars>
          <dgm:dir/>
          <dgm:animLvl val="lvl"/>
          <dgm:resizeHandles val="exact"/>
        </dgm:presLayoutVars>
      </dgm:prSet>
      <dgm:spPr/>
    </dgm:pt>
    <dgm:pt modelId="{45CEECB6-A311-F64C-A7CE-7F0190C1D8FC}" type="pres">
      <dgm:prSet presAssocID="{B4795FE2-0C91-0440-A0C5-2F84D219F277}" presName="tSp" presStyleCnt="0"/>
      <dgm:spPr/>
    </dgm:pt>
    <dgm:pt modelId="{2935F5D7-BD7E-C240-B537-15780596EC8E}" type="pres">
      <dgm:prSet presAssocID="{B4795FE2-0C91-0440-A0C5-2F84D219F277}" presName="bSp" presStyleCnt="0"/>
      <dgm:spPr/>
    </dgm:pt>
    <dgm:pt modelId="{75ED496A-BDD7-924C-BCD7-71DA842E1521}" type="pres">
      <dgm:prSet presAssocID="{B4795FE2-0C91-0440-A0C5-2F84D219F277}" presName="process" presStyleCnt="0"/>
      <dgm:spPr/>
    </dgm:pt>
    <dgm:pt modelId="{AA2E8285-8FEB-1747-B986-A89C0B05FCC4}" type="pres">
      <dgm:prSet presAssocID="{38C4109D-D8FA-BF4E-A2FA-E979B3B5DCF6}" presName="composite1" presStyleCnt="0"/>
      <dgm:spPr/>
    </dgm:pt>
    <dgm:pt modelId="{F04235E7-B2D0-504C-AFD1-08E3AAA1DD9B}" type="pres">
      <dgm:prSet presAssocID="{38C4109D-D8FA-BF4E-A2FA-E979B3B5DCF6}" presName="dummyNode1" presStyleLbl="node1" presStyleIdx="0" presStyleCnt="4"/>
      <dgm:spPr/>
    </dgm:pt>
    <dgm:pt modelId="{7029FBF2-6B1B-974F-AD75-7A0D88B015F6}" type="pres">
      <dgm:prSet presAssocID="{38C4109D-D8FA-BF4E-A2FA-E979B3B5DCF6}" presName="childNode1" presStyleLbl="bgAcc1" presStyleIdx="0" presStyleCnt="4">
        <dgm:presLayoutVars>
          <dgm:bulletEnabled val="1"/>
        </dgm:presLayoutVars>
      </dgm:prSet>
      <dgm:spPr/>
      <dgm:t>
        <a:bodyPr/>
        <a:lstStyle/>
        <a:p>
          <a:endParaRPr lang="en-US"/>
        </a:p>
      </dgm:t>
    </dgm:pt>
    <dgm:pt modelId="{DA6521CD-C59E-884E-A1C2-223B1C28EE22}" type="pres">
      <dgm:prSet presAssocID="{38C4109D-D8FA-BF4E-A2FA-E979B3B5DCF6}" presName="childNode1tx" presStyleLbl="bgAcc1" presStyleIdx="0" presStyleCnt="4">
        <dgm:presLayoutVars>
          <dgm:bulletEnabled val="1"/>
        </dgm:presLayoutVars>
      </dgm:prSet>
      <dgm:spPr/>
      <dgm:t>
        <a:bodyPr/>
        <a:lstStyle/>
        <a:p>
          <a:endParaRPr lang="en-US"/>
        </a:p>
      </dgm:t>
    </dgm:pt>
    <dgm:pt modelId="{514217D0-D854-9A4A-8684-2CD9A1949473}" type="pres">
      <dgm:prSet presAssocID="{38C4109D-D8FA-BF4E-A2FA-E979B3B5DCF6}" presName="parentNode1" presStyleLbl="node1" presStyleIdx="0" presStyleCnt="4">
        <dgm:presLayoutVars>
          <dgm:chMax val="1"/>
          <dgm:bulletEnabled val="1"/>
        </dgm:presLayoutVars>
      </dgm:prSet>
      <dgm:spPr/>
    </dgm:pt>
    <dgm:pt modelId="{37D3C6D9-D287-4541-BCDF-D0C9B86F0949}" type="pres">
      <dgm:prSet presAssocID="{38C4109D-D8FA-BF4E-A2FA-E979B3B5DCF6}" presName="connSite1" presStyleCnt="0"/>
      <dgm:spPr/>
    </dgm:pt>
    <dgm:pt modelId="{648C8486-C85E-C54F-BF44-EE8A64380273}" type="pres">
      <dgm:prSet presAssocID="{A978712B-C9A2-D44A-9C76-D56AB0906F4B}" presName="Name9" presStyleLbl="sibTrans2D1" presStyleIdx="0" presStyleCnt="3"/>
      <dgm:spPr/>
    </dgm:pt>
    <dgm:pt modelId="{641DB35D-1A63-6C42-8B66-AB8C555422DF}" type="pres">
      <dgm:prSet presAssocID="{CC8BBF19-5141-354B-9381-C01B26004294}" presName="composite2" presStyleCnt="0"/>
      <dgm:spPr/>
    </dgm:pt>
    <dgm:pt modelId="{AF3A687D-575A-3C41-B1F9-10E55B71E61E}" type="pres">
      <dgm:prSet presAssocID="{CC8BBF19-5141-354B-9381-C01B26004294}" presName="dummyNode2" presStyleLbl="node1" presStyleIdx="0" presStyleCnt="4"/>
      <dgm:spPr/>
    </dgm:pt>
    <dgm:pt modelId="{D2668A87-2B6E-1A45-B1A8-182230FF6C87}" type="pres">
      <dgm:prSet presAssocID="{CC8BBF19-5141-354B-9381-C01B26004294}" presName="childNode2" presStyleLbl="bgAcc1" presStyleIdx="1" presStyleCnt="4">
        <dgm:presLayoutVars>
          <dgm:bulletEnabled val="1"/>
        </dgm:presLayoutVars>
      </dgm:prSet>
      <dgm:spPr/>
      <dgm:t>
        <a:bodyPr/>
        <a:lstStyle/>
        <a:p>
          <a:endParaRPr lang="en-US"/>
        </a:p>
      </dgm:t>
    </dgm:pt>
    <dgm:pt modelId="{B3CB6523-1E30-424F-9618-99A0A8AAB352}" type="pres">
      <dgm:prSet presAssocID="{CC8BBF19-5141-354B-9381-C01B26004294}" presName="childNode2tx" presStyleLbl="bgAcc1" presStyleIdx="1" presStyleCnt="4">
        <dgm:presLayoutVars>
          <dgm:bulletEnabled val="1"/>
        </dgm:presLayoutVars>
      </dgm:prSet>
      <dgm:spPr/>
      <dgm:t>
        <a:bodyPr/>
        <a:lstStyle/>
        <a:p>
          <a:endParaRPr lang="en-US"/>
        </a:p>
      </dgm:t>
    </dgm:pt>
    <dgm:pt modelId="{AFE76909-503C-234A-A5DA-2BC93AABF77B}" type="pres">
      <dgm:prSet presAssocID="{CC8BBF19-5141-354B-9381-C01B26004294}" presName="parentNode2" presStyleLbl="node1" presStyleIdx="1" presStyleCnt="4">
        <dgm:presLayoutVars>
          <dgm:chMax val="0"/>
          <dgm:bulletEnabled val="1"/>
        </dgm:presLayoutVars>
      </dgm:prSet>
      <dgm:spPr/>
    </dgm:pt>
    <dgm:pt modelId="{54A7E88B-CBCF-6D47-A881-52158A66BA2F}" type="pres">
      <dgm:prSet presAssocID="{CC8BBF19-5141-354B-9381-C01B26004294}" presName="connSite2" presStyleCnt="0"/>
      <dgm:spPr/>
    </dgm:pt>
    <dgm:pt modelId="{FA0AD862-059D-B340-B9BB-8E7670269909}" type="pres">
      <dgm:prSet presAssocID="{3EADDCB0-7A49-BF4A-9A79-F41CACAC3709}" presName="Name18" presStyleLbl="sibTrans2D1" presStyleIdx="1" presStyleCnt="3"/>
      <dgm:spPr/>
    </dgm:pt>
    <dgm:pt modelId="{512AF11C-4DA0-F04E-A0A2-98B90832B04A}" type="pres">
      <dgm:prSet presAssocID="{9ABFDB72-D6B1-D94F-8A7B-8EBC57C4626D}" presName="composite1" presStyleCnt="0"/>
      <dgm:spPr/>
    </dgm:pt>
    <dgm:pt modelId="{1C2B1833-3B28-AE49-952B-5A544749F562}" type="pres">
      <dgm:prSet presAssocID="{9ABFDB72-D6B1-D94F-8A7B-8EBC57C4626D}" presName="dummyNode1" presStyleLbl="node1" presStyleIdx="1" presStyleCnt="4"/>
      <dgm:spPr/>
    </dgm:pt>
    <dgm:pt modelId="{C9F61728-023E-8648-8FFD-79D28C092DC4}" type="pres">
      <dgm:prSet presAssocID="{9ABFDB72-D6B1-D94F-8A7B-8EBC57C4626D}" presName="childNode1" presStyleLbl="bgAcc1" presStyleIdx="2" presStyleCnt="4">
        <dgm:presLayoutVars>
          <dgm:bulletEnabled val="1"/>
        </dgm:presLayoutVars>
      </dgm:prSet>
      <dgm:spPr/>
      <dgm:t>
        <a:bodyPr/>
        <a:lstStyle/>
        <a:p>
          <a:endParaRPr lang="en-US"/>
        </a:p>
      </dgm:t>
    </dgm:pt>
    <dgm:pt modelId="{66E9483A-F6E7-B444-9301-29AC5942B4A7}" type="pres">
      <dgm:prSet presAssocID="{9ABFDB72-D6B1-D94F-8A7B-8EBC57C4626D}" presName="childNode1tx" presStyleLbl="bgAcc1" presStyleIdx="2" presStyleCnt="4">
        <dgm:presLayoutVars>
          <dgm:bulletEnabled val="1"/>
        </dgm:presLayoutVars>
      </dgm:prSet>
      <dgm:spPr/>
      <dgm:t>
        <a:bodyPr/>
        <a:lstStyle/>
        <a:p>
          <a:endParaRPr lang="en-US"/>
        </a:p>
      </dgm:t>
    </dgm:pt>
    <dgm:pt modelId="{E5F00016-60B5-8A49-B79B-961667E74A82}" type="pres">
      <dgm:prSet presAssocID="{9ABFDB72-D6B1-D94F-8A7B-8EBC57C4626D}" presName="parentNode1" presStyleLbl="node1" presStyleIdx="2" presStyleCnt="4">
        <dgm:presLayoutVars>
          <dgm:chMax val="1"/>
          <dgm:bulletEnabled val="1"/>
        </dgm:presLayoutVars>
      </dgm:prSet>
      <dgm:spPr/>
    </dgm:pt>
    <dgm:pt modelId="{D2DCC9C7-AA99-F149-BD3B-6E6A550986C3}" type="pres">
      <dgm:prSet presAssocID="{9ABFDB72-D6B1-D94F-8A7B-8EBC57C4626D}" presName="connSite1" presStyleCnt="0"/>
      <dgm:spPr/>
    </dgm:pt>
    <dgm:pt modelId="{2F835430-E760-7A41-AA77-8B918FC57B4A}" type="pres">
      <dgm:prSet presAssocID="{F26F66AF-9998-244E-8C52-3FCD3C307501}" presName="Name9" presStyleLbl="sibTrans2D1" presStyleIdx="2" presStyleCnt="3"/>
      <dgm:spPr/>
    </dgm:pt>
    <dgm:pt modelId="{E54A8FE1-9DD8-BA40-BD9E-62D6471AAF04}" type="pres">
      <dgm:prSet presAssocID="{D7F1A16A-22B4-BF41-BD42-4031BE36A09B}" presName="composite2" presStyleCnt="0"/>
      <dgm:spPr/>
    </dgm:pt>
    <dgm:pt modelId="{217A41CE-4A78-414E-803D-0427B7F8C25D}" type="pres">
      <dgm:prSet presAssocID="{D7F1A16A-22B4-BF41-BD42-4031BE36A09B}" presName="dummyNode2" presStyleLbl="node1" presStyleIdx="2" presStyleCnt="4"/>
      <dgm:spPr/>
    </dgm:pt>
    <dgm:pt modelId="{51285B46-3E35-E04E-BE34-459C1677451B}" type="pres">
      <dgm:prSet presAssocID="{D7F1A16A-22B4-BF41-BD42-4031BE36A09B}" presName="childNode2" presStyleLbl="bgAcc1" presStyleIdx="3" presStyleCnt="4">
        <dgm:presLayoutVars>
          <dgm:bulletEnabled val="1"/>
        </dgm:presLayoutVars>
      </dgm:prSet>
      <dgm:spPr/>
      <dgm:t>
        <a:bodyPr/>
        <a:lstStyle/>
        <a:p>
          <a:endParaRPr lang="en-US"/>
        </a:p>
      </dgm:t>
    </dgm:pt>
    <dgm:pt modelId="{6C1BA7CF-6BC1-944E-8F08-12EF539B3CB8}" type="pres">
      <dgm:prSet presAssocID="{D7F1A16A-22B4-BF41-BD42-4031BE36A09B}" presName="childNode2tx" presStyleLbl="bgAcc1" presStyleIdx="3" presStyleCnt="4">
        <dgm:presLayoutVars>
          <dgm:bulletEnabled val="1"/>
        </dgm:presLayoutVars>
      </dgm:prSet>
      <dgm:spPr/>
      <dgm:t>
        <a:bodyPr/>
        <a:lstStyle/>
        <a:p>
          <a:endParaRPr lang="en-US"/>
        </a:p>
      </dgm:t>
    </dgm:pt>
    <dgm:pt modelId="{A8AB2C0D-60ED-4F4B-AA7B-90CB2FC51953}" type="pres">
      <dgm:prSet presAssocID="{D7F1A16A-22B4-BF41-BD42-4031BE36A09B}" presName="parentNode2" presStyleLbl="node1" presStyleIdx="3" presStyleCnt="4">
        <dgm:presLayoutVars>
          <dgm:chMax val="0"/>
          <dgm:bulletEnabled val="1"/>
        </dgm:presLayoutVars>
      </dgm:prSet>
      <dgm:spPr/>
    </dgm:pt>
    <dgm:pt modelId="{B945B39A-14AA-C247-9640-49F431F59BF8}" type="pres">
      <dgm:prSet presAssocID="{D7F1A16A-22B4-BF41-BD42-4031BE36A09B}" presName="connSite2" presStyleCnt="0"/>
      <dgm:spPr/>
    </dgm:pt>
  </dgm:ptLst>
  <dgm:cxnLst>
    <dgm:cxn modelId="{B3150297-B0F0-AB46-8587-FB920F113444}" type="presOf" srcId="{6C25A1D9-5DE6-B14E-93C3-A985D00E2E1A}" destId="{51285B46-3E35-E04E-BE34-459C1677451B}" srcOrd="0" destOrd="1" presId="urn:microsoft.com/office/officeart/2005/8/layout/hProcess4"/>
    <dgm:cxn modelId="{47CB6968-9DA7-0945-ADAD-881FBE67EA87}" type="presOf" srcId="{EBB2F779-DD74-7B43-AF4F-AED17B369E28}" destId="{B3CB6523-1E30-424F-9618-99A0A8AAB352}" srcOrd="1" destOrd="1" presId="urn:microsoft.com/office/officeart/2005/8/layout/hProcess4"/>
    <dgm:cxn modelId="{240C7890-3A34-844F-B90E-A279411E6DDA}" srcId="{CC8BBF19-5141-354B-9381-C01B26004294}" destId="{0CA9FED8-639F-1743-93DA-467D6A1EAD97}" srcOrd="0" destOrd="0" parTransId="{6DF31D9E-23FD-6B42-96B3-C2247AB58E7F}" sibTransId="{7102EC6F-749C-0A4C-8827-B458EDD152F1}"/>
    <dgm:cxn modelId="{E12F922F-FA23-164C-9CB5-D60C724A6126}" srcId="{9ABFDB72-D6B1-D94F-8A7B-8EBC57C4626D}" destId="{911DD22A-B4D6-E046-8096-2CD07D149978}" srcOrd="0" destOrd="0" parTransId="{DC9B9F30-4BE0-1A46-9F3D-F888996CED80}" sibTransId="{64E4BDB4-ED25-A54E-8A09-5B0A58474590}"/>
    <dgm:cxn modelId="{E1D53234-7AC8-2044-988A-C8FB268C92C5}" type="presOf" srcId="{A978712B-C9A2-D44A-9C76-D56AB0906F4B}" destId="{648C8486-C85E-C54F-BF44-EE8A64380273}" srcOrd="0" destOrd="0" presId="urn:microsoft.com/office/officeart/2005/8/layout/hProcess4"/>
    <dgm:cxn modelId="{4A54854B-561A-344B-AE0B-8736FCE237F9}" type="presOf" srcId="{38C4109D-D8FA-BF4E-A2FA-E979B3B5DCF6}" destId="{514217D0-D854-9A4A-8684-2CD9A1949473}" srcOrd="0" destOrd="0" presId="urn:microsoft.com/office/officeart/2005/8/layout/hProcess4"/>
    <dgm:cxn modelId="{1B3C2595-D983-AB46-A098-F9D6AD960686}" type="presOf" srcId="{9ABFDB72-D6B1-D94F-8A7B-8EBC57C4626D}" destId="{E5F00016-60B5-8A49-B79B-961667E74A82}" srcOrd="0" destOrd="0" presId="urn:microsoft.com/office/officeart/2005/8/layout/hProcess4"/>
    <dgm:cxn modelId="{7A4DF530-CC39-5C44-A1E4-A75A16FD1F44}" type="presOf" srcId="{0CA9FED8-639F-1743-93DA-467D6A1EAD97}" destId="{B3CB6523-1E30-424F-9618-99A0A8AAB352}" srcOrd="1" destOrd="0" presId="urn:microsoft.com/office/officeart/2005/8/layout/hProcess4"/>
    <dgm:cxn modelId="{B99D2D88-1555-E04D-B956-AE10A0A8FA27}" type="presOf" srcId="{911DD22A-B4D6-E046-8096-2CD07D149978}" destId="{C9F61728-023E-8648-8FFD-79D28C092DC4}" srcOrd="0" destOrd="0" presId="urn:microsoft.com/office/officeart/2005/8/layout/hProcess4"/>
    <dgm:cxn modelId="{B26F1423-444C-C64E-A500-60F0DBB97198}" type="presOf" srcId="{788C594D-A171-994C-B77C-468A6C407C67}" destId="{7029FBF2-6B1B-974F-AD75-7A0D88B015F6}" srcOrd="0" destOrd="1" presId="urn:microsoft.com/office/officeart/2005/8/layout/hProcess4"/>
    <dgm:cxn modelId="{F238BFB1-73EA-D846-BDA8-D5E7C231951F}" srcId="{9ABFDB72-D6B1-D94F-8A7B-8EBC57C4626D}" destId="{9B4B06F2-844E-214A-9427-CBFD56221B8F}" srcOrd="1" destOrd="0" parTransId="{A2E20E4F-4683-4849-B829-B43C9BAC2E9B}" sibTransId="{22B9DDC9-3C4A-AE4A-AECC-E98DD3C8EF3A}"/>
    <dgm:cxn modelId="{8BF42F12-E7D7-604C-8171-576977CBE94F}" srcId="{38C4109D-D8FA-BF4E-A2FA-E979B3B5DCF6}" destId="{63E964C8-F2AD-5047-AE95-472FE074C28A}" srcOrd="0" destOrd="0" parTransId="{55FAC8F5-E2E1-244C-A3D3-F3062FEF92D6}" sibTransId="{0CBB05D9-CE40-594F-B4BB-D3EBDCD10C57}"/>
    <dgm:cxn modelId="{4DF81714-1344-F842-B166-6356412480CB}" type="presOf" srcId="{F2D3741D-E1FB-C541-8E07-4AD9D957D81B}" destId="{51285B46-3E35-E04E-BE34-459C1677451B}" srcOrd="0" destOrd="0" presId="urn:microsoft.com/office/officeart/2005/8/layout/hProcess4"/>
    <dgm:cxn modelId="{5667EFEC-F803-144B-850E-7303F32286EE}" srcId="{B4795FE2-0C91-0440-A0C5-2F84D219F277}" destId="{38C4109D-D8FA-BF4E-A2FA-E979B3B5DCF6}" srcOrd="0" destOrd="0" parTransId="{0B920CE5-B51E-DF46-8846-102D216D0679}" sibTransId="{A978712B-C9A2-D44A-9C76-D56AB0906F4B}"/>
    <dgm:cxn modelId="{EBE17897-77C3-0E43-A378-0B6FEC20756D}" type="presOf" srcId="{0CA9FED8-639F-1743-93DA-467D6A1EAD97}" destId="{D2668A87-2B6E-1A45-B1A8-182230FF6C87}" srcOrd="0" destOrd="0" presId="urn:microsoft.com/office/officeart/2005/8/layout/hProcess4"/>
    <dgm:cxn modelId="{BCD2B148-3054-BD48-856C-9E73C8E376F3}" srcId="{B4795FE2-0C91-0440-A0C5-2F84D219F277}" destId="{9ABFDB72-D6B1-D94F-8A7B-8EBC57C4626D}" srcOrd="2" destOrd="0" parTransId="{05153F37-5F7C-8A48-B64A-EFDC0ECF7AB5}" sibTransId="{F26F66AF-9998-244E-8C52-3FCD3C307501}"/>
    <dgm:cxn modelId="{9B9853FA-CBCC-F449-9BE6-1F667FE6BA24}" srcId="{D7F1A16A-22B4-BF41-BD42-4031BE36A09B}" destId="{6C25A1D9-5DE6-B14E-93C3-A985D00E2E1A}" srcOrd="1" destOrd="0" parTransId="{F36A9A56-19D9-3046-8660-EA43AEF3F8D6}" sibTransId="{F174F765-D819-4246-B619-58DF04764ED3}"/>
    <dgm:cxn modelId="{4F208C3C-1F66-3D44-9074-9E6430AF0FE2}" type="presOf" srcId="{D7F1A16A-22B4-BF41-BD42-4031BE36A09B}" destId="{A8AB2C0D-60ED-4F4B-AA7B-90CB2FC51953}" srcOrd="0" destOrd="0" presId="urn:microsoft.com/office/officeart/2005/8/layout/hProcess4"/>
    <dgm:cxn modelId="{39F8CCA4-DA2E-AA43-A589-51B3B14105FC}" type="presOf" srcId="{63E964C8-F2AD-5047-AE95-472FE074C28A}" destId="{DA6521CD-C59E-884E-A1C2-223B1C28EE22}" srcOrd="1" destOrd="0" presId="urn:microsoft.com/office/officeart/2005/8/layout/hProcess4"/>
    <dgm:cxn modelId="{0C2A4EAF-F21A-E74D-9D22-518519D3073C}" type="presOf" srcId="{9B4B06F2-844E-214A-9427-CBFD56221B8F}" destId="{66E9483A-F6E7-B444-9301-29AC5942B4A7}" srcOrd="1" destOrd="1" presId="urn:microsoft.com/office/officeart/2005/8/layout/hProcess4"/>
    <dgm:cxn modelId="{19D3EB3D-BB2B-AC40-96BA-5062D858B188}" type="presOf" srcId="{B4795FE2-0C91-0440-A0C5-2F84D219F277}" destId="{39E5FEDF-384E-B841-9565-6D5F3882D1CE}" srcOrd="0" destOrd="0" presId="urn:microsoft.com/office/officeart/2005/8/layout/hProcess4"/>
    <dgm:cxn modelId="{5A183AEE-08BC-CD4E-B5B4-CB8A8E5A3DD5}" type="presOf" srcId="{CC8BBF19-5141-354B-9381-C01B26004294}" destId="{AFE76909-503C-234A-A5DA-2BC93AABF77B}" srcOrd="0" destOrd="0" presId="urn:microsoft.com/office/officeart/2005/8/layout/hProcess4"/>
    <dgm:cxn modelId="{D11C7DDC-DE8D-D44F-956A-70B4251564E9}" srcId="{D7F1A16A-22B4-BF41-BD42-4031BE36A09B}" destId="{F2D3741D-E1FB-C541-8E07-4AD9D957D81B}" srcOrd="0" destOrd="0" parTransId="{3B6EAD90-09D1-8E40-AAAA-9025C6826BE8}" sibTransId="{DCCA3985-DE5C-7443-A0C2-65123181B88E}"/>
    <dgm:cxn modelId="{EC7D37F9-223D-6A45-9738-AF0CAFA83D88}" type="presOf" srcId="{788C594D-A171-994C-B77C-468A6C407C67}" destId="{DA6521CD-C59E-884E-A1C2-223B1C28EE22}" srcOrd="1" destOrd="1" presId="urn:microsoft.com/office/officeart/2005/8/layout/hProcess4"/>
    <dgm:cxn modelId="{B1263EE8-EB9D-4548-9B2F-1312A21602D3}" type="presOf" srcId="{EBB2F779-DD74-7B43-AF4F-AED17B369E28}" destId="{D2668A87-2B6E-1A45-B1A8-182230FF6C87}" srcOrd="0" destOrd="1" presId="urn:microsoft.com/office/officeart/2005/8/layout/hProcess4"/>
    <dgm:cxn modelId="{03628F54-F55F-2545-905E-FC2E1A7B98B8}" srcId="{38C4109D-D8FA-BF4E-A2FA-E979B3B5DCF6}" destId="{788C594D-A171-994C-B77C-468A6C407C67}" srcOrd="1" destOrd="0" parTransId="{8975A9B0-2660-894E-9536-19C26AC0FBC6}" sibTransId="{9D74A170-90B8-AC4B-AB43-19E566CE4361}"/>
    <dgm:cxn modelId="{149E5BDC-662B-E242-8A0F-9386AFC4E1A5}" type="presOf" srcId="{911DD22A-B4D6-E046-8096-2CD07D149978}" destId="{66E9483A-F6E7-B444-9301-29AC5942B4A7}" srcOrd="1" destOrd="0" presId="urn:microsoft.com/office/officeart/2005/8/layout/hProcess4"/>
    <dgm:cxn modelId="{740AA09D-FA24-3A44-9773-8A14BAE2E661}" type="presOf" srcId="{63E964C8-F2AD-5047-AE95-472FE074C28A}" destId="{7029FBF2-6B1B-974F-AD75-7A0D88B015F6}" srcOrd="0" destOrd="0" presId="urn:microsoft.com/office/officeart/2005/8/layout/hProcess4"/>
    <dgm:cxn modelId="{9BBB519B-AD87-E440-9A0C-27EBF0A7FEF2}" srcId="{B4795FE2-0C91-0440-A0C5-2F84D219F277}" destId="{CC8BBF19-5141-354B-9381-C01B26004294}" srcOrd="1" destOrd="0" parTransId="{B8DDCA76-E804-A545-A00C-AA58E4157A42}" sibTransId="{3EADDCB0-7A49-BF4A-9A79-F41CACAC3709}"/>
    <dgm:cxn modelId="{03465DE1-E833-CF4A-82C1-81FEF32413A1}" type="presOf" srcId="{9B4B06F2-844E-214A-9427-CBFD56221B8F}" destId="{C9F61728-023E-8648-8FFD-79D28C092DC4}" srcOrd="0" destOrd="1" presId="urn:microsoft.com/office/officeart/2005/8/layout/hProcess4"/>
    <dgm:cxn modelId="{A53C5678-D96C-8243-BAA7-7460E25AB028}" type="presOf" srcId="{3EADDCB0-7A49-BF4A-9A79-F41CACAC3709}" destId="{FA0AD862-059D-B340-B9BB-8E7670269909}" srcOrd="0" destOrd="0" presId="urn:microsoft.com/office/officeart/2005/8/layout/hProcess4"/>
    <dgm:cxn modelId="{0E5813CC-21E3-A049-AD01-BC8DFB6F802F}" type="presOf" srcId="{F26F66AF-9998-244E-8C52-3FCD3C307501}" destId="{2F835430-E760-7A41-AA77-8B918FC57B4A}" srcOrd="0" destOrd="0" presId="urn:microsoft.com/office/officeart/2005/8/layout/hProcess4"/>
    <dgm:cxn modelId="{4C0BE02B-BCC5-AA4B-8EA3-858FCAFCA869}" srcId="{B4795FE2-0C91-0440-A0C5-2F84D219F277}" destId="{D7F1A16A-22B4-BF41-BD42-4031BE36A09B}" srcOrd="3" destOrd="0" parTransId="{F61839B4-1617-3F41-9653-7DFD77BB17A8}" sibTransId="{B820BF2C-3343-1A44-8979-96C4A8F9CE70}"/>
    <dgm:cxn modelId="{18D8757F-672B-B643-918B-C2E24C0AC845}" type="presOf" srcId="{F2D3741D-E1FB-C541-8E07-4AD9D957D81B}" destId="{6C1BA7CF-6BC1-944E-8F08-12EF539B3CB8}" srcOrd="1" destOrd="0" presId="urn:microsoft.com/office/officeart/2005/8/layout/hProcess4"/>
    <dgm:cxn modelId="{F42DC3EC-2DBB-7B40-9929-CE7EBC115304}" type="presOf" srcId="{6C25A1D9-5DE6-B14E-93C3-A985D00E2E1A}" destId="{6C1BA7CF-6BC1-944E-8F08-12EF539B3CB8}" srcOrd="1" destOrd="1" presId="urn:microsoft.com/office/officeart/2005/8/layout/hProcess4"/>
    <dgm:cxn modelId="{5902FFF5-A7F6-7041-AF78-901ED5D4143E}" srcId="{CC8BBF19-5141-354B-9381-C01B26004294}" destId="{EBB2F779-DD74-7B43-AF4F-AED17B369E28}" srcOrd="1" destOrd="0" parTransId="{9A49D7E4-C534-9A41-AFCB-FAF5F40C1FBE}" sibTransId="{D7D54030-E71D-0C4A-BD97-80F618898CEF}"/>
    <dgm:cxn modelId="{135DA2D4-305E-1944-AF89-B0828596E5CE}" type="presParOf" srcId="{39E5FEDF-384E-B841-9565-6D5F3882D1CE}" destId="{45CEECB6-A311-F64C-A7CE-7F0190C1D8FC}" srcOrd="0" destOrd="0" presId="urn:microsoft.com/office/officeart/2005/8/layout/hProcess4"/>
    <dgm:cxn modelId="{9D7DBF80-1996-394B-808F-5C3B6312E8B4}" type="presParOf" srcId="{39E5FEDF-384E-B841-9565-6D5F3882D1CE}" destId="{2935F5D7-BD7E-C240-B537-15780596EC8E}" srcOrd="1" destOrd="0" presId="urn:microsoft.com/office/officeart/2005/8/layout/hProcess4"/>
    <dgm:cxn modelId="{90CAF3C5-95CC-D244-9BF6-D01D9363537D}" type="presParOf" srcId="{39E5FEDF-384E-B841-9565-6D5F3882D1CE}" destId="{75ED496A-BDD7-924C-BCD7-71DA842E1521}" srcOrd="2" destOrd="0" presId="urn:microsoft.com/office/officeart/2005/8/layout/hProcess4"/>
    <dgm:cxn modelId="{0FFBB17D-BF56-CB46-ACEF-692663CA96B1}" type="presParOf" srcId="{75ED496A-BDD7-924C-BCD7-71DA842E1521}" destId="{AA2E8285-8FEB-1747-B986-A89C0B05FCC4}" srcOrd="0" destOrd="0" presId="urn:microsoft.com/office/officeart/2005/8/layout/hProcess4"/>
    <dgm:cxn modelId="{D74A96D0-BF7F-9944-8857-7DE616AC6B3A}" type="presParOf" srcId="{AA2E8285-8FEB-1747-B986-A89C0B05FCC4}" destId="{F04235E7-B2D0-504C-AFD1-08E3AAA1DD9B}" srcOrd="0" destOrd="0" presId="urn:microsoft.com/office/officeart/2005/8/layout/hProcess4"/>
    <dgm:cxn modelId="{D19E7178-0430-ED47-8E82-9316A4B09D37}" type="presParOf" srcId="{AA2E8285-8FEB-1747-B986-A89C0B05FCC4}" destId="{7029FBF2-6B1B-974F-AD75-7A0D88B015F6}" srcOrd="1" destOrd="0" presId="urn:microsoft.com/office/officeart/2005/8/layout/hProcess4"/>
    <dgm:cxn modelId="{4184EA35-6C22-D547-8B44-B8C3C955DD39}" type="presParOf" srcId="{AA2E8285-8FEB-1747-B986-A89C0B05FCC4}" destId="{DA6521CD-C59E-884E-A1C2-223B1C28EE22}" srcOrd="2" destOrd="0" presId="urn:microsoft.com/office/officeart/2005/8/layout/hProcess4"/>
    <dgm:cxn modelId="{E5C43F82-54A6-D34D-B556-61A647AE19F3}" type="presParOf" srcId="{AA2E8285-8FEB-1747-B986-A89C0B05FCC4}" destId="{514217D0-D854-9A4A-8684-2CD9A1949473}" srcOrd="3" destOrd="0" presId="urn:microsoft.com/office/officeart/2005/8/layout/hProcess4"/>
    <dgm:cxn modelId="{E47F5927-52B2-FE44-B376-7093EDBFA6AC}" type="presParOf" srcId="{AA2E8285-8FEB-1747-B986-A89C0B05FCC4}" destId="{37D3C6D9-D287-4541-BCDF-D0C9B86F0949}" srcOrd="4" destOrd="0" presId="urn:microsoft.com/office/officeart/2005/8/layout/hProcess4"/>
    <dgm:cxn modelId="{9B069382-137A-1841-997E-AF2853E7FBF3}" type="presParOf" srcId="{75ED496A-BDD7-924C-BCD7-71DA842E1521}" destId="{648C8486-C85E-C54F-BF44-EE8A64380273}" srcOrd="1" destOrd="0" presId="urn:microsoft.com/office/officeart/2005/8/layout/hProcess4"/>
    <dgm:cxn modelId="{6C2EE8B2-A579-9D4B-99D7-D2A1F334AA2D}" type="presParOf" srcId="{75ED496A-BDD7-924C-BCD7-71DA842E1521}" destId="{641DB35D-1A63-6C42-8B66-AB8C555422DF}" srcOrd="2" destOrd="0" presId="urn:microsoft.com/office/officeart/2005/8/layout/hProcess4"/>
    <dgm:cxn modelId="{C619E500-02B5-DA40-BCDF-FBDAB37CA66D}" type="presParOf" srcId="{641DB35D-1A63-6C42-8B66-AB8C555422DF}" destId="{AF3A687D-575A-3C41-B1F9-10E55B71E61E}" srcOrd="0" destOrd="0" presId="urn:microsoft.com/office/officeart/2005/8/layout/hProcess4"/>
    <dgm:cxn modelId="{1F7404E4-0CF1-9044-966C-F70B85395641}" type="presParOf" srcId="{641DB35D-1A63-6C42-8B66-AB8C555422DF}" destId="{D2668A87-2B6E-1A45-B1A8-182230FF6C87}" srcOrd="1" destOrd="0" presId="urn:microsoft.com/office/officeart/2005/8/layout/hProcess4"/>
    <dgm:cxn modelId="{04145D1E-EB3C-8A4A-AB72-EF19FC4B7D22}" type="presParOf" srcId="{641DB35D-1A63-6C42-8B66-AB8C555422DF}" destId="{B3CB6523-1E30-424F-9618-99A0A8AAB352}" srcOrd="2" destOrd="0" presId="urn:microsoft.com/office/officeart/2005/8/layout/hProcess4"/>
    <dgm:cxn modelId="{FA7D17D9-C5F9-C145-8BEA-11446444B9CD}" type="presParOf" srcId="{641DB35D-1A63-6C42-8B66-AB8C555422DF}" destId="{AFE76909-503C-234A-A5DA-2BC93AABF77B}" srcOrd="3" destOrd="0" presId="urn:microsoft.com/office/officeart/2005/8/layout/hProcess4"/>
    <dgm:cxn modelId="{596E87F8-AF54-CA43-A126-97EBDAD2653C}" type="presParOf" srcId="{641DB35D-1A63-6C42-8B66-AB8C555422DF}" destId="{54A7E88B-CBCF-6D47-A881-52158A66BA2F}" srcOrd="4" destOrd="0" presId="urn:microsoft.com/office/officeart/2005/8/layout/hProcess4"/>
    <dgm:cxn modelId="{F4BFEAE3-1DEB-D845-A5BB-69915C0F55CC}" type="presParOf" srcId="{75ED496A-BDD7-924C-BCD7-71DA842E1521}" destId="{FA0AD862-059D-B340-B9BB-8E7670269909}" srcOrd="3" destOrd="0" presId="urn:microsoft.com/office/officeart/2005/8/layout/hProcess4"/>
    <dgm:cxn modelId="{9E513FEB-EF90-C045-8978-59B0880AC7D7}" type="presParOf" srcId="{75ED496A-BDD7-924C-BCD7-71DA842E1521}" destId="{512AF11C-4DA0-F04E-A0A2-98B90832B04A}" srcOrd="4" destOrd="0" presId="urn:microsoft.com/office/officeart/2005/8/layout/hProcess4"/>
    <dgm:cxn modelId="{3738046B-D1AB-0944-AACD-87AD76D6924C}" type="presParOf" srcId="{512AF11C-4DA0-F04E-A0A2-98B90832B04A}" destId="{1C2B1833-3B28-AE49-952B-5A544749F562}" srcOrd="0" destOrd="0" presId="urn:microsoft.com/office/officeart/2005/8/layout/hProcess4"/>
    <dgm:cxn modelId="{67BECC50-38F8-744E-B80F-E7C5D91CB1A0}" type="presParOf" srcId="{512AF11C-4DA0-F04E-A0A2-98B90832B04A}" destId="{C9F61728-023E-8648-8FFD-79D28C092DC4}" srcOrd="1" destOrd="0" presId="urn:microsoft.com/office/officeart/2005/8/layout/hProcess4"/>
    <dgm:cxn modelId="{F29F37F7-D901-D643-A510-EF1602CB0821}" type="presParOf" srcId="{512AF11C-4DA0-F04E-A0A2-98B90832B04A}" destId="{66E9483A-F6E7-B444-9301-29AC5942B4A7}" srcOrd="2" destOrd="0" presId="urn:microsoft.com/office/officeart/2005/8/layout/hProcess4"/>
    <dgm:cxn modelId="{001657F7-E504-4D40-B6D2-4B622A2A4A76}" type="presParOf" srcId="{512AF11C-4DA0-F04E-A0A2-98B90832B04A}" destId="{E5F00016-60B5-8A49-B79B-961667E74A82}" srcOrd="3" destOrd="0" presId="urn:microsoft.com/office/officeart/2005/8/layout/hProcess4"/>
    <dgm:cxn modelId="{2F8A9C73-7763-8A45-B9F4-F9B0B588C4E1}" type="presParOf" srcId="{512AF11C-4DA0-F04E-A0A2-98B90832B04A}" destId="{D2DCC9C7-AA99-F149-BD3B-6E6A550986C3}" srcOrd="4" destOrd="0" presId="urn:microsoft.com/office/officeart/2005/8/layout/hProcess4"/>
    <dgm:cxn modelId="{8F307A9E-9C00-0C46-9227-FA944575464B}" type="presParOf" srcId="{75ED496A-BDD7-924C-BCD7-71DA842E1521}" destId="{2F835430-E760-7A41-AA77-8B918FC57B4A}" srcOrd="5" destOrd="0" presId="urn:microsoft.com/office/officeart/2005/8/layout/hProcess4"/>
    <dgm:cxn modelId="{C445F543-6BBE-B649-B391-BC5145DFE91D}" type="presParOf" srcId="{75ED496A-BDD7-924C-BCD7-71DA842E1521}" destId="{E54A8FE1-9DD8-BA40-BD9E-62D6471AAF04}" srcOrd="6" destOrd="0" presId="urn:microsoft.com/office/officeart/2005/8/layout/hProcess4"/>
    <dgm:cxn modelId="{1550CC30-3F56-9E4C-8152-A2372503EDE4}" type="presParOf" srcId="{E54A8FE1-9DD8-BA40-BD9E-62D6471AAF04}" destId="{217A41CE-4A78-414E-803D-0427B7F8C25D}" srcOrd="0" destOrd="0" presId="urn:microsoft.com/office/officeart/2005/8/layout/hProcess4"/>
    <dgm:cxn modelId="{CDC26A80-2F3B-D644-A228-7B451C69C657}" type="presParOf" srcId="{E54A8FE1-9DD8-BA40-BD9E-62D6471AAF04}" destId="{51285B46-3E35-E04E-BE34-459C1677451B}" srcOrd="1" destOrd="0" presId="urn:microsoft.com/office/officeart/2005/8/layout/hProcess4"/>
    <dgm:cxn modelId="{0EB7A0A8-321A-8543-A75F-EE2B15968D1D}" type="presParOf" srcId="{E54A8FE1-9DD8-BA40-BD9E-62D6471AAF04}" destId="{6C1BA7CF-6BC1-944E-8F08-12EF539B3CB8}" srcOrd="2" destOrd="0" presId="urn:microsoft.com/office/officeart/2005/8/layout/hProcess4"/>
    <dgm:cxn modelId="{74855D55-2E5C-764C-8F60-827AC0F9EE63}" type="presParOf" srcId="{E54A8FE1-9DD8-BA40-BD9E-62D6471AAF04}" destId="{A8AB2C0D-60ED-4F4B-AA7B-90CB2FC51953}" srcOrd="3" destOrd="0" presId="urn:microsoft.com/office/officeart/2005/8/layout/hProcess4"/>
    <dgm:cxn modelId="{79C670EF-78D6-9843-95C9-B00A80C95FCE}" type="presParOf" srcId="{E54A8FE1-9DD8-BA40-BD9E-62D6471AAF04}" destId="{B945B39A-14AA-C247-9640-49F431F59BF8}"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9FBF2-6B1B-974F-AD75-7A0D88B015F6}">
      <dsp:nvSpPr>
        <dsp:cNvPr id="0" name=""/>
        <dsp:cNvSpPr/>
      </dsp:nvSpPr>
      <dsp:spPr>
        <a:xfrm>
          <a:off x="151" y="1764481"/>
          <a:ext cx="1703093" cy="1404695"/>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Standardized data collection (2 apps)</a:t>
          </a:r>
          <a:endParaRPr lang="en-US" sz="1300" kern="1200" dirty="0"/>
        </a:p>
        <a:p>
          <a:pPr marL="114300" lvl="1" indent="-114300" algn="l" defTabSz="577850">
            <a:lnSpc>
              <a:spcPct val="90000"/>
            </a:lnSpc>
            <a:spcBef>
              <a:spcPct val="0"/>
            </a:spcBef>
            <a:spcAft>
              <a:spcPct val="15000"/>
            </a:spcAft>
            <a:buChar char="••"/>
          </a:pPr>
          <a:r>
            <a:rPr lang="en-US" sz="1300" kern="1200" dirty="0" smtClean="0"/>
            <a:t>Interoperable data integration</a:t>
          </a:r>
          <a:endParaRPr lang="en-US" sz="1300" kern="1200" dirty="0"/>
        </a:p>
      </dsp:txBody>
      <dsp:txXfrm>
        <a:off x="32477" y="1796807"/>
        <a:ext cx="1638441" cy="1039037"/>
      </dsp:txXfrm>
    </dsp:sp>
    <dsp:sp modelId="{648C8486-C85E-C54F-BF44-EE8A64380273}">
      <dsp:nvSpPr>
        <dsp:cNvPr id="0" name=""/>
        <dsp:cNvSpPr/>
      </dsp:nvSpPr>
      <dsp:spPr>
        <a:xfrm>
          <a:off x="969709" y="2143802"/>
          <a:ext cx="1812063" cy="1812063"/>
        </a:xfrm>
        <a:prstGeom prst="leftCircularArrow">
          <a:avLst>
            <a:gd name="adj1" fmla="val 2792"/>
            <a:gd name="adj2" fmla="val 340675"/>
            <a:gd name="adj3" fmla="val 2116186"/>
            <a:gd name="adj4" fmla="val 9024489"/>
            <a:gd name="adj5" fmla="val 3257"/>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4217D0-D854-9A4A-8684-2CD9A1949473}">
      <dsp:nvSpPr>
        <dsp:cNvPr id="0" name=""/>
        <dsp:cNvSpPr/>
      </dsp:nvSpPr>
      <dsp:spPr>
        <a:xfrm>
          <a:off x="378616" y="2868171"/>
          <a:ext cx="1513860" cy="602012"/>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Collect</a:t>
          </a:r>
          <a:endParaRPr lang="en-US" sz="1800" kern="1200" dirty="0"/>
        </a:p>
      </dsp:txBody>
      <dsp:txXfrm>
        <a:off x="396248" y="2885803"/>
        <a:ext cx="1478596" cy="566748"/>
      </dsp:txXfrm>
    </dsp:sp>
    <dsp:sp modelId="{D2668A87-2B6E-1A45-B1A8-182230FF6C87}">
      <dsp:nvSpPr>
        <dsp:cNvPr id="0" name=""/>
        <dsp:cNvSpPr/>
      </dsp:nvSpPr>
      <dsp:spPr>
        <a:xfrm>
          <a:off x="2133392" y="1764481"/>
          <a:ext cx="1703093" cy="1404695"/>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102082"/>
              <a:satOff val="-1464"/>
              <a:lumOff val="85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Use of Picture Pile for validation</a:t>
          </a:r>
          <a:endParaRPr lang="en-US" sz="1300" kern="1200" dirty="0"/>
        </a:p>
        <a:p>
          <a:pPr marL="114300" lvl="1" indent="-114300" algn="l" defTabSz="577850">
            <a:lnSpc>
              <a:spcPct val="90000"/>
            </a:lnSpc>
            <a:spcBef>
              <a:spcPct val="0"/>
            </a:spcBef>
            <a:spcAft>
              <a:spcPct val="15000"/>
            </a:spcAft>
            <a:buChar char="••"/>
          </a:pPr>
          <a:r>
            <a:rPr lang="en-US" sz="1300" kern="1200" dirty="0" smtClean="0"/>
            <a:t>ML-based approaches</a:t>
          </a:r>
          <a:endParaRPr lang="en-US" sz="1300" kern="1200" dirty="0"/>
        </a:p>
      </dsp:txBody>
      <dsp:txXfrm>
        <a:off x="2165718" y="2097813"/>
        <a:ext cx="1638441" cy="1039037"/>
      </dsp:txXfrm>
    </dsp:sp>
    <dsp:sp modelId="{FA0AD862-059D-B340-B9BB-8E7670269909}">
      <dsp:nvSpPr>
        <dsp:cNvPr id="0" name=""/>
        <dsp:cNvSpPr/>
      </dsp:nvSpPr>
      <dsp:spPr>
        <a:xfrm>
          <a:off x="3088758" y="922716"/>
          <a:ext cx="2029681" cy="2029681"/>
        </a:xfrm>
        <a:prstGeom prst="circularArrow">
          <a:avLst>
            <a:gd name="adj1" fmla="val 2493"/>
            <a:gd name="adj2" fmla="val 302037"/>
            <a:gd name="adj3" fmla="val 19522452"/>
            <a:gd name="adj4" fmla="val 12575511"/>
            <a:gd name="adj5" fmla="val 2908"/>
          </a:avLst>
        </a:prstGeom>
        <a:gradFill rotWithShape="0">
          <a:gsLst>
            <a:gs pos="0">
              <a:schemeClr val="accent1">
                <a:shade val="90000"/>
                <a:hueOff val="153150"/>
                <a:satOff val="-2127"/>
                <a:lumOff val="11477"/>
                <a:alphaOff val="0"/>
                <a:shade val="51000"/>
                <a:satMod val="130000"/>
              </a:schemeClr>
            </a:gs>
            <a:gs pos="80000">
              <a:schemeClr val="accent1">
                <a:shade val="90000"/>
                <a:hueOff val="153150"/>
                <a:satOff val="-2127"/>
                <a:lumOff val="11477"/>
                <a:alphaOff val="0"/>
                <a:shade val="93000"/>
                <a:satMod val="130000"/>
              </a:schemeClr>
            </a:gs>
            <a:gs pos="100000">
              <a:schemeClr val="accent1">
                <a:shade val="90000"/>
                <a:hueOff val="153150"/>
                <a:satOff val="-2127"/>
                <a:lumOff val="114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E76909-503C-234A-A5DA-2BC93AABF77B}">
      <dsp:nvSpPr>
        <dsp:cNvPr id="0" name=""/>
        <dsp:cNvSpPr/>
      </dsp:nvSpPr>
      <dsp:spPr>
        <a:xfrm>
          <a:off x="2511857" y="1463475"/>
          <a:ext cx="1513860" cy="602012"/>
        </a:xfrm>
        <a:prstGeom prst="roundRect">
          <a:avLst>
            <a:gd name="adj" fmla="val 10000"/>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Assure</a:t>
          </a:r>
          <a:endParaRPr lang="en-US" sz="1800" kern="1200" dirty="0"/>
        </a:p>
      </dsp:txBody>
      <dsp:txXfrm>
        <a:off x="2529489" y="1481107"/>
        <a:ext cx="1478596" cy="566748"/>
      </dsp:txXfrm>
    </dsp:sp>
    <dsp:sp modelId="{C9F61728-023E-8648-8FFD-79D28C092DC4}">
      <dsp:nvSpPr>
        <dsp:cNvPr id="0" name=""/>
        <dsp:cNvSpPr/>
      </dsp:nvSpPr>
      <dsp:spPr>
        <a:xfrm>
          <a:off x="4266633" y="1764481"/>
          <a:ext cx="1703093" cy="1404695"/>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204164"/>
              <a:satOff val="-2928"/>
              <a:lumOff val="170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Agreed-upon metadata (ESA)</a:t>
          </a:r>
          <a:endParaRPr lang="en-US" sz="1300" kern="1200" dirty="0"/>
        </a:p>
        <a:p>
          <a:pPr marL="114300" lvl="1" indent="-114300" algn="l" defTabSz="577850">
            <a:lnSpc>
              <a:spcPct val="90000"/>
            </a:lnSpc>
            <a:spcBef>
              <a:spcPct val="0"/>
            </a:spcBef>
            <a:spcAft>
              <a:spcPct val="15000"/>
            </a:spcAft>
            <a:buChar char="••"/>
          </a:pPr>
          <a:r>
            <a:rPr lang="en-US" sz="1300" kern="1200" dirty="0" smtClean="0"/>
            <a:t>Documentation in data catalogue (license, DQ)</a:t>
          </a:r>
          <a:endParaRPr lang="en-US" sz="1300" kern="1200" dirty="0"/>
        </a:p>
      </dsp:txBody>
      <dsp:txXfrm>
        <a:off x="4298959" y="1796807"/>
        <a:ext cx="1638441" cy="1039037"/>
      </dsp:txXfrm>
    </dsp:sp>
    <dsp:sp modelId="{2F835430-E760-7A41-AA77-8B918FC57B4A}">
      <dsp:nvSpPr>
        <dsp:cNvPr id="0" name=""/>
        <dsp:cNvSpPr/>
      </dsp:nvSpPr>
      <dsp:spPr>
        <a:xfrm>
          <a:off x="5236191" y="2143802"/>
          <a:ext cx="1812063" cy="1812063"/>
        </a:xfrm>
        <a:prstGeom prst="leftCircularArrow">
          <a:avLst>
            <a:gd name="adj1" fmla="val 2792"/>
            <a:gd name="adj2" fmla="val 340675"/>
            <a:gd name="adj3" fmla="val 2116186"/>
            <a:gd name="adj4" fmla="val 9024489"/>
            <a:gd name="adj5" fmla="val 3257"/>
          </a:avLst>
        </a:prstGeom>
        <a:gradFill rotWithShape="0">
          <a:gsLst>
            <a:gs pos="0">
              <a:schemeClr val="accent1">
                <a:shade val="90000"/>
                <a:hueOff val="306301"/>
                <a:satOff val="-4255"/>
                <a:lumOff val="22954"/>
                <a:alphaOff val="0"/>
                <a:shade val="51000"/>
                <a:satMod val="130000"/>
              </a:schemeClr>
            </a:gs>
            <a:gs pos="80000">
              <a:schemeClr val="accent1">
                <a:shade val="90000"/>
                <a:hueOff val="306301"/>
                <a:satOff val="-4255"/>
                <a:lumOff val="22954"/>
                <a:alphaOff val="0"/>
                <a:shade val="93000"/>
                <a:satMod val="130000"/>
              </a:schemeClr>
            </a:gs>
            <a:gs pos="100000">
              <a:schemeClr val="accent1">
                <a:shade val="90000"/>
                <a:hueOff val="306301"/>
                <a:satOff val="-4255"/>
                <a:lumOff val="229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F00016-60B5-8A49-B79B-961667E74A82}">
      <dsp:nvSpPr>
        <dsp:cNvPr id="0" name=""/>
        <dsp:cNvSpPr/>
      </dsp:nvSpPr>
      <dsp:spPr>
        <a:xfrm>
          <a:off x="4645098" y="2868171"/>
          <a:ext cx="1513860" cy="602012"/>
        </a:xfrm>
        <a:prstGeom prst="roundRect">
          <a:avLst>
            <a:gd name="adj" fmla="val 10000"/>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Describe</a:t>
          </a:r>
          <a:endParaRPr lang="en-US" sz="1800" kern="1200" dirty="0"/>
        </a:p>
      </dsp:txBody>
      <dsp:txXfrm>
        <a:off x="4662730" y="2885803"/>
        <a:ext cx="1478596" cy="566748"/>
      </dsp:txXfrm>
    </dsp:sp>
    <dsp:sp modelId="{51285B46-3E35-E04E-BE34-459C1677451B}">
      <dsp:nvSpPr>
        <dsp:cNvPr id="0" name=""/>
        <dsp:cNvSpPr/>
      </dsp:nvSpPr>
      <dsp:spPr>
        <a:xfrm>
          <a:off x="6399874" y="1764481"/>
          <a:ext cx="1703093" cy="1404695"/>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306247"/>
              <a:satOff val="-4392"/>
              <a:lumOff val="256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Scalable data storage in AWS (++)</a:t>
          </a:r>
          <a:endParaRPr lang="en-US" sz="1300" kern="1200" dirty="0"/>
        </a:p>
        <a:p>
          <a:pPr marL="114300" lvl="1" indent="-114300" algn="l" defTabSz="577850">
            <a:lnSpc>
              <a:spcPct val="90000"/>
            </a:lnSpc>
            <a:spcBef>
              <a:spcPct val="0"/>
            </a:spcBef>
            <a:spcAft>
              <a:spcPct val="15000"/>
            </a:spcAft>
            <a:buChar char="••"/>
          </a:pPr>
          <a:r>
            <a:rPr lang="en-US" sz="1300" kern="1200" dirty="0" smtClean="0"/>
            <a:t>Longer-term partnership(s) needed</a:t>
          </a:r>
          <a:endParaRPr lang="en-US" sz="1300" kern="1200" dirty="0"/>
        </a:p>
      </dsp:txBody>
      <dsp:txXfrm>
        <a:off x="6432200" y="2097813"/>
        <a:ext cx="1638441" cy="1039037"/>
      </dsp:txXfrm>
    </dsp:sp>
    <dsp:sp modelId="{A8AB2C0D-60ED-4F4B-AA7B-90CB2FC51953}">
      <dsp:nvSpPr>
        <dsp:cNvPr id="0" name=""/>
        <dsp:cNvSpPr/>
      </dsp:nvSpPr>
      <dsp:spPr>
        <a:xfrm>
          <a:off x="6778340" y="1463475"/>
          <a:ext cx="1513860" cy="602012"/>
        </a:xfrm>
        <a:prstGeom prst="roundRect">
          <a:avLst>
            <a:gd name="adj" fmla="val 10000"/>
          </a:avLst>
        </a:prstGeom>
        <a:gradFill rotWithShape="0">
          <a:gsLst>
            <a:gs pos="0">
              <a:schemeClr val="accent1">
                <a:shade val="80000"/>
                <a:hueOff val="306247"/>
                <a:satOff val="-4392"/>
                <a:lumOff val="25615"/>
                <a:alphaOff val="0"/>
                <a:shade val="51000"/>
                <a:satMod val="130000"/>
              </a:schemeClr>
            </a:gs>
            <a:gs pos="80000">
              <a:schemeClr val="accent1">
                <a:shade val="80000"/>
                <a:hueOff val="306247"/>
                <a:satOff val="-4392"/>
                <a:lumOff val="25615"/>
                <a:alphaOff val="0"/>
                <a:shade val="93000"/>
                <a:satMod val="130000"/>
              </a:schemeClr>
            </a:gs>
            <a:gs pos="100000">
              <a:schemeClr val="accent1">
                <a:shade val="80000"/>
                <a:hueOff val="306247"/>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Deposit &amp; Preserve</a:t>
          </a:r>
          <a:endParaRPr lang="en-US" sz="1800" kern="1200" dirty="0"/>
        </a:p>
      </dsp:txBody>
      <dsp:txXfrm>
        <a:off x="6795972" y="1481107"/>
        <a:ext cx="1478596" cy="5667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5392B4-D187-9F4F-8A03-3CA3454F59F4}" type="datetimeFigureOut">
              <a:rPr lang="en-US" smtClean="0"/>
              <a:t>9/24/19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1221D-8446-3945-B6BE-E14B198C1009}" type="slidenum">
              <a:rPr lang="en-US" smtClean="0"/>
              <a:t>‹#›</a:t>
            </a:fld>
            <a:endParaRPr lang="en-US"/>
          </a:p>
        </p:txBody>
      </p:sp>
    </p:spTree>
    <p:extLst>
      <p:ext uri="{BB962C8B-B14F-4D97-AF65-F5344CB8AC3E}">
        <p14:creationId xmlns:p14="http://schemas.microsoft.com/office/powerpoint/2010/main" val="39304563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Title slide</a:t>
            </a:r>
            <a:endParaRPr lang="en-US" dirty="0"/>
          </a:p>
        </p:txBody>
      </p:sp>
      <p:sp>
        <p:nvSpPr>
          <p:cNvPr id="4" name="Slide Number Placeholder 3"/>
          <p:cNvSpPr>
            <a:spLocks noGrp="1"/>
          </p:cNvSpPr>
          <p:nvPr>
            <p:ph type="sldNum" sz="quarter" idx="5"/>
          </p:nvPr>
        </p:nvSpPr>
        <p:spPr/>
        <p:txBody>
          <a:bodyPr/>
          <a:lstStyle/>
          <a:p>
            <a:fld id="{2A01221D-8446-3945-B6BE-E14B198C1009}" type="slidenum">
              <a:rPr lang="en-US" smtClean="0"/>
              <a:t>1</a:t>
            </a:fld>
            <a:endParaRPr lang="en-US"/>
          </a:p>
        </p:txBody>
      </p:sp>
    </p:spTree>
    <p:extLst>
      <p:ext uri="{BB962C8B-B14F-4D97-AF65-F5344CB8AC3E}">
        <p14:creationId xmlns:p14="http://schemas.microsoft.com/office/powerpoint/2010/main" val="51733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indent="0">
              <a:buFontTx/>
              <a:buNone/>
            </a:pPr>
            <a:r>
              <a:rPr lang="en-US" dirty="0" smtClean="0"/>
              <a:t>This slide breaks down the resources we are developing to support the two goals of coordination and capacity building.  </a:t>
            </a:r>
            <a:endParaRPr lang="en-US" dirty="0"/>
          </a:p>
        </p:txBody>
      </p:sp>
    </p:spTree>
    <p:extLst>
      <p:ext uri="{BB962C8B-B14F-4D97-AF65-F5344CB8AC3E}">
        <p14:creationId xmlns:p14="http://schemas.microsoft.com/office/powerpoint/2010/main" val="427324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indent="0">
              <a:buFontTx/>
              <a:buNone/>
            </a:pPr>
            <a:r>
              <a:rPr lang="en-US" dirty="0" smtClean="0"/>
              <a:t>This slide breaks down the resources we are developing to support the two goals of coordination and capacity building.  </a:t>
            </a:r>
            <a:endParaRPr lang="en-US" dirty="0"/>
          </a:p>
        </p:txBody>
      </p:sp>
    </p:spTree>
    <p:extLst>
      <p:ext uri="{BB962C8B-B14F-4D97-AF65-F5344CB8AC3E}">
        <p14:creationId xmlns:p14="http://schemas.microsoft.com/office/powerpoint/2010/main" val="4273244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r>
              <a:rPr lang="en-US" baseline="0" dirty="0" smtClean="0"/>
              <a:t> </a:t>
            </a:r>
            <a:r>
              <a:rPr lang="en-US" dirty="0" smtClean="0"/>
              <a:t>Too</a:t>
            </a:r>
            <a:r>
              <a:rPr lang="en-US" baseline="0" dirty="0" smtClean="0"/>
              <a:t> bad it’s all in silos. Missed opportunity.</a:t>
            </a:r>
            <a:endParaRPr lang="en-US" dirty="0"/>
          </a:p>
        </p:txBody>
      </p:sp>
      <p:sp>
        <p:nvSpPr>
          <p:cNvPr id="4" name="Slide Number Placeholder 3"/>
          <p:cNvSpPr>
            <a:spLocks noGrp="1"/>
          </p:cNvSpPr>
          <p:nvPr>
            <p:ph type="sldNum" sz="quarter" idx="5"/>
          </p:nvPr>
        </p:nvSpPr>
        <p:spPr/>
        <p:txBody>
          <a:bodyPr/>
          <a:lstStyle/>
          <a:p>
            <a:fld id="{2A01221D-8446-3945-B6BE-E14B198C1009}" type="slidenum">
              <a:rPr lang="en-US" smtClean="0"/>
              <a:t>12</a:t>
            </a:fld>
            <a:endParaRPr lang="en-US"/>
          </a:p>
        </p:txBody>
      </p:sp>
    </p:spTree>
    <p:extLst>
      <p:ext uri="{BB962C8B-B14F-4D97-AF65-F5344CB8AC3E}">
        <p14:creationId xmlns:p14="http://schemas.microsoft.com/office/powerpoint/2010/main" val="2133632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Title slide</a:t>
            </a:r>
            <a:endParaRPr lang="en-US" dirty="0"/>
          </a:p>
        </p:txBody>
      </p:sp>
      <p:sp>
        <p:nvSpPr>
          <p:cNvPr id="4" name="Slide Number Placeholder 3"/>
          <p:cNvSpPr>
            <a:spLocks noGrp="1"/>
          </p:cNvSpPr>
          <p:nvPr>
            <p:ph type="sldNum" sz="quarter" idx="5"/>
          </p:nvPr>
        </p:nvSpPr>
        <p:spPr/>
        <p:txBody>
          <a:bodyPr/>
          <a:lstStyle/>
          <a:p>
            <a:fld id="{2A01221D-8446-3945-B6BE-E14B198C1009}" type="slidenum">
              <a:rPr lang="en-US" smtClean="0"/>
              <a:t>13</a:t>
            </a:fld>
            <a:endParaRPr lang="en-US"/>
          </a:p>
        </p:txBody>
      </p:sp>
    </p:spTree>
    <p:extLst>
      <p:ext uri="{BB962C8B-B14F-4D97-AF65-F5344CB8AC3E}">
        <p14:creationId xmlns:p14="http://schemas.microsoft.com/office/powerpoint/2010/main" val="51733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r>
              <a:rPr lang="en-US" baseline="0" dirty="0" smtClean="0"/>
              <a:t> </a:t>
            </a:r>
            <a:r>
              <a:rPr lang="en-US" dirty="0" smtClean="0"/>
              <a:t>Too</a:t>
            </a:r>
            <a:r>
              <a:rPr lang="en-US" baseline="0" dirty="0" smtClean="0"/>
              <a:t> bad it’s all in silos. Missed opportunity.</a:t>
            </a:r>
            <a:endParaRPr lang="en-US" dirty="0"/>
          </a:p>
        </p:txBody>
      </p:sp>
      <p:sp>
        <p:nvSpPr>
          <p:cNvPr id="4" name="Slide Number Placeholder 3"/>
          <p:cNvSpPr>
            <a:spLocks noGrp="1"/>
          </p:cNvSpPr>
          <p:nvPr>
            <p:ph type="sldNum" sz="quarter" idx="5"/>
          </p:nvPr>
        </p:nvSpPr>
        <p:spPr/>
        <p:txBody>
          <a:bodyPr/>
          <a:lstStyle/>
          <a:p>
            <a:fld id="{2A01221D-8446-3945-B6BE-E14B198C1009}" type="slidenum">
              <a:rPr lang="en-US" smtClean="0"/>
              <a:t>2</a:t>
            </a:fld>
            <a:endParaRPr lang="en-US"/>
          </a:p>
        </p:txBody>
      </p:sp>
    </p:spTree>
    <p:extLst>
      <p:ext uri="{BB962C8B-B14F-4D97-AF65-F5344CB8AC3E}">
        <p14:creationId xmlns:p14="http://schemas.microsoft.com/office/powerpoint/2010/main" val="213363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r>
              <a:rPr lang="en-US" baseline="0" dirty="0" smtClean="0"/>
              <a:t> </a:t>
            </a:r>
            <a:r>
              <a:rPr lang="en-US" dirty="0" smtClean="0"/>
              <a:t>Too</a:t>
            </a:r>
            <a:r>
              <a:rPr lang="en-US" baseline="0" dirty="0" smtClean="0"/>
              <a:t> bad it’s all in silos. Missed opportunity.</a:t>
            </a:r>
            <a:endParaRPr lang="en-US" dirty="0"/>
          </a:p>
        </p:txBody>
      </p:sp>
      <p:sp>
        <p:nvSpPr>
          <p:cNvPr id="4" name="Slide Number Placeholder 3"/>
          <p:cNvSpPr>
            <a:spLocks noGrp="1"/>
          </p:cNvSpPr>
          <p:nvPr>
            <p:ph type="sldNum" sz="quarter" idx="5"/>
          </p:nvPr>
        </p:nvSpPr>
        <p:spPr/>
        <p:txBody>
          <a:bodyPr/>
          <a:lstStyle/>
          <a:p>
            <a:fld id="{2A01221D-8446-3945-B6BE-E14B198C1009}" type="slidenum">
              <a:rPr lang="en-US" smtClean="0"/>
              <a:t>3</a:t>
            </a:fld>
            <a:endParaRPr lang="en-US"/>
          </a:p>
        </p:txBody>
      </p:sp>
    </p:spTree>
    <p:extLst>
      <p:ext uri="{BB962C8B-B14F-4D97-AF65-F5344CB8AC3E}">
        <p14:creationId xmlns:p14="http://schemas.microsoft.com/office/powerpoint/2010/main" val="213363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r>
              <a:rPr lang="en-US" baseline="0" dirty="0" smtClean="0"/>
              <a:t> </a:t>
            </a:r>
            <a:r>
              <a:rPr lang="en-US" dirty="0" smtClean="0"/>
              <a:t>Too</a:t>
            </a:r>
            <a:r>
              <a:rPr lang="en-US" baseline="0" dirty="0" smtClean="0"/>
              <a:t> bad it’s all in silos. Missed opportunity.</a:t>
            </a:r>
            <a:endParaRPr lang="en-US" dirty="0"/>
          </a:p>
        </p:txBody>
      </p:sp>
      <p:sp>
        <p:nvSpPr>
          <p:cNvPr id="4" name="Slide Number Placeholder 3"/>
          <p:cNvSpPr>
            <a:spLocks noGrp="1"/>
          </p:cNvSpPr>
          <p:nvPr>
            <p:ph type="sldNum" sz="quarter" idx="5"/>
          </p:nvPr>
        </p:nvSpPr>
        <p:spPr/>
        <p:txBody>
          <a:bodyPr/>
          <a:lstStyle/>
          <a:p>
            <a:fld id="{2A01221D-8446-3945-B6BE-E14B198C1009}" type="slidenum">
              <a:rPr lang="en-US" smtClean="0"/>
              <a:t>4</a:t>
            </a:fld>
            <a:endParaRPr lang="en-US"/>
          </a:p>
        </p:txBody>
      </p:sp>
    </p:spTree>
    <p:extLst>
      <p:ext uri="{BB962C8B-B14F-4D97-AF65-F5344CB8AC3E}">
        <p14:creationId xmlns:p14="http://schemas.microsoft.com/office/powerpoint/2010/main" val="213363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Earth Challenge 2020 has</a:t>
            </a:r>
            <a:r>
              <a:rPr lang="en-US" baseline="0" dirty="0" smtClean="0"/>
              <a:t> many partners, but it’s being spearheaded by the Wilson Center, Earth Day Network, and the U.S. Department of State.  The Wilson Center is responsible for ensuring that this project produces good research, good data, and works WITH the existing citizen science community (we wrote that last requirement in).  Earth Day Network is a leader in the environmental movement responsible for education and outreach.  The folks working with us from State are NOT on the policy side, but work to maintain the U.S. Embassies and help make them green.  State has a lot of sensor/ </a:t>
            </a:r>
            <a:r>
              <a:rPr lang="en-US" baseline="0" dirty="0" err="1" smtClean="0"/>
              <a:t>IoT</a:t>
            </a:r>
            <a:r>
              <a:rPr lang="en-US" baseline="0" dirty="0" smtClean="0"/>
              <a:t> expertise, and is the technical lead.  We have a lot of other great partners– check out: https://earthchallenge2020.earthday.org/ </a:t>
            </a:r>
            <a:endParaRPr lang="en-US" dirty="0"/>
          </a:p>
        </p:txBody>
      </p:sp>
      <p:sp>
        <p:nvSpPr>
          <p:cNvPr id="4" name="Slide Number Placeholder 3"/>
          <p:cNvSpPr>
            <a:spLocks noGrp="1"/>
          </p:cNvSpPr>
          <p:nvPr>
            <p:ph type="sldNum" sz="quarter" idx="5"/>
          </p:nvPr>
        </p:nvSpPr>
        <p:spPr/>
        <p:txBody>
          <a:bodyPr/>
          <a:lstStyle/>
          <a:p>
            <a:fld id="{2A01221D-8446-3945-B6BE-E14B198C1009}" type="slidenum">
              <a:rPr lang="en-US" smtClean="0"/>
              <a:t>5</a:t>
            </a:fld>
            <a:endParaRPr lang="en-US"/>
          </a:p>
        </p:txBody>
      </p:sp>
    </p:spTree>
    <p:extLst>
      <p:ext uri="{BB962C8B-B14F-4D97-AF65-F5344CB8AC3E}">
        <p14:creationId xmlns:p14="http://schemas.microsoft.com/office/powerpoint/2010/main" val="51733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This project has two goals.  First, we want to help work with citizen science projects to</a:t>
            </a:r>
            <a:r>
              <a:rPr lang="en-US" baseline="0" dirty="0" smtClean="0"/>
              <a:t> coordinate and document the awesomeness that is already happening.  Second, we want to build capacity for new citizen science to happen anywhere in the world.  Our ultimate goal is to enable people to use citizen science to solve local problems, while also being part of a global movement.</a:t>
            </a:r>
          </a:p>
          <a:p>
            <a:pPr marL="0" indent="0">
              <a:buFontTx/>
              <a:buNone/>
            </a:pPr>
            <a:endParaRPr lang="en-US" baseline="0" dirty="0" smtClean="0"/>
          </a:p>
          <a:p>
            <a:pPr marL="0" indent="0">
              <a:buFontTx/>
              <a:buNone/>
            </a:pPr>
            <a:r>
              <a:rPr lang="en-US" baseline="0" dirty="0" smtClean="0"/>
              <a:t>To facilitate this we have two cross cutting themes– advancing knowledge, and driving action.  To advance knowledge, we are working with the research community and Standards Development Organizations to make sure that the data are useable and used.  We are also working on getting the data aligned with the U.N. Sustainable Development Goals (SDGs) and used in SDG reporting.</a:t>
            </a:r>
          </a:p>
          <a:p>
            <a:pPr marL="0" indent="0">
              <a:buFontTx/>
              <a:buNone/>
            </a:pPr>
            <a:endParaRPr lang="en-US" baseline="0" dirty="0" smtClean="0"/>
          </a:p>
          <a:p>
            <a:pPr marL="0" indent="0">
              <a:buFontTx/>
              <a:buNone/>
            </a:pPr>
            <a:r>
              <a:rPr lang="en-US" baseline="0" dirty="0" smtClean="0"/>
              <a:t>Earth Day Network is leading the “Drive action” piece.  They are creating educational materials, and also a “what you can do” toolkit that will share actionable information related to a volunteer’s geographic location and research domain.</a:t>
            </a:r>
            <a:endParaRPr lang="en-US" dirty="0"/>
          </a:p>
        </p:txBody>
      </p:sp>
      <p:sp>
        <p:nvSpPr>
          <p:cNvPr id="4" name="Slide Number Placeholder 3"/>
          <p:cNvSpPr>
            <a:spLocks noGrp="1"/>
          </p:cNvSpPr>
          <p:nvPr>
            <p:ph type="sldNum" sz="quarter" idx="5"/>
          </p:nvPr>
        </p:nvSpPr>
        <p:spPr/>
        <p:txBody>
          <a:bodyPr/>
          <a:lstStyle/>
          <a:p>
            <a:fld id="{2A01221D-8446-3945-B6BE-E14B198C1009}" type="slidenum">
              <a:rPr lang="en-US" smtClean="0"/>
              <a:t>6</a:t>
            </a:fld>
            <a:endParaRPr lang="en-US"/>
          </a:p>
        </p:txBody>
      </p:sp>
    </p:spTree>
    <p:extLst>
      <p:ext uri="{BB962C8B-B14F-4D97-AF65-F5344CB8AC3E}">
        <p14:creationId xmlns:p14="http://schemas.microsoft.com/office/powerpoint/2010/main" val="51733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427324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c9f7782cf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c9f7782c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Super happy about where the research teams are coming from </a:t>
            </a:r>
            <a:r>
              <a:rPr lang="en-US" dirty="0">
                <a:sym typeface="Wingdings"/>
              </a:rPr>
              <a:t> this is just a fun, FYI slide.</a:t>
            </a:r>
            <a:endParaRPr dirty="0"/>
          </a:p>
        </p:txBody>
      </p:sp>
    </p:spTree>
    <p:extLst>
      <p:ext uri="{BB962C8B-B14F-4D97-AF65-F5344CB8AC3E}">
        <p14:creationId xmlns:p14="http://schemas.microsoft.com/office/powerpoint/2010/main" val="304946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indent="0">
              <a:buFontTx/>
              <a:buNone/>
            </a:pPr>
            <a:r>
              <a:rPr lang="en-US" dirty="0" smtClean="0"/>
              <a:t>This slide breaks down the resources we are developing to support the two goals of coordination and capacity building.  </a:t>
            </a:r>
            <a:endParaRPr lang="en-US" dirty="0"/>
          </a:p>
        </p:txBody>
      </p:sp>
    </p:spTree>
    <p:extLst>
      <p:ext uri="{BB962C8B-B14F-4D97-AF65-F5344CB8AC3E}">
        <p14:creationId xmlns:p14="http://schemas.microsoft.com/office/powerpoint/2010/main" val="427324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529DC7-99E1-D349-97A6-4AC369B40CD0}"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F1981-A419-6549-AE01-077855FF5652}"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29DC7-99E1-D349-97A6-4AC369B40CD0}"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F1981-A419-6549-AE01-077855FF5652}"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29DC7-99E1-D349-97A6-4AC369B40CD0}"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F1981-A419-6549-AE01-077855FF5652}"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
        <p:nvSpPr>
          <p:cNvPr id="2" name="Title 1">
            <a:extLst>
              <a:ext uri="{FF2B5EF4-FFF2-40B4-BE49-F238E27FC236}">
                <a16:creationId xmlns:a16="http://schemas.microsoft.com/office/drawing/2014/main" xmlns="" id="{B27E328B-45BC-4BEB-A62C-7F74DFF32C29}"/>
              </a:ext>
            </a:extLst>
          </p:cNvPr>
          <p:cNvSpPr>
            <a:spLocks noGrp="1"/>
          </p:cNvSpPr>
          <p:nvPr>
            <p:ph type="ctrTitle"/>
          </p:nvPr>
        </p:nvSpPr>
        <p:spPr>
          <a:xfrm>
            <a:off x="1143000" y="935302"/>
            <a:ext cx="6858000" cy="1989667"/>
          </a:xfrm>
        </p:spPr>
        <p:txBody>
          <a:bodyPr anchor="b"/>
          <a:lstStyle>
            <a:lvl1pPr algn="ctr">
              <a:defRPr sz="2300"/>
            </a:lvl1pPr>
          </a:lstStyle>
          <a:p>
            <a:r>
              <a:rPr lang="en-US"/>
              <a:t>Click to edit Master title style</a:t>
            </a:r>
          </a:p>
        </p:txBody>
      </p:sp>
    </p:spTree>
    <p:extLst>
      <p:ext uri="{BB962C8B-B14F-4D97-AF65-F5344CB8AC3E}">
        <p14:creationId xmlns:p14="http://schemas.microsoft.com/office/powerpoint/2010/main" val="2977498907"/>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94472"/>
            <a:ext cx="8520600" cy="636333"/>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280528"/>
            <a:ext cx="8520600" cy="3796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1023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29DC7-99E1-D349-97A6-4AC369B40CD0}"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F1981-A419-6549-AE01-077855FF5652}"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29DC7-99E1-D349-97A6-4AC369B40CD0}"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F1981-A419-6549-AE01-077855FF5652}"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529DC7-99E1-D349-97A6-4AC369B40CD0}"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F1981-A419-6549-AE01-077855FF5652}"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529DC7-99E1-D349-97A6-4AC369B40CD0}" type="datetimeFigureOut">
              <a:rPr lang="en-US" smtClean="0"/>
              <a:t>9/24/19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F1981-A419-6549-AE01-077855FF5652}"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529DC7-99E1-D349-97A6-4AC369B40CD0}" type="datetimeFigureOut">
              <a:rPr lang="en-US" smtClean="0"/>
              <a:t>9/24/19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F1981-A419-6549-AE01-077855FF5652}"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29DC7-99E1-D349-97A6-4AC369B40CD0}" type="datetimeFigureOut">
              <a:rPr lang="en-US" smtClean="0"/>
              <a:t>9/24/19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F1981-A419-6549-AE01-077855FF5652}"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529DC7-99E1-D349-97A6-4AC369B40CD0}"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F1981-A419-6549-AE01-077855FF5652}"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529DC7-99E1-D349-97A6-4AC369B40CD0}"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F1981-A419-6549-AE01-077855FF5652}"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8529DC7-99E1-D349-97A6-4AC369B40CD0}" type="datetimeFigureOut">
              <a:rPr lang="en-US" smtClean="0"/>
              <a:t>9/24/19</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8B4F1981-A419-6549-AE01-077855FF5652}"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5" Type="http://schemas.openxmlformats.org/officeDocument/2006/relationships/image" Target="../media/image2.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2D69F80E-2A35-4717-9E89-CC44A201705F}"/>
              </a:ext>
            </a:extLst>
          </p:cNvPr>
          <p:cNvPicPr>
            <a:picLocks noChangeAspect="1"/>
          </p:cNvPicPr>
          <p:nvPr/>
        </p:nvPicPr>
        <p:blipFill rotWithShape="1">
          <a:blip r:embed="rId3"/>
          <a:srcRect l="2462" r="9006" b="16667"/>
          <a:stretch/>
        </p:blipFill>
        <p:spPr>
          <a:xfrm>
            <a:off x="-12486" y="0"/>
            <a:ext cx="9144000" cy="5715000"/>
          </a:xfrm>
          <a:prstGeom prst="rect">
            <a:avLst/>
          </a:prstGeom>
        </p:spPr>
      </p:pic>
      <p:sp>
        <p:nvSpPr>
          <p:cNvPr id="17" name="Rectangle 16"/>
          <p:cNvSpPr/>
          <p:nvPr/>
        </p:nvSpPr>
        <p:spPr>
          <a:xfrm flipV="1">
            <a:off x="-12487" y="4840355"/>
            <a:ext cx="9144000" cy="867939"/>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780399" y="5087007"/>
            <a:ext cx="184666" cy="584776"/>
          </a:xfrm>
          <a:prstGeom prst="rect">
            <a:avLst/>
          </a:prstGeom>
          <a:noFill/>
        </p:spPr>
        <p:txBody>
          <a:bodyPr wrap="none" rtlCol="0">
            <a:spAutoFit/>
          </a:bodyPr>
          <a:lstStyle/>
          <a:p>
            <a:endParaRPr lang="en-US" sz="3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594" y="4947831"/>
            <a:ext cx="1919322" cy="635325"/>
          </a:xfrm>
          <a:prstGeom prst="rect">
            <a:avLst/>
          </a:prstGeom>
        </p:spPr>
      </p:pic>
      <p:sp>
        <p:nvSpPr>
          <p:cNvPr id="20" name="Rectangle 19"/>
          <p:cNvSpPr/>
          <p:nvPr/>
        </p:nvSpPr>
        <p:spPr>
          <a:xfrm>
            <a:off x="3772454" y="232260"/>
            <a:ext cx="5263811" cy="1470454"/>
          </a:xfrm>
          <a:prstGeom prst="rect">
            <a:avLst/>
          </a:prstGeom>
        </p:spPr>
        <p:txBody>
          <a:bodyPr wrap="square">
            <a:spAutoFit/>
          </a:bodyPr>
          <a:lstStyle/>
          <a:p>
            <a:pPr algn="r">
              <a:lnSpc>
                <a:spcPct val="107000"/>
              </a:lnSpc>
              <a:spcAft>
                <a:spcPts val="800"/>
              </a:spcAft>
            </a:pPr>
            <a:r>
              <a:rPr lang="en-US" sz="2800" b="1" i="1" dirty="0" smtClean="0">
                <a:latin typeface="Calibri" panose="020F0502020204030204" pitchFamily="34" charset="0"/>
                <a:ea typeface="SimSun" panose="02010600030101010101" pitchFamily="2" charset="-122"/>
                <a:cs typeface="Arial" panose="020B0604020202020204" pitchFamily="34" charset="0"/>
              </a:rPr>
              <a:t>Understanding and Elevating Data and Information Quality in Citizen Science</a:t>
            </a:r>
            <a:endParaRPr lang="en-US" sz="2400" b="1" i="1" dirty="0">
              <a:latin typeface="Calibri" panose="020F0502020204030204" pitchFamily="34" charset="0"/>
              <a:ea typeface="SimSun" panose="02010600030101010101" pitchFamily="2" charset="-122"/>
              <a:cs typeface="Arial" panose="020B0604020202020204" pitchFamily="34" charset="0"/>
            </a:endParaRPr>
          </a:p>
        </p:txBody>
      </p:sp>
      <p:sp>
        <p:nvSpPr>
          <p:cNvPr id="21" name="Rectangle 20"/>
          <p:cNvSpPr/>
          <p:nvPr/>
        </p:nvSpPr>
        <p:spPr>
          <a:xfrm>
            <a:off x="6485586" y="1702714"/>
            <a:ext cx="2545684" cy="1977978"/>
          </a:xfrm>
          <a:prstGeom prst="rect">
            <a:avLst/>
          </a:prstGeom>
        </p:spPr>
        <p:txBody>
          <a:bodyPr wrap="square">
            <a:spAutoFit/>
          </a:bodyPr>
          <a:lstStyle/>
          <a:p>
            <a:pPr algn="r">
              <a:lnSpc>
                <a:spcPct val="107000"/>
              </a:lnSpc>
              <a:spcAft>
                <a:spcPts val="800"/>
              </a:spcAft>
            </a:pPr>
            <a:r>
              <a:rPr lang="en-US" sz="1600" b="1" i="1" dirty="0" smtClean="0">
                <a:latin typeface="Calibri" panose="020F0502020204030204" pitchFamily="34" charset="0"/>
                <a:ea typeface="SimSun" panose="02010600030101010101" pitchFamily="2" charset="-122"/>
                <a:cs typeface="Arial" panose="020B0604020202020204" pitchFamily="34" charset="0"/>
              </a:rPr>
              <a:t>Anne Bowser, PhD</a:t>
            </a:r>
          </a:p>
          <a:p>
            <a:pPr algn="r">
              <a:lnSpc>
                <a:spcPct val="107000"/>
              </a:lnSpc>
              <a:spcAft>
                <a:spcPts val="800"/>
              </a:spcAft>
            </a:pPr>
            <a:r>
              <a:rPr lang="en-US" sz="1600" dirty="0" smtClean="0">
                <a:latin typeface="Calibri" panose="020F0502020204030204" pitchFamily="34" charset="0"/>
                <a:ea typeface="SimSun" panose="02010600030101010101" pitchFamily="2" charset="-122"/>
                <a:cs typeface="Arial" panose="020B0604020202020204" pitchFamily="34" charset="0"/>
              </a:rPr>
              <a:t>Woodrow Wilson International Center for Scholars</a:t>
            </a:r>
          </a:p>
          <a:p>
            <a:pPr algn="r">
              <a:lnSpc>
                <a:spcPct val="107000"/>
              </a:lnSpc>
              <a:spcAft>
                <a:spcPts val="800"/>
              </a:spcAft>
            </a:pPr>
            <a:endParaRPr lang="en-US" sz="1600" dirty="0" smtClean="0">
              <a:latin typeface="Calibri" panose="020F0502020204030204" pitchFamily="34" charset="0"/>
              <a:ea typeface="SimSun" panose="02010600030101010101" pitchFamily="2" charset="-122"/>
              <a:cs typeface="Arial" panose="020B0604020202020204" pitchFamily="34" charset="0"/>
            </a:endParaRPr>
          </a:p>
          <a:p>
            <a:pPr algn="r">
              <a:lnSpc>
                <a:spcPct val="107000"/>
              </a:lnSpc>
              <a:spcAft>
                <a:spcPts val="800"/>
              </a:spcAft>
            </a:pPr>
            <a:r>
              <a:rPr lang="en-US" sz="1600" dirty="0" smtClean="0">
                <a:latin typeface="Calibri" panose="020F0502020204030204" pitchFamily="34" charset="0"/>
                <a:ea typeface="SimSun" panose="02010600030101010101" pitchFamily="2" charset="-122"/>
                <a:cs typeface="Arial" panose="020B0604020202020204" pitchFamily="34" charset="0"/>
              </a:rPr>
              <a:t>24 September 2019</a:t>
            </a:r>
            <a:endParaRPr lang="en-US" sz="1600" dirty="0" smtClean="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5328762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4EC937D1-DBB8-4969-A249-04329DA3A8B0}"/>
              </a:ext>
            </a:extLst>
          </p:cNvPr>
          <p:cNvPicPr>
            <a:picLocks noChangeAspect="1"/>
          </p:cNvPicPr>
          <p:nvPr/>
        </p:nvPicPr>
        <p:blipFill>
          <a:blip r:embed="rId3">
            <a:alphaModFix amt="70000"/>
          </a:blip>
          <a:stretch>
            <a:fillRect/>
          </a:stretch>
        </p:blipFill>
        <p:spPr>
          <a:xfrm>
            <a:off x="388472" y="417724"/>
            <a:ext cx="8127999" cy="4515555"/>
          </a:xfrm>
          <a:prstGeom prst="rect">
            <a:avLst/>
          </a:prstGeom>
        </p:spPr>
      </p:pic>
      <p:sp>
        <p:nvSpPr>
          <p:cNvPr id="54" name="E"/>
          <p:cNvSpPr txBox="1"/>
          <p:nvPr/>
        </p:nvSpPr>
        <p:spPr>
          <a:xfrm>
            <a:off x="5083423" y="4439387"/>
            <a:ext cx="0" cy="39241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914400">
              <a:lnSpc>
                <a:spcPct val="150000"/>
              </a:lnSpc>
              <a:defRPr b="0">
                <a:solidFill>
                  <a:srgbClr val="F7F9FF"/>
                </a:solidFill>
                <a:latin typeface="Helvetica"/>
                <a:ea typeface="Helvetica"/>
                <a:cs typeface="Helvetica"/>
                <a:sym typeface="Helvetica"/>
              </a:defRPr>
            </a:lvl1pPr>
          </a:lstStyle>
          <a:p>
            <a:endParaRPr dirty="0"/>
          </a:p>
        </p:txBody>
      </p:sp>
      <p:sp>
        <p:nvSpPr>
          <p:cNvPr id="56" name="TOGETHER…"/>
          <p:cNvSpPr txBox="1"/>
          <p:nvPr/>
        </p:nvSpPr>
        <p:spPr>
          <a:xfrm>
            <a:off x="-48271" y="1084360"/>
            <a:ext cx="3783219" cy="192360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b">
            <a:spAutoFit/>
          </a:bodyPr>
          <a:lstStyle/>
          <a:p>
            <a:pPr>
              <a:spcAft>
                <a:spcPts val="234"/>
              </a:spcAft>
              <a:defRPr sz="12500" b="0">
                <a:solidFill>
                  <a:srgbClr val="1C1F25"/>
                </a:solidFill>
                <a:latin typeface="Avenir Next Condensed Heavy"/>
                <a:ea typeface="Avenir Next Condensed Heavy"/>
                <a:cs typeface="Avenir Next Condensed Heavy"/>
                <a:sym typeface="Avenir Next Condensed Heavy"/>
              </a:defRPr>
            </a:pPr>
            <a:endParaRPr dirty="0">
              <a:latin typeface="Avenir Next Condensed Heavy" panose="020B0503020202020204"/>
            </a:endParaRPr>
          </a:p>
        </p:txBody>
      </p:sp>
      <p:sp>
        <p:nvSpPr>
          <p:cNvPr id="57" name="Our plan is to promote global engagement at every level of society over the next two years and beyond. Our goal is to infuse people with a sense of purpose and belief in their ability to create meaningful change regardless of their race, creed, social status, or economic standing. Within our S.A.V.E. framework, there’s a bounty of opportunities for collaboration and coordination."/>
          <p:cNvSpPr txBox="1"/>
          <p:nvPr/>
        </p:nvSpPr>
        <p:spPr>
          <a:xfrm>
            <a:off x="-191545" y="3439164"/>
            <a:ext cx="3783219" cy="61555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just">
              <a:defRPr sz="4000" b="0">
                <a:latin typeface="Avenir Next Condensed"/>
                <a:ea typeface="Avenir Next Condensed"/>
                <a:cs typeface="Avenir Next Condensed"/>
                <a:sym typeface="Avenir Next Condensed"/>
              </a:defRPr>
            </a:lvl1pPr>
          </a:lstStyle>
          <a:p>
            <a:endParaRPr dirty="0"/>
          </a:p>
        </p:txBody>
      </p:sp>
      <p:sp>
        <p:nvSpPr>
          <p:cNvPr id="26" name="The Great Global Cleanup will guide the world’s largest ever coordinated, environmental volunteer effort, improving the quality of life for billions."/>
          <p:cNvSpPr txBox="1"/>
          <p:nvPr/>
        </p:nvSpPr>
        <p:spPr>
          <a:xfrm>
            <a:off x="2132068" y="3184615"/>
            <a:ext cx="2468993" cy="492443"/>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Tools for data analysis/ visualization</a:t>
            </a:r>
            <a:endParaRPr lang="en-US" sz="1600" dirty="0">
              <a:solidFill>
                <a:srgbClr val="FFFFFF"/>
              </a:solidFill>
              <a:latin typeface="Avenier Medium"/>
              <a:cs typeface="Avenier Medium"/>
              <a:sym typeface="Avenir Next Condensed"/>
            </a:endParaRPr>
          </a:p>
        </p:txBody>
      </p:sp>
      <p:sp>
        <p:nvSpPr>
          <p:cNvPr id="35" name="The Great Global Cleanup will guide the world’s largest ever coordinated, environmental volunteer effort, improving the quality of life for billions."/>
          <p:cNvSpPr txBox="1"/>
          <p:nvPr/>
        </p:nvSpPr>
        <p:spPr>
          <a:xfrm>
            <a:off x="2132068" y="1344353"/>
            <a:ext cx="2051119" cy="789960"/>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Data and metadata </a:t>
            </a:r>
            <a:r>
              <a:rPr lang="en-US" sz="1600" dirty="0" smtClean="0">
                <a:solidFill>
                  <a:srgbClr val="FFFFFF"/>
                </a:solidFill>
                <a:latin typeface="Avenier Medium"/>
                <a:cs typeface="Avenier Medium"/>
                <a:sym typeface="Avenir Next Condensed"/>
              </a:rPr>
              <a:t>standards</a:t>
            </a:r>
            <a:endParaRPr lang="en-US" sz="1600" dirty="0" smtClean="0">
              <a:solidFill>
                <a:srgbClr val="FFFFFF"/>
              </a:solidFill>
              <a:latin typeface="Avenier Medium"/>
              <a:cs typeface="Avenier Medium"/>
              <a:sym typeface="Avenir Next Condensed"/>
            </a:endParaRPr>
          </a:p>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Data catalogue</a:t>
            </a:r>
            <a:endParaRPr sz="1600" dirty="0">
              <a:solidFill>
                <a:srgbClr val="FFFFFF"/>
              </a:solidFill>
              <a:latin typeface="Avenier Medium"/>
              <a:cs typeface="Avenier Medium"/>
            </a:endParaRPr>
          </a:p>
        </p:txBody>
      </p:sp>
      <p:sp>
        <p:nvSpPr>
          <p:cNvPr id="36" name="The Great Global Cleanup will guide the world’s largest ever coordinated, environmental volunteer effort, improving the quality of life for billions."/>
          <p:cNvSpPr txBox="1"/>
          <p:nvPr/>
        </p:nvSpPr>
        <p:spPr>
          <a:xfrm>
            <a:off x="5998397" y="1290309"/>
            <a:ext cx="2051119" cy="1282402"/>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Mobile  application with data collection widgets</a:t>
            </a:r>
          </a:p>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Links to partner </a:t>
            </a:r>
            <a:r>
              <a:rPr lang="en-US" sz="1600" dirty="0" smtClean="0">
                <a:solidFill>
                  <a:srgbClr val="FFFFFF"/>
                </a:solidFill>
                <a:latin typeface="Avenier Medium"/>
                <a:cs typeface="Avenier Medium"/>
                <a:sym typeface="Avenir Next Condensed"/>
              </a:rPr>
              <a:t>platforms</a:t>
            </a:r>
            <a:endParaRPr lang="en-US" sz="1600" dirty="0" smtClean="0">
              <a:solidFill>
                <a:srgbClr val="FFFFFF"/>
              </a:solidFill>
              <a:latin typeface="Avenier Medium"/>
              <a:cs typeface="Avenier Medium"/>
              <a:sym typeface="Avenir Next Condensed"/>
            </a:endParaRPr>
          </a:p>
        </p:txBody>
      </p:sp>
      <p:sp>
        <p:nvSpPr>
          <p:cNvPr id="19" name="Circle"/>
          <p:cNvSpPr>
            <a:spLocks noChangeAspect="1"/>
          </p:cNvSpPr>
          <p:nvPr/>
        </p:nvSpPr>
        <p:spPr>
          <a:xfrm>
            <a:off x="1098247" y="1290309"/>
            <a:ext cx="1033821" cy="967687"/>
          </a:xfrm>
          <a:prstGeom prst="ellipse">
            <a:avLst/>
          </a:prstGeom>
          <a:solidFill>
            <a:srgbClr val="4980D0">
              <a:alpha val="80000"/>
            </a:srgbClr>
          </a:solidFill>
          <a:ln w="12700">
            <a:miter lim="400000"/>
          </a:ln>
        </p:spPr>
        <p:txBody>
          <a:bodyPr lIns="0" tIns="0" rIns="0" bIns="0" anchor="ctr"/>
          <a:lstStyle/>
          <a:p>
            <a:pPr>
              <a:defRPr sz="3200" b="0">
                <a:latin typeface="+mn-lt"/>
                <a:ea typeface="+mn-ea"/>
                <a:cs typeface="+mn-cs"/>
                <a:sym typeface="Helvetica Neue Medium"/>
              </a:defRPr>
            </a:pPr>
            <a:endParaRPr sz="1600" dirty="0"/>
          </a:p>
        </p:txBody>
      </p:sp>
      <p:sp>
        <p:nvSpPr>
          <p:cNvPr id="21" name="Circle"/>
          <p:cNvSpPr>
            <a:spLocks noChangeAspect="1"/>
          </p:cNvSpPr>
          <p:nvPr/>
        </p:nvSpPr>
        <p:spPr>
          <a:xfrm>
            <a:off x="1098247" y="3133319"/>
            <a:ext cx="1033821" cy="967687"/>
          </a:xfrm>
          <a:prstGeom prst="ellipse">
            <a:avLst/>
          </a:prstGeom>
          <a:solidFill>
            <a:srgbClr val="4980D0">
              <a:alpha val="80000"/>
            </a:srgbClr>
          </a:solidFill>
          <a:ln w="12700">
            <a:miter lim="400000"/>
          </a:ln>
        </p:spPr>
        <p:txBody>
          <a:bodyPr lIns="0" tIns="0" rIns="0" bIns="0" anchor="ctr"/>
          <a:lstStyle/>
          <a:p>
            <a:pPr>
              <a:defRPr sz="3200" b="0">
                <a:latin typeface="+mn-lt"/>
                <a:ea typeface="+mn-ea"/>
                <a:cs typeface="+mn-cs"/>
                <a:sym typeface="Helvetica Neue Medium"/>
              </a:defRPr>
            </a:pPr>
            <a:endParaRPr sz="1600" dirty="0"/>
          </a:p>
        </p:txBody>
      </p:sp>
      <p:sp>
        <p:nvSpPr>
          <p:cNvPr id="27" name="Circle"/>
          <p:cNvSpPr>
            <a:spLocks noChangeAspect="1"/>
          </p:cNvSpPr>
          <p:nvPr/>
        </p:nvSpPr>
        <p:spPr>
          <a:xfrm>
            <a:off x="4964576" y="1344353"/>
            <a:ext cx="1033821" cy="967687"/>
          </a:xfrm>
          <a:prstGeom prst="ellipse">
            <a:avLst/>
          </a:prstGeom>
          <a:solidFill>
            <a:srgbClr val="4980D0">
              <a:alpha val="80000"/>
            </a:srgbClr>
          </a:solidFill>
          <a:ln w="12700">
            <a:miter lim="400000"/>
          </a:ln>
        </p:spPr>
        <p:txBody>
          <a:bodyPr lIns="0" tIns="0" rIns="0" bIns="0" anchor="ctr"/>
          <a:lstStyle/>
          <a:p>
            <a:pPr>
              <a:defRPr sz="3200" b="0">
                <a:latin typeface="+mn-lt"/>
                <a:ea typeface="+mn-ea"/>
                <a:cs typeface="+mn-cs"/>
                <a:sym typeface="Helvetica Neue Medium"/>
              </a:defRPr>
            </a:pPr>
            <a:endParaRPr sz="1600" dirty="0"/>
          </a:p>
        </p:txBody>
      </p:sp>
      <p:sp>
        <p:nvSpPr>
          <p:cNvPr id="15" name="TextBox 14"/>
          <p:cNvSpPr txBox="1"/>
          <p:nvPr/>
        </p:nvSpPr>
        <p:spPr>
          <a:xfrm>
            <a:off x="2118284" y="5023571"/>
            <a:ext cx="6218893" cy="584776"/>
          </a:xfrm>
          <a:prstGeom prst="rect">
            <a:avLst/>
          </a:prstGeom>
          <a:noFill/>
        </p:spPr>
        <p:txBody>
          <a:bodyPr wrap="square" rtlCol="0">
            <a:spAutoFit/>
          </a:bodyPr>
          <a:lstStyle/>
          <a:p>
            <a:r>
              <a:rPr lang="en-US" sz="3200" dirty="0" smtClean="0"/>
              <a:t>Data Quality: Cross Cutting</a:t>
            </a:r>
            <a:endParaRPr lang="en-US" sz="3200" b="1" dirty="0"/>
          </a:p>
        </p:txBody>
      </p:sp>
    </p:spTree>
    <p:extLst>
      <p:ext uri="{BB962C8B-B14F-4D97-AF65-F5344CB8AC3E}">
        <p14:creationId xmlns:p14="http://schemas.microsoft.com/office/powerpoint/2010/main" val="9329344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968874" y="5023571"/>
            <a:ext cx="6218893" cy="584776"/>
          </a:xfrm>
          <a:prstGeom prst="rect">
            <a:avLst/>
          </a:prstGeom>
          <a:noFill/>
        </p:spPr>
        <p:txBody>
          <a:bodyPr wrap="square" rtlCol="0">
            <a:spAutoFit/>
          </a:bodyPr>
          <a:lstStyle/>
          <a:p>
            <a:r>
              <a:rPr lang="en-US" sz="3200" dirty="0" smtClean="0"/>
              <a:t>Data Quality: Plastics Pollution</a:t>
            </a:r>
            <a:endParaRPr lang="en-US" sz="3200" b="1" dirty="0"/>
          </a:p>
        </p:txBody>
      </p:sp>
      <p:pic>
        <p:nvPicPr>
          <p:cNvPr id="15" name="Picture 14" descr="6QUSGHH44UZU3HEOKRWM6K7GHA.jpg"/>
          <p:cNvPicPr>
            <a:picLocks noChangeAspect="1"/>
          </p:cNvPicPr>
          <p:nvPr/>
        </p:nvPicPr>
        <p:blipFill rotWithShape="1">
          <a:blip r:embed="rId3">
            <a:alphaModFix amt="58000"/>
            <a:extLst>
              <a:ext uri="{28A0092B-C50C-407E-A947-70E740481C1C}">
                <a14:useLocalDpi xmlns:a14="http://schemas.microsoft.com/office/drawing/2010/main" val="0"/>
              </a:ext>
            </a:extLst>
          </a:blip>
          <a:srcRect b="16667"/>
          <a:stretch/>
        </p:blipFill>
        <p:spPr>
          <a:xfrm>
            <a:off x="373530" y="161282"/>
            <a:ext cx="8516470" cy="4757702"/>
          </a:xfrm>
          <a:prstGeom prst="rect">
            <a:avLst/>
          </a:prstGeom>
        </p:spPr>
      </p:pic>
      <p:graphicFrame>
        <p:nvGraphicFramePr>
          <p:cNvPr id="3" name="Diagram 2"/>
          <p:cNvGraphicFramePr/>
          <p:nvPr>
            <p:extLst>
              <p:ext uri="{D42A27DB-BD31-4B8C-83A1-F6EECF244321}">
                <p14:modId xmlns:p14="http://schemas.microsoft.com/office/powerpoint/2010/main" val="2269109700"/>
              </p:ext>
            </p:extLst>
          </p:nvPr>
        </p:nvGraphicFramePr>
        <p:xfrm>
          <a:off x="493059" y="221045"/>
          <a:ext cx="8292352" cy="4933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08293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 xmlns:a16="http://schemas.microsoft.com/office/drawing/2014/main" id="{4EC937D1-DBB8-4969-A249-04329DA3A8B0}"/>
              </a:ext>
            </a:extLst>
          </p:cNvPr>
          <p:cNvPicPr>
            <a:picLocks noChangeAspect="1"/>
          </p:cNvPicPr>
          <p:nvPr/>
        </p:nvPicPr>
        <p:blipFill>
          <a:blip r:embed="rId3">
            <a:alphaModFix amt="65000"/>
            <a:extLst>
              <a:ext uri="{BEBA8EAE-BF5A-486C-A8C5-ECC9F3942E4B}">
                <a14:imgProps xmlns:a14="http://schemas.microsoft.com/office/drawing/2010/main">
                  <a14:imgLayer r:embed="rId4">
                    <a14:imgEffect>
                      <a14:colorTemperature colorTemp="11200"/>
                    </a14:imgEffect>
                    <a14:imgEffect>
                      <a14:brightnessContrast bright="40000" contrast="-20000"/>
                    </a14:imgEffect>
                  </a14:imgLayer>
                </a14:imgProps>
              </a:ext>
            </a:extLst>
          </a:blip>
          <a:stretch>
            <a:fillRect/>
          </a:stretch>
        </p:blipFill>
        <p:spPr>
          <a:xfrm>
            <a:off x="562132" y="498216"/>
            <a:ext cx="8101298" cy="4357689"/>
          </a:xfrm>
          <a:prstGeom prst="rect">
            <a:avLst/>
          </a:prstGeom>
        </p:spPr>
      </p:pic>
      <p:sp>
        <p:nvSpPr>
          <p:cNvPr id="6" name="TextBox 5"/>
          <p:cNvSpPr txBox="1"/>
          <p:nvPr/>
        </p:nvSpPr>
        <p:spPr>
          <a:xfrm>
            <a:off x="1780399" y="5068331"/>
            <a:ext cx="184666" cy="584776"/>
          </a:xfrm>
          <a:prstGeom prst="rect">
            <a:avLst/>
          </a:prstGeom>
          <a:noFill/>
        </p:spPr>
        <p:txBody>
          <a:bodyPr wrap="none" rtlCol="0">
            <a:spAutoFit/>
          </a:bodyPr>
          <a:lstStyle/>
          <a:p>
            <a:endParaRPr lang="en-US" sz="3200" dirty="0"/>
          </a:p>
        </p:txBody>
      </p:sp>
      <p:sp>
        <p:nvSpPr>
          <p:cNvPr id="7" name="TextBox 6"/>
          <p:cNvSpPr txBox="1"/>
          <p:nvPr/>
        </p:nvSpPr>
        <p:spPr>
          <a:xfrm>
            <a:off x="508000" y="371302"/>
            <a:ext cx="1016624" cy="584776"/>
          </a:xfrm>
          <a:prstGeom prst="rect">
            <a:avLst/>
          </a:prstGeom>
          <a:noFill/>
        </p:spPr>
        <p:txBody>
          <a:bodyPr wrap="none" rtlCol="0">
            <a:spAutoFit/>
          </a:bodyPr>
          <a:lstStyle/>
          <a:p>
            <a:r>
              <a:rPr lang="en-US" sz="3200" dirty="0" smtClean="0"/>
              <a:t>2020</a:t>
            </a:r>
            <a:endParaRPr lang="en-US" sz="3200" dirty="0">
              <a:solidFill>
                <a:schemeClr val="accent5">
                  <a:lumMod val="75000"/>
                </a:schemeClr>
              </a:solidFill>
            </a:endParaRPr>
          </a:p>
        </p:txBody>
      </p:sp>
      <p:sp>
        <p:nvSpPr>
          <p:cNvPr id="9" name="Rectangle 8"/>
          <p:cNvSpPr/>
          <p:nvPr/>
        </p:nvSpPr>
        <p:spPr>
          <a:xfrm>
            <a:off x="5675603" y="3208400"/>
            <a:ext cx="2855809" cy="1128514"/>
          </a:xfrm>
          <a:prstGeom prst="rect">
            <a:avLst/>
          </a:prstGeom>
          <a:solidFill>
            <a:schemeClr val="bg1">
              <a:alpha val="30000"/>
            </a:schemeClr>
          </a:solidFill>
        </p:spPr>
        <p:txBody>
          <a:bodyPr wrap="square">
            <a:spAutoFit/>
          </a:bodyPr>
          <a:lstStyle/>
          <a:p>
            <a:pPr lvl="0" algn="ctr" defTabSz="914400">
              <a:spcAft>
                <a:spcPts val="200"/>
              </a:spcAft>
              <a:defRPr/>
            </a:pPr>
            <a:r>
              <a:rPr lang="en-US" sz="1600" b="1" dirty="0" smtClean="0"/>
              <a:t>Standardized DQ Label</a:t>
            </a:r>
            <a:endParaRPr lang="en-US" sz="1600" b="1" dirty="0"/>
          </a:p>
          <a:p>
            <a:pPr lvl="0" algn="ctr" defTabSz="914400">
              <a:spcAft>
                <a:spcPts val="200"/>
              </a:spcAft>
              <a:defRPr/>
            </a:pPr>
            <a:r>
              <a:rPr lang="en-US" sz="1600" b="1" kern="0" dirty="0" smtClean="0">
                <a:solidFill>
                  <a:srgbClr val="C3D69B"/>
                </a:solidFill>
              </a:rPr>
              <a:t>(Trusted Party)</a:t>
            </a:r>
            <a:endParaRPr lang="en-US" sz="1600" b="1" kern="0" dirty="0">
              <a:solidFill>
                <a:srgbClr val="C3D69B"/>
              </a:solidFill>
            </a:endParaRPr>
          </a:p>
          <a:p>
            <a:pPr lvl="0" algn="ctr" defTabSz="914400">
              <a:spcAft>
                <a:spcPts val="200"/>
              </a:spcAft>
              <a:defRPr/>
            </a:pPr>
            <a:r>
              <a:rPr lang="en-US" sz="1600" kern="0" dirty="0" smtClean="0">
                <a:solidFill>
                  <a:srgbClr val="FFFFFF"/>
                </a:solidFill>
              </a:rPr>
              <a:t>Necessary for, e.g., SDG reporting</a:t>
            </a:r>
            <a:endParaRPr lang="en-US" sz="1600" kern="0" dirty="0">
              <a:solidFill>
                <a:srgbClr val="FFFFFF"/>
              </a:solidFill>
            </a:endParaRPr>
          </a:p>
        </p:txBody>
      </p:sp>
      <p:sp>
        <p:nvSpPr>
          <p:cNvPr id="10" name="Rectangle 9"/>
          <p:cNvSpPr/>
          <p:nvPr/>
        </p:nvSpPr>
        <p:spPr>
          <a:xfrm>
            <a:off x="837841" y="1201827"/>
            <a:ext cx="2842767" cy="882293"/>
          </a:xfrm>
          <a:prstGeom prst="rect">
            <a:avLst/>
          </a:prstGeom>
          <a:solidFill>
            <a:schemeClr val="bg1">
              <a:alpha val="30000"/>
            </a:schemeClr>
          </a:solidFill>
        </p:spPr>
        <p:txBody>
          <a:bodyPr wrap="square">
            <a:spAutoFit/>
          </a:bodyPr>
          <a:lstStyle/>
          <a:p>
            <a:pPr lvl="0" algn="ctr" defTabSz="914400">
              <a:spcAft>
                <a:spcPts val="200"/>
              </a:spcAft>
              <a:defRPr/>
            </a:pPr>
            <a:r>
              <a:rPr lang="en-US" sz="1600" b="1" dirty="0" smtClean="0">
                <a:solidFill>
                  <a:srgbClr val="FFFFFF"/>
                </a:solidFill>
              </a:rPr>
              <a:t>Army of Experts</a:t>
            </a:r>
            <a:endParaRPr lang="en-US" sz="1600" b="1" kern="0" dirty="0">
              <a:solidFill>
                <a:srgbClr val="FFFFFF"/>
              </a:solidFill>
            </a:endParaRPr>
          </a:p>
          <a:p>
            <a:pPr lvl="0" algn="ctr" defTabSz="914400">
              <a:spcAft>
                <a:spcPts val="200"/>
              </a:spcAft>
              <a:defRPr/>
            </a:pPr>
            <a:r>
              <a:rPr lang="en-US" sz="1600" b="1" kern="0" dirty="0" smtClean="0">
                <a:solidFill>
                  <a:srgbClr val="C3D69B"/>
                </a:solidFill>
              </a:rPr>
              <a:t>(EC2020…)</a:t>
            </a:r>
            <a:endParaRPr lang="en-US" sz="1600" b="1" kern="0" dirty="0">
              <a:solidFill>
                <a:srgbClr val="C3D69B"/>
              </a:solidFill>
            </a:endParaRPr>
          </a:p>
          <a:p>
            <a:pPr lvl="0" algn="ctr" defTabSz="914400">
              <a:spcAft>
                <a:spcPts val="200"/>
              </a:spcAft>
              <a:defRPr/>
            </a:pPr>
            <a:r>
              <a:rPr lang="en-US" sz="1600" kern="0" dirty="0" smtClean="0">
                <a:solidFill>
                  <a:srgbClr val="FFFFFF"/>
                </a:solidFill>
              </a:rPr>
              <a:t>Low resource environment</a:t>
            </a:r>
            <a:endParaRPr lang="en-US" sz="1600" kern="0" dirty="0">
              <a:solidFill>
                <a:srgbClr val="FFFFFF"/>
              </a:solidFill>
            </a:endParaRPr>
          </a:p>
        </p:txBody>
      </p:sp>
      <p:sp>
        <p:nvSpPr>
          <p:cNvPr id="11" name="Rectangle 10"/>
          <p:cNvSpPr/>
          <p:nvPr/>
        </p:nvSpPr>
        <p:spPr>
          <a:xfrm>
            <a:off x="3207674" y="2333351"/>
            <a:ext cx="2810213" cy="882293"/>
          </a:xfrm>
          <a:prstGeom prst="rect">
            <a:avLst/>
          </a:prstGeom>
          <a:solidFill>
            <a:schemeClr val="bg1">
              <a:alpha val="30000"/>
            </a:schemeClr>
          </a:solidFill>
        </p:spPr>
        <p:txBody>
          <a:bodyPr wrap="square">
            <a:spAutoFit/>
          </a:bodyPr>
          <a:lstStyle/>
          <a:p>
            <a:pPr lvl="0" algn="ctr" defTabSz="914400">
              <a:spcAft>
                <a:spcPts val="200"/>
              </a:spcAft>
              <a:defRPr/>
            </a:pPr>
            <a:r>
              <a:rPr lang="en-US" sz="1600" b="1" dirty="0" smtClean="0"/>
              <a:t>Controlled Vocabularies</a:t>
            </a:r>
            <a:endParaRPr lang="en-US" sz="1600" b="1" kern="0" dirty="0"/>
          </a:p>
          <a:p>
            <a:pPr lvl="0" algn="ctr" defTabSz="914400">
              <a:spcAft>
                <a:spcPts val="200"/>
              </a:spcAft>
              <a:defRPr/>
            </a:pPr>
            <a:r>
              <a:rPr lang="en-US" sz="1600" b="1" kern="0" dirty="0" smtClean="0">
                <a:solidFill>
                  <a:srgbClr val="C3D69B"/>
                </a:solidFill>
              </a:rPr>
              <a:t>(OGC…?)</a:t>
            </a:r>
            <a:endParaRPr lang="en-US" sz="1600" b="1" kern="0" dirty="0">
              <a:solidFill>
                <a:srgbClr val="C3D69B"/>
              </a:solidFill>
            </a:endParaRPr>
          </a:p>
          <a:p>
            <a:pPr lvl="0" algn="ctr" defTabSz="914400">
              <a:spcAft>
                <a:spcPts val="200"/>
              </a:spcAft>
              <a:defRPr/>
            </a:pPr>
            <a:r>
              <a:rPr lang="en-US" sz="1600" kern="0" dirty="0" smtClean="0">
                <a:solidFill>
                  <a:srgbClr val="FFFFFF"/>
                </a:solidFill>
              </a:rPr>
              <a:t>Need to be rooted in reality</a:t>
            </a:r>
            <a:endParaRPr lang="en-US" sz="1600" kern="0" baseline="30000" dirty="0">
              <a:solidFill>
                <a:srgbClr val="FFFFFF"/>
              </a:solidFill>
            </a:endParaRPr>
          </a:p>
        </p:txBody>
      </p:sp>
      <p:sp>
        <p:nvSpPr>
          <p:cNvPr id="13" name="TextBox 12"/>
          <p:cNvSpPr txBox="1"/>
          <p:nvPr/>
        </p:nvSpPr>
        <p:spPr>
          <a:xfrm>
            <a:off x="1965065" y="5019159"/>
            <a:ext cx="5140349" cy="584776"/>
          </a:xfrm>
          <a:prstGeom prst="rect">
            <a:avLst/>
          </a:prstGeom>
          <a:noFill/>
        </p:spPr>
        <p:txBody>
          <a:bodyPr wrap="none" rtlCol="0">
            <a:spAutoFit/>
          </a:bodyPr>
          <a:lstStyle/>
          <a:p>
            <a:r>
              <a:rPr lang="en-US" sz="3200" dirty="0" smtClean="0"/>
              <a:t>Data Quality: Open Questions</a:t>
            </a:r>
            <a:endParaRPr lang="en-US" sz="3200" b="1" dirty="0"/>
          </a:p>
        </p:txBody>
      </p:sp>
    </p:spTree>
    <p:extLst>
      <p:ext uri="{BB962C8B-B14F-4D97-AF65-F5344CB8AC3E}">
        <p14:creationId xmlns:p14="http://schemas.microsoft.com/office/powerpoint/2010/main" val="7557123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2D69F80E-2A35-4717-9E89-CC44A201705F}"/>
              </a:ext>
            </a:extLst>
          </p:cNvPr>
          <p:cNvPicPr>
            <a:picLocks noChangeAspect="1"/>
          </p:cNvPicPr>
          <p:nvPr/>
        </p:nvPicPr>
        <p:blipFill rotWithShape="1">
          <a:blip r:embed="rId3"/>
          <a:srcRect l="2462" r="9006" b="16667"/>
          <a:stretch/>
        </p:blipFill>
        <p:spPr>
          <a:xfrm>
            <a:off x="-12486" y="0"/>
            <a:ext cx="9144000" cy="5715000"/>
          </a:xfrm>
          <a:prstGeom prst="rect">
            <a:avLst/>
          </a:prstGeom>
        </p:spPr>
      </p:pic>
      <p:sp>
        <p:nvSpPr>
          <p:cNvPr id="17" name="Rectangle 16"/>
          <p:cNvSpPr/>
          <p:nvPr/>
        </p:nvSpPr>
        <p:spPr>
          <a:xfrm flipV="1">
            <a:off x="-12487" y="4840355"/>
            <a:ext cx="9144000" cy="867939"/>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780399" y="5087007"/>
            <a:ext cx="184666" cy="584776"/>
          </a:xfrm>
          <a:prstGeom prst="rect">
            <a:avLst/>
          </a:prstGeom>
          <a:noFill/>
        </p:spPr>
        <p:txBody>
          <a:bodyPr wrap="none" rtlCol="0">
            <a:spAutoFit/>
          </a:bodyPr>
          <a:lstStyle/>
          <a:p>
            <a:endParaRPr lang="en-US" sz="3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594" y="4947831"/>
            <a:ext cx="1919322" cy="635325"/>
          </a:xfrm>
          <a:prstGeom prst="rect">
            <a:avLst/>
          </a:prstGeom>
        </p:spPr>
      </p:pic>
      <p:sp>
        <p:nvSpPr>
          <p:cNvPr id="20" name="Rectangle 19"/>
          <p:cNvSpPr/>
          <p:nvPr/>
        </p:nvSpPr>
        <p:spPr>
          <a:xfrm>
            <a:off x="3772454" y="232260"/>
            <a:ext cx="5263811" cy="1470454"/>
          </a:xfrm>
          <a:prstGeom prst="rect">
            <a:avLst/>
          </a:prstGeom>
        </p:spPr>
        <p:txBody>
          <a:bodyPr wrap="square">
            <a:spAutoFit/>
          </a:bodyPr>
          <a:lstStyle/>
          <a:p>
            <a:pPr algn="r">
              <a:lnSpc>
                <a:spcPct val="107000"/>
              </a:lnSpc>
              <a:spcAft>
                <a:spcPts val="800"/>
              </a:spcAft>
            </a:pPr>
            <a:r>
              <a:rPr lang="en-US" sz="2800" b="1" i="1" dirty="0" smtClean="0">
                <a:latin typeface="Calibri" panose="020F0502020204030204" pitchFamily="34" charset="0"/>
                <a:ea typeface="SimSun" panose="02010600030101010101" pitchFamily="2" charset="-122"/>
                <a:cs typeface="Arial" panose="020B0604020202020204" pitchFamily="34" charset="0"/>
              </a:rPr>
              <a:t>Understanding and Elevating Data and Information Quality in Citizen Science</a:t>
            </a:r>
            <a:endParaRPr lang="en-US" sz="2400" b="1" i="1" dirty="0">
              <a:latin typeface="Calibri" panose="020F0502020204030204" pitchFamily="34" charset="0"/>
              <a:ea typeface="SimSun" panose="02010600030101010101" pitchFamily="2" charset="-122"/>
              <a:cs typeface="Arial" panose="020B0604020202020204" pitchFamily="34" charset="0"/>
            </a:endParaRPr>
          </a:p>
        </p:txBody>
      </p:sp>
      <p:sp>
        <p:nvSpPr>
          <p:cNvPr id="21" name="Rectangle 20"/>
          <p:cNvSpPr/>
          <p:nvPr/>
        </p:nvSpPr>
        <p:spPr>
          <a:xfrm>
            <a:off x="5961529" y="1702714"/>
            <a:ext cx="3069741" cy="1451064"/>
          </a:xfrm>
          <a:prstGeom prst="rect">
            <a:avLst/>
          </a:prstGeom>
        </p:spPr>
        <p:txBody>
          <a:bodyPr wrap="square">
            <a:spAutoFit/>
          </a:bodyPr>
          <a:lstStyle/>
          <a:p>
            <a:pPr algn="r">
              <a:lnSpc>
                <a:spcPct val="107000"/>
              </a:lnSpc>
              <a:spcAft>
                <a:spcPts val="800"/>
              </a:spcAft>
            </a:pPr>
            <a:r>
              <a:rPr lang="en-US" sz="1600" b="1" i="1" dirty="0" smtClean="0">
                <a:latin typeface="Calibri" panose="020F0502020204030204" pitchFamily="34" charset="0"/>
                <a:ea typeface="SimSun" panose="02010600030101010101" pitchFamily="2" charset="-122"/>
                <a:cs typeface="Arial" panose="020B0604020202020204" pitchFamily="34" charset="0"/>
              </a:rPr>
              <a:t>Anne Bowser, PhD</a:t>
            </a:r>
          </a:p>
          <a:p>
            <a:pPr algn="r">
              <a:lnSpc>
                <a:spcPct val="107000"/>
              </a:lnSpc>
              <a:spcAft>
                <a:spcPts val="800"/>
              </a:spcAft>
            </a:pPr>
            <a:r>
              <a:rPr lang="en-US" sz="1600" dirty="0" err="1" smtClean="0">
                <a:latin typeface="Calibri" panose="020F0502020204030204" pitchFamily="34" charset="0"/>
                <a:ea typeface="SimSun" panose="02010600030101010101" pitchFamily="2" charset="-122"/>
                <a:cs typeface="Arial" panose="020B0604020202020204" pitchFamily="34" charset="0"/>
              </a:rPr>
              <a:t>anne.bowser@wilsoncenter.org</a:t>
            </a:r>
            <a:endParaRPr lang="en-US" sz="1600" dirty="0" smtClean="0">
              <a:latin typeface="Calibri" panose="020F0502020204030204" pitchFamily="34" charset="0"/>
              <a:ea typeface="SimSun" panose="02010600030101010101" pitchFamily="2" charset="-122"/>
              <a:cs typeface="Arial" panose="020B0604020202020204" pitchFamily="34" charset="0"/>
            </a:endParaRPr>
          </a:p>
          <a:p>
            <a:pPr algn="r">
              <a:lnSpc>
                <a:spcPct val="107000"/>
              </a:lnSpc>
              <a:spcAft>
                <a:spcPts val="800"/>
              </a:spcAft>
            </a:pPr>
            <a:endParaRPr lang="en-US" sz="1600" dirty="0" smtClean="0">
              <a:latin typeface="Calibri" panose="020F0502020204030204" pitchFamily="34" charset="0"/>
              <a:ea typeface="SimSun" panose="02010600030101010101" pitchFamily="2" charset="-122"/>
              <a:cs typeface="Arial" panose="020B0604020202020204" pitchFamily="34" charset="0"/>
            </a:endParaRPr>
          </a:p>
          <a:p>
            <a:pPr algn="r">
              <a:lnSpc>
                <a:spcPct val="107000"/>
              </a:lnSpc>
              <a:spcAft>
                <a:spcPts val="800"/>
              </a:spcAft>
            </a:pPr>
            <a:r>
              <a:rPr lang="en-US" sz="1600" dirty="0" smtClean="0">
                <a:latin typeface="Calibri" panose="020F0502020204030204" pitchFamily="34" charset="0"/>
                <a:ea typeface="SimSun" panose="02010600030101010101" pitchFamily="2" charset="-122"/>
                <a:cs typeface="Arial" panose="020B0604020202020204" pitchFamily="34" charset="0"/>
              </a:rPr>
              <a:t>24 September 2019</a:t>
            </a:r>
            <a:endParaRPr lang="en-US" sz="1600" dirty="0" smtClean="0">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604969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 xmlns:a16="http://schemas.microsoft.com/office/drawing/2014/main" id="{4EC937D1-DBB8-4969-A249-04329DA3A8B0}"/>
              </a:ext>
            </a:extLst>
          </p:cNvPr>
          <p:cNvPicPr>
            <a:picLocks noChangeAspect="1"/>
          </p:cNvPicPr>
          <p:nvPr/>
        </p:nvPicPr>
        <p:blipFill>
          <a:blip r:embed="rId3">
            <a:alphaModFix amt="65000"/>
            <a:extLst>
              <a:ext uri="{BEBA8EAE-BF5A-486C-A8C5-ECC9F3942E4B}">
                <a14:imgProps xmlns:a14="http://schemas.microsoft.com/office/drawing/2010/main">
                  <a14:imgLayer r:embed="rId4">
                    <a14:imgEffect>
                      <a14:colorTemperature colorTemp="11200"/>
                    </a14:imgEffect>
                    <a14:imgEffect>
                      <a14:brightnessContrast bright="40000" contrast="-20000"/>
                    </a14:imgEffect>
                  </a14:imgLayer>
                </a14:imgProps>
              </a:ext>
            </a:extLst>
          </a:blip>
          <a:stretch>
            <a:fillRect/>
          </a:stretch>
        </p:blipFill>
        <p:spPr>
          <a:xfrm>
            <a:off x="562132" y="498216"/>
            <a:ext cx="8101298" cy="4357689"/>
          </a:xfrm>
          <a:prstGeom prst="rect">
            <a:avLst/>
          </a:prstGeom>
        </p:spPr>
      </p:pic>
      <p:sp>
        <p:nvSpPr>
          <p:cNvPr id="6" name="TextBox 5"/>
          <p:cNvSpPr txBox="1"/>
          <p:nvPr/>
        </p:nvSpPr>
        <p:spPr>
          <a:xfrm>
            <a:off x="1780399" y="5068331"/>
            <a:ext cx="184666" cy="584776"/>
          </a:xfrm>
          <a:prstGeom prst="rect">
            <a:avLst/>
          </a:prstGeom>
          <a:noFill/>
        </p:spPr>
        <p:txBody>
          <a:bodyPr wrap="none" rtlCol="0">
            <a:spAutoFit/>
          </a:bodyPr>
          <a:lstStyle/>
          <a:p>
            <a:endParaRPr lang="en-US" sz="3200" dirty="0"/>
          </a:p>
        </p:txBody>
      </p:sp>
      <p:sp>
        <p:nvSpPr>
          <p:cNvPr id="7" name="TextBox 6"/>
          <p:cNvSpPr txBox="1"/>
          <p:nvPr/>
        </p:nvSpPr>
        <p:spPr>
          <a:xfrm>
            <a:off x="508000" y="371302"/>
            <a:ext cx="1016624" cy="584776"/>
          </a:xfrm>
          <a:prstGeom prst="rect">
            <a:avLst/>
          </a:prstGeom>
          <a:noFill/>
        </p:spPr>
        <p:txBody>
          <a:bodyPr wrap="none" rtlCol="0">
            <a:spAutoFit/>
          </a:bodyPr>
          <a:lstStyle/>
          <a:p>
            <a:r>
              <a:rPr lang="en-US" sz="3200" dirty="0"/>
              <a:t>2019</a:t>
            </a:r>
            <a:endParaRPr lang="en-US" sz="3200" dirty="0">
              <a:solidFill>
                <a:schemeClr val="accent5">
                  <a:lumMod val="75000"/>
                </a:schemeClr>
              </a:solidFill>
            </a:endParaRPr>
          </a:p>
        </p:txBody>
      </p:sp>
      <p:sp>
        <p:nvSpPr>
          <p:cNvPr id="9" name="Rectangle 8"/>
          <p:cNvSpPr/>
          <p:nvPr/>
        </p:nvSpPr>
        <p:spPr>
          <a:xfrm>
            <a:off x="5675603" y="3208400"/>
            <a:ext cx="2634391" cy="1154162"/>
          </a:xfrm>
          <a:prstGeom prst="rect">
            <a:avLst/>
          </a:prstGeom>
          <a:solidFill>
            <a:schemeClr val="bg1">
              <a:alpha val="30000"/>
            </a:schemeClr>
          </a:solidFill>
        </p:spPr>
        <p:txBody>
          <a:bodyPr wrap="square">
            <a:spAutoFit/>
          </a:bodyPr>
          <a:lstStyle/>
          <a:p>
            <a:pPr lvl="0" algn="ctr" defTabSz="914400">
              <a:spcAft>
                <a:spcPts val="200"/>
              </a:spcAft>
              <a:defRPr/>
            </a:pPr>
            <a:r>
              <a:rPr lang="en-US" sz="1600" b="1" dirty="0"/>
              <a:t>Value</a:t>
            </a:r>
          </a:p>
          <a:p>
            <a:pPr lvl="0" algn="ctr" defTabSz="914400">
              <a:spcAft>
                <a:spcPts val="200"/>
              </a:spcAft>
              <a:defRPr/>
            </a:pPr>
            <a:r>
              <a:rPr lang="en-US" sz="1600" b="1" kern="0" dirty="0">
                <a:solidFill>
                  <a:srgbClr val="C3D69B"/>
                </a:solidFill>
              </a:rPr>
              <a:t> $2.5 billion</a:t>
            </a:r>
          </a:p>
          <a:p>
            <a:pPr lvl="0" algn="ctr" defTabSz="914400">
              <a:spcAft>
                <a:spcPts val="200"/>
              </a:spcAft>
              <a:defRPr/>
            </a:pPr>
            <a:r>
              <a:rPr lang="en-US" sz="1600" kern="0" dirty="0">
                <a:solidFill>
                  <a:srgbClr val="FFFFFF"/>
                </a:solidFill>
              </a:rPr>
              <a:t>Biodiversity monitoring </a:t>
            </a:r>
          </a:p>
          <a:p>
            <a:pPr lvl="0" algn="ctr" defTabSz="914400">
              <a:spcAft>
                <a:spcPts val="200"/>
              </a:spcAft>
              <a:defRPr/>
            </a:pPr>
            <a:r>
              <a:rPr lang="en-US" sz="1600" kern="0" dirty="0">
                <a:solidFill>
                  <a:srgbClr val="FFFFFF"/>
                </a:solidFill>
              </a:rPr>
              <a:t>alone</a:t>
            </a:r>
          </a:p>
        </p:txBody>
      </p:sp>
      <p:sp>
        <p:nvSpPr>
          <p:cNvPr id="10" name="Rectangle 9"/>
          <p:cNvSpPr/>
          <p:nvPr/>
        </p:nvSpPr>
        <p:spPr>
          <a:xfrm>
            <a:off x="837841" y="1201827"/>
            <a:ext cx="2842767" cy="1128514"/>
          </a:xfrm>
          <a:prstGeom prst="rect">
            <a:avLst/>
          </a:prstGeom>
          <a:solidFill>
            <a:schemeClr val="bg1">
              <a:alpha val="30000"/>
            </a:schemeClr>
          </a:solidFill>
        </p:spPr>
        <p:txBody>
          <a:bodyPr wrap="square">
            <a:spAutoFit/>
          </a:bodyPr>
          <a:lstStyle/>
          <a:p>
            <a:pPr lvl="0" algn="ctr" defTabSz="914400">
              <a:spcAft>
                <a:spcPts val="200"/>
              </a:spcAft>
              <a:defRPr/>
            </a:pPr>
            <a:r>
              <a:rPr lang="en-US" sz="1600" b="1" dirty="0">
                <a:solidFill>
                  <a:srgbClr val="FFFFFF"/>
                </a:solidFill>
              </a:rPr>
              <a:t>People</a:t>
            </a:r>
            <a:endParaRPr lang="en-US" sz="1600" b="1" kern="0" dirty="0">
              <a:solidFill>
                <a:srgbClr val="FFFFFF"/>
              </a:solidFill>
            </a:endParaRPr>
          </a:p>
          <a:p>
            <a:pPr lvl="0" algn="ctr" defTabSz="914400">
              <a:spcAft>
                <a:spcPts val="200"/>
              </a:spcAft>
              <a:defRPr/>
            </a:pPr>
            <a:r>
              <a:rPr lang="en-US" sz="1600" b="1" kern="0" dirty="0">
                <a:solidFill>
                  <a:schemeClr val="accent3">
                    <a:lumMod val="60000"/>
                    <a:lumOff val="40000"/>
                  </a:schemeClr>
                </a:solidFill>
              </a:rPr>
              <a:t>1,543,554</a:t>
            </a:r>
          </a:p>
          <a:p>
            <a:pPr lvl="0" algn="ctr" defTabSz="914400">
              <a:spcAft>
                <a:spcPts val="200"/>
              </a:spcAft>
              <a:defRPr/>
            </a:pPr>
            <a:r>
              <a:rPr lang="en-US" sz="1600" kern="0" dirty="0">
                <a:solidFill>
                  <a:srgbClr val="FFFFFF"/>
                </a:solidFill>
              </a:rPr>
              <a:t>World Water Monitoring Day Volunteers</a:t>
            </a:r>
          </a:p>
        </p:txBody>
      </p:sp>
      <p:sp>
        <p:nvSpPr>
          <p:cNvPr id="11" name="Rectangle 10"/>
          <p:cNvSpPr/>
          <p:nvPr/>
        </p:nvSpPr>
        <p:spPr>
          <a:xfrm>
            <a:off x="3207674" y="2333351"/>
            <a:ext cx="2810213" cy="882293"/>
          </a:xfrm>
          <a:prstGeom prst="rect">
            <a:avLst/>
          </a:prstGeom>
          <a:solidFill>
            <a:schemeClr val="bg1">
              <a:alpha val="30000"/>
            </a:schemeClr>
          </a:solidFill>
        </p:spPr>
        <p:txBody>
          <a:bodyPr wrap="square">
            <a:spAutoFit/>
          </a:bodyPr>
          <a:lstStyle/>
          <a:p>
            <a:pPr lvl="0" algn="ctr" defTabSz="914400">
              <a:spcAft>
                <a:spcPts val="200"/>
              </a:spcAft>
              <a:defRPr/>
            </a:pPr>
            <a:r>
              <a:rPr lang="en-US" sz="1600" b="1" dirty="0"/>
              <a:t>Diversity</a:t>
            </a:r>
            <a:endParaRPr lang="en-US" sz="1600" b="1" kern="0" dirty="0"/>
          </a:p>
          <a:p>
            <a:pPr lvl="0" algn="ctr" defTabSz="914400">
              <a:spcAft>
                <a:spcPts val="200"/>
              </a:spcAft>
              <a:defRPr/>
            </a:pPr>
            <a:r>
              <a:rPr lang="en-US" sz="1600" b="1" kern="0" dirty="0">
                <a:solidFill>
                  <a:srgbClr val="C3D69B"/>
                </a:solidFill>
              </a:rPr>
              <a:t>1,000+ Projects</a:t>
            </a:r>
          </a:p>
          <a:p>
            <a:pPr lvl="0" algn="ctr" defTabSz="914400">
              <a:spcAft>
                <a:spcPts val="200"/>
              </a:spcAft>
              <a:defRPr/>
            </a:pPr>
            <a:r>
              <a:rPr lang="en-US" sz="1600" kern="0" dirty="0">
                <a:solidFill>
                  <a:srgbClr val="FFFFFF"/>
                </a:solidFill>
              </a:rPr>
              <a:t>7 continents </a:t>
            </a:r>
            <a:endParaRPr lang="en-US" sz="1600" kern="0" baseline="30000" dirty="0">
              <a:solidFill>
                <a:srgbClr val="FFFFFF"/>
              </a:solidFill>
            </a:endParaRPr>
          </a:p>
        </p:txBody>
      </p:sp>
      <p:sp>
        <p:nvSpPr>
          <p:cNvPr id="13" name="TextBox 12"/>
          <p:cNvSpPr txBox="1"/>
          <p:nvPr/>
        </p:nvSpPr>
        <p:spPr>
          <a:xfrm>
            <a:off x="1262740" y="5019159"/>
            <a:ext cx="7007247" cy="584776"/>
          </a:xfrm>
          <a:prstGeom prst="rect">
            <a:avLst/>
          </a:prstGeom>
          <a:noFill/>
        </p:spPr>
        <p:txBody>
          <a:bodyPr wrap="none" rtlCol="0">
            <a:spAutoFit/>
          </a:bodyPr>
          <a:lstStyle/>
          <a:p>
            <a:r>
              <a:rPr lang="en-US" sz="3200" dirty="0" smtClean="0"/>
              <a:t>Public Participation in Scientific Research</a:t>
            </a:r>
            <a:endParaRPr lang="en-US" sz="3200" b="1" dirty="0"/>
          </a:p>
        </p:txBody>
      </p:sp>
    </p:spTree>
    <p:extLst>
      <p:ext uri="{BB962C8B-B14F-4D97-AF65-F5344CB8AC3E}">
        <p14:creationId xmlns:p14="http://schemas.microsoft.com/office/powerpoint/2010/main" val="2639874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80399" y="5068331"/>
            <a:ext cx="184666" cy="584776"/>
          </a:xfrm>
          <a:prstGeom prst="rect">
            <a:avLst/>
          </a:prstGeom>
          <a:noFill/>
        </p:spPr>
        <p:txBody>
          <a:bodyPr wrap="none" rtlCol="0">
            <a:spAutoFit/>
          </a:bodyPr>
          <a:lstStyle/>
          <a:p>
            <a:endParaRPr lang="en-US" sz="3200" dirty="0"/>
          </a:p>
        </p:txBody>
      </p:sp>
      <p:sp>
        <p:nvSpPr>
          <p:cNvPr id="11" name="Rectangle 10"/>
          <p:cNvSpPr/>
          <p:nvPr/>
        </p:nvSpPr>
        <p:spPr>
          <a:xfrm>
            <a:off x="621896" y="1004277"/>
            <a:ext cx="3875398" cy="2682785"/>
          </a:xfrm>
          <a:prstGeom prst="rect">
            <a:avLst/>
          </a:prstGeom>
          <a:solidFill>
            <a:schemeClr val="bg1">
              <a:alpha val="70000"/>
            </a:schemeClr>
          </a:solidFill>
        </p:spPr>
        <p:txBody>
          <a:bodyPr wrap="square">
            <a:spAutoFit/>
          </a:bodyPr>
          <a:lstStyle/>
          <a:p>
            <a:pPr defTabSz="914400">
              <a:spcAft>
                <a:spcPts val="200"/>
              </a:spcAft>
              <a:defRPr/>
            </a:pPr>
            <a:r>
              <a:rPr lang="en-US" sz="1600" b="1" kern="0" dirty="0" err="1">
                <a:solidFill>
                  <a:srgbClr val="C3D69B"/>
                </a:solidFill>
              </a:rPr>
              <a:t>Schade</a:t>
            </a:r>
            <a:r>
              <a:rPr lang="en-US" sz="1600" b="1" kern="0" dirty="0">
                <a:solidFill>
                  <a:srgbClr val="C3D69B"/>
                </a:solidFill>
              </a:rPr>
              <a:t>, </a:t>
            </a:r>
            <a:r>
              <a:rPr lang="en-US" sz="1600" b="1" kern="0" dirty="0" err="1">
                <a:solidFill>
                  <a:srgbClr val="C3D69B"/>
                </a:solidFill>
              </a:rPr>
              <a:t>Tsinaraki</a:t>
            </a:r>
            <a:r>
              <a:rPr lang="en-US" sz="1600" b="1" kern="0" dirty="0">
                <a:solidFill>
                  <a:srgbClr val="C3D69B"/>
                </a:solidFill>
              </a:rPr>
              <a:t>, &amp; </a:t>
            </a:r>
            <a:r>
              <a:rPr lang="en-US" sz="1600" b="1" kern="0" dirty="0" err="1">
                <a:solidFill>
                  <a:srgbClr val="C3D69B"/>
                </a:solidFill>
              </a:rPr>
              <a:t>Roglia</a:t>
            </a:r>
            <a:r>
              <a:rPr lang="en-US" sz="1600" b="1" kern="0" dirty="0">
                <a:solidFill>
                  <a:srgbClr val="C3D69B"/>
                </a:solidFill>
              </a:rPr>
              <a:t> (2017</a:t>
            </a:r>
            <a:r>
              <a:rPr lang="en-US" sz="1600" b="1" kern="0" dirty="0" smtClean="0">
                <a:solidFill>
                  <a:srgbClr val="C3D69B"/>
                </a:solidFill>
              </a:rPr>
              <a:t>)</a:t>
            </a:r>
          </a:p>
          <a:p>
            <a:pPr defTabSz="914400">
              <a:spcAft>
                <a:spcPts val="200"/>
              </a:spcAft>
              <a:defRPr/>
            </a:pPr>
            <a:endParaRPr lang="en-US" sz="1600" kern="0" dirty="0" smtClean="0">
              <a:solidFill>
                <a:srgbClr val="FFFFFF"/>
              </a:solidFill>
            </a:endParaRPr>
          </a:p>
          <a:p>
            <a:pPr marL="285750" lvl="0" indent="-285750" defTabSz="914400">
              <a:spcAft>
                <a:spcPts val="200"/>
              </a:spcAft>
              <a:buFont typeface="Arial"/>
              <a:buChar char="•"/>
              <a:defRPr/>
            </a:pPr>
            <a:r>
              <a:rPr lang="en-US" sz="1600" kern="0" dirty="0" smtClean="0">
                <a:solidFill>
                  <a:srgbClr val="FFFFFF"/>
                </a:solidFill>
              </a:rPr>
              <a:t>Survey </a:t>
            </a:r>
            <a:r>
              <a:rPr lang="en-US" sz="1600" kern="0" dirty="0">
                <a:solidFill>
                  <a:srgbClr val="FFFFFF"/>
                </a:solidFill>
              </a:rPr>
              <a:t>with 121 </a:t>
            </a:r>
            <a:r>
              <a:rPr lang="en-US" sz="1600" kern="0" dirty="0" smtClean="0">
                <a:solidFill>
                  <a:srgbClr val="FFFFFF"/>
                </a:solidFill>
              </a:rPr>
              <a:t>projects</a:t>
            </a:r>
          </a:p>
          <a:p>
            <a:pPr marL="285750" lvl="0" indent="-285750" defTabSz="914400">
              <a:spcAft>
                <a:spcPts val="200"/>
              </a:spcAft>
              <a:buFont typeface="Arial"/>
              <a:buChar char="•"/>
              <a:defRPr/>
            </a:pPr>
            <a:r>
              <a:rPr lang="en-US" sz="1600" kern="0" dirty="0" smtClean="0">
                <a:solidFill>
                  <a:srgbClr val="FFFFFF"/>
                </a:solidFill>
              </a:rPr>
              <a:t>Focus on data access, standardization, preservation</a:t>
            </a:r>
            <a:endParaRPr lang="en-US" sz="1600" kern="0" dirty="0">
              <a:solidFill>
                <a:srgbClr val="FFFFFF"/>
              </a:solidFill>
            </a:endParaRPr>
          </a:p>
          <a:p>
            <a:pPr marL="285750" indent="-285750" defTabSz="914400">
              <a:spcAft>
                <a:spcPts val="200"/>
              </a:spcAft>
              <a:buFont typeface="Arial"/>
              <a:buChar char="•"/>
              <a:defRPr/>
            </a:pPr>
            <a:r>
              <a:rPr lang="en-US" sz="1600" kern="0" dirty="0" smtClean="0">
                <a:solidFill>
                  <a:srgbClr val="FFFFFF"/>
                </a:solidFill>
              </a:rPr>
              <a:t>Data and metadata standards are evolving but limitations to data access (including licensing) remain, especially in the longer term</a:t>
            </a:r>
            <a:endParaRPr lang="en-US" sz="1600" kern="0" baseline="30000" dirty="0">
              <a:solidFill>
                <a:srgbClr val="FFFFFF"/>
              </a:solidFill>
            </a:endParaRPr>
          </a:p>
          <a:p>
            <a:pPr marL="285750" lvl="0" indent="-285750" defTabSz="914400">
              <a:spcAft>
                <a:spcPts val="200"/>
              </a:spcAft>
              <a:buFont typeface="Arial"/>
              <a:buChar char="•"/>
              <a:defRPr/>
            </a:pPr>
            <a:endParaRPr lang="en-US" sz="1600" kern="0" dirty="0" smtClean="0">
              <a:solidFill>
                <a:srgbClr val="FFFFFF"/>
              </a:solidFill>
            </a:endParaRPr>
          </a:p>
        </p:txBody>
      </p:sp>
      <p:sp>
        <p:nvSpPr>
          <p:cNvPr id="12" name="Rectangle 11"/>
          <p:cNvSpPr/>
          <p:nvPr/>
        </p:nvSpPr>
        <p:spPr>
          <a:xfrm>
            <a:off x="621896" y="3466473"/>
            <a:ext cx="3875398" cy="2436564"/>
          </a:xfrm>
          <a:prstGeom prst="rect">
            <a:avLst/>
          </a:prstGeom>
          <a:solidFill>
            <a:schemeClr val="bg1">
              <a:alpha val="70000"/>
            </a:schemeClr>
          </a:solidFill>
        </p:spPr>
        <p:txBody>
          <a:bodyPr wrap="square">
            <a:spAutoFit/>
          </a:bodyPr>
          <a:lstStyle/>
          <a:p>
            <a:pPr lvl="0" defTabSz="914400">
              <a:spcAft>
                <a:spcPts val="200"/>
              </a:spcAft>
              <a:defRPr/>
            </a:pPr>
            <a:r>
              <a:rPr lang="en-US" sz="1600" b="1" kern="0" dirty="0">
                <a:solidFill>
                  <a:srgbClr val="C3D69B"/>
                </a:solidFill>
              </a:rPr>
              <a:t>Bowser et al. </a:t>
            </a:r>
            <a:r>
              <a:rPr lang="en-US" sz="1600" b="1" kern="0" dirty="0">
                <a:solidFill>
                  <a:srgbClr val="C3D69B"/>
                </a:solidFill>
              </a:rPr>
              <a:t>(2019</a:t>
            </a:r>
            <a:r>
              <a:rPr lang="en-US" sz="1600" b="1" kern="0" dirty="0" smtClean="0">
                <a:solidFill>
                  <a:srgbClr val="C3D69B"/>
                </a:solidFill>
              </a:rPr>
              <a:t>)</a:t>
            </a:r>
          </a:p>
          <a:p>
            <a:pPr lvl="0" defTabSz="914400">
              <a:spcAft>
                <a:spcPts val="200"/>
              </a:spcAft>
              <a:defRPr/>
            </a:pPr>
            <a:endParaRPr lang="en-US" sz="1600" b="1" kern="0" dirty="0">
              <a:solidFill>
                <a:srgbClr val="C3D69B"/>
              </a:solidFill>
            </a:endParaRPr>
          </a:p>
          <a:p>
            <a:pPr marL="285750" lvl="0" indent="-285750" defTabSz="914400">
              <a:spcAft>
                <a:spcPts val="200"/>
              </a:spcAft>
              <a:buFont typeface="Arial"/>
              <a:buChar char="•"/>
              <a:defRPr/>
            </a:pPr>
            <a:r>
              <a:rPr lang="en-US" sz="1600" kern="0" dirty="0">
                <a:solidFill>
                  <a:srgbClr val="FFFFFF"/>
                </a:solidFill>
              </a:rPr>
              <a:t>Interviews with </a:t>
            </a:r>
            <a:r>
              <a:rPr lang="en-US" sz="1600" kern="0" dirty="0" smtClean="0">
                <a:solidFill>
                  <a:srgbClr val="FFFFFF"/>
                </a:solidFill>
              </a:rPr>
              <a:t>37 projects</a:t>
            </a:r>
          </a:p>
          <a:p>
            <a:pPr marL="285750" lvl="0" indent="-285750" defTabSz="914400">
              <a:spcAft>
                <a:spcPts val="200"/>
              </a:spcAft>
              <a:buFont typeface="Arial"/>
              <a:buChar char="•"/>
              <a:defRPr/>
            </a:pPr>
            <a:r>
              <a:rPr lang="en-US" sz="1600" kern="0" dirty="0" smtClean="0">
                <a:solidFill>
                  <a:srgbClr val="FFFFFF"/>
                </a:solidFill>
              </a:rPr>
              <a:t>Focus on data collection/ quality and data management</a:t>
            </a:r>
          </a:p>
          <a:p>
            <a:pPr marL="285750" lvl="0" indent="-285750" defTabSz="914400">
              <a:spcAft>
                <a:spcPts val="200"/>
              </a:spcAft>
              <a:buFont typeface="Arial"/>
              <a:buChar char="•"/>
              <a:defRPr/>
            </a:pPr>
            <a:r>
              <a:rPr lang="en-US" sz="1600" kern="0" dirty="0" smtClean="0">
                <a:solidFill>
                  <a:srgbClr val="FFFFFF"/>
                </a:solidFill>
              </a:rPr>
              <a:t>Significant investments in data quality, but data management and access less advanced</a:t>
            </a:r>
            <a:endParaRPr lang="en-US" sz="1600" kern="0" dirty="0">
              <a:solidFill>
                <a:srgbClr val="FFFFFF"/>
              </a:solidFill>
            </a:endParaRPr>
          </a:p>
          <a:p>
            <a:pPr marL="285750" lvl="0" indent="-285750" defTabSz="914400">
              <a:spcAft>
                <a:spcPts val="200"/>
              </a:spcAft>
              <a:buFont typeface="Arial"/>
              <a:buChar char="•"/>
              <a:defRPr/>
            </a:pPr>
            <a:endParaRPr lang="en-US" sz="1600" b="1" kern="0" dirty="0">
              <a:solidFill>
                <a:srgbClr val="C3D69B"/>
              </a:solidFill>
            </a:endParaRPr>
          </a:p>
        </p:txBody>
      </p:sp>
      <p:pic>
        <p:nvPicPr>
          <p:cNvPr id="14" name="Picture 13"/>
          <p:cNvPicPr/>
          <p:nvPr/>
        </p:nvPicPr>
        <p:blipFill rotWithShape="1">
          <a:blip r:embed="rId3">
            <a:extLst>
              <a:ext uri="{28A0092B-C50C-407E-A947-70E740481C1C}">
                <a14:useLocalDpi xmlns:a14="http://schemas.microsoft.com/office/drawing/2010/main" val="0"/>
              </a:ext>
            </a:extLst>
          </a:blip>
          <a:srcRect l="3294" t="3392" r="3155" b="9870"/>
          <a:stretch/>
        </p:blipFill>
        <p:spPr>
          <a:xfrm>
            <a:off x="4720499" y="1568822"/>
            <a:ext cx="4184438" cy="2901219"/>
          </a:xfrm>
          <a:prstGeom prst="rect">
            <a:avLst/>
          </a:prstGeom>
        </p:spPr>
      </p:pic>
      <p:sp>
        <p:nvSpPr>
          <p:cNvPr id="2" name="Rectangle 1"/>
          <p:cNvSpPr/>
          <p:nvPr/>
        </p:nvSpPr>
        <p:spPr>
          <a:xfrm>
            <a:off x="4720499" y="4500415"/>
            <a:ext cx="4184438" cy="738664"/>
          </a:xfrm>
          <a:prstGeom prst="rect">
            <a:avLst/>
          </a:prstGeom>
        </p:spPr>
        <p:txBody>
          <a:bodyPr wrap="square">
            <a:spAutoFit/>
          </a:bodyPr>
          <a:lstStyle/>
          <a:p>
            <a:pPr algn="ctr"/>
            <a:r>
              <a:rPr lang="en-US" sz="1400" dirty="0"/>
              <a:t>All projects used at least one QA/QC method, while 34 (92%) used more than one method, and 20 (54%) utilized five methods or more</a:t>
            </a:r>
            <a:r>
              <a:rPr lang="en-US" sz="1400" dirty="0"/>
              <a:t> </a:t>
            </a:r>
          </a:p>
        </p:txBody>
      </p:sp>
      <p:sp>
        <p:nvSpPr>
          <p:cNvPr id="16" name="TextBox 15"/>
          <p:cNvSpPr txBox="1"/>
          <p:nvPr/>
        </p:nvSpPr>
        <p:spPr>
          <a:xfrm>
            <a:off x="1733243" y="131219"/>
            <a:ext cx="5974512" cy="584776"/>
          </a:xfrm>
          <a:prstGeom prst="rect">
            <a:avLst/>
          </a:prstGeom>
          <a:noFill/>
        </p:spPr>
        <p:txBody>
          <a:bodyPr wrap="none" rtlCol="0">
            <a:spAutoFit/>
          </a:bodyPr>
          <a:lstStyle/>
          <a:p>
            <a:r>
              <a:rPr lang="en-US" sz="3200" dirty="0" smtClean="0"/>
              <a:t>State of the Data in Citizen Science</a:t>
            </a:r>
            <a:endParaRPr lang="en-US" sz="3200" b="1" dirty="0"/>
          </a:p>
        </p:txBody>
      </p:sp>
    </p:spTree>
    <p:extLst>
      <p:ext uri="{BB962C8B-B14F-4D97-AF65-F5344CB8AC3E}">
        <p14:creationId xmlns:p14="http://schemas.microsoft.com/office/powerpoint/2010/main" val="15697189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80399" y="5068331"/>
            <a:ext cx="184666" cy="584776"/>
          </a:xfrm>
          <a:prstGeom prst="rect">
            <a:avLst/>
          </a:prstGeom>
          <a:noFill/>
        </p:spPr>
        <p:txBody>
          <a:bodyPr wrap="none" rtlCol="0">
            <a:spAutoFit/>
          </a:bodyPr>
          <a:lstStyle/>
          <a:p>
            <a:endParaRPr lang="en-US" sz="3200" dirty="0"/>
          </a:p>
        </p:txBody>
      </p:sp>
      <p:sp>
        <p:nvSpPr>
          <p:cNvPr id="11" name="Rectangle 10"/>
          <p:cNvSpPr/>
          <p:nvPr/>
        </p:nvSpPr>
        <p:spPr>
          <a:xfrm>
            <a:off x="5314155" y="931639"/>
            <a:ext cx="3515073" cy="4016484"/>
          </a:xfrm>
          <a:prstGeom prst="rect">
            <a:avLst/>
          </a:prstGeom>
          <a:solidFill>
            <a:schemeClr val="bg1">
              <a:alpha val="70000"/>
            </a:schemeClr>
          </a:solidFill>
        </p:spPr>
        <p:txBody>
          <a:bodyPr wrap="square">
            <a:spAutoFit/>
          </a:bodyPr>
          <a:lstStyle/>
          <a:p>
            <a:pPr defTabSz="914400">
              <a:spcAft>
                <a:spcPts val="200"/>
              </a:spcAft>
              <a:defRPr/>
            </a:pPr>
            <a:r>
              <a:rPr lang="en-US" sz="1600" b="1" kern="0" dirty="0" err="1" smtClean="0">
                <a:solidFill>
                  <a:srgbClr val="C3D69B"/>
                </a:solidFill>
              </a:rPr>
              <a:t>Kosmala</a:t>
            </a:r>
            <a:r>
              <a:rPr lang="en-US" sz="1600" b="1" kern="0" dirty="0" smtClean="0">
                <a:solidFill>
                  <a:srgbClr val="C3D69B"/>
                </a:solidFill>
              </a:rPr>
              <a:t> et al. (2016)</a:t>
            </a:r>
          </a:p>
          <a:p>
            <a:pPr defTabSz="914400">
              <a:spcAft>
                <a:spcPts val="200"/>
              </a:spcAft>
              <a:defRPr/>
            </a:pPr>
            <a:endParaRPr lang="en-US" sz="1600" kern="0" dirty="0" smtClean="0">
              <a:solidFill>
                <a:srgbClr val="FFFFFF"/>
              </a:solidFill>
            </a:endParaRPr>
          </a:p>
          <a:p>
            <a:pPr marL="285750" lvl="0" indent="-285750" defTabSz="914400">
              <a:spcAft>
                <a:spcPts val="200"/>
              </a:spcAft>
              <a:buFont typeface="Arial"/>
              <a:buChar char="•"/>
              <a:defRPr/>
            </a:pPr>
            <a:r>
              <a:rPr lang="en-US" sz="1600" kern="0" dirty="0" smtClean="0">
                <a:solidFill>
                  <a:srgbClr val="FFFFFF"/>
                </a:solidFill>
              </a:rPr>
              <a:t>Iterative development of task and tool design</a:t>
            </a:r>
            <a:endParaRPr lang="en-US" sz="1600" kern="0" dirty="0">
              <a:solidFill>
                <a:srgbClr val="FFFFFF"/>
              </a:solidFill>
            </a:endParaRPr>
          </a:p>
          <a:p>
            <a:pPr marL="285750" indent="-285750" defTabSz="914400">
              <a:spcAft>
                <a:spcPts val="200"/>
              </a:spcAft>
              <a:buFont typeface="Arial"/>
              <a:buChar char="•"/>
              <a:defRPr/>
            </a:pPr>
            <a:r>
              <a:rPr lang="en-US" sz="1600" kern="0" dirty="0">
                <a:solidFill>
                  <a:srgbClr val="FFFFFF"/>
                </a:solidFill>
              </a:rPr>
              <a:t>Volunteer training and testing</a:t>
            </a:r>
          </a:p>
          <a:p>
            <a:pPr marL="285750" indent="-285750" defTabSz="914400">
              <a:spcAft>
                <a:spcPts val="200"/>
              </a:spcAft>
              <a:buFont typeface="Arial"/>
              <a:buChar char="•"/>
              <a:defRPr/>
            </a:pPr>
            <a:r>
              <a:rPr lang="en-US" sz="1600" kern="0" dirty="0" smtClean="0">
                <a:solidFill>
                  <a:srgbClr val="FFFFFF"/>
                </a:solidFill>
              </a:rPr>
              <a:t>Use of standardized and calibrated instruments</a:t>
            </a:r>
          </a:p>
          <a:p>
            <a:pPr marL="285750" indent="-285750" defTabSz="914400">
              <a:spcAft>
                <a:spcPts val="200"/>
              </a:spcAft>
              <a:buFont typeface="Arial"/>
              <a:buChar char="•"/>
              <a:defRPr/>
            </a:pPr>
            <a:r>
              <a:rPr lang="en-US" sz="1600" kern="0" dirty="0" smtClean="0">
                <a:solidFill>
                  <a:srgbClr val="FFFFFF"/>
                </a:solidFill>
              </a:rPr>
              <a:t>Expert validation</a:t>
            </a:r>
          </a:p>
          <a:p>
            <a:pPr marL="285750" indent="-285750" defTabSz="914400">
              <a:spcAft>
                <a:spcPts val="200"/>
              </a:spcAft>
              <a:buFont typeface="Arial"/>
              <a:buChar char="•"/>
              <a:defRPr/>
            </a:pPr>
            <a:r>
              <a:rPr lang="en-US" sz="1600" kern="0" dirty="0" smtClean="0">
                <a:solidFill>
                  <a:srgbClr val="FFFFFF"/>
                </a:solidFill>
              </a:rPr>
              <a:t>Replication and calibration across volunteers</a:t>
            </a:r>
          </a:p>
          <a:p>
            <a:pPr marL="285750" indent="-285750" defTabSz="914400">
              <a:spcAft>
                <a:spcPts val="200"/>
              </a:spcAft>
              <a:buFont typeface="Arial"/>
              <a:buChar char="•"/>
              <a:defRPr/>
            </a:pPr>
            <a:r>
              <a:rPr lang="en-US" sz="1600" kern="0" dirty="0" smtClean="0">
                <a:solidFill>
                  <a:srgbClr val="FFFFFF"/>
                </a:solidFill>
              </a:rPr>
              <a:t>Skill-based statistical weighting of volunteer capability</a:t>
            </a:r>
          </a:p>
          <a:p>
            <a:pPr marL="285750" indent="-285750" defTabSz="914400">
              <a:spcAft>
                <a:spcPts val="200"/>
              </a:spcAft>
              <a:buFont typeface="Arial"/>
              <a:buChar char="•"/>
              <a:defRPr/>
            </a:pPr>
            <a:r>
              <a:rPr lang="en-US" sz="1600" kern="0" dirty="0" smtClean="0">
                <a:solidFill>
                  <a:srgbClr val="FFFFFF"/>
                </a:solidFill>
              </a:rPr>
              <a:t>Accounting for random error and systematic bias</a:t>
            </a:r>
            <a:endParaRPr lang="en-US" sz="1600" kern="0" dirty="0">
              <a:solidFill>
                <a:srgbClr val="FFFFFF"/>
              </a:solidFill>
            </a:endParaRPr>
          </a:p>
          <a:p>
            <a:pPr marL="285750" lvl="0" indent="-285750" defTabSz="914400">
              <a:spcAft>
                <a:spcPts val="200"/>
              </a:spcAft>
              <a:buFont typeface="Arial"/>
              <a:buChar char="•"/>
              <a:defRPr/>
            </a:pPr>
            <a:endParaRPr lang="en-US" sz="1600" kern="0" dirty="0" smtClean="0">
              <a:solidFill>
                <a:srgbClr val="FFFFFF"/>
              </a:solidFill>
            </a:endParaRPr>
          </a:p>
        </p:txBody>
      </p:sp>
      <p:sp>
        <p:nvSpPr>
          <p:cNvPr id="13" name="TextBox 12"/>
          <p:cNvSpPr txBox="1"/>
          <p:nvPr/>
        </p:nvSpPr>
        <p:spPr>
          <a:xfrm>
            <a:off x="1965065" y="146751"/>
            <a:ext cx="5225709" cy="584776"/>
          </a:xfrm>
          <a:prstGeom prst="rect">
            <a:avLst/>
          </a:prstGeom>
          <a:noFill/>
        </p:spPr>
        <p:txBody>
          <a:bodyPr wrap="none" rtlCol="0">
            <a:spAutoFit/>
          </a:bodyPr>
          <a:lstStyle/>
          <a:p>
            <a:r>
              <a:rPr lang="en-US" sz="3200" dirty="0" smtClean="0"/>
              <a:t>Data Quality in Citizen Science</a:t>
            </a:r>
            <a:endParaRPr lang="en-US" sz="3200" b="1" dirty="0"/>
          </a:p>
        </p:txBody>
      </p:sp>
      <p:sp>
        <p:nvSpPr>
          <p:cNvPr id="12" name="Rectangle 11"/>
          <p:cNvSpPr/>
          <p:nvPr/>
        </p:nvSpPr>
        <p:spPr>
          <a:xfrm>
            <a:off x="547189" y="893193"/>
            <a:ext cx="4378495" cy="4560223"/>
          </a:xfrm>
          <a:prstGeom prst="rect">
            <a:avLst/>
          </a:prstGeom>
          <a:solidFill>
            <a:schemeClr val="bg1">
              <a:alpha val="70000"/>
            </a:schemeClr>
          </a:solidFill>
        </p:spPr>
        <p:txBody>
          <a:bodyPr wrap="square">
            <a:spAutoFit/>
          </a:bodyPr>
          <a:lstStyle/>
          <a:p>
            <a:pPr lvl="0" defTabSz="914400">
              <a:spcAft>
                <a:spcPts val="200"/>
              </a:spcAft>
              <a:defRPr/>
            </a:pPr>
            <a:r>
              <a:rPr lang="en-US" sz="1600" b="1" kern="0" dirty="0">
                <a:solidFill>
                  <a:srgbClr val="C3D69B"/>
                </a:solidFill>
              </a:rPr>
              <a:t>Bowser et al. </a:t>
            </a:r>
            <a:r>
              <a:rPr lang="en-US" sz="1600" b="1" kern="0" dirty="0">
                <a:solidFill>
                  <a:srgbClr val="C3D69B"/>
                </a:solidFill>
              </a:rPr>
              <a:t>(2019</a:t>
            </a:r>
            <a:r>
              <a:rPr lang="en-US" sz="1600" b="1" kern="0" dirty="0" smtClean="0">
                <a:solidFill>
                  <a:srgbClr val="C3D69B"/>
                </a:solidFill>
              </a:rPr>
              <a:t>)</a:t>
            </a:r>
          </a:p>
          <a:p>
            <a:pPr lvl="0" defTabSz="914400">
              <a:spcAft>
                <a:spcPts val="200"/>
              </a:spcAft>
              <a:defRPr/>
            </a:pPr>
            <a:endParaRPr lang="en-US" sz="1600" b="1" kern="0" dirty="0">
              <a:solidFill>
                <a:srgbClr val="C3D69B"/>
              </a:solidFill>
            </a:endParaRPr>
          </a:p>
          <a:p>
            <a:pPr marL="285750" lvl="0" indent="-285750" defTabSz="914400">
              <a:spcAft>
                <a:spcPts val="200"/>
              </a:spcAft>
              <a:buFont typeface="Arial"/>
              <a:buChar char="•"/>
              <a:defRPr/>
            </a:pPr>
            <a:r>
              <a:rPr lang="en-US" sz="1600" kern="0" dirty="0" smtClean="0">
                <a:solidFill>
                  <a:srgbClr val="FFFFFF"/>
                </a:solidFill>
              </a:rPr>
              <a:t>Human Aspects</a:t>
            </a:r>
          </a:p>
          <a:p>
            <a:pPr marL="742950" lvl="1" indent="-285750" defTabSz="914400">
              <a:spcAft>
                <a:spcPts val="200"/>
              </a:spcAft>
              <a:buFont typeface="Arial"/>
              <a:buChar char="•"/>
              <a:defRPr/>
            </a:pPr>
            <a:r>
              <a:rPr lang="en-US" sz="1600" kern="0" dirty="0" smtClean="0">
                <a:solidFill>
                  <a:srgbClr val="FFFFFF"/>
                </a:solidFill>
              </a:rPr>
              <a:t>Targeted recruitment, volunteer training, volunteer testing</a:t>
            </a:r>
          </a:p>
          <a:p>
            <a:pPr marL="285750" indent="-285750" defTabSz="914400">
              <a:spcAft>
                <a:spcPts val="200"/>
              </a:spcAft>
              <a:buFont typeface="Arial"/>
              <a:buChar char="•"/>
              <a:defRPr/>
            </a:pPr>
            <a:r>
              <a:rPr lang="en-US" sz="1600" kern="0" dirty="0" smtClean="0">
                <a:solidFill>
                  <a:srgbClr val="FFFFFF"/>
                </a:solidFill>
              </a:rPr>
              <a:t>Instrument control</a:t>
            </a:r>
          </a:p>
          <a:p>
            <a:pPr marL="742950" lvl="1" indent="-285750" defTabSz="914400">
              <a:spcAft>
                <a:spcPts val="200"/>
              </a:spcAft>
              <a:buFont typeface="Arial"/>
              <a:buChar char="•"/>
              <a:defRPr/>
            </a:pPr>
            <a:r>
              <a:rPr lang="en-US" sz="1600" kern="0" dirty="0" smtClean="0">
                <a:solidFill>
                  <a:srgbClr val="FFFFFF"/>
                </a:solidFill>
              </a:rPr>
              <a:t>Standardized instrument, calibration</a:t>
            </a:r>
          </a:p>
          <a:p>
            <a:pPr marL="285750" indent="-285750" defTabSz="914400">
              <a:spcAft>
                <a:spcPts val="200"/>
              </a:spcAft>
              <a:buFont typeface="Arial"/>
              <a:buChar char="•"/>
              <a:defRPr/>
            </a:pPr>
            <a:r>
              <a:rPr lang="en-US" sz="1600" kern="0" dirty="0" smtClean="0">
                <a:solidFill>
                  <a:srgbClr val="FFFFFF"/>
                </a:solidFill>
              </a:rPr>
              <a:t>Data collection</a:t>
            </a:r>
          </a:p>
          <a:p>
            <a:pPr marL="742950" lvl="1" indent="-285750" defTabSz="914400">
              <a:spcAft>
                <a:spcPts val="200"/>
              </a:spcAft>
              <a:buFont typeface="Arial"/>
              <a:buChar char="•"/>
              <a:defRPr/>
            </a:pPr>
            <a:r>
              <a:rPr lang="en-US" sz="1600" kern="0" dirty="0">
                <a:solidFill>
                  <a:srgbClr val="FFFFFF"/>
                </a:solidFill>
              </a:rPr>
              <a:t>S</a:t>
            </a:r>
            <a:r>
              <a:rPr lang="en-US" sz="1600" kern="0" dirty="0" smtClean="0">
                <a:solidFill>
                  <a:srgbClr val="FFFFFF"/>
                </a:solidFill>
              </a:rPr>
              <a:t>tandardized protocol, disciplinary standard, cross-domain standard</a:t>
            </a:r>
          </a:p>
          <a:p>
            <a:pPr marL="285750" indent="-285750" defTabSz="914400">
              <a:spcAft>
                <a:spcPts val="200"/>
              </a:spcAft>
              <a:buFont typeface="Arial"/>
              <a:buChar char="•"/>
              <a:defRPr/>
            </a:pPr>
            <a:r>
              <a:rPr lang="en-US" sz="1600" kern="0" dirty="0" smtClean="0">
                <a:solidFill>
                  <a:srgbClr val="FFFFFF"/>
                </a:solidFill>
              </a:rPr>
              <a:t>Data verification</a:t>
            </a:r>
          </a:p>
          <a:p>
            <a:pPr marL="742950" lvl="1" indent="-285750" defTabSz="914400">
              <a:spcAft>
                <a:spcPts val="200"/>
              </a:spcAft>
              <a:buFont typeface="Arial"/>
              <a:buChar char="•"/>
              <a:defRPr/>
            </a:pPr>
            <a:r>
              <a:rPr lang="en-US" sz="1600" kern="0" dirty="0" smtClean="0">
                <a:solidFill>
                  <a:srgbClr val="FFFFFF"/>
                </a:solidFill>
              </a:rPr>
              <a:t>Voucher collection, expert review, automated review, contacting volunteers, removing bad data, replication or calibration</a:t>
            </a:r>
          </a:p>
          <a:p>
            <a:pPr marL="285750" indent="-285750" defTabSz="914400">
              <a:spcAft>
                <a:spcPts val="200"/>
              </a:spcAft>
              <a:buFont typeface="Arial"/>
              <a:buChar char="•"/>
              <a:defRPr/>
            </a:pPr>
            <a:r>
              <a:rPr lang="en-US" sz="1600" kern="0" dirty="0" smtClean="0">
                <a:solidFill>
                  <a:srgbClr val="FFFFFF"/>
                </a:solidFill>
              </a:rPr>
              <a:t>Documentation</a:t>
            </a:r>
          </a:p>
          <a:p>
            <a:pPr marL="742950" lvl="1" indent="-285750" defTabSz="914400">
              <a:spcAft>
                <a:spcPts val="200"/>
              </a:spcAft>
              <a:buFont typeface="Arial"/>
              <a:buChar char="•"/>
              <a:defRPr/>
            </a:pPr>
            <a:r>
              <a:rPr lang="en-US" sz="1600" kern="0" dirty="0" smtClean="0">
                <a:solidFill>
                  <a:srgbClr val="FFFFFF"/>
                </a:solidFill>
              </a:rPr>
              <a:t>QA/QC plan, other</a:t>
            </a:r>
          </a:p>
        </p:txBody>
      </p:sp>
    </p:spTree>
    <p:extLst>
      <p:ext uri="{BB962C8B-B14F-4D97-AF65-F5344CB8AC3E}">
        <p14:creationId xmlns:p14="http://schemas.microsoft.com/office/powerpoint/2010/main" val="40157619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thrise-12-24-1968-Apollo-e148240072979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003"/>
            <a:ext cx="9144000" cy="5672180"/>
          </a:xfrm>
          <a:prstGeom prst="rect">
            <a:avLst/>
          </a:prstGeom>
        </p:spPr>
      </p:pic>
      <p:sp>
        <p:nvSpPr>
          <p:cNvPr id="2" name="Rectangle 1"/>
          <p:cNvSpPr/>
          <p:nvPr/>
        </p:nvSpPr>
        <p:spPr>
          <a:xfrm flipV="1">
            <a:off x="-12487" y="4840356"/>
            <a:ext cx="9144000" cy="867939"/>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780399" y="5068331"/>
            <a:ext cx="184666" cy="584776"/>
          </a:xfrm>
          <a:prstGeom prst="rect">
            <a:avLst/>
          </a:prstGeom>
          <a:noFill/>
        </p:spPr>
        <p:txBody>
          <a:bodyPr wrap="none" rtlCol="0">
            <a:spAutoFit/>
          </a:bodyPr>
          <a:lstStyle/>
          <a:p>
            <a:endParaRPr lang="en-US" sz="3200" dirty="0"/>
          </a:p>
        </p:txBody>
      </p:sp>
      <p:sp>
        <p:nvSpPr>
          <p:cNvPr id="7" name="TextBox 6"/>
          <p:cNvSpPr txBox="1"/>
          <p:nvPr/>
        </p:nvSpPr>
        <p:spPr>
          <a:xfrm>
            <a:off x="1659513" y="849946"/>
            <a:ext cx="5708576" cy="2280901"/>
          </a:xfrm>
          <a:prstGeom prst="rect">
            <a:avLst/>
          </a:prstGeom>
          <a:noFill/>
        </p:spPr>
        <p:txBody>
          <a:bodyPr wrap="square" lIns="64282" tIns="32141" rIns="64282" bIns="32141" rtlCol="0">
            <a:spAutoFit/>
          </a:bodyPr>
          <a:lstStyle/>
          <a:p>
            <a:pPr algn="ctr"/>
            <a:r>
              <a:rPr lang="en-US" sz="3200" dirty="0" smtClean="0">
                <a:solidFill>
                  <a:schemeClr val="accent1">
                    <a:lumMod val="20000"/>
                    <a:lumOff val="80000"/>
                  </a:schemeClr>
                </a:solidFill>
              </a:rPr>
              <a:t>Practical Application/ Pilot</a:t>
            </a:r>
            <a:endParaRPr lang="en-US" sz="3200" dirty="0">
              <a:solidFill>
                <a:schemeClr val="accent1">
                  <a:lumMod val="20000"/>
                  <a:lumOff val="80000"/>
                </a:schemeClr>
              </a:solidFill>
            </a:endParaRPr>
          </a:p>
          <a:p>
            <a:endParaRPr lang="en-US" sz="3200" dirty="0">
              <a:solidFill>
                <a:schemeClr val="accent1">
                  <a:lumMod val="20000"/>
                  <a:lumOff val="80000"/>
                </a:schemeClr>
              </a:solidFill>
            </a:endParaRPr>
          </a:p>
          <a:p>
            <a:endParaRPr lang="en-US" sz="3200" dirty="0">
              <a:solidFill>
                <a:schemeClr val="accent1">
                  <a:lumMod val="20000"/>
                  <a:lumOff val="80000"/>
                </a:schemeClr>
              </a:solidFill>
            </a:endParaRPr>
          </a:p>
          <a:p>
            <a:pPr algn="ctr"/>
            <a:r>
              <a:rPr lang="en-US" sz="4800" dirty="0" smtClean="0">
                <a:solidFill>
                  <a:schemeClr val="accent1">
                    <a:lumMod val="20000"/>
                    <a:lumOff val="80000"/>
                  </a:schemeClr>
                </a:solidFill>
              </a:rPr>
              <a:t>Earth Challenge 2020</a:t>
            </a:r>
            <a:endParaRPr lang="en-US" sz="4800" dirty="0">
              <a:solidFill>
                <a:schemeClr val="accent1">
                  <a:lumMod val="20000"/>
                  <a:lumOff val="80000"/>
                </a:schemeClr>
              </a:solidFill>
            </a:endParaRP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6134" y="4953757"/>
            <a:ext cx="1181078" cy="662049"/>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250" y="4983575"/>
            <a:ext cx="1789633" cy="592396"/>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72195" y="4963697"/>
            <a:ext cx="632666" cy="632666"/>
          </a:xfrm>
          <a:prstGeom prst="rect">
            <a:avLst/>
          </a:prstGeom>
        </p:spPr>
      </p:pic>
    </p:spTree>
    <p:extLst>
      <p:ext uri="{BB962C8B-B14F-4D97-AF65-F5344CB8AC3E}">
        <p14:creationId xmlns:p14="http://schemas.microsoft.com/office/powerpoint/2010/main" val="16115685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thrise-12-24-1968-Apollo-e148240072979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002"/>
            <a:ext cx="9144000" cy="5866627"/>
          </a:xfrm>
          <a:prstGeom prst="rect">
            <a:avLst/>
          </a:prstGeom>
        </p:spPr>
      </p:pic>
      <p:sp>
        <p:nvSpPr>
          <p:cNvPr id="6" name="TextBox 5"/>
          <p:cNvSpPr txBox="1"/>
          <p:nvPr/>
        </p:nvSpPr>
        <p:spPr>
          <a:xfrm>
            <a:off x="1780399" y="5068331"/>
            <a:ext cx="184666" cy="584776"/>
          </a:xfrm>
          <a:prstGeom prst="rect">
            <a:avLst/>
          </a:prstGeom>
          <a:noFill/>
        </p:spPr>
        <p:txBody>
          <a:bodyPr wrap="none" rtlCol="0">
            <a:spAutoFit/>
          </a:bodyPr>
          <a:lstStyle/>
          <a:p>
            <a:endParaRPr lang="en-US" sz="3200" dirty="0"/>
          </a:p>
        </p:txBody>
      </p:sp>
      <p:sp>
        <p:nvSpPr>
          <p:cNvPr id="5" name="Rectangle 4"/>
          <p:cNvSpPr/>
          <p:nvPr/>
        </p:nvSpPr>
        <p:spPr>
          <a:xfrm>
            <a:off x="1863500" y="1318089"/>
            <a:ext cx="1851539" cy="861774"/>
          </a:xfrm>
          <a:prstGeom prst="rect">
            <a:avLst/>
          </a:prstGeom>
        </p:spPr>
        <p:txBody>
          <a:bodyPr wrap="none">
            <a:spAutoFit/>
          </a:bodyPr>
          <a:lstStyle/>
          <a:p>
            <a:pPr algn="ctr"/>
            <a:r>
              <a:rPr lang="en-US" sz="5000" dirty="0" smtClean="0">
                <a:solidFill>
                  <a:srgbClr val="8EB4E3"/>
                </a:solidFill>
              </a:rPr>
              <a:t>Goal 1</a:t>
            </a:r>
            <a:endParaRPr lang="en-US" sz="5000" dirty="0">
              <a:solidFill>
                <a:srgbClr val="8EB4E3"/>
              </a:solidFill>
            </a:endParaRPr>
          </a:p>
        </p:txBody>
      </p:sp>
      <p:sp>
        <p:nvSpPr>
          <p:cNvPr id="11" name="Rectangle 10"/>
          <p:cNvSpPr/>
          <p:nvPr/>
        </p:nvSpPr>
        <p:spPr>
          <a:xfrm>
            <a:off x="5685155" y="1318089"/>
            <a:ext cx="1851539" cy="861774"/>
          </a:xfrm>
          <a:prstGeom prst="rect">
            <a:avLst/>
          </a:prstGeom>
        </p:spPr>
        <p:txBody>
          <a:bodyPr wrap="none">
            <a:spAutoFit/>
          </a:bodyPr>
          <a:lstStyle/>
          <a:p>
            <a:pPr algn="ctr"/>
            <a:r>
              <a:rPr lang="en-US" sz="5000" dirty="0" smtClean="0">
                <a:solidFill>
                  <a:schemeClr val="bg2">
                    <a:lumMod val="40000"/>
                    <a:lumOff val="60000"/>
                  </a:schemeClr>
                </a:solidFill>
              </a:rPr>
              <a:t>Goal 2</a:t>
            </a:r>
            <a:endParaRPr lang="en-US" sz="5000" dirty="0">
              <a:solidFill>
                <a:schemeClr val="bg2">
                  <a:lumMod val="40000"/>
                  <a:lumOff val="60000"/>
                </a:schemeClr>
              </a:solidFill>
            </a:endParaRPr>
          </a:p>
        </p:txBody>
      </p:sp>
      <p:sp>
        <p:nvSpPr>
          <p:cNvPr id="15" name="The Great Global Cleanup will guide the world’s largest ever coordinated, environmental volunteer effort, improving the quality of life for billions."/>
          <p:cNvSpPr txBox="1"/>
          <p:nvPr/>
        </p:nvSpPr>
        <p:spPr>
          <a:xfrm>
            <a:off x="1552377" y="2155482"/>
            <a:ext cx="2493848" cy="923330"/>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ctr">
              <a:spcBef>
                <a:spcPts val="200"/>
              </a:spcBef>
              <a:spcAft>
                <a:spcPts val="200"/>
              </a:spcAft>
              <a:defRPr sz="3200" b="0">
                <a:latin typeface="Avenir Next Condensed"/>
                <a:ea typeface="Avenir Next Condensed"/>
                <a:cs typeface="Avenir Next Condensed"/>
                <a:sym typeface="Avenir Next Condensed"/>
              </a:defRPr>
            </a:pPr>
            <a:r>
              <a:rPr lang="en-US" sz="2000" dirty="0" smtClean="0">
                <a:solidFill>
                  <a:srgbClr val="FFFFFF"/>
                </a:solidFill>
                <a:latin typeface="Avenier Medium"/>
                <a:cs typeface="Avenier Medium"/>
                <a:sym typeface="Avenir Next Condensed"/>
              </a:rPr>
              <a:t>Help coordinate existing citizen science</a:t>
            </a:r>
          </a:p>
        </p:txBody>
      </p:sp>
      <p:sp>
        <p:nvSpPr>
          <p:cNvPr id="16" name="The Great Global Cleanup will guide the world’s largest ever coordinated, environmental volunteer effort, improving the quality of life for billions."/>
          <p:cNvSpPr txBox="1"/>
          <p:nvPr/>
        </p:nvSpPr>
        <p:spPr>
          <a:xfrm>
            <a:off x="5678302" y="2155482"/>
            <a:ext cx="1998230" cy="923330"/>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ctr">
              <a:spcBef>
                <a:spcPts val="200"/>
              </a:spcBef>
              <a:spcAft>
                <a:spcPts val="200"/>
              </a:spcAft>
              <a:defRPr sz="3200" b="0">
                <a:latin typeface="Avenir Next Condensed"/>
                <a:ea typeface="Avenir Next Condensed"/>
                <a:cs typeface="Avenir Next Condensed"/>
                <a:sym typeface="Avenir Next Condensed"/>
              </a:defRPr>
            </a:pPr>
            <a:r>
              <a:rPr lang="en-US" sz="2000" dirty="0" smtClean="0">
                <a:solidFill>
                  <a:srgbClr val="FFFFFF"/>
                </a:solidFill>
                <a:latin typeface="Avenier Medium"/>
                <a:cs typeface="Avenier Medium"/>
                <a:sym typeface="Avenir Next Condensed"/>
              </a:rPr>
              <a:t>Build capacity for new citizen science</a:t>
            </a:r>
          </a:p>
        </p:txBody>
      </p:sp>
      <p:sp>
        <p:nvSpPr>
          <p:cNvPr id="8" name="Left Brace 7"/>
          <p:cNvSpPr/>
          <p:nvPr/>
        </p:nvSpPr>
        <p:spPr>
          <a:xfrm rot="16200000">
            <a:off x="4219373" y="201489"/>
            <a:ext cx="791973" cy="6352884"/>
          </a:xfrm>
          <a:prstGeom prst="leftBrace">
            <a:avLst/>
          </a:prstGeom>
          <a:ln w="38100" cmpd="sng">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he Great Global Cleanup will guide the world’s largest ever coordinated, environmental volunteer effort, improving the quality of life for billions."/>
          <p:cNvSpPr txBox="1"/>
          <p:nvPr/>
        </p:nvSpPr>
        <p:spPr>
          <a:xfrm>
            <a:off x="2309972" y="4160963"/>
            <a:ext cx="4619556" cy="974626"/>
          </a:xfrm>
          <a:prstGeom prst="rect">
            <a:avLst/>
          </a:prstGeom>
          <a:solidFill>
            <a:srgbClr val="FFFFFF">
              <a:alpha val="39000"/>
            </a:srgbClr>
          </a:solidFill>
          <a:ln w="12700">
            <a:miter lim="400000"/>
          </a:ln>
          <a:extLst>
            <a:ext uri="{C572A759-6A51-4108-AA02-DFA0A04FC94B}">
              <ma14:wrappingTextBoxFlag xmlns:ma14="http://schemas.microsoft.com/office/mac/drawingml/2011/main" val="1"/>
            </a:ext>
          </a:extLst>
        </p:spPr>
        <p:txBody>
          <a:bodyPr wrap="square" lIns="0" tIns="0" rIns="0" bIns="0">
            <a:spAutoFit/>
          </a:bodyPr>
          <a:lstStyle/>
          <a:p>
            <a:pPr algn="ctr">
              <a:spcBef>
                <a:spcPts val="200"/>
              </a:spcBef>
              <a:spcAft>
                <a:spcPts val="200"/>
              </a:spcAft>
              <a:defRPr sz="3200" b="0">
                <a:latin typeface="Avenir Next Condensed"/>
                <a:ea typeface="Avenir Next Condensed"/>
                <a:cs typeface="Avenir Next Condensed"/>
                <a:sym typeface="Avenir Next Condensed"/>
              </a:defRPr>
            </a:pPr>
            <a:r>
              <a:rPr lang="en-US" sz="3000" b="1" dirty="0" smtClean="0">
                <a:solidFill>
                  <a:schemeClr val="bg1"/>
                </a:solidFill>
                <a:latin typeface="Calibri"/>
                <a:cs typeface="Calibri"/>
                <a:sym typeface="Avenir Next Condensed"/>
              </a:rPr>
              <a:t>Advance Knowledge</a:t>
            </a:r>
            <a:endParaRPr lang="en-US" sz="3000" b="1" dirty="0">
              <a:solidFill>
                <a:schemeClr val="bg1"/>
              </a:solidFill>
              <a:latin typeface="Avenier Medium"/>
              <a:cs typeface="Avenier Medium"/>
              <a:sym typeface="Avenir Next Condensed"/>
            </a:endParaRPr>
          </a:p>
          <a:p>
            <a:pPr algn="ctr">
              <a:spcBef>
                <a:spcPts val="200"/>
              </a:spcBef>
              <a:spcAft>
                <a:spcPts val="200"/>
              </a:spcAft>
              <a:defRPr sz="3200" b="0">
                <a:latin typeface="Avenir Next Condensed"/>
                <a:ea typeface="Avenir Next Condensed"/>
                <a:cs typeface="Avenir Next Condensed"/>
                <a:sym typeface="Avenir Next Condensed"/>
              </a:defRPr>
            </a:pPr>
            <a:r>
              <a:rPr lang="en-US" sz="3000" b="1" dirty="0" smtClean="0">
                <a:solidFill>
                  <a:schemeClr val="bg1"/>
                </a:solidFill>
                <a:latin typeface="Calibri"/>
                <a:cs typeface="Calibri"/>
                <a:sym typeface="Avenir Next Condensed"/>
              </a:rPr>
              <a:t>Drive Action</a:t>
            </a:r>
            <a:endParaRPr lang="en-US" sz="3000" b="1" dirty="0">
              <a:solidFill>
                <a:schemeClr val="bg1"/>
              </a:solidFill>
              <a:latin typeface="Calibri"/>
              <a:cs typeface="Calibri"/>
              <a:sym typeface="Avenir Next Condensed"/>
            </a:endParaRPr>
          </a:p>
        </p:txBody>
      </p:sp>
    </p:spTree>
    <p:extLst>
      <p:ext uri="{BB962C8B-B14F-4D97-AF65-F5344CB8AC3E}">
        <p14:creationId xmlns:p14="http://schemas.microsoft.com/office/powerpoint/2010/main" val="8028021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43792" y="145831"/>
            <a:ext cx="8889238" cy="5358667"/>
          </a:xfrm>
          <a:prstGeom prst="rect">
            <a:avLst/>
          </a:prstGeom>
          <a:noFill/>
        </p:spPr>
        <p:txBody>
          <a:bodyPr wrap="square" lIns="64282" tIns="32141" rIns="64282" bIns="32141" rtlCol="0">
            <a:spAutoFit/>
          </a:bodyPr>
          <a:lstStyle/>
          <a:p>
            <a:pPr algn="ctr"/>
            <a:r>
              <a:rPr lang="en-US" sz="3200" dirty="0" smtClean="0">
                <a:solidFill>
                  <a:schemeClr val="accent1">
                    <a:lumMod val="20000"/>
                    <a:lumOff val="80000"/>
                  </a:schemeClr>
                </a:solidFill>
              </a:rPr>
              <a:t>6 Research Areas</a:t>
            </a:r>
            <a:endParaRPr lang="en-US" sz="1500" dirty="0" smtClean="0">
              <a:solidFill>
                <a:schemeClr val="accent1">
                  <a:lumMod val="20000"/>
                  <a:lumOff val="80000"/>
                </a:schemeClr>
              </a:solidFill>
            </a:endParaRPr>
          </a:p>
          <a:p>
            <a:pPr algn="ctr"/>
            <a:r>
              <a:rPr lang="en-US" sz="2000" dirty="0" smtClean="0">
                <a:solidFill>
                  <a:srgbClr val="FFFFFF"/>
                </a:solidFill>
              </a:rPr>
              <a:t>From a crowdsourcing call</a:t>
            </a:r>
            <a:endParaRPr lang="en-US" sz="2000" dirty="0" smtClean="0">
              <a:solidFill>
                <a:srgbClr val="FFFFFF"/>
              </a:solidFill>
            </a:endParaRPr>
          </a:p>
          <a:p>
            <a:pPr algn="ctr"/>
            <a:endParaRPr lang="en-US" sz="1600" dirty="0" smtClean="0">
              <a:solidFill>
                <a:srgbClr val="FFFFFF"/>
              </a:solidFill>
            </a:endParaRPr>
          </a:p>
          <a:p>
            <a:pPr algn="ctr"/>
            <a:endParaRPr lang="en-US" sz="1600" dirty="0">
              <a:solidFill>
                <a:srgbClr val="FFFFFF"/>
              </a:solidFill>
            </a:endParaRPr>
          </a:p>
          <a:p>
            <a:pPr algn="ctr"/>
            <a:endParaRPr lang="en-US" sz="1600" dirty="0" smtClean="0">
              <a:solidFill>
                <a:srgbClr val="FFFFFF"/>
              </a:solidFill>
            </a:endParaRPr>
          </a:p>
          <a:p>
            <a:pPr algn="ctr"/>
            <a:endParaRPr lang="en-US" sz="1600" dirty="0">
              <a:solidFill>
                <a:srgbClr val="FFFFFF"/>
              </a:solidFill>
            </a:endParaRPr>
          </a:p>
          <a:p>
            <a:pPr algn="ctr"/>
            <a:endParaRPr lang="en-US" sz="1600" dirty="0" smtClean="0">
              <a:solidFill>
                <a:srgbClr val="FFFFFF"/>
              </a:solidFill>
            </a:endParaRPr>
          </a:p>
          <a:p>
            <a:pPr algn="ctr"/>
            <a:endParaRPr lang="en-US" sz="1600" dirty="0">
              <a:solidFill>
                <a:srgbClr val="FFFFFF"/>
              </a:solidFill>
            </a:endParaRPr>
          </a:p>
          <a:p>
            <a:pPr algn="ctr"/>
            <a:endParaRPr lang="en-US" sz="1600" dirty="0" smtClean="0">
              <a:solidFill>
                <a:srgbClr val="FFFFFF"/>
              </a:solidFill>
            </a:endParaRPr>
          </a:p>
          <a:p>
            <a:pPr algn="ctr"/>
            <a:endParaRPr lang="en-US" sz="1600" dirty="0">
              <a:solidFill>
                <a:srgbClr val="FFFFFF"/>
              </a:solidFill>
            </a:endParaRPr>
          </a:p>
          <a:p>
            <a:pPr algn="ctr"/>
            <a:endParaRPr lang="en-US" sz="1600" dirty="0" smtClean="0">
              <a:solidFill>
                <a:srgbClr val="FFFFFF"/>
              </a:solidFill>
            </a:endParaRPr>
          </a:p>
          <a:p>
            <a:pPr algn="ctr"/>
            <a:endParaRPr lang="en-US" sz="1600" dirty="0">
              <a:solidFill>
                <a:srgbClr val="FFFFFF"/>
              </a:solidFill>
            </a:endParaRPr>
          </a:p>
          <a:p>
            <a:pPr algn="ctr"/>
            <a:endParaRPr lang="en-US" sz="1600" dirty="0" smtClean="0">
              <a:solidFill>
                <a:srgbClr val="FFFFFF"/>
              </a:solidFill>
            </a:endParaRPr>
          </a:p>
          <a:p>
            <a:pPr algn="ctr"/>
            <a:endParaRPr lang="en-US" sz="1600" dirty="0">
              <a:solidFill>
                <a:srgbClr val="FFFFFF"/>
              </a:solidFill>
            </a:endParaRPr>
          </a:p>
          <a:p>
            <a:pPr algn="ctr"/>
            <a:endParaRPr lang="en-US" sz="1600" dirty="0" smtClean="0">
              <a:solidFill>
                <a:srgbClr val="FFFFFF"/>
              </a:solidFill>
            </a:endParaRPr>
          </a:p>
          <a:p>
            <a:pPr algn="ctr"/>
            <a:endParaRPr lang="en-US" sz="1600" dirty="0">
              <a:solidFill>
                <a:srgbClr val="FFFFFF"/>
              </a:solidFill>
            </a:endParaRPr>
          </a:p>
          <a:p>
            <a:pPr algn="ctr"/>
            <a:endParaRPr lang="en-US" sz="1600" dirty="0" smtClean="0">
              <a:solidFill>
                <a:srgbClr val="FFFFFF"/>
              </a:solidFill>
            </a:endParaRPr>
          </a:p>
          <a:p>
            <a:pPr algn="ctr"/>
            <a:endParaRPr lang="en-US" sz="1600" dirty="0" smtClean="0">
              <a:solidFill>
                <a:srgbClr val="FFFFFF"/>
              </a:solidFill>
            </a:endParaRPr>
          </a:p>
          <a:p>
            <a:pPr algn="ctr"/>
            <a:endParaRPr lang="en-US" sz="1600" dirty="0" smtClean="0">
              <a:solidFill>
                <a:srgbClr val="FFFFFF"/>
              </a:solidFill>
            </a:endParaRPr>
          </a:p>
          <a:p>
            <a:pPr algn="ctr"/>
            <a:r>
              <a:rPr lang="en-US" sz="2000" dirty="0" smtClean="0">
                <a:solidFill>
                  <a:srgbClr val="FFFFFF"/>
                </a:solidFill>
              </a:rPr>
              <a:t>O</a:t>
            </a:r>
            <a:r>
              <a:rPr lang="en-US" sz="2000" dirty="0" smtClean="0">
                <a:solidFill>
                  <a:srgbClr val="FFFFFF"/>
                </a:solidFill>
              </a:rPr>
              <a:t>ur </a:t>
            </a:r>
            <a:r>
              <a:rPr lang="en-US" sz="2000" dirty="0" smtClean="0">
                <a:solidFill>
                  <a:srgbClr val="FFFFFF"/>
                </a:solidFill>
              </a:rPr>
              <a:t>April 2020 campaign will focus on these 6 research </a:t>
            </a:r>
            <a:r>
              <a:rPr lang="en-US" sz="2000" dirty="0" smtClean="0">
                <a:solidFill>
                  <a:srgbClr val="FFFFFF"/>
                </a:solidFill>
              </a:rPr>
              <a:t>areas</a:t>
            </a:r>
            <a:endParaRPr lang="en-US" sz="2000" dirty="0" smtClean="0">
              <a:solidFill>
                <a:srgbClr val="FFFFFF"/>
              </a:solidFill>
            </a:endParaRPr>
          </a:p>
        </p:txBody>
      </p:sp>
      <p:sp>
        <p:nvSpPr>
          <p:cNvPr id="54" name="E"/>
          <p:cNvSpPr txBox="1"/>
          <p:nvPr/>
        </p:nvSpPr>
        <p:spPr>
          <a:xfrm>
            <a:off x="5179393" y="4496320"/>
            <a:ext cx="0" cy="39241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914400">
              <a:lnSpc>
                <a:spcPct val="150000"/>
              </a:lnSpc>
              <a:defRPr b="0">
                <a:solidFill>
                  <a:srgbClr val="F7F9FF"/>
                </a:solidFill>
                <a:latin typeface="Helvetica"/>
                <a:ea typeface="Helvetica"/>
                <a:cs typeface="Helvetica"/>
                <a:sym typeface="Helvetica"/>
              </a:defRPr>
            </a:lvl1pPr>
          </a:lstStyle>
          <a:p>
            <a:endParaRPr dirty="0"/>
          </a:p>
        </p:txBody>
      </p:sp>
      <p:sp>
        <p:nvSpPr>
          <p:cNvPr id="56" name="TOGETHER…"/>
          <p:cNvSpPr txBox="1"/>
          <p:nvPr/>
        </p:nvSpPr>
        <p:spPr>
          <a:xfrm>
            <a:off x="47699" y="1141293"/>
            <a:ext cx="3783219" cy="192360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b">
            <a:spAutoFit/>
          </a:bodyPr>
          <a:lstStyle/>
          <a:p>
            <a:pPr>
              <a:spcAft>
                <a:spcPts val="234"/>
              </a:spcAft>
              <a:defRPr sz="12500" b="0">
                <a:solidFill>
                  <a:srgbClr val="1C1F25"/>
                </a:solidFill>
                <a:latin typeface="Avenir Next Condensed Heavy"/>
                <a:ea typeface="Avenir Next Condensed Heavy"/>
                <a:cs typeface="Avenir Next Condensed Heavy"/>
                <a:sym typeface="Avenir Next Condensed Heavy"/>
              </a:defRPr>
            </a:pPr>
            <a:endParaRPr dirty="0">
              <a:latin typeface="Avenir Next Condensed Heavy" panose="020B0503020202020204"/>
            </a:endParaRPr>
          </a:p>
        </p:txBody>
      </p:sp>
      <p:sp>
        <p:nvSpPr>
          <p:cNvPr id="57" name="Our plan is to promote global engagement at every level of society over the next two years and beyond. Our goal is to infuse people with a sense of purpose and belief in their ability to create meaningful change regardless of their race, creed, social status, or economic standing. Within our S.A.V.E. framework, there’s a bounty of opportunities for collaboration and coordination."/>
          <p:cNvSpPr txBox="1"/>
          <p:nvPr/>
        </p:nvSpPr>
        <p:spPr>
          <a:xfrm>
            <a:off x="-95575" y="3496097"/>
            <a:ext cx="3783219" cy="61555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just">
              <a:defRPr sz="4000" b="0">
                <a:latin typeface="Avenir Next Condensed"/>
                <a:ea typeface="Avenir Next Condensed"/>
                <a:cs typeface="Avenir Next Condensed"/>
                <a:sym typeface="Avenir Next Condensed"/>
              </a:defRPr>
            </a:lvl1pPr>
          </a:lstStyle>
          <a:p>
            <a:endParaRPr dirty="0"/>
          </a:p>
        </p:txBody>
      </p:sp>
      <p:sp>
        <p:nvSpPr>
          <p:cNvPr id="29" name="Rectangle 28"/>
          <p:cNvSpPr/>
          <p:nvPr/>
        </p:nvSpPr>
        <p:spPr>
          <a:xfrm>
            <a:off x="976365" y="2087119"/>
            <a:ext cx="1944545" cy="584776"/>
          </a:xfrm>
          <a:prstGeom prst="rect">
            <a:avLst/>
          </a:prstGeom>
          <a:noFill/>
        </p:spPr>
        <p:txBody>
          <a:bodyPr wrap="square">
            <a:spAutoFit/>
          </a:bodyPr>
          <a:lstStyle/>
          <a:p>
            <a:r>
              <a:rPr lang="en-US" sz="1600" dirty="0" smtClean="0">
                <a:solidFill>
                  <a:schemeClr val="bg2">
                    <a:lumMod val="40000"/>
                    <a:lumOff val="60000"/>
                  </a:schemeClr>
                </a:solidFill>
                <a:latin typeface="Calibri"/>
                <a:cs typeface="Calibri"/>
              </a:rPr>
              <a:t>What is in my drinking water?</a:t>
            </a:r>
            <a:endParaRPr lang="en-US" sz="1600" dirty="0">
              <a:solidFill>
                <a:schemeClr val="bg2">
                  <a:lumMod val="40000"/>
                  <a:lumOff val="60000"/>
                </a:schemeClr>
              </a:solidFill>
              <a:latin typeface="Calibri"/>
              <a:cs typeface="Calibri"/>
            </a:endParaRPr>
          </a:p>
        </p:txBody>
      </p:sp>
      <p:sp>
        <p:nvSpPr>
          <p:cNvPr id="40" name="Rectangle 39"/>
          <p:cNvSpPr/>
          <p:nvPr/>
        </p:nvSpPr>
        <p:spPr>
          <a:xfrm>
            <a:off x="976365" y="3555409"/>
            <a:ext cx="2130714" cy="584776"/>
          </a:xfrm>
          <a:prstGeom prst="rect">
            <a:avLst/>
          </a:prstGeom>
          <a:noFill/>
        </p:spPr>
        <p:txBody>
          <a:bodyPr wrap="square">
            <a:spAutoFit/>
          </a:bodyPr>
          <a:lstStyle/>
          <a:p>
            <a:r>
              <a:rPr lang="en-US" sz="1600" dirty="0" smtClean="0">
                <a:solidFill>
                  <a:schemeClr val="bg2">
                    <a:lumMod val="40000"/>
                    <a:lumOff val="60000"/>
                  </a:schemeClr>
                </a:solidFill>
                <a:latin typeface="Calibri"/>
                <a:cs typeface="Calibri"/>
              </a:rPr>
              <a:t>How are insect populations changing?</a:t>
            </a:r>
            <a:endParaRPr lang="en-US" sz="1600" dirty="0">
              <a:solidFill>
                <a:schemeClr val="bg2">
                  <a:lumMod val="40000"/>
                  <a:lumOff val="60000"/>
                </a:schemeClr>
              </a:solidFill>
              <a:latin typeface="Calibri"/>
              <a:cs typeface="Calibri"/>
            </a:endParaRPr>
          </a:p>
        </p:txBody>
      </p:sp>
      <p:pic>
        <p:nvPicPr>
          <p:cNvPr id="42" name="Picture 41" descr="earthrise-12-24-1968-Apollo-e1482400729793.jpg"/>
          <p:cNvPicPr>
            <a:picLocks noChangeAspect="1"/>
          </p:cNvPicPr>
          <p:nvPr/>
        </p:nvPicPr>
        <p:blipFill rotWithShape="1">
          <a:blip r:embed="rId3">
            <a:extLst>
              <a:ext uri="{28A0092B-C50C-407E-A947-70E740481C1C}">
                <a14:useLocalDpi xmlns:a14="http://schemas.microsoft.com/office/drawing/2010/main"/>
              </a:ext>
            </a:extLst>
          </a:blip>
          <a:srcRect l="43224" t="5561" r="39944" b="45964"/>
          <a:stretch/>
        </p:blipFill>
        <p:spPr>
          <a:xfrm>
            <a:off x="3830918" y="1450263"/>
            <a:ext cx="1539101" cy="2749479"/>
          </a:xfrm>
          <a:prstGeom prst="rect">
            <a:avLst/>
          </a:prstGeom>
        </p:spPr>
      </p:pic>
      <p:sp>
        <p:nvSpPr>
          <p:cNvPr id="31" name="Rectangle 30"/>
          <p:cNvSpPr/>
          <p:nvPr/>
        </p:nvSpPr>
        <p:spPr>
          <a:xfrm>
            <a:off x="3843479" y="1655451"/>
            <a:ext cx="1976130" cy="584776"/>
          </a:xfrm>
          <a:prstGeom prst="rect">
            <a:avLst/>
          </a:prstGeom>
          <a:noFill/>
        </p:spPr>
        <p:txBody>
          <a:bodyPr wrap="square">
            <a:spAutoFit/>
          </a:bodyPr>
          <a:lstStyle/>
          <a:p>
            <a:r>
              <a:rPr lang="en-US" sz="1600" dirty="0" smtClean="0">
                <a:solidFill>
                  <a:schemeClr val="bg2">
                    <a:lumMod val="40000"/>
                    <a:lumOff val="60000"/>
                  </a:schemeClr>
                </a:solidFill>
                <a:latin typeface="Calibri"/>
                <a:cs typeface="Calibri"/>
              </a:rPr>
              <a:t>How does air quality vary locally?</a:t>
            </a:r>
            <a:endParaRPr lang="en-US" sz="1600" dirty="0">
              <a:solidFill>
                <a:schemeClr val="bg2">
                  <a:lumMod val="40000"/>
                  <a:lumOff val="60000"/>
                </a:schemeClr>
              </a:solidFill>
              <a:latin typeface="Calibri"/>
              <a:cs typeface="Calibri"/>
            </a:endParaRPr>
          </a:p>
        </p:txBody>
      </p:sp>
      <p:sp>
        <p:nvSpPr>
          <p:cNvPr id="7" name="Rectangle 6"/>
          <p:cNvSpPr/>
          <p:nvPr/>
        </p:nvSpPr>
        <p:spPr>
          <a:xfrm>
            <a:off x="611163" y="1920026"/>
            <a:ext cx="496650" cy="830997"/>
          </a:xfrm>
          <a:prstGeom prst="rect">
            <a:avLst/>
          </a:prstGeom>
        </p:spPr>
        <p:txBody>
          <a:bodyPr wrap="none">
            <a:spAutoFit/>
          </a:bodyPr>
          <a:lstStyle/>
          <a:p>
            <a:pPr algn="ctr"/>
            <a:r>
              <a:rPr lang="en-US" sz="4800" dirty="0">
                <a:solidFill>
                  <a:schemeClr val="bg2">
                    <a:lumMod val="40000"/>
                    <a:lumOff val="60000"/>
                  </a:schemeClr>
                </a:solidFill>
                <a:cs typeface="Calibri"/>
              </a:rPr>
              <a:t>1</a:t>
            </a:r>
          </a:p>
        </p:txBody>
      </p:sp>
      <p:sp>
        <p:nvSpPr>
          <p:cNvPr id="43" name="Rectangle 42"/>
          <p:cNvSpPr/>
          <p:nvPr/>
        </p:nvSpPr>
        <p:spPr>
          <a:xfrm>
            <a:off x="611163" y="3409787"/>
            <a:ext cx="496650" cy="830997"/>
          </a:xfrm>
          <a:prstGeom prst="rect">
            <a:avLst/>
          </a:prstGeom>
        </p:spPr>
        <p:txBody>
          <a:bodyPr wrap="none">
            <a:spAutoFit/>
          </a:bodyPr>
          <a:lstStyle/>
          <a:p>
            <a:pPr algn="ctr"/>
            <a:r>
              <a:rPr lang="en-US" sz="4800" dirty="0" smtClean="0">
                <a:solidFill>
                  <a:schemeClr val="bg2">
                    <a:lumMod val="40000"/>
                    <a:lumOff val="60000"/>
                  </a:schemeClr>
                </a:solidFill>
                <a:cs typeface="Calibri"/>
              </a:rPr>
              <a:t>4</a:t>
            </a:r>
            <a:endParaRPr lang="en-US" sz="4800" dirty="0">
              <a:solidFill>
                <a:schemeClr val="bg2">
                  <a:lumMod val="40000"/>
                  <a:lumOff val="60000"/>
                </a:schemeClr>
              </a:solidFill>
              <a:cs typeface="Calibri"/>
            </a:endParaRPr>
          </a:p>
        </p:txBody>
      </p:sp>
      <p:sp>
        <p:nvSpPr>
          <p:cNvPr id="44" name="Rectangle 43"/>
          <p:cNvSpPr/>
          <p:nvPr/>
        </p:nvSpPr>
        <p:spPr>
          <a:xfrm>
            <a:off x="3411065" y="1498419"/>
            <a:ext cx="496650" cy="830997"/>
          </a:xfrm>
          <a:prstGeom prst="rect">
            <a:avLst/>
          </a:prstGeom>
        </p:spPr>
        <p:txBody>
          <a:bodyPr wrap="none">
            <a:spAutoFit/>
          </a:bodyPr>
          <a:lstStyle/>
          <a:p>
            <a:pPr algn="ctr"/>
            <a:r>
              <a:rPr lang="en-US" sz="4800" dirty="0" smtClean="0">
                <a:solidFill>
                  <a:schemeClr val="bg2">
                    <a:lumMod val="40000"/>
                    <a:lumOff val="60000"/>
                  </a:schemeClr>
                </a:solidFill>
                <a:cs typeface="Calibri"/>
              </a:rPr>
              <a:t>2</a:t>
            </a:r>
            <a:endParaRPr lang="en-US" sz="4800" dirty="0">
              <a:solidFill>
                <a:schemeClr val="bg2">
                  <a:lumMod val="40000"/>
                  <a:lumOff val="60000"/>
                </a:schemeClr>
              </a:solidFill>
              <a:cs typeface="Calibri"/>
            </a:endParaRPr>
          </a:p>
        </p:txBody>
      </p:sp>
      <p:sp>
        <p:nvSpPr>
          <p:cNvPr id="45" name="Rectangle 44"/>
          <p:cNvSpPr/>
          <p:nvPr/>
        </p:nvSpPr>
        <p:spPr>
          <a:xfrm>
            <a:off x="3907715" y="3951161"/>
            <a:ext cx="1976130" cy="584776"/>
          </a:xfrm>
          <a:prstGeom prst="rect">
            <a:avLst/>
          </a:prstGeom>
          <a:noFill/>
        </p:spPr>
        <p:txBody>
          <a:bodyPr wrap="square">
            <a:spAutoFit/>
          </a:bodyPr>
          <a:lstStyle/>
          <a:p>
            <a:r>
              <a:rPr lang="en-US" sz="1600" dirty="0" smtClean="0">
                <a:solidFill>
                  <a:schemeClr val="bg2">
                    <a:lumMod val="40000"/>
                    <a:lumOff val="60000"/>
                  </a:schemeClr>
                </a:solidFill>
                <a:latin typeface="Calibri"/>
                <a:cs typeface="Calibri"/>
              </a:rPr>
              <a:t>What is the extent of plastics pollution?</a:t>
            </a:r>
            <a:endParaRPr lang="en-US" sz="1600" dirty="0">
              <a:solidFill>
                <a:schemeClr val="bg2">
                  <a:lumMod val="40000"/>
                  <a:lumOff val="60000"/>
                </a:schemeClr>
              </a:solidFill>
              <a:latin typeface="Calibri"/>
              <a:cs typeface="Calibri"/>
            </a:endParaRPr>
          </a:p>
        </p:txBody>
      </p:sp>
      <p:sp>
        <p:nvSpPr>
          <p:cNvPr id="46" name="Rectangle 45"/>
          <p:cNvSpPr/>
          <p:nvPr/>
        </p:nvSpPr>
        <p:spPr>
          <a:xfrm>
            <a:off x="3475301" y="3794129"/>
            <a:ext cx="496650" cy="830997"/>
          </a:xfrm>
          <a:prstGeom prst="rect">
            <a:avLst/>
          </a:prstGeom>
        </p:spPr>
        <p:txBody>
          <a:bodyPr wrap="none">
            <a:spAutoFit/>
          </a:bodyPr>
          <a:lstStyle/>
          <a:p>
            <a:pPr algn="ctr"/>
            <a:r>
              <a:rPr lang="en-US" sz="4800" dirty="0" smtClean="0">
                <a:solidFill>
                  <a:schemeClr val="bg2">
                    <a:lumMod val="40000"/>
                    <a:lumOff val="60000"/>
                  </a:schemeClr>
                </a:solidFill>
                <a:cs typeface="Calibri"/>
              </a:rPr>
              <a:t>5</a:t>
            </a:r>
            <a:endParaRPr lang="en-US" sz="4800" dirty="0">
              <a:solidFill>
                <a:schemeClr val="bg2">
                  <a:lumMod val="40000"/>
                  <a:lumOff val="60000"/>
                </a:schemeClr>
              </a:solidFill>
              <a:cs typeface="Calibri"/>
            </a:endParaRPr>
          </a:p>
        </p:txBody>
      </p:sp>
      <p:sp>
        <p:nvSpPr>
          <p:cNvPr id="47" name="Rectangle 46"/>
          <p:cNvSpPr/>
          <p:nvPr/>
        </p:nvSpPr>
        <p:spPr>
          <a:xfrm>
            <a:off x="6634428" y="2240227"/>
            <a:ext cx="1976130" cy="584776"/>
          </a:xfrm>
          <a:prstGeom prst="rect">
            <a:avLst/>
          </a:prstGeom>
          <a:noFill/>
        </p:spPr>
        <p:txBody>
          <a:bodyPr wrap="square">
            <a:spAutoFit/>
          </a:bodyPr>
          <a:lstStyle/>
          <a:p>
            <a:r>
              <a:rPr lang="en-US" sz="1600" dirty="0" smtClean="0">
                <a:solidFill>
                  <a:schemeClr val="bg2">
                    <a:lumMod val="40000"/>
                    <a:lumOff val="60000"/>
                  </a:schemeClr>
                </a:solidFill>
                <a:latin typeface="Calibri"/>
                <a:cs typeface="Calibri"/>
              </a:rPr>
              <a:t>Is my food supply sustainable?</a:t>
            </a:r>
            <a:endParaRPr lang="en-US" sz="1600" dirty="0">
              <a:solidFill>
                <a:schemeClr val="bg2">
                  <a:lumMod val="40000"/>
                  <a:lumOff val="60000"/>
                </a:schemeClr>
              </a:solidFill>
              <a:latin typeface="Calibri"/>
              <a:cs typeface="Calibri"/>
            </a:endParaRPr>
          </a:p>
        </p:txBody>
      </p:sp>
      <p:sp>
        <p:nvSpPr>
          <p:cNvPr id="48" name="Rectangle 47"/>
          <p:cNvSpPr/>
          <p:nvPr/>
        </p:nvSpPr>
        <p:spPr>
          <a:xfrm>
            <a:off x="6202014" y="2083195"/>
            <a:ext cx="496650" cy="830997"/>
          </a:xfrm>
          <a:prstGeom prst="rect">
            <a:avLst/>
          </a:prstGeom>
        </p:spPr>
        <p:txBody>
          <a:bodyPr wrap="none">
            <a:spAutoFit/>
          </a:bodyPr>
          <a:lstStyle/>
          <a:p>
            <a:pPr algn="ctr"/>
            <a:r>
              <a:rPr lang="en-US" sz="4800" dirty="0" smtClean="0">
                <a:solidFill>
                  <a:schemeClr val="bg2">
                    <a:lumMod val="40000"/>
                    <a:lumOff val="60000"/>
                  </a:schemeClr>
                </a:solidFill>
                <a:cs typeface="Calibri"/>
              </a:rPr>
              <a:t>3</a:t>
            </a:r>
            <a:endParaRPr lang="en-US" sz="4800" dirty="0">
              <a:solidFill>
                <a:schemeClr val="bg2">
                  <a:lumMod val="40000"/>
                  <a:lumOff val="60000"/>
                </a:schemeClr>
              </a:solidFill>
              <a:cs typeface="Calibri"/>
            </a:endParaRPr>
          </a:p>
        </p:txBody>
      </p:sp>
      <p:sp>
        <p:nvSpPr>
          <p:cNvPr id="49" name="Rectangle 48"/>
          <p:cNvSpPr/>
          <p:nvPr/>
        </p:nvSpPr>
        <p:spPr>
          <a:xfrm>
            <a:off x="6686334" y="3597328"/>
            <a:ext cx="2309706" cy="830997"/>
          </a:xfrm>
          <a:prstGeom prst="rect">
            <a:avLst/>
          </a:prstGeom>
          <a:noFill/>
        </p:spPr>
        <p:txBody>
          <a:bodyPr wrap="square">
            <a:spAutoFit/>
          </a:bodyPr>
          <a:lstStyle/>
          <a:p>
            <a:r>
              <a:rPr lang="en-US" sz="1600" dirty="0" smtClean="0">
                <a:solidFill>
                  <a:schemeClr val="bg2">
                    <a:lumMod val="40000"/>
                    <a:lumOff val="60000"/>
                  </a:schemeClr>
                </a:solidFill>
                <a:latin typeface="Calibri"/>
                <a:cs typeface="Calibri"/>
              </a:rPr>
              <a:t>What are the local impacts of climate change?</a:t>
            </a:r>
            <a:endParaRPr lang="en-US" sz="1600" dirty="0">
              <a:solidFill>
                <a:schemeClr val="bg2">
                  <a:lumMod val="40000"/>
                  <a:lumOff val="60000"/>
                </a:schemeClr>
              </a:solidFill>
              <a:latin typeface="Calibri"/>
              <a:cs typeface="Calibri"/>
            </a:endParaRPr>
          </a:p>
        </p:txBody>
      </p:sp>
      <p:sp>
        <p:nvSpPr>
          <p:cNvPr id="50" name="Rectangle 49"/>
          <p:cNvSpPr/>
          <p:nvPr/>
        </p:nvSpPr>
        <p:spPr>
          <a:xfrm>
            <a:off x="6229260" y="3415636"/>
            <a:ext cx="496650" cy="830997"/>
          </a:xfrm>
          <a:prstGeom prst="rect">
            <a:avLst/>
          </a:prstGeom>
        </p:spPr>
        <p:txBody>
          <a:bodyPr wrap="none">
            <a:spAutoFit/>
          </a:bodyPr>
          <a:lstStyle/>
          <a:p>
            <a:pPr algn="ctr"/>
            <a:r>
              <a:rPr lang="en-US" sz="4800" dirty="0" smtClean="0">
                <a:solidFill>
                  <a:schemeClr val="bg2">
                    <a:lumMod val="40000"/>
                    <a:lumOff val="60000"/>
                  </a:schemeClr>
                </a:solidFill>
                <a:cs typeface="Calibri"/>
              </a:rPr>
              <a:t>6</a:t>
            </a:r>
            <a:endParaRPr lang="en-US" sz="4800" dirty="0">
              <a:solidFill>
                <a:schemeClr val="bg2">
                  <a:lumMod val="40000"/>
                  <a:lumOff val="60000"/>
                </a:schemeClr>
              </a:solidFill>
              <a:cs typeface="Calibri"/>
            </a:endParaRPr>
          </a:p>
        </p:txBody>
      </p:sp>
    </p:spTree>
    <p:extLst>
      <p:ext uri="{BB962C8B-B14F-4D97-AF65-F5344CB8AC3E}">
        <p14:creationId xmlns:p14="http://schemas.microsoft.com/office/powerpoint/2010/main" val="32467975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4" name="Rectangle 3"/>
          <p:cNvSpPr/>
          <p:nvPr/>
        </p:nvSpPr>
        <p:spPr>
          <a:xfrm>
            <a:off x="2490274" y="5101235"/>
            <a:ext cx="8265457" cy="923330"/>
          </a:xfrm>
          <a:prstGeom prst="rect">
            <a:avLst/>
          </a:prstGeom>
        </p:spPr>
        <p:txBody>
          <a:bodyPr wrap="square">
            <a:spAutoFit/>
          </a:bodyPr>
          <a:lstStyle/>
          <a:p>
            <a:r>
              <a:rPr lang="en-US" sz="3000" b="1" dirty="0">
                <a:solidFill>
                  <a:srgbClr val="FAC090"/>
                </a:solidFill>
                <a:latin typeface="Calibri"/>
                <a:cs typeface="Calibri"/>
              </a:rPr>
              <a:t>193</a:t>
            </a:r>
            <a:r>
              <a:rPr lang="en-US" sz="3000" b="1" dirty="0">
                <a:latin typeface="Calibri"/>
                <a:cs typeface="Calibri"/>
              </a:rPr>
              <a:t> </a:t>
            </a:r>
            <a:r>
              <a:rPr lang="en-US" sz="3000" dirty="0">
                <a:latin typeface="Calibri"/>
                <a:cs typeface="Calibri"/>
              </a:rPr>
              <a:t>People</a:t>
            </a:r>
            <a:r>
              <a:rPr lang="en-US" sz="3000" b="1" dirty="0">
                <a:latin typeface="Calibri"/>
                <a:cs typeface="Calibri"/>
              </a:rPr>
              <a:t> </a:t>
            </a:r>
            <a:r>
              <a:rPr lang="en-US" sz="3000" b="1" dirty="0">
                <a:solidFill>
                  <a:schemeClr val="accent6">
                    <a:lumMod val="60000"/>
                    <a:lumOff val="40000"/>
                  </a:schemeClr>
                </a:solidFill>
                <a:latin typeface="Calibri"/>
                <a:cs typeface="Calibri"/>
              </a:rPr>
              <a:t>34</a:t>
            </a:r>
            <a:r>
              <a:rPr lang="en-US" sz="3000" b="1" dirty="0">
                <a:latin typeface="Calibri"/>
                <a:cs typeface="Calibri"/>
              </a:rPr>
              <a:t> </a:t>
            </a:r>
            <a:r>
              <a:rPr lang="en-US" sz="3000" dirty="0">
                <a:latin typeface="Calibri"/>
                <a:cs typeface="Calibri"/>
              </a:rPr>
              <a:t>Countries</a:t>
            </a:r>
          </a:p>
          <a:p>
            <a:endParaRPr lang="en-US" sz="2400" dirty="0"/>
          </a:p>
        </p:txBody>
      </p:sp>
      <p:pic>
        <p:nvPicPr>
          <p:cNvPr id="2" name="Picture 1">
            <a:extLst>
              <a:ext uri="{FF2B5EF4-FFF2-40B4-BE49-F238E27FC236}">
                <a16:creationId xmlns:a16="http://schemas.microsoft.com/office/drawing/2014/main" xmlns="" id="{174C08D6-5FAB-41AC-9D5E-5D97FFD0D6D2}"/>
              </a:ext>
            </a:extLst>
          </p:cNvPr>
          <p:cNvPicPr>
            <a:picLocks noChangeAspect="1"/>
          </p:cNvPicPr>
          <p:nvPr/>
        </p:nvPicPr>
        <p:blipFill>
          <a:blip r:embed="rId3"/>
          <a:stretch>
            <a:fillRect/>
          </a:stretch>
        </p:blipFill>
        <p:spPr>
          <a:xfrm>
            <a:off x="0" y="656754"/>
            <a:ext cx="9144000" cy="4401492"/>
          </a:xfrm>
          <a:prstGeom prst="rect">
            <a:avLst/>
          </a:prstGeom>
        </p:spPr>
      </p:pic>
      <p:pic>
        <p:nvPicPr>
          <p:cNvPr id="5" name="Picture 4">
            <a:extLst>
              <a:ext uri="{FF2B5EF4-FFF2-40B4-BE49-F238E27FC236}">
                <a16:creationId xmlns:a16="http://schemas.microsoft.com/office/drawing/2014/main" xmlns="" id="{137FE76E-EB77-4847-AC53-976D6B2F7DAA}"/>
              </a:ext>
            </a:extLst>
          </p:cNvPr>
          <p:cNvPicPr>
            <a:picLocks noChangeAspect="1"/>
          </p:cNvPicPr>
          <p:nvPr/>
        </p:nvPicPr>
        <p:blipFill>
          <a:blip r:embed="rId4"/>
          <a:stretch>
            <a:fillRect/>
          </a:stretch>
        </p:blipFill>
        <p:spPr>
          <a:xfrm>
            <a:off x="0" y="130451"/>
            <a:ext cx="4305300" cy="742950"/>
          </a:xfrm>
          <a:prstGeom prst="rect">
            <a:avLst/>
          </a:prstGeom>
        </p:spPr>
      </p:pic>
    </p:spTree>
    <p:extLst>
      <p:ext uri="{BB962C8B-B14F-4D97-AF65-F5344CB8AC3E}">
        <p14:creationId xmlns:p14="http://schemas.microsoft.com/office/powerpoint/2010/main" val="20581506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C937D1-DBB8-4969-A249-04329DA3A8B0}"/>
              </a:ext>
            </a:extLst>
          </p:cNvPr>
          <p:cNvPicPr>
            <a:picLocks noChangeAspect="1"/>
          </p:cNvPicPr>
          <p:nvPr/>
        </p:nvPicPr>
        <p:blipFill>
          <a:blip r:embed="rId3">
            <a:alphaModFix amt="70000"/>
          </a:blip>
          <a:stretch>
            <a:fillRect/>
          </a:stretch>
        </p:blipFill>
        <p:spPr>
          <a:xfrm>
            <a:off x="388472" y="417724"/>
            <a:ext cx="8127999" cy="4515555"/>
          </a:xfrm>
          <a:prstGeom prst="rect">
            <a:avLst/>
          </a:prstGeom>
        </p:spPr>
      </p:pic>
      <p:sp>
        <p:nvSpPr>
          <p:cNvPr id="20" name="TextBox 19"/>
          <p:cNvSpPr txBox="1"/>
          <p:nvPr/>
        </p:nvSpPr>
        <p:spPr>
          <a:xfrm>
            <a:off x="3649968" y="4978748"/>
            <a:ext cx="1953379" cy="584776"/>
          </a:xfrm>
          <a:prstGeom prst="rect">
            <a:avLst/>
          </a:prstGeom>
          <a:noFill/>
        </p:spPr>
        <p:txBody>
          <a:bodyPr wrap="none" rtlCol="0">
            <a:spAutoFit/>
          </a:bodyPr>
          <a:lstStyle/>
          <a:p>
            <a:r>
              <a:rPr lang="en-US" sz="3200" dirty="0" smtClean="0"/>
              <a:t>Tech Stack</a:t>
            </a:r>
            <a:endParaRPr lang="en-US" sz="3200" b="1" dirty="0"/>
          </a:p>
        </p:txBody>
      </p:sp>
      <p:sp>
        <p:nvSpPr>
          <p:cNvPr id="22" name="Circle"/>
          <p:cNvSpPr>
            <a:spLocks noChangeAspect="1"/>
          </p:cNvSpPr>
          <p:nvPr/>
        </p:nvSpPr>
        <p:spPr>
          <a:xfrm>
            <a:off x="1098247" y="1290309"/>
            <a:ext cx="1033821" cy="967687"/>
          </a:xfrm>
          <a:prstGeom prst="ellipse">
            <a:avLst/>
          </a:prstGeom>
          <a:solidFill>
            <a:srgbClr val="4980D0">
              <a:alpha val="80000"/>
            </a:srgbClr>
          </a:solidFill>
          <a:ln w="12700">
            <a:miter lim="400000"/>
          </a:ln>
        </p:spPr>
        <p:txBody>
          <a:bodyPr lIns="0" tIns="0" rIns="0" bIns="0" anchor="ctr"/>
          <a:lstStyle/>
          <a:p>
            <a:pPr>
              <a:defRPr sz="3200" b="0">
                <a:latin typeface="+mn-lt"/>
                <a:ea typeface="+mn-ea"/>
                <a:cs typeface="+mn-cs"/>
                <a:sym typeface="Helvetica Neue Medium"/>
              </a:defRPr>
            </a:pPr>
            <a:endParaRPr sz="1600" dirty="0"/>
          </a:p>
        </p:txBody>
      </p:sp>
      <p:sp>
        <p:nvSpPr>
          <p:cNvPr id="54" name="E"/>
          <p:cNvSpPr txBox="1"/>
          <p:nvPr/>
        </p:nvSpPr>
        <p:spPr>
          <a:xfrm>
            <a:off x="5232833" y="4439387"/>
            <a:ext cx="0" cy="39241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914400">
              <a:lnSpc>
                <a:spcPct val="150000"/>
              </a:lnSpc>
              <a:defRPr b="0">
                <a:solidFill>
                  <a:srgbClr val="F7F9FF"/>
                </a:solidFill>
                <a:latin typeface="Helvetica"/>
                <a:ea typeface="Helvetica"/>
                <a:cs typeface="Helvetica"/>
                <a:sym typeface="Helvetica"/>
              </a:defRPr>
            </a:lvl1pPr>
          </a:lstStyle>
          <a:p>
            <a:endParaRPr dirty="0"/>
          </a:p>
        </p:txBody>
      </p:sp>
      <p:sp>
        <p:nvSpPr>
          <p:cNvPr id="56" name="TOGETHER…"/>
          <p:cNvSpPr txBox="1"/>
          <p:nvPr/>
        </p:nvSpPr>
        <p:spPr>
          <a:xfrm>
            <a:off x="-48271" y="1084360"/>
            <a:ext cx="3783219" cy="192360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b">
            <a:spAutoFit/>
          </a:bodyPr>
          <a:lstStyle/>
          <a:p>
            <a:pPr>
              <a:spcAft>
                <a:spcPts val="234"/>
              </a:spcAft>
              <a:defRPr sz="12500" b="0">
                <a:solidFill>
                  <a:srgbClr val="1C1F25"/>
                </a:solidFill>
                <a:latin typeface="Avenir Next Condensed Heavy"/>
                <a:ea typeface="Avenir Next Condensed Heavy"/>
                <a:cs typeface="Avenir Next Condensed Heavy"/>
                <a:sym typeface="Avenir Next Condensed Heavy"/>
              </a:defRPr>
            </a:pPr>
            <a:endParaRPr dirty="0">
              <a:latin typeface="Avenir Next Condensed Heavy" panose="020B0503020202020204"/>
            </a:endParaRPr>
          </a:p>
        </p:txBody>
      </p:sp>
      <p:sp>
        <p:nvSpPr>
          <p:cNvPr id="57" name="Our plan is to promote global engagement at every level of society over the next two years and beyond. Our goal is to infuse people with a sense of purpose and belief in their ability to create meaningful change regardless of their race, creed, social status, or economic standing. Within our S.A.V.E. framework, there’s a bounty of opportunities for collaboration and coordination."/>
          <p:cNvSpPr txBox="1"/>
          <p:nvPr/>
        </p:nvSpPr>
        <p:spPr>
          <a:xfrm>
            <a:off x="-191545" y="3439164"/>
            <a:ext cx="3783219" cy="61555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just">
              <a:defRPr sz="4000" b="0">
                <a:latin typeface="Avenir Next Condensed"/>
                <a:ea typeface="Avenir Next Condensed"/>
                <a:cs typeface="Avenir Next Condensed"/>
                <a:sym typeface="Avenir Next Condensed"/>
              </a:defRPr>
            </a:lvl1pPr>
          </a:lstStyle>
          <a:p>
            <a:endParaRPr dirty="0"/>
          </a:p>
        </p:txBody>
      </p:sp>
      <p:sp>
        <p:nvSpPr>
          <p:cNvPr id="26" name="The Great Global Cleanup will guide the world’s largest ever coordinated, environmental volunteer effort, improving the quality of life for billions."/>
          <p:cNvSpPr txBox="1"/>
          <p:nvPr/>
        </p:nvSpPr>
        <p:spPr>
          <a:xfrm>
            <a:off x="2132068" y="3184615"/>
            <a:ext cx="2468993" cy="1036181"/>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Platform for data access </a:t>
            </a:r>
          </a:p>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Tools for data analysis/ visualization</a:t>
            </a:r>
            <a:endParaRPr lang="en-US" sz="1600" dirty="0">
              <a:solidFill>
                <a:srgbClr val="FFFFFF"/>
              </a:solidFill>
              <a:latin typeface="Avenier Medium"/>
              <a:cs typeface="Avenier Medium"/>
              <a:sym typeface="Avenir Next Condensed"/>
            </a:endParaRPr>
          </a:p>
        </p:txBody>
      </p:sp>
      <p:sp>
        <p:nvSpPr>
          <p:cNvPr id="30" name="The Great Global Cleanup will guide the world’s largest ever coordinated, environmental volunteer effort, improving the quality of life for billions."/>
          <p:cNvSpPr txBox="1"/>
          <p:nvPr/>
        </p:nvSpPr>
        <p:spPr>
          <a:xfrm>
            <a:off x="6040982" y="3133319"/>
            <a:ext cx="2525270" cy="1087477"/>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Educator and “What you can do” resources</a:t>
            </a:r>
          </a:p>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Other cool stuff </a:t>
            </a:r>
            <a:endParaRPr lang="en-US" sz="1600" dirty="0" smtClean="0">
              <a:solidFill>
                <a:srgbClr val="FFFFFF"/>
              </a:solidFill>
              <a:latin typeface="Avenier Medium"/>
              <a:cs typeface="Avenier Medium"/>
              <a:sym typeface="Avenir Next Condensed"/>
            </a:endParaRPr>
          </a:p>
          <a:p>
            <a:pPr algn="l">
              <a:spcBef>
                <a:spcPts val="200"/>
              </a:spcBef>
              <a:spcAft>
                <a:spcPts val="200"/>
              </a:spcAft>
              <a:defRPr sz="3200" b="0">
                <a:latin typeface="Avenir Next Condensed"/>
                <a:ea typeface="Avenir Next Condensed"/>
                <a:cs typeface="Avenir Next Condensed"/>
                <a:sym typeface="Avenir Next Condensed"/>
              </a:defRPr>
            </a:pPr>
            <a:r>
              <a:rPr lang="en-US" sz="1600" dirty="0">
                <a:solidFill>
                  <a:srgbClr val="CCFFCC"/>
                </a:solidFill>
                <a:latin typeface="Avenier Medium"/>
                <a:cs typeface="Avenier Medium"/>
                <a:sym typeface="Avenir Next Condensed"/>
              </a:rPr>
              <a:t> </a:t>
            </a:r>
            <a:r>
              <a:rPr lang="en-US" sz="1600" dirty="0" smtClean="0">
                <a:solidFill>
                  <a:srgbClr val="CCFFCC"/>
                </a:solidFill>
                <a:latin typeface="Avenier Medium"/>
                <a:cs typeface="Avenier Medium"/>
                <a:sym typeface="Avenir Next Condensed"/>
              </a:rPr>
              <a:t>   </a:t>
            </a:r>
            <a:r>
              <a:rPr lang="en-US" sz="1600" dirty="0" smtClean="0">
                <a:solidFill>
                  <a:srgbClr val="CCFFCC"/>
                </a:solidFill>
                <a:latin typeface="Avenier Medium"/>
                <a:cs typeface="Avenier Medium"/>
                <a:sym typeface="Avenir Next Condensed"/>
              </a:rPr>
              <a:t>(LIKE  A DATA CUBE)</a:t>
            </a:r>
            <a:endParaRPr lang="en-US" sz="1600" dirty="0">
              <a:solidFill>
                <a:srgbClr val="CCFFCC"/>
              </a:solidFill>
              <a:latin typeface="Avenier Medium"/>
              <a:cs typeface="Avenier Medium"/>
              <a:sym typeface="Avenir Next Condensed"/>
            </a:endParaRPr>
          </a:p>
        </p:txBody>
      </p:sp>
      <p:sp>
        <p:nvSpPr>
          <p:cNvPr id="35" name="The Great Global Cleanup will guide the world’s largest ever coordinated, environmental volunteer effort, improving the quality of life for billions."/>
          <p:cNvSpPr txBox="1"/>
          <p:nvPr/>
        </p:nvSpPr>
        <p:spPr>
          <a:xfrm>
            <a:off x="2132068" y="1344353"/>
            <a:ext cx="2051119" cy="789960"/>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Data and metadata </a:t>
            </a:r>
            <a:r>
              <a:rPr lang="en-US" sz="1600" dirty="0" smtClean="0">
                <a:solidFill>
                  <a:srgbClr val="FFFFFF"/>
                </a:solidFill>
                <a:latin typeface="Avenier Medium"/>
                <a:cs typeface="Avenier Medium"/>
                <a:sym typeface="Avenir Next Condensed"/>
              </a:rPr>
              <a:t>standards</a:t>
            </a:r>
            <a:endParaRPr lang="en-US" sz="1600" dirty="0" smtClean="0">
              <a:solidFill>
                <a:srgbClr val="FFFFFF"/>
              </a:solidFill>
              <a:latin typeface="Avenier Medium"/>
              <a:cs typeface="Avenier Medium"/>
              <a:sym typeface="Avenir Next Condensed"/>
            </a:endParaRPr>
          </a:p>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Data catalogue</a:t>
            </a:r>
            <a:endParaRPr sz="1600" dirty="0">
              <a:solidFill>
                <a:srgbClr val="FFFFFF"/>
              </a:solidFill>
              <a:latin typeface="Avenier Medium"/>
              <a:cs typeface="Avenier Medium"/>
            </a:endParaRPr>
          </a:p>
        </p:txBody>
      </p:sp>
      <p:sp>
        <p:nvSpPr>
          <p:cNvPr id="36" name="The Great Global Cleanup will guide the world’s largest ever coordinated, environmental volunteer effort, improving the quality of life for billions."/>
          <p:cNvSpPr txBox="1"/>
          <p:nvPr/>
        </p:nvSpPr>
        <p:spPr>
          <a:xfrm>
            <a:off x="5998397" y="1290309"/>
            <a:ext cx="2051119" cy="1282402"/>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Mobile  application with data collection widgets</a:t>
            </a:r>
          </a:p>
          <a:p>
            <a:pPr marL="285750" indent="-285750" algn="l">
              <a:spcBef>
                <a:spcPts val="200"/>
              </a:spcBef>
              <a:spcAft>
                <a:spcPts val="200"/>
              </a:spcAft>
              <a:buFont typeface="Arial"/>
              <a:buChar char="•"/>
              <a:defRPr sz="3200" b="0">
                <a:latin typeface="Avenir Next Condensed"/>
                <a:ea typeface="Avenir Next Condensed"/>
                <a:cs typeface="Avenir Next Condensed"/>
                <a:sym typeface="Avenir Next Condensed"/>
              </a:defRPr>
            </a:pPr>
            <a:r>
              <a:rPr lang="en-US" sz="1600" dirty="0" smtClean="0">
                <a:solidFill>
                  <a:srgbClr val="FFFFFF"/>
                </a:solidFill>
                <a:latin typeface="Avenier Medium"/>
                <a:cs typeface="Avenier Medium"/>
                <a:sym typeface="Avenir Next Condensed"/>
              </a:rPr>
              <a:t>Links to partner </a:t>
            </a:r>
            <a:r>
              <a:rPr lang="en-US" sz="1600" dirty="0" smtClean="0">
                <a:solidFill>
                  <a:srgbClr val="FFFFFF"/>
                </a:solidFill>
                <a:latin typeface="Avenier Medium"/>
                <a:cs typeface="Avenier Medium"/>
                <a:sym typeface="Avenir Next Condensed"/>
              </a:rPr>
              <a:t>platforms</a:t>
            </a:r>
            <a:endParaRPr lang="en-US" sz="1600" dirty="0" smtClean="0">
              <a:solidFill>
                <a:srgbClr val="FFFFFF"/>
              </a:solidFill>
              <a:latin typeface="Avenier Medium"/>
              <a:cs typeface="Avenier Medium"/>
              <a:sym typeface="Avenir Next Condensed"/>
            </a:endParaRPr>
          </a:p>
        </p:txBody>
      </p:sp>
      <p:sp>
        <p:nvSpPr>
          <p:cNvPr id="19" name="Circle"/>
          <p:cNvSpPr>
            <a:spLocks noChangeAspect="1"/>
          </p:cNvSpPr>
          <p:nvPr/>
        </p:nvSpPr>
        <p:spPr>
          <a:xfrm>
            <a:off x="1098247" y="3133319"/>
            <a:ext cx="1033821" cy="967687"/>
          </a:xfrm>
          <a:prstGeom prst="ellipse">
            <a:avLst/>
          </a:prstGeom>
          <a:solidFill>
            <a:srgbClr val="4980D0">
              <a:alpha val="80000"/>
            </a:srgbClr>
          </a:solidFill>
          <a:ln w="12700">
            <a:miter lim="400000"/>
          </a:ln>
        </p:spPr>
        <p:txBody>
          <a:bodyPr lIns="0" tIns="0" rIns="0" bIns="0" anchor="ctr"/>
          <a:lstStyle/>
          <a:p>
            <a:pPr>
              <a:defRPr sz="3200" b="0">
                <a:latin typeface="+mn-lt"/>
                <a:ea typeface="+mn-ea"/>
                <a:cs typeface="+mn-cs"/>
                <a:sym typeface="Helvetica Neue Medium"/>
              </a:defRPr>
            </a:pPr>
            <a:endParaRPr sz="1600" dirty="0"/>
          </a:p>
        </p:txBody>
      </p:sp>
      <p:sp>
        <p:nvSpPr>
          <p:cNvPr id="21" name="Circle"/>
          <p:cNvSpPr>
            <a:spLocks noChangeAspect="1"/>
          </p:cNvSpPr>
          <p:nvPr/>
        </p:nvSpPr>
        <p:spPr>
          <a:xfrm>
            <a:off x="4964576" y="1344353"/>
            <a:ext cx="1033821" cy="967687"/>
          </a:xfrm>
          <a:prstGeom prst="ellipse">
            <a:avLst/>
          </a:prstGeom>
          <a:solidFill>
            <a:srgbClr val="4980D0">
              <a:alpha val="80000"/>
            </a:srgbClr>
          </a:solidFill>
          <a:ln w="12700">
            <a:miter lim="400000"/>
          </a:ln>
        </p:spPr>
        <p:txBody>
          <a:bodyPr lIns="0" tIns="0" rIns="0" bIns="0" anchor="ctr"/>
          <a:lstStyle/>
          <a:p>
            <a:pPr>
              <a:defRPr sz="3200" b="0">
                <a:latin typeface="+mn-lt"/>
                <a:ea typeface="+mn-ea"/>
                <a:cs typeface="+mn-cs"/>
                <a:sym typeface="Helvetica Neue Medium"/>
              </a:defRPr>
            </a:pPr>
            <a:endParaRPr sz="1600" dirty="0"/>
          </a:p>
        </p:txBody>
      </p:sp>
      <p:sp>
        <p:nvSpPr>
          <p:cNvPr id="27" name="Circle"/>
          <p:cNvSpPr>
            <a:spLocks noChangeAspect="1"/>
          </p:cNvSpPr>
          <p:nvPr/>
        </p:nvSpPr>
        <p:spPr>
          <a:xfrm>
            <a:off x="4964576" y="3133319"/>
            <a:ext cx="1033821" cy="967687"/>
          </a:xfrm>
          <a:prstGeom prst="ellipse">
            <a:avLst/>
          </a:prstGeom>
          <a:solidFill>
            <a:srgbClr val="4980D0">
              <a:alpha val="80000"/>
            </a:srgbClr>
          </a:solidFill>
          <a:ln w="12700">
            <a:miter lim="400000"/>
          </a:ln>
        </p:spPr>
        <p:txBody>
          <a:bodyPr lIns="0" tIns="0" rIns="0" bIns="0" anchor="ctr"/>
          <a:lstStyle/>
          <a:p>
            <a:pPr>
              <a:defRPr sz="3200" b="0">
                <a:latin typeface="+mn-lt"/>
                <a:ea typeface="+mn-ea"/>
                <a:cs typeface="+mn-cs"/>
                <a:sym typeface="Helvetica Neue Medium"/>
              </a:defRPr>
            </a:pPr>
            <a:endParaRPr sz="1600" dirty="0"/>
          </a:p>
        </p:txBody>
      </p:sp>
    </p:spTree>
    <p:extLst>
      <p:ext uri="{BB962C8B-B14F-4D97-AF65-F5344CB8AC3E}">
        <p14:creationId xmlns:p14="http://schemas.microsoft.com/office/powerpoint/2010/main" val="6759718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3453</TotalTime>
  <Words>1048</Words>
  <Application>Microsoft Macintosh PowerPoint</Application>
  <PresentationFormat>On-screen Show (16:10)</PresentationFormat>
  <Paragraphs>163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infoadmin</dc:creator>
  <cp:lastModifiedBy>infoadmin</cp:lastModifiedBy>
  <cp:revision>234</cp:revision>
  <dcterms:created xsi:type="dcterms:W3CDTF">2019-05-02T21:07:14Z</dcterms:created>
  <dcterms:modified xsi:type="dcterms:W3CDTF">2019-09-24T17:44:31Z</dcterms:modified>
</cp:coreProperties>
</file>