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74" r:id="rId4"/>
    <p:sldId id="272" r:id="rId5"/>
    <p:sldId id="261" r:id="rId6"/>
    <p:sldId id="273" r:id="rId7"/>
    <p:sldId id="259" r:id="rId8"/>
    <p:sldId id="260" r:id="rId9"/>
    <p:sldId id="275" r:id="rId10"/>
    <p:sldId id="27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94632" autoAdjust="0"/>
  </p:normalViewPr>
  <p:slideViewPr>
    <p:cSldViewPr>
      <p:cViewPr>
        <p:scale>
          <a:sx n="70" d="100"/>
          <a:sy n="70" d="100"/>
        </p:scale>
        <p:origin x="-1738" y="-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vicente\GILBERTO\Data%20Quality\QualityPo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vicente\GILBERTO\Data%20Quality\QualityPo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vicente\GILBERTO\Data%20Quality\QualityPol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vicente\GILBERTO\Data%20Quality\QualityPol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vicente\GILBERTO\Data%20Quality\QualityPol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'L1401100841.csv'!$B$1</c:f>
              <c:strCache>
                <c:ptCount val="1"/>
                <c:pt idx="0">
                  <c:v>Most Important for Museum Curator</c:v>
                </c:pt>
              </c:strCache>
            </c:strRef>
          </c:tx>
          <c:cat>
            <c:strRef>
              <c:f>'L1401100841.csv'!$A$2:$A$6</c:f>
              <c:strCache>
                <c:ptCount val="5"/>
                <c:pt idx="0">
                  <c:v>Accuracy</c:v>
                </c:pt>
                <c:pt idx="1">
                  <c:v>Resolution</c:v>
                </c:pt>
                <c:pt idx="2">
                  <c:v>Completeness</c:v>
                </c:pt>
                <c:pt idx="3">
                  <c:v>Latency</c:v>
                </c:pt>
                <c:pt idx="4">
                  <c:v>Ease of Use</c:v>
                </c:pt>
              </c:strCache>
            </c:strRef>
          </c:cat>
          <c:val>
            <c:numRef>
              <c:f>'L1401100841.csv'!$B$2:$B$6</c:f>
              <c:numCache>
                <c:formatCode>General</c:formatCode>
                <c:ptCount val="5"/>
                <c:pt idx="0">
                  <c:v>5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7</c:v>
                </c:pt>
              </c:numCache>
            </c:numRef>
          </c:val>
        </c:ser>
        <c:axId val="90016768"/>
        <c:axId val="91269760"/>
      </c:barChart>
      <c:catAx>
        <c:axId val="90016768"/>
        <c:scaling>
          <c:orientation val="minMax"/>
        </c:scaling>
        <c:axPos val="b"/>
        <c:tickLblPos val="nextTo"/>
        <c:crossAx val="91269760"/>
        <c:crosses val="autoZero"/>
        <c:auto val="1"/>
        <c:lblAlgn val="ctr"/>
        <c:lblOffset val="100"/>
      </c:catAx>
      <c:valAx>
        <c:axId val="91269760"/>
        <c:scaling>
          <c:orientation val="minMax"/>
        </c:scaling>
        <c:axPos val="l"/>
        <c:majorGridlines/>
        <c:numFmt formatCode="General" sourceLinked="1"/>
        <c:tickLblPos val="nextTo"/>
        <c:crossAx val="90016768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'L1401100841.csv'!$C$1</c:f>
              <c:strCache>
                <c:ptCount val="1"/>
                <c:pt idx="0">
                  <c:v>Most important for Operational (HotShot Deployment)</c:v>
                </c:pt>
              </c:strCache>
            </c:strRef>
          </c:tx>
          <c:cat>
            <c:strRef>
              <c:f>'L1401100841.csv'!$A$2:$A$6</c:f>
              <c:strCache>
                <c:ptCount val="5"/>
                <c:pt idx="0">
                  <c:v>Accuracy</c:v>
                </c:pt>
                <c:pt idx="1">
                  <c:v>Resolution</c:v>
                </c:pt>
                <c:pt idx="2">
                  <c:v>Completeness</c:v>
                </c:pt>
                <c:pt idx="3">
                  <c:v>Latency</c:v>
                </c:pt>
                <c:pt idx="4">
                  <c:v>Ease of Use</c:v>
                </c:pt>
              </c:strCache>
            </c:strRef>
          </c:cat>
          <c:val>
            <c:numRef>
              <c:f>'L1401100841.csv'!$C$2:$C$6</c:f>
              <c:numCache>
                <c:formatCode>General</c:formatCode>
                <c:ptCount val="5"/>
                <c:pt idx="0">
                  <c:v>6</c:v>
                </c:pt>
                <c:pt idx="1">
                  <c:v>1</c:v>
                </c:pt>
                <c:pt idx="2">
                  <c:v>2</c:v>
                </c:pt>
                <c:pt idx="3">
                  <c:v>6</c:v>
                </c:pt>
                <c:pt idx="4">
                  <c:v>1</c:v>
                </c:pt>
              </c:numCache>
            </c:numRef>
          </c:val>
        </c:ser>
        <c:axId val="91830144"/>
        <c:axId val="91831680"/>
      </c:barChart>
      <c:catAx>
        <c:axId val="91830144"/>
        <c:scaling>
          <c:orientation val="minMax"/>
        </c:scaling>
        <c:axPos val="b"/>
        <c:tickLblPos val="nextTo"/>
        <c:crossAx val="91831680"/>
        <c:crosses val="autoZero"/>
        <c:auto val="1"/>
        <c:lblAlgn val="ctr"/>
        <c:lblOffset val="100"/>
      </c:catAx>
      <c:valAx>
        <c:axId val="91831680"/>
        <c:scaling>
          <c:orientation val="minMax"/>
        </c:scaling>
        <c:axPos val="l"/>
        <c:majorGridlines/>
        <c:numFmt formatCode="General" sourceLinked="1"/>
        <c:tickLblPos val="nextTo"/>
        <c:crossAx val="91830144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Most important for Operational </a:t>
            </a:r>
            <a:br>
              <a:rPr lang="en-US" dirty="0"/>
            </a:br>
            <a:r>
              <a:rPr lang="en-US" dirty="0"/>
              <a:t>(Burn scar/Landslide)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'L1401100841.csv'!$D$1</c:f>
              <c:strCache>
                <c:ptCount val="1"/>
                <c:pt idx="0">
                  <c:v>Most important for Operational (Burn scar/Landslide)</c:v>
                </c:pt>
              </c:strCache>
            </c:strRef>
          </c:tx>
          <c:cat>
            <c:strRef>
              <c:f>'L1401100841.csv'!$A$2:$A$6</c:f>
              <c:strCache>
                <c:ptCount val="5"/>
                <c:pt idx="0">
                  <c:v>Accuracy</c:v>
                </c:pt>
                <c:pt idx="1">
                  <c:v>Resolution</c:v>
                </c:pt>
                <c:pt idx="2">
                  <c:v>Completeness</c:v>
                </c:pt>
                <c:pt idx="3">
                  <c:v>Latency</c:v>
                </c:pt>
                <c:pt idx="4">
                  <c:v>Ease of Use</c:v>
                </c:pt>
              </c:strCache>
            </c:strRef>
          </c:cat>
          <c:val>
            <c:numRef>
              <c:f>'L1401100841.csv'!$D$2:$D$6</c:f>
              <c:numCache>
                <c:formatCode>General</c:formatCode>
                <c:ptCount val="5"/>
                <c:pt idx="0">
                  <c:v>1</c:v>
                </c:pt>
                <c:pt idx="1">
                  <c:v>11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axId val="91867776"/>
        <c:axId val="91873664"/>
      </c:barChart>
      <c:catAx>
        <c:axId val="91867776"/>
        <c:scaling>
          <c:orientation val="minMax"/>
        </c:scaling>
        <c:axPos val="b"/>
        <c:tickLblPos val="nextTo"/>
        <c:crossAx val="91873664"/>
        <c:crosses val="autoZero"/>
        <c:auto val="1"/>
        <c:lblAlgn val="ctr"/>
        <c:lblOffset val="100"/>
      </c:catAx>
      <c:valAx>
        <c:axId val="91873664"/>
        <c:scaling>
          <c:orientation val="minMax"/>
        </c:scaling>
        <c:axPos val="l"/>
        <c:majorGridlines/>
        <c:numFmt formatCode="General" sourceLinked="1"/>
        <c:tickLblPos val="nextTo"/>
        <c:crossAx val="9186777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Least important for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Ecologist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1535104986876638"/>
          <c:y val="0.26338824423262897"/>
          <c:w val="0.82909339457567832"/>
          <c:h val="0.44655960768061886"/>
        </c:manualLayout>
      </c:layout>
      <c:barChart>
        <c:barDir val="col"/>
        <c:grouping val="clustered"/>
        <c:ser>
          <c:idx val="0"/>
          <c:order val="0"/>
          <c:tx>
            <c:strRef>
              <c:f>'L1401100841.csv'!$E$1</c:f>
              <c:strCache>
                <c:ptCount val="1"/>
                <c:pt idx="0">
                  <c:v>Least important for Ecologist</c:v>
                </c:pt>
              </c:strCache>
            </c:strRef>
          </c:tx>
          <c:cat>
            <c:strRef>
              <c:f>'L1401100841.csv'!$A$2:$A$6</c:f>
              <c:strCache>
                <c:ptCount val="5"/>
                <c:pt idx="0">
                  <c:v>Accuracy</c:v>
                </c:pt>
                <c:pt idx="1">
                  <c:v>Resolution</c:v>
                </c:pt>
                <c:pt idx="2">
                  <c:v>Completeness</c:v>
                </c:pt>
                <c:pt idx="3">
                  <c:v>Latency</c:v>
                </c:pt>
                <c:pt idx="4">
                  <c:v>Ease of Use</c:v>
                </c:pt>
              </c:strCache>
            </c:strRef>
          </c:cat>
          <c:val>
            <c:numRef>
              <c:f>'L1401100841.csv'!$E$2:$E$6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11</c:v>
                </c:pt>
                <c:pt idx="4">
                  <c:v>4</c:v>
                </c:pt>
              </c:numCache>
            </c:numRef>
          </c:val>
        </c:ser>
        <c:axId val="91880832"/>
        <c:axId val="93131904"/>
      </c:barChart>
      <c:catAx>
        <c:axId val="91880832"/>
        <c:scaling>
          <c:orientation val="minMax"/>
        </c:scaling>
        <c:axPos val="b"/>
        <c:tickLblPos val="nextTo"/>
        <c:crossAx val="93131904"/>
        <c:crosses val="autoZero"/>
        <c:auto val="1"/>
        <c:lblAlgn val="ctr"/>
        <c:lblOffset val="100"/>
      </c:catAx>
      <c:valAx>
        <c:axId val="93131904"/>
        <c:scaling>
          <c:orientation val="minMax"/>
        </c:scaling>
        <c:axPos val="l"/>
        <c:majorGridlines/>
        <c:numFmt formatCode="General" sourceLinked="1"/>
        <c:tickLblPos val="nextTo"/>
        <c:crossAx val="91880832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Least Important for </a:t>
            </a:r>
          </a:p>
          <a:p>
            <a:pPr>
              <a:defRPr/>
            </a:pPr>
            <a:r>
              <a:rPr lang="en-US" dirty="0"/>
              <a:t>Remote Science Researcher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'L1401100841.csv'!$F$1</c:f>
              <c:strCache>
                <c:ptCount val="1"/>
                <c:pt idx="0">
                  <c:v>Least Important for Remote Science Researcher</c:v>
                </c:pt>
              </c:strCache>
            </c:strRef>
          </c:tx>
          <c:cat>
            <c:strRef>
              <c:f>'L1401100841.csv'!$A$2:$A$6</c:f>
              <c:strCache>
                <c:ptCount val="5"/>
                <c:pt idx="0">
                  <c:v>Accuracy</c:v>
                </c:pt>
                <c:pt idx="1">
                  <c:v>Resolution</c:v>
                </c:pt>
                <c:pt idx="2">
                  <c:v>Completeness</c:v>
                </c:pt>
                <c:pt idx="3">
                  <c:v>Latency</c:v>
                </c:pt>
                <c:pt idx="4">
                  <c:v>Ease of Use</c:v>
                </c:pt>
              </c:strCache>
            </c:strRef>
          </c:cat>
          <c:val>
            <c:numRef>
              <c:f>'L1401100841.csv'!$F$2:$F$6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8</c:v>
                </c:pt>
                <c:pt idx="4">
                  <c:v>5</c:v>
                </c:pt>
              </c:numCache>
            </c:numRef>
          </c:val>
        </c:ser>
        <c:axId val="93147520"/>
        <c:axId val="93149056"/>
      </c:barChart>
      <c:catAx>
        <c:axId val="93147520"/>
        <c:scaling>
          <c:orientation val="minMax"/>
        </c:scaling>
        <c:axPos val="b"/>
        <c:tickLblPos val="nextTo"/>
        <c:crossAx val="93149056"/>
        <c:crosses val="autoZero"/>
        <c:auto val="1"/>
        <c:lblAlgn val="ctr"/>
        <c:lblOffset val="100"/>
      </c:catAx>
      <c:valAx>
        <c:axId val="93149056"/>
        <c:scaling>
          <c:orientation val="minMax"/>
        </c:scaling>
        <c:axPos val="l"/>
        <c:majorGridlines/>
        <c:numFmt formatCode="General" sourceLinked="1"/>
        <c:tickLblPos val="nextTo"/>
        <c:crossAx val="93147520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7C4B4-C6E9-4270-B2B6-1F19B387B05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ED71D-E4F5-409B-A45C-C9B5AF21B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Shape 655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Shape 656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</p:spPr>
        <p:txBody>
          <a:bodyPr lIns="93162" tIns="93162" rIns="93162" bIns="93162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Shape 687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8" name="Shape 688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</p:spPr>
        <p:txBody>
          <a:bodyPr lIns="93162" tIns="93162" rIns="93162" bIns="93162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Shape 694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Shape 695"/>
          <p:cNvSpPr txBox="1">
            <a:spLocks noGrp="1"/>
          </p:cNvSpPr>
          <p:nvPr>
            <p:ph type="body" idx="1"/>
          </p:nvPr>
        </p:nvSpPr>
        <p:spPr>
          <a:xfrm>
            <a:off x="701041" y="4415790"/>
            <a:ext cx="5608319" cy="4183380"/>
          </a:xfrm>
          <a:prstGeom prst="rect">
            <a:avLst/>
          </a:prstGeom>
        </p:spPr>
        <p:txBody>
          <a:bodyPr lIns="93162" tIns="93162" rIns="93162" bIns="93162" anchor="t" anchorCtr="0">
            <a:no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53618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453618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91818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4211122"/>
            <a:ext cx="9144000" cy="2646878"/>
          </a:xfrm>
          <a:prstGeom prst="rect">
            <a:avLst/>
          </a:prstGeom>
          <a:gradFill flip="none" rotWithShape="1"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 algn="r"/>
            <a:endParaRPr lang="en-US" sz="16600" b="1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7350469" y="6553200"/>
            <a:ext cx="18389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Goddard Earth Sciences</a:t>
            </a:r>
          </a:p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Data  Information Services Center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0" y="6183868"/>
            <a:ext cx="9144000" cy="381000"/>
          </a:xfrm>
          <a:prstGeom prst="rect">
            <a:avLst/>
          </a:prstGeom>
          <a:gradFill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3505200"/>
            <a:ext cx="7315200" cy="3276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8077200" y="6352401"/>
            <a:ext cx="1104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chemeClr val="tx2"/>
                </a:solidFill>
                <a:latin typeface="Bodoni MT Black" pitchFamily="18" charset="0"/>
              </a:rPr>
              <a:t>GES – DISC</a:t>
            </a:r>
          </a:p>
        </p:txBody>
      </p:sp>
      <p:sp>
        <p:nvSpPr>
          <p:cNvPr id="16" name="Flowchart: Document 15"/>
          <p:cNvSpPr/>
          <p:nvPr userDrawn="1"/>
        </p:nvSpPr>
        <p:spPr>
          <a:xfrm>
            <a:off x="6324600" y="4191000"/>
            <a:ext cx="2819400" cy="2590800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3"/>
          <p:cNvSpPr>
            <a:spLocks noGrp="1"/>
          </p:cNvSpPr>
          <p:nvPr userDrawn="1"/>
        </p:nvSpPr>
        <p:spPr>
          <a:xfrm>
            <a:off x="434484" y="547484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E75823-2D6D-481E-B877-57010DC8936B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30" name="Footer Placeholder 4"/>
          <p:cNvSpPr>
            <a:spLocks noGrp="1"/>
          </p:cNvSpPr>
          <p:nvPr userDrawn="1"/>
        </p:nvSpPr>
        <p:spPr>
          <a:xfrm>
            <a:off x="3101484" y="547484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 userDrawn="1"/>
        </p:nvSpPr>
        <p:spPr>
          <a:xfrm>
            <a:off x="6530484" y="633426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2" name="Picture 31" descr="Nasa-logo.g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05884" y="22452"/>
            <a:ext cx="774803" cy="663348"/>
          </a:xfrm>
          <a:prstGeom prst="rect">
            <a:avLst/>
          </a:prstGeom>
        </p:spPr>
      </p:pic>
      <p:sp>
        <p:nvSpPr>
          <p:cNvPr id="33" name="TextBox 7"/>
          <p:cNvSpPr txBox="1"/>
          <p:nvPr userDrawn="1"/>
        </p:nvSpPr>
        <p:spPr>
          <a:xfrm>
            <a:off x="2" y="4232344"/>
            <a:ext cx="9144000" cy="2646878"/>
          </a:xfrm>
          <a:prstGeom prst="rect">
            <a:avLst/>
          </a:prstGeom>
          <a:gradFill flip="none" rotWithShape="1"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16600" b="1" dirty="0"/>
          </a:p>
        </p:txBody>
      </p:sp>
      <p:sp>
        <p:nvSpPr>
          <p:cNvPr id="34" name="TextBox 20"/>
          <p:cNvSpPr txBox="1"/>
          <p:nvPr userDrawn="1"/>
        </p:nvSpPr>
        <p:spPr>
          <a:xfrm>
            <a:off x="7381235" y="6553200"/>
            <a:ext cx="18389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Goddard Earth Sciences</a:t>
            </a:r>
          </a:p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Data  Information Services Center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0" y="6226314"/>
            <a:ext cx="9144001" cy="381000"/>
          </a:xfrm>
          <a:prstGeom prst="rect">
            <a:avLst/>
          </a:prstGeom>
          <a:gradFill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6" name="Rectangle 35"/>
          <p:cNvSpPr/>
          <p:nvPr userDrawn="1"/>
        </p:nvSpPr>
        <p:spPr>
          <a:xfrm>
            <a:off x="1" y="3526422"/>
            <a:ext cx="7315200" cy="3276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7" name="TextBox 19"/>
          <p:cNvSpPr txBox="1"/>
          <p:nvPr userDrawn="1"/>
        </p:nvSpPr>
        <p:spPr>
          <a:xfrm>
            <a:off x="8115410" y="6394847"/>
            <a:ext cx="1104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chemeClr val="tx2"/>
                </a:solidFill>
                <a:latin typeface="Bodoni MT Black" pitchFamily="18" charset="0"/>
              </a:rPr>
              <a:t>GES – DISC</a:t>
            </a:r>
          </a:p>
        </p:txBody>
      </p:sp>
      <p:sp>
        <p:nvSpPr>
          <p:cNvPr id="38" name="Flowchart: Document 37"/>
          <p:cNvSpPr/>
          <p:nvPr userDrawn="1"/>
        </p:nvSpPr>
        <p:spPr>
          <a:xfrm>
            <a:off x="6324601" y="4212222"/>
            <a:ext cx="2819400" cy="2590800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9" name="Rectangle 38"/>
          <p:cNvSpPr/>
          <p:nvPr userDrawn="1"/>
        </p:nvSpPr>
        <p:spPr>
          <a:xfrm>
            <a:off x="1" y="716281"/>
            <a:ext cx="9144001" cy="45719"/>
          </a:xfrm>
          <a:prstGeom prst="rect">
            <a:avLst/>
          </a:prstGeom>
          <a:gradFill flip="none" rotWithShape="1"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80BC5-B75F-4945-A405-95A49E3FF0CA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Data%20Quality%20Matrix.xlsx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5257800"/>
            <a:ext cx="8189913" cy="1500187"/>
          </a:xfrm>
        </p:spPr>
        <p:txBody>
          <a:bodyPr/>
          <a:lstStyle/>
          <a:p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Gilberto A. Vicente</a:t>
            </a: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NASA GES-DISC Science Data Manager – Code 610.2</a:t>
            </a:r>
          </a:p>
          <a:p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Gilberto.A.Vicente@nasa.gov</a:t>
            </a:r>
            <a:endParaRPr lang="en-US" sz="1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52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ESIP Data Quality Telecom – May 05/21/14</a:t>
            </a:r>
            <a:endParaRPr lang="en-US" sz="28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1718370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Agenda:</a:t>
            </a:r>
            <a:r>
              <a:rPr lang="en-US" sz="2800" dirty="0" smtClean="0"/>
              <a:t> </a:t>
            </a:r>
          </a:p>
          <a:p>
            <a:endParaRPr lang="en-US" dirty="0" smtClean="0"/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 smtClean="0"/>
              <a:t>Review of previous telecom and summary of the NASA ESDSWG Data Quality Group meeting. (10 minutes).</a:t>
            </a:r>
          </a:p>
          <a:p>
            <a:pPr marL="800100" lvl="1" indent="-342900"/>
            <a:r>
              <a:rPr lang="en-US" sz="2000" dirty="0" smtClean="0"/>
              <a:t> 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 smtClean="0"/>
              <a:t>Presentation:  </a:t>
            </a:r>
            <a:r>
              <a:rPr lang="en-US" sz="2000" b="1" dirty="0" smtClean="0"/>
              <a:t>Introduction to the ISO 19157 Standards</a:t>
            </a:r>
            <a:r>
              <a:rPr lang="en-US" sz="2000" dirty="0" smtClean="0"/>
              <a:t>  by </a:t>
            </a:r>
            <a:r>
              <a:rPr lang="en-US" sz="2000" b="1" dirty="0" smtClean="0"/>
              <a:t>Ted Habermann</a:t>
            </a:r>
            <a:r>
              <a:rPr lang="en-US" sz="2000" dirty="0" smtClean="0"/>
              <a:t>, Director of Earth Science, The HDF Group . (20 minutes).</a:t>
            </a:r>
          </a:p>
          <a:p>
            <a:pPr marL="800100" lvl="1" indent="-342900"/>
            <a:endParaRPr lang="en-US" sz="2000" dirty="0" smtClean="0"/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dirty="0" smtClean="0"/>
              <a:t>Group discussion and preparations to the 2014 ESIP Summer meeting. (30 minutes)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Shape 647"/>
          <p:cNvSpPr txBox="1">
            <a:spLocks noGrp="1"/>
          </p:cNvSpPr>
          <p:nvPr>
            <p:ph type="title"/>
          </p:nvPr>
        </p:nvSpPr>
        <p:spPr>
          <a:xfrm>
            <a:off x="457200" y="-34570"/>
            <a:ext cx="8686800" cy="900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-US" sz="4000" b="1" dirty="0" smtClean="0"/>
              <a:t>Data </a:t>
            </a:r>
            <a:r>
              <a:rPr lang="en-US" sz="4000" b="1" dirty="0"/>
              <a:t>Quality </a:t>
            </a:r>
            <a:r>
              <a:rPr lang="en-US" sz="4000" b="1" dirty="0" smtClean="0"/>
              <a:t>Surveillance</a:t>
            </a:r>
            <a:endParaRPr lang="en-US" sz="4000" b="1" dirty="0"/>
          </a:p>
        </p:txBody>
      </p:sp>
      <p:sp>
        <p:nvSpPr>
          <p:cNvPr id="648" name="Shape 648"/>
          <p:cNvSpPr txBox="1"/>
          <p:nvPr/>
        </p:nvSpPr>
        <p:spPr>
          <a:xfrm>
            <a:off x="6249301" y="990600"/>
            <a:ext cx="2742299" cy="7059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CEOSS WGISS Metadata Quality Survey</a:t>
            </a:r>
          </a:p>
        </p:txBody>
      </p:sp>
      <p:sp>
        <p:nvSpPr>
          <p:cNvPr id="649" name="Shape 649"/>
          <p:cNvSpPr txBox="1"/>
          <p:nvPr/>
        </p:nvSpPr>
        <p:spPr>
          <a:xfrm>
            <a:off x="49775" y="6172200"/>
            <a:ext cx="36576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MEaSUREs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Product Quality Checklists</a:t>
            </a:r>
          </a:p>
        </p:txBody>
      </p:sp>
      <p:sp>
        <p:nvSpPr>
          <p:cNvPr id="650" name="Shape 650"/>
          <p:cNvSpPr/>
          <p:nvPr/>
        </p:nvSpPr>
        <p:spPr>
          <a:xfrm>
            <a:off x="3278150" y="6327375"/>
            <a:ext cx="293700" cy="24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pic>
        <p:nvPicPr>
          <p:cNvPr id="652" name="Shape 652"/>
          <p:cNvPicPr preferRelativeResize="0"/>
          <p:nvPr/>
        </p:nvPicPr>
        <p:blipFill>
          <a:blip r:embed="rId3" cstate="print"/>
          <a:stretch>
            <a:fillRect/>
          </a:stretch>
        </p:blipFill>
        <p:spPr>
          <a:xfrm>
            <a:off x="0" y="776375"/>
            <a:ext cx="6001999" cy="5414624"/>
          </a:xfrm>
          <a:prstGeom prst="rect">
            <a:avLst/>
          </a:prstGeom>
          <a:ln w="9525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653" name="Shape 653"/>
          <p:cNvPicPr preferRelativeResize="0"/>
          <p:nvPr/>
        </p:nvPicPr>
        <p:blipFill>
          <a:blip r:embed="rId4" cstate="print"/>
          <a:stretch>
            <a:fillRect/>
          </a:stretch>
        </p:blipFill>
        <p:spPr>
          <a:xfrm>
            <a:off x="3648075" y="2192875"/>
            <a:ext cx="5495925" cy="4619625"/>
          </a:xfrm>
          <a:prstGeom prst="rect">
            <a:avLst/>
          </a:prstGeom>
          <a:ln w="9525" cap="flat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Shape 650"/>
          <p:cNvSpPr/>
          <p:nvPr/>
        </p:nvSpPr>
        <p:spPr>
          <a:xfrm rot="10800000">
            <a:off x="6096000" y="1447800"/>
            <a:ext cx="6858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16887" cy="685800"/>
          </a:xfrm>
        </p:spPr>
        <p:txBody>
          <a:bodyPr/>
          <a:lstStyle/>
          <a:p>
            <a:pPr algn="r"/>
            <a:r>
              <a:rPr lang="en-US" sz="3200" dirty="0" smtClean="0"/>
              <a:t>Data Quality – User’s perspective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" y="838200"/>
          <a:ext cx="3200399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200401" y="838200"/>
          <a:ext cx="2819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6172200" y="838200"/>
          <a:ext cx="2971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0" y="3962400"/>
          <a:ext cx="44958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4800600" y="3886200"/>
          <a:ext cx="41910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0" y="6519446"/>
            <a:ext cx="5125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</a:rPr>
              <a:t>From Chris Lynnes presentation: 2014 ESIP Winter meeting</a:t>
            </a:r>
            <a:endParaRPr lang="en-US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16887" cy="685800"/>
          </a:xfrm>
        </p:spPr>
        <p:txBody>
          <a:bodyPr/>
          <a:lstStyle/>
          <a:p>
            <a:pPr algn="r"/>
            <a:r>
              <a:rPr lang="en-US" sz="3200" dirty="0" smtClean="0"/>
              <a:t>Who are the users</a:t>
            </a:r>
            <a:endParaRPr lang="en-US" sz="3200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57200" y="1417637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General public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K-12 Teachers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Undergraduates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Graduate students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Professors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Education / Public Outreach specialists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Production Centers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Internal Data Providers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External Data Providers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Science Team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Cal/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QA and Testing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4648200" y="1417637"/>
            <a:ext cx="4038600" cy="4525963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Analyst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Tech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Computer Scientist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Domain Scientist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Interdisciplinary Scientist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Operational User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Discipline-specific Modeler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Assimilation modelers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Climate Modelers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 Services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Decision Support Systems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Analysis and Visualization Systems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519446"/>
            <a:ext cx="5125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</a:rPr>
              <a:t>From Chris Lynnes presentation: 2014 ESIP Winter meeting</a:t>
            </a:r>
            <a:endParaRPr lang="en-US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nip Same Side Corner Rectangle 24"/>
          <p:cNvSpPr/>
          <p:nvPr/>
        </p:nvSpPr>
        <p:spPr>
          <a:xfrm>
            <a:off x="2087016" y="2895600"/>
            <a:ext cx="762000" cy="533400"/>
          </a:xfrm>
          <a:prstGeom prst="snip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1" y="304800"/>
            <a:ext cx="3276600" cy="457200"/>
          </a:xfrm>
        </p:spPr>
        <p:txBody>
          <a:bodyPr/>
          <a:lstStyle/>
          <a:p>
            <a:pPr algn="ctr"/>
            <a:r>
              <a:rPr lang="en-US" sz="2400" dirty="0" smtClean="0"/>
              <a:t>Current system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5816" y="18404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1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5816" y="23738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2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05816" y="29072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3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05816" y="34406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4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05816" y="39740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5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5816" y="45074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6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05816" y="50408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7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05816" y="55742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8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05816" y="6107668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9</a:t>
            </a:r>
            <a:endParaRPr lang="en-US" b="1" dirty="0"/>
          </a:p>
        </p:txBody>
      </p:sp>
      <p:sp>
        <p:nvSpPr>
          <p:cNvPr id="18" name="Isosceles Triangle 17"/>
          <p:cNvSpPr/>
          <p:nvPr/>
        </p:nvSpPr>
        <p:spPr>
          <a:xfrm>
            <a:off x="2087016" y="1981200"/>
            <a:ext cx="762000" cy="533400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087016" y="3733800"/>
            <a:ext cx="7620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200400" y="3505200"/>
            <a:ext cx="1143000" cy="1066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TO ALL USERS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780363" y="838200"/>
            <a:ext cx="1453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Different</a:t>
            </a:r>
          </a:p>
          <a:p>
            <a:pPr algn="ctr"/>
            <a:r>
              <a:rPr lang="en-US" b="1" dirty="0" smtClean="0"/>
              <a:t>Organization </a:t>
            </a:r>
          </a:p>
          <a:p>
            <a:pPr algn="ctr"/>
            <a:r>
              <a:rPr lang="en-US" b="1" dirty="0" smtClean="0"/>
              <a:t>Formats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-744" y="838200"/>
            <a:ext cx="1174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Quality </a:t>
            </a:r>
          </a:p>
          <a:p>
            <a:pPr algn="ctr"/>
            <a:r>
              <a:rPr lang="en-US" b="1" dirty="0" smtClean="0"/>
              <a:t>Properties</a:t>
            </a:r>
          </a:p>
        </p:txBody>
      </p:sp>
      <p:sp>
        <p:nvSpPr>
          <p:cNvPr id="26" name="Snip Diagonal Corner Rectangle 25"/>
          <p:cNvSpPr/>
          <p:nvPr/>
        </p:nvSpPr>
        <p:spPr>
          <a:xfrm>
            <a:off x="2087016" y="4648200"/>
            <a:ext cx="762000" cy="533400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/>
          <p:cNvSpPr/>
          <p:nvPr/>
        </p:nvSpPr>
        <p:spPr>
          <a:xfrm>
            <a:off x="2087016" y="5562600"/>
            <a:ext cx="838200" cy="533400"/>
          </a:xfrm>
          <a:prstGeom prst="trapezoi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18" idx="1"/>
          </p:cNvCxnSpPr>
          <p:nvPr/>
        </p:nvCxnSpPr>
        <p:spPr>
          <a:xfrm>
            <a:off x="1172616" y="2057400"/>
            <a:ext cx="1104900" cy="190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9" idx="1"/>
          </p:cNvCxnSpPr>
          <p:nvPr/>
        </p:nvCxnSpPr>
        <p:spPr>
          <a:xfrm>
            <a:off x="1172616" y="2057400"/>
            <a:ext cx="914400" cy="1943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26" idx="2"/>
          </p:cNvCxnSpPr>
          <p:nvPr/>
        </p:nvCxnSpPr>
        <p:spPr>
          <a:xfrm>
            <a:off x="1172616" y="2590800"/>
            <a:ext cx="914400" cy="2324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5" idx="3"/>
            <a:endCxn id="26" idx="2"/>
          </p:cNvCxnSpPr>
          <p:nvPr/>
        </p:nvCxnSpPr>
        <p:spPr>
          <a:xfrm flipV="1">
            <a:off x="1157707" y="4914900"/>
            <a:ext cx="929309" cy="8440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6" idx="3"/>
            <a:endCxn id="26" idx="2"/>
          </p:cNvCxnSpPr>
          <p:nvPr/>
        </p:nvCxnSpPr>
        <p:spPr>
          <a:xfrm flipV="1">
            <a:off x="1157707" y="4914900"/>
            <a:ext cx="929309" cy="13774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5" idx="2"/>
          </p:cNvCxnSpPr>
          <p:nvPr/>
        </p:nvCxnSpPr>
        <p:spPr>
          <a:xfrm>
            <a:off x="1172616" y="2590800"/>
            <a:ext cx="914400" cy="571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25" idx="2"/>
          </p:cNvCxnSpPr>
          <p:nvPr/>
        </p:nvCxnSpPr>
        <p:spPr>
          <a:xfrm>
            <a:off x="1172616" y="3124200"/>
            <a:ext cx="914400" cy="38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172616" y="3657600"/>
            <a:ext cx="838200" cy="1143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19" idx="1"/>
          </p:cNvCxnSpPr>
          <p:nvPr/>
        </p:nvCxnSpPr>
        <p:spPr>
          <a:xfrm>
            <a:off x="1172616" y="3657600"/>
            <a:ext cx="914400" cy="3429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1" idx="3"/>
            <a:endCxn id="25" idx="2"/>
          </p:cNvCxnSpPr>
          <p:nvPr/>
        </p:nvCxnSpPr>
        <p:spPr>
          <a:xfrm flipV="1">
            <a:off x="1157707" y="3162300"/>
            <a:ext cx="929309" cy="4630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9" idx="3"/>
            <a:endCxn id="18" idx="1"/>
          </p:cNvCxnSpPr>
          <p:nvPr/>
        </p:nvCxnSpPr>
        <p:spPr>
          <a:xfrm flipV="1">
            <a:off x="1157707" y="2247900"/>
            <a:ext cx="1119809" cy="3106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1172616" y="4191000"/>
            <a:ext cx="838200" cy="685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25" idx="2"/>
          </p:cNvCxnSpPr>
          <p:nvPr/>
        </p:nvCxnSpPr>
        <p:spPr>
          <a:xfrm>
            <a:off x="1172616" y="2057400"/>
            <a:ext cx="914400" cy="11049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28" idx="1"/>
          </p:cNvCxnSpPr>
          <p:nvPr/>
        </p:nvCxnSpPr>
        <p:spPr>
          <a:xfrm>
            <a:off x="1172616" y="5715000"/>
            <a:ext cx="981075" cy="1143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28" idx="1"/>
          </p:cNvCxnSpPr>
          <p:nvPr/>
        </p:nvCxnSpPr>
        <p:spPr>
          <a:xfrm flipV="1">
            <a:off x="1172616" y="5829300"/>
            <a:ext cx="981075" cy="4953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26" idx="2"/>
          </p:cNvCxnSpPr>
          <p:nvPr/>
        </p:nvCxnSpPr>
        <p:spPr>
          <a:xfrm>
            <a:off x="1172616" y="4724400"/>
            <a:ext cx="914400" cy="190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28" idx="1"/>
          </p:cNvCxnSpPr>
          <p:nvPr/>
        </p:nvCxnSpPr>
        <p:spPr>
          <a:xfrm>
            <a:off x="1172616" y="5181600"/>
            <a:ext cx="981075" cy="6477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18" idx="3"/>
            <a:endCxn id="20" idx="0"/>
          </p:cNvCxnSpPr>
          <p:nvPr/>
        </p:nvCxnSpPr>
        <p:spPr>
          <a:xfrm>
            <a:off x="2468016" y="2514600"/>
            <a:ext cx="1303884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28" idx="3"/>
            <a:endCxn id="20" idx="4"/>
          </p:cNvCxnSpPr>
          <p:nvPr/>
        </p:nvCxnSpPr>
        <p:spPr>
          <a:xfrm flipV="1">
            <a:off x="2858541" y="4572000"/>
            <a:ext cx="913359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6" idx="0"/>
            <a:endCxn id="20" idx="3"/>
          </p:cNvCxnSpPr>
          <p:nvPr/>
        </p:nvCxnSpPr>
        <p:spPr>
          <a:xfrm flipV="1">
            <a:off x="2849016" y="4415771"/>
            <a:ext cx="518773" cy="499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19" idx="3"/>
            <a:endCxn id="20" idx="2"/>
          </p:cNvCxnSpPr>
          <p:nvPr/>
        </p:nvCxnSpPr>
        <p:spPr>
          <a:xfrm>
            <a:off x="2849016" y="4000500"/>
            <a:ext cx="351384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25" idx="0"/>
            <a:endCxn id="20" idx="1"/>
          </p:cNvCxnSpPr>
          <p:nvPr/>
        </p:nvCxnSpPr>
        <p:spPr>
          <a:xfrm>
            <a:off x="2849016" y="3162300"/>
            <a:ext cx="518773" cy="499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4754016" y="18771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1</a:t>
            </a:r>
            <a:endParaRPr lang="en-US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4754016" y="24105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2</a:t>
            </a:r>
            <a:endParaRPr lang="en-US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4754016" y="29439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3</a:t>
            </a:r>
            <a:endParaRPr lang="en-US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4754016" y="34773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4</a:t>
            </a:r>
            <a:endParaRPr lang="en-US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4754016" y="40107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5</a:t>
            </a:r>
            <a:endParaRPr lang="en-US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4754016" y="45441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6</a:t>
            </a:r>
            <a:endParaRPr lang="en-US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4754016" y="50775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7</a:t>
            </a:r>
            <a:endParaRPr lang="en-US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4754016" y="56109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8</a:t>
            </a:r>
            <a:endParaRPr lang="en-US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4754016" y="6144399"/>
            <a:ext cx="1051891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Quality 9</a:t>
            </a:r>
            <a:endParaRPr lang="en-US" b="1" dirty="0"/>
          </a:p>
        </p:txBody>
      </p:sp>
      <p:sp>
        <p:nvSpPr>
          <p:cNvPr id="101" name="Rectangle 100"/>
          <p:cNvSpPr/>
          <p:nvPr/>
        </p:nvSpPr>
        <p:spPr>
          <a:xfrm>
            <a:off x="6735216" y="3770531"/>
            <a:ext cx="7620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7848600" y="1981200"/>
            <a:ext cx="1143000" cy="72526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USERS 1</a:t>
            </a:r>
            <a:endParaRPr lang="en-US" sz="1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6396054" y="838200"/>
            <a:ext cx="15485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One Standard </a:t>
            </a:r>
          </a:p>
          <a:p>
            <a:pPr algn="ctr"/>
            <a:r>
              <a:rPr lang="en-US" b="1" dirty="0" smtClean="0"/>
              <a:t>Organization </a:t>
            </a:r>
          </a:p>
          <a:p>
            <a:pPr algn="ctr"/>
            <a:r>
              <a:rPr lang="en-US" b="1" dirty="0" smtClean="0"/>
              <a:t>Format</a:t>
            </a:r>
            <a:endParaRPr lang="en-US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4647456" y="838200"/>
            <a:ext cx="1174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Quality </a:t>
            </a:r>
          </a:p>
          <a:p>
            <a:pPr algn="ctr"/>
            <a:r>
              <a:rPr lang="en-US" b="1" dirty="0" smtClean="0"/>
              <a:t>Properties</a:t>
            </a:r>
          </a:p>
        </p:txBody>
      </p:sp>
      <p:cxnSp>
        <p:nvCxnSpPr>
          <p:cNvPr id="107" name="Straight Arrow Connector 106"/>
          <p:cNvCxnSpPr>
            <a:endCxn id="134" idx="1"/>
          </p:cNvCxnSpPr>
          <p:nvPr/>
        </p:nvCxnSpPr>
        <p:spPr>
          <a:xfrm>
            <a:off x="5820816" y="2094131"/>
            <a:ext cx="884784" cy="1537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101" idx="1"/>
          </p:cNvCxnSpPr>
          <p:nvPr/>
        </p:nvCxnSpPr>
        <p:spPr>
          <a:xfrm>
            <a:off x="5820816" y="2094131"/>
            <a:ext cx="914400" cy="1943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5820816" y="2627531"/>
            <a:ext cx="914400" cy="2324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8" idx="3"/>
          </p:cNvCxnSpPr>
          <p:nvPr/>
        </p:nvCxnSpPr>
        <p:spPr>
          <a:xfrm flipV="1">
            <a:off x="5805907" y="4951631"/>
            <a:ext cx="929309" cy="8440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9" idx="3"/>
          </p:cNvCxnSpPr>
          <p:nvPr/>
        </p:nvCxnSpPr>
        <p:spPr>
          <a:xfrm flipV="1">
            <a:off x="5805907" y="4951631"/>
            <a:ext cx="929309" cy="13774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5820816" y="2627531"/>
            <a:ext cx="914400" cy="571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>
            <a:off x="5820816" y="3160931"/>
            <a:ext cx="914400" cy="381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endCxn id="131" idx="1"/>
          </p:cNvCxnSpPr>
          <p:nvPr/>
        </p:nvCxnSpPr>
        <p:spPr>
          <a:xfrm>
            <a:off x="5820816" y="3694331"/>
            <a:ext cx="884784" cy="12205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101" idx="1"/>
          </p:cNvCxnSpPr>
          <p:nvPr/>
        </p:nvCxnSpPr>
        <p:spPr>
          <a:xfrm>
            <a:off x="5820816" y="3694331"/>
            <a:ext cx="914400" cy="3429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94" idx="3"/>
          </p:cNvCxnSpPr>
          <p:nvPr/>
        </p:nvCxnSpPr>
        <p:spPr>
          <a:xfrm flipV="1">
            <a:off x="5805907" y="3199031"/>
            <a:ext cx="929309" cy="4630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92" idx="3"/>
          </p:cNvCxnSpPr>
          <p:nvPr/>
        </p:nvCxnSpPr>
        <p:spPr>
          <a:xfrm flipV="1">
            <a:off x="5805907" y="2209801"/>
            <a:ext cx="899693" cy="3854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5820816" y="4227731"/>
            <a:ext cx="838200" cy="685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5820816" y="2094131"/>
            <a:ext cx="914400" cy="11049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endCxn id="132" idx="1"/>
          </p:cNvCxnSpPr>
          <p:nvPr/>
        </p:nvCxnSpPr>
        <p:spPr>
          <a:xfrm>
            <a:off x="5820816" y="5751731"/>
            <a:ext cx="884784" cy="1537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endCxn id="132" idx="1"/>
          </p:cNvCxnSpPr>
          <p:nvPr/>
        </p:nvCxnSpPr>
        <p:spPr>
          <a:xfrm flipV="1">
            <a:off x="5820816" y="5905500"/>
            <a:ext cx="884784" cy="45583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5820816" y="4761131"/>
            <a:ext cx="914400" cy="190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endCxn id="132" idx="1"/>
          </p:cNvCxnSpPr>
          <p:nvPr/>
        </p:nvCxnSpPr>
        <p:spPr>
          <a:xfrm>
            <a:off x="5820816" y="5218331"/>
            <a:ext cx="884784" cy="68716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endCxn id="102" idx="2"/>
          </p:cNvCxnSpPr>
          <p:nvPr/>
        </p:nvCxnSpPr>
        <p:spPr>
          <a:xfrm>
            <a:off x="7467600" y="2286000"/>
            <a:ext cx="381000" cy="578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endCxn id="160" idx="2"/>
          </p:cNvCxnSpPr>
          <p:nvPr/>
        </p:nvCxnSpPr>
        <p:spPr>
          <a:xfrm flipV="1">
            <a:off x="7467600" y="5733366"/>
            <a:ext cx="381000" cy="208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endCxn id="159" idx="2"/>
          </p:cNvCxnSpPr>
          <p:nvPr/>
        </p:nvCxnSpPr>
        <p:spPr>
          <a:xfrm flipV="1">
            <a:off x="7467600" y="4590366"/>
            <a:ext cx="381000" cy="391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endCxn id="160" idx="1"/>
          </p:cNvCxnSpPr>
          <p:nvPr/>
        </p:nvCxnSpPr>
        <p:spPr>
          <a:xfrm>
            <a:off x="7467600" y="4969996"/>
            <a:ext cx="548389" cy="5069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>
            <a:stCxn id="101" idx="3"/>
            <a:endCxn id="158" idx="2"/>
          </p:cNvCxnSpPr>
          <p:nvPr/>
        </p:nvCxnSpPr>
        <p:spPr>
          <a:xfrm flipV="1">
            <a:off x="7497216" y="3447366"/>
            <a:ext cx="351384" cy="5898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1" name="Rectangle 130"/>
          <p:cNvSpPr/>
          <p:nvPr/>
        </p:nvSpPr>
        <p:spPr>
          <a:xfrm>
            <a:off x="6705600" y="4648200"/>
            <a:ext cx="7620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6705600" y="5638800"/>
            <a:ext cx="7620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6705600" y="2895600"/>
            <a:ext cx="7620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6705600" y="1981200"/>
            <a:ext cx="762000" cy="533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0" name="Straight Connector 149"/>
          <p:cNvCxnSpPr/>
          <p:nvPr/>
        </p:nvCxnSpPr>
        <p:spPr>
          <a:xfrm>
            <a:off x="4495800" y="762000"/>
            <a:ext cx="0" cy="60960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val 157"/>
          <p:cNvSpPr/>
          <p:nvPr/>
        </p:nvSpPr>
        <p:spPr>
          <a:xfrm>
            <a:off x="7848600" y="3084731"/>
            <a:ext cx="1143000" cy="72526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USERS 2</a:t>
            </a:r>
            <a:endParaRPr lang="en-US" sz="1400" b="1" dirty="0"/>
          </a:p>
        </p:txBody>
      </p:sp>
      <p:sp>
        <p:nvSpPr>
          <p:cNvPr id="159" name="Oval 158"/>
          <p:cNvSpPr/>
          <p:nvPr/>
        </p:nvSpPr>
        <p:spPr>
          <a:xfrm>
            <a:off x="7848600" y="4227731"/>
            <a:ext cx="1143000" cy="72526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USERS 3</a:t>
            </a:r>
            <a:endParaRPr lang="en-US" sz="1400" b="1" dirty="0"/>
          </a:p>
        </p:txBody>
      </p:sp>
      <p:sp>
        <p:nvSpPr>
          <p:cNvPr id="160" name="Oval 159"/>
          <p:cNvSpPr/>
          <p:nvPr/>
        </p:nvSpPr>
        <p:spPr>
          <a:xfrm>
            <a:off x="7848600" y="5370731"/>
            <a:ext cx="1143000" cy="72526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USERS 4</a:t>
            </a:r>
            <a:endParaRPr lang="en-US" sz="1400" b="1" dirty="0"/>
          </a:p>
        </p:txBody>
      </p:sp>
      <p:sp>
        <p:nvSpPr>
          <p:cNvPr id="161" name="TextBox 160"/>
          <p:cNvSpPr txBox="1"/>
          <p:nvPr/>
        </p:nvSpPr>
        <p:spPr>
          <a:xfrm>
            <a:off x="7906541" y="838200"/>
            <a:ext cx="1237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Classified</a:t>
            </a:r>
          </a:p>
          <a:p>
            <a:pPr algn="ctr"/>
            <a:r>
              <a:rPr lang="en-US" b="1" dirty="0" smtClean="0"/>
              <a:t>User</a:t>
            </a:r>
          </a:p>
          <a:p>
            <a:pPr algn="ctr"/>
            <a:r>
              <a:rPr lang="en-US" b="1" dirty="0" smtClean="0"/>
              <a:t>Groups</a:t>
            </a:r>
            <a:endParaRPr lang="en-US" b="1" dirty="0"/>
          </a:p>
        </p:txBody>
      </p:sp>
      <p:cxnSp>
        <p:nvCxnSpPr>
          <p:cNvPr id="168" name="Straight Arrow Connector 167"/>
          <p:cNvCxnSpPr>
            <a:endCxn id="159" idx="1"/>
          </p:cNvCxnSpPr>
          <p:nvPr/>
        </p:nvCxnSpPr>
        <p:spPr>
          <a:xfrm>
            <a:off x="7467600" y="3124200"/>
            <a:ext cx="548389" cy="1209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102" idx="3"/>
          </p:cNvCxnSpPr>
          <p:nvPr/>
        </p:nvCxnSpPr>
        <p:spPr>
          <a:xfrm flipV="1">
            <a:off x="7467600" y="2600256"/>
            <a:ext cx="548389" cy="523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2" name="Title 1"/>
          <p:cNvSpPr txBox="1">
            <a:spLocks/>
          </p:cNvSpPr>
          <p:nvPr/>
        </p:nvSpPr>
        <p:spPr>
          <a:xfrm>
            <a:off x="5257800" y="304800"/>
            <a:ext cx="3276600" cy="457200"/>
          </a:xfrm>
          <a:prstGeom prst="rect">
            <a:avLst/>
          </a:prstGeom>
        </p:spPr>
        <p:txBody>
          <a:bodyPr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cap="all" dirty="0" smtClean="0">
                <a:latin typeface="+mj-lt"/>
                <a:ea typeface="+mj-ea"/>
                <a:cs typeface="+mj-cs"/>
              </a:rPr>
              <a:t>proposed</a:t>
            </a:r>
            <a:r>
              <a:rPr kumimoji="0" lang="en-US" sz="2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system</a:t>
            </a:r>
            <a:endParaRPr kumimoji="0" lang="en-US" sz="24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16887" cy="685800"/>
          </a:xfrm>
        </p:spPr>
        <p:txBody>
          <a:bodyPr/>
          <a:lstStyle/>
          <a:p>
            <a:pPr algn="r"/>
            <a:r>
              <a:rPr lang="en-US" sz="3600" dirty="0" smtClean="0"/>
              <a:t>The containerization concept</a:t>
            </a:r>
          </a:p>
        </p:txBody>
      </p:sp>
      <p:pic>
        <p:nvPicPr>
          <p:cNvPr id="7" name="Picture 6" descr="contai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38200"/>
            <a:ext cx="4648200" cy="30163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" y="5105400"/>
            <a:ext cx="3886200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The Data Quality Matrix</a:t>
            </a:r>
            <a:endParaRPr lang="en-US" sz="2800" dirty="0"/>
          </a:p>
        </p:txBody>
      </p:sp>
      <p:sp>
        <p:nvSpPr>
          <p:cNvPr id="10" name="Down Arrow 9"/>
          <p:cNvSpPr/>
          <p:nvPr/>
        </p:nvSpPr>
        <p:spPr>
          <a:xfrm>
            <a:off x="2057400" y="3657600"/>
            <a:ext cx="8382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105400" y="990600"/>
          <a:ext cx="39624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382"/>
                <a:gridCol w="1090807"/>
                <a:gridCol w="1391211"/>
              </a:tblGrid>
              <a:tr h="1422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TRANSPORTED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PRODUCT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422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DIMENTIONS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OUTSIDE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INSIDE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Length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20’ 0”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19’ 4”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Width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8’ 0”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7’ 6”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Height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8’ 0”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7’ 1”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600" dirty="0" smtClean="0"/>
                        <a:t>CARGO CAPACITY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41,300</a:t>
                      </a:r>
                      <a:r>
                        <a:rPr lang="en-US" sz="1600" baseline="0" dirty="0" smtClean="0"/>
                        <a:t> lb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1600" dirty="0" smtClean="0"/>
                        <a:t>EMPTY</a:t>
                      </a:r>
                      <a:r>
                        <a:rPr lang="en-US" sz="1600" baseline="0" dirty="0" smtClean="0"/>
                        <a:t> WEIGHT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3,500 lb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105400" y="4114800"/>
          <a:ext cx="3962399" cy="215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199"/>
                <a:gridCol w="990600"/>
                <a:gridCol w="1371600"/>
              </a:tblGrid>
              <a:tr h="1422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EARTH</a:t>
                      </a:r>
                      <a:r>
                        <a:rPr lang="en-US" sz="1600" baseline="0" dirty="0" smtClean="0"/>
                        <a:t> SCIENCE </a:t>
                      </a:r>
                      <a:r>
                        <a:rPr lang="en-US" sz="1600" dirty="0" smtClean="0"/>
                        <a:t>DATA</a:t>
                      </a:r>
                      <a:r>
                        <a:rPr lang="en-US" sz="1600" baseline="0" dirty="0" smtClean="0"/>
                        <a:t>/PRODUCT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422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REQUIREMENTS</a:t>
                      </a: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USERS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PRODUCERS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Coverage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Teacher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NASA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Resolution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Student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NOAA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Format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Public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USGS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Down Arrow 12"/>
          <p:cNvSpPr/>
          <p:nvPr/>
        </p:nvSpPr>
        <p:spPr>
          <a:xfrm rot="5400000">
            <a:off x="4457700" y="2095500"/>
            <a:ext cx="762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5400000">
            <a:off x="4381500" y="5143500"/>
            <a:ext cx="762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16887" cy="685800"/>
          </a:xfrm>
        </p:spPr>
        <p:txBody>
          <a:bodyPr/>
          <a:lstStyle/>
          <a:p>
            <a:pPr algn="r"/>
            <a:r>
              <a:rPr lang="en-US" sz="3200" dirty="0" smtClean="0"/>
              <a:t>general data quality requirements</a:t>
            </a:r>
            <a:endParaRPr lang="en-US" sz="3200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0" y="609600"/>
            <a:ext cx="9144000" cy="16002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2"/>
                </a:solidFill>
                <a:hlinkClick r:id="rId2" action="ppaction://hlinkfile"/>
              </a:rPr>
              <a:t>The consumer report approach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</a:p>
          <a:p>
            <a:pPr marL="914400" lvl="1" indent="-457200"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/>
                </a:solidFill>
              </a:rPr>
              <a:t>List of requirements</a:t>
            </a:r>
          </a:p>
          <a:p>
            <a:pPr marL="914400" lvl="1" indent="-457200"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/>
                </a:solidFill>
              </a:rPr>
              <a:t>List of user classes</a:t>
            </a:r>
          </a:p>
          <a:p>
            <a:pPr marL="914400" lvl="1" indent="-457200"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/>
                </a:solidFill>
              </a:rPr>
              <a:t>Rate the requirements for each user category 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6195" y="2362200"/>
            <a:ext cx="8693473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hape 9"/>
          <p:cNvCxnSpPr>
            <a:endCxn id="1028" idx="3"/>
          </p:cNvCxnSpPr>
          <p:nvPr/>
        </p:nvCxnSpPr>
        <p:spPr>
          <a:xfrm>
            <a:off x="4800600" y="1143002"/>
            <a:ext cx="4039068" cy="3390898"/>
          </a:xfrm>
          <a:prstGeom prst="bentConnector3">
            <a:avLst>
              <a:gd name="adj1" fmla="val 105660"/>
            </a:avLst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Shape 681"/>
          <p:cNvSpPr txBox="1"/>
          <p:nvPr/>
        </p:nvSpPr>
        <p:spPr>
          <a:xfrm>
            <a:off x="-10175" y="1061925"/>
            <a:ext cx="3483899" cy="1904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b="1"/>
              <a:t>International Organization of Standards  - ISO 19157</a:t>
            </a:r>
          </a:p>
          <a:p>
            <a:pPr lvl="0" rtl="0">
              <a:spcBef>
                <a:spcPts val="0"/>
              </a:spcBef>
              <a:buNone/>
            </a:pPr>
            <a:endParaRPr b="1"/>
          </a:p>
          <a:p>
            <a:pPr lvl="0" rtl="0">
              <a:spcBef>
                <a:spcPts val="0"/>
              </a:spcBef>
              <a:buNone/>
            </a:pPr>
            <a:r>
              <a:rPr lang="en-US" b="1">
                <a:solidFill>
                  <a:schemeClr val="dk2"/>
                </a:solidFill>
              </a:rPr>
              <a:t>A unified conceptual model for the description of relevant data quality assessment parameters approved as an international standard.</a:t>
            </a: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</p:txBody>
      </p:sp>
      <p:sp>
        <p:nvSpPr>
          <p:cNvPr id="682" name="Shape 682"/>
          <p:cNvSpPr txBox="1"/>
          <p:nvPr/>
        </p:nvSpPr>
        <p:spPr>
          <a:xfrm>
            <a:off x="-10175" y="6096000"/>
            <a:ext cx="26910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/>
              <a:t>Legacy of the ISO 19115</a:t>
            </a:r>
          </a:p>
        </p:txBody>
      </p:sp>
      <p:pic>
        <p:nvPicPr>
          <p:cNvPr id="683" name="Shape 683"/>
          <p:cNvPicPr preferRelativeResize="0"/>
          <p:nvPr/>
        </p:nvPicPr>
        <p:blipFill>
          <a:blip r:embed="rId3" cstate="print"/>
          <a:stretch>
            <a:fillRect/>
          </a:stretch>
        </p:blipFill>
        <p:spPr>
          <a:xfrm>
            <a:off x="3276600" y="762000"/>
            <a:ext cx="5859550" cy="6050374"/>
          </a:xfrm>
          <a:prstGeom prst="rect">
            <a:avLst/>
          </a:prstGeom>
        </p:spPr>
      </p:pic>
      <p:sp>
        <p:nvSpPr>
          <p:cNvPr id="684" name="Shape 684"/>
          <p:cNvSpPr/>
          <p:nvPr/>
        </p:nvSpPr>
        <p:spPr>
          <a:xfrm>
            <a:off x="5209150" y="2683249"/>
            <a:ext cx="1911060" cy="900018"/>
          </a:xfrm>
          <a:prstGeom prst="flowChartTerminator">
            <a:avLst/>
          </a:prstGeom>
          <a:noFill/>
          <a:ln w="28575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0" name="Shape 690"/>
          <p:cNvPicPr preferRelativeResize="0"/>
          <p:nvPr/>
        </p:nvPicPr>
        <p:blipFill>
          <a:blip r:embed="rId3" cstate="print"/>
          <a:stretch>
            <a:fillRect/>
          </a:stretch>
        </p:blipFill>
        <p:spPr>
          <a:xfrm>
            <a:off x="799725" y="769625"/>
            <a:ext cx="8286551" cy="6044149"/>
          </a:xfrm>
          <a:prstGeom prst="rect">
            <a:avLst/>
          </a:prstGeom>
        </p:spPr>
      </p:pic>
      <p:sp>
        <p:nvSpPr>
          <p:cNvPr id="691" name="Shape 691"/>
          <p:cNvSpPr txBox="1"/>
          <p:nvPr/>
        </p:nvSpPr>
        <p:spPr>
          <a:xfrm>
            <a:off x="-10175" y="1061925"/>
            <a:ext cx="1334100" cy="520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b="1"/>
              <a:t>ISO 19157</a:t>
            </a: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 b="1">
              <a:solidFill>
                <a:schemeClr val="dk2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4184</TotalTime>
  <Words>347</Words>
  <Application>Microsoft Office PowerPoint</Application>
  <PresentationFormat>On-screen Show (4:3)</PresentationFormat>
  <Paragraphs>143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Slide 1</vt:lpstr>
      <vt:lpstr>Data Quality Surveillance</vt:lpstr>
      <vt:lpstr>Data Quality – User’s perspective</vt:lpstr>
      <vt:lpstr>Who are the users</vt:lpstr>
      <vt:lpstr>Current system</vt:lpstr>
      <vt:lpstr>The containerization concept</vt:lpstr>
      <vt:lpstr>general data quality requirements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gvicente</dc:creator>
  <cp:lastModifiedBy>gvicente</cp:lastModifiedBy>
  <cp:revision>199</cp:revision>
  <dcterms:created xsi:type="dcterms:W3CDTF">2013-08-16T18:11:37Z</dcterms:created>
  <dcterms:modified xsi:type="dcterms:W3CDTF">2014-05-21T15:42:48Z</dcterms:modified>
</cp:coreProperties>
</file>