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2" r:id="rId2"/>
    <p:sldId id="419" r:id="rId3"/>
    <p:sldId id="447" r:id="rId4"/>
    <p:sldId id="448" r:id="rId5"/>
    <p:sldId id="452" r:id="rId6"/>
    <p:sldId id="453" r:id="rId7"/>
    <p:sldId id="399" r:id="rId8"/>
    <p:sldId id="394" r:id="rId9"/>
    <p:sldId id="395" r:id="rId10"/>
    <p:sldId id="456" r:id="rId11"/>
    <p:sldId id="459" r:id="rId12"/>
    <p:sldId id="457" r:id="rId13"/>
    <p:sldId id="458" r:id="rId14"/>
    <p:sldId id="396" r:id="rId15"/>
    <p:sldId id="398" r:id="rId16"/>
    <p:sldId id="462" r:id="rId17"/>
    <p:sldId id="454" r:id="rId18"/>
    <p:sldId id="402" r:id="rId19"/>
    <p:sldId id="461" r:id="rId20"/>
    <p:sldId id="403" r:id="rId21"/>
    <p:sldId id="393" r:id="rId22"/>
    <p:sldId id="404" r:id="rId23"/>
    <p:sldId id="405" r:id="rId24"/>
    <p:sldId id="406" r:id="rId25"/>
    <p:sldId id="408" r:id="rId26"/>
    <p:sldId id="409" r:id="rId27"/>
    <p:sldId id="412" r:id="rId28"/>
    <p:sldId id="413" r:id="rId29"/>
    <p:sldId id="414" r:id="rId30"/>
    <p:sldId id="463" r:id="rId31"/>
    <p:sldId id="417" r:id="rId32"/>
  </p:sldIdLst>
  <p:sldSz cx="9144000" cy="6858000" type="screen4x3"/>
  <p:notesSz cx="6986588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Morris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274D60"/>
    <a:srgbClr val="11212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316" autoAdjust="0"/>
  </p:normalViewPr>
  <p:slideViewPr>
    <p:cSldViewPr>
      <p:cViewPr varScale="1">
        <p:scale>
          <a:sx n="106" d="100"/>
          <a:sy n="106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521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450" y="0"/>
            <a:ext cx="3027521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ED7BB-1E51-E745-9C4C-02865C39D6A9}" type="datetimeFigureOut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7521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450" y="8817904"/>
            <a:ext cx="3027521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CDFB4-4E1E-3D4C-8D40-658DD1FE60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5014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521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450" y="0"/>
            <a:ext cx="3027521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6CDF6-9C80-1E4A-BCEB-6C2E851CEC43}" type="datetimeFigureOut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9" y="4409758"/>
            <a:ext cx="5589270" cy="417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7521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450" y="8817904"/>
            <a:ext cx="3027521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367-5893-594D-A670-ED067DA2C6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3296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2367-5893-594D-A670-ED067DA2C6E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6211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698660" y="631239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ctr" anchorCtr="0">
            <a:sp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698660" y="631239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ctr" anchorCtr="0">
            <a:sp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of the innovations that we are most excited about is the NCA net…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698660" y="440975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698660" y="440975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698660" y="440975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xfrm>
            <a:off x="698660" y="440975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2367-5893-594D-A670-ED067DA2C6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905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2367-5893-594D-A670-ED067DA2C6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66292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82367-5893-594D-A670-ED067DA2C6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5088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810E-9C17-45AC-9C0E-D9BEB40D8C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698660" y="631239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ctr" anchorCtr="0">
            <a:spAutoFit/>
          </a:bodyPr>
          <a:lstStyle/>
          <a:p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698660" y="631239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ctr" anchorCtr="0">
            <a:sp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698660" y="631239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ctr" anchorCtr="0">
            <a:spAutoFit/>
          </a:bodyPr>
          <a:lstStyle/>
          <a:p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698660" y="6312398"/>
            <a:ext cx="5589269" cy="372385"/>
          </a:xfrm>
          <a:prstGeom prst="rect">
            <a:avLst/>
          </a:prstGeom>
          <a:noFill/>
          <a:ln>
            <a:noFill/>
          </a:ln>
        </p:spPr>
        <p:txBody>
          <a:bodyPr lIns="92952" tIns="92952" rIns="92952" bIns="92952" anchor="ctr" anchorCtr="0">
            <a:sp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F45C-6460-4A40-8584-2D56737605CE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4DD3-A40A-4569-B5A9-BAD6BF9774F5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95B-DA6D-460A-BC25-93D029B16D74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idx="1"/>
          </p:nvPr>
        </p:nvSpPr>
        <p:spPr>
          <a:xfrm>
            <a:off x="457200" y="838200"/>
            <a:ext cx="83819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lt1"/>
                </a:solidFill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lt1"/>
                </a:solidFill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lt1"/>
                </a:solidFill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lt1"/>
                </a:solidFill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lt1"/>
                </a:solidFill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lt1"/>
                </a:solidFill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lt1"/>
                </a:solidFill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lt1"/>
                </a:solidFill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2"/>
          </p:nvPr>
        </p:nvSpPr>
        <p:spPr>
          <a:xfrm>
            <a:off x="457200" y="1600200"/>
            <a:ext cx="7467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9100" indent="-3016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indent="-18891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indent="-179387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indent="-168275" algn="l" rtl="0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indent="-117475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indent="-113283" algn="l" rtl="0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indent="-123189" algn="l" rtl="0">
              <a:spcBef>
                <a:spcPts val="360"/>
              </a:spcBef>
              <a:buClr>
                <a:schemeClr val="accent6"/>
              </a:buClr>
              <a:buFont typeface="Arial"/>
              <a:buChar char="•"/>
              <a:defRPr sz="18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indent="-123570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indent="-125095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dt" idx="10"/>
          </p:nvPr>
        </p:nvSpPr>
        <p:spPr>
          <a:xfrm>
            <a:off x="457200" y="64214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000" b="0" i="0" u="none" strike="noStrike" cap="none" baseline="0">
                <a:solidFill>
                  <a:srgbClr val="898989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000" b="0" i="0" u="none" strike="noStrike" cap="none" baseline="0">
                <a:solidFill>
                  <a:srgbClr val="898989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7011-3E45-497C-A8A1-450CA90120A0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9A02-4628-4A42-837F-1D127400A71E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DAF5-89E7-4B79-9B7D-3354CB984B8A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62B6-EE94-4706-90F8-F51F5BE84ACE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2881-6D08-40C2-A9A0-D1820BFE851B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19B5-F041-442B-AA44-75F417787069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A45D-791A-47E5-AF78-BCF212198AC9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D177-0B4E-4F89-8857-0784F6F97101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" name="Picture 9" descr="FactSheet-BrochureTemplate---footer-bar.psd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6248400"/>
                <a:ext cx="9144000" cy="609600"/>
              </a:xfrm>
              <a:prstGeom prst="rect">
                <a:avLst/>
              </a:prstGeom>
            </p:spPr>
          </p:pic>
          <p:pic>
            <p:nvPicPr>
              <p:cNvPr id="11" name="Picture 10" descr="FactSheet-BrochureTemplate---left-sidebar--no-tail.psd"/>
              <p:cNvPicPr>
                <a:picLocks noChangeAspect="1"/>
              </p:cNvPicPr>
              <p:nvPr/>
            </p:nvPicPr>
            <p:blipFill>
              <a:blip r:embed="rId15"/>
              <a:srcRect l="32966"/>
              <a:stretch>
                <a:fillRect/>
              </a:stretch>
            </p:blipFill>
            <p:spPr>
              <a:xfrm>
                <a:off x="0" y="0"/>
                <a:ext cx="840544" cy="6324600"/>
              </a:xfrm>
              <a:prstGeom prst="rect">
                <a:avLst/>
              </a:prstGeom>
            </p:spPr>
          </p:pic>
        </p:grpSp>
        <p:pic>
          <p:nvPicPr>
            <p:cNvPr id="9" name="Picture 8" descr="logo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35855" y="6268843"/>
              <a:ext cx="1872290" cy="512957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EFEF-046A-4261-88FE-628D632E20E6}" type="datetime1">
              <a:rPr lang="en-US" smtClean="0"/>
              <a:pPr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E56D3-98D5-FE4C-BBB4-DB5E4633AB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274D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74D6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74D6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74D6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hyperlink" Target="mailto:ctilmes@usgcrp.gov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299"/>
          <p:cNvSpPr/>
          <p:nvPr/>
        </p:nvSpPr>
        <p:spPr>
          <a:xfrm>
            <a:off x="0" y="5105400"/>
            <a:ext cx="9144000" cy="7986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380892" y="457200"/>
            <a:ext cx="7763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74D60"/>
                </a:solidFill>
              </a:rPr>
              <a:t>Global Change Information System</a:t>
            </a:r>
          </a:p>
          <a:p>
            <a:pPr algn="ctr"/>
            <a:r>
              <a:rPr lang="en-US" sz="4000" b="1" dirty="0" smtClean="0">
                <a:solidFill>
                  <a:srgbClr val="274D60"/>
                </a:solidFill>
              </a:rPr>
              <a:t>(GCIS)</a:t>
            </a:r>
            <a:endParaRPr lang="en-US" sz="4000" b="1" dirty="0">
              <a:solidFill>
                <a:srgbClr val="274D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3048000"/>
            <a:ext cx="449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274D60"/>
                </a:solidFill>
              </a:rPr>
              <a:t>Curt Tilmes</a:t>
            </a:r>
          </a:p>
          <a:p>
            <a:pPr algn="ctr"/>
            <a:r>
              <a:rPr lang="en-US" sz="2800" i="1" dirty="0" smtClean="0">
                <a:solidFill>
                  <a:srgbClr val="274D60"/>
                </a:solidFill>
                <a:hlinkClick r:id="rId4"/>
              </a:rPr>
              <a:t>ctilmes@usgcrp.gov</a:t>
            </a:r>
            <a:endParaRPr lang="en-US" sz="2800" i="1" dirty="0" smtClean="0">
              <a:solidFill>
                <a:srgbClr val="274D60"/>
              </a:solidFill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-5147" y="0"/>
            <a:ext cx="9149147" cy="6858000"/>
            <a:chOff x="-5147" y="0"/>
            <a:chExt cx="9149147" cy="6858000"/>
          </a:xfrm>
        </p:grpSpPr>
        <p:grpSp>
          <p:nvGrpSpPr>
            <p:cNvPr id="3" name="Group 20"/>
            <p:cNvGrpSpPr/>
            <p:nvPr/>
          </p:nvGrpSpPr>
          <p:grpSpPr>
            <a:xfrm>
              <a:off x="-5147" y="0"/>
              <a:ext cx="9149147" cy="6858000"/>
              <a:chOff x="-5147" y="0"/>
              <a:chExt cx="9149147" cy="6858000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-5147" y="0"/>
                <a:ext cx="9149147" cy="6858000"/>
                <a:chOff x="-5147" y="0"/>
                <a:chExt cx="9149147" cy="6858000"/>
              </a:xfrm>
            </p:grpSpPr>
            <p:pic>
              <p:nvPicPr>
                <p:cNvPr id="6" name="Picture 5" descr="FactSheet-BrochureTemplate---footer-bar.psd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5791200"/>
                  <a:ext cx="9144000" cy="1066800"/>
                </a:xfrm>
                <a:prstGeom prst="rect">
                  <a:avLst/>
                </a:prstGeom>
              </p:spPr>
            </p:pic>
            <p:pic>
              <p:nvPicPr>
                <p:cNvPr id="8" name="Picture 7" descr="FactSheet-BrochureTemplate---left-sidebar--no-tail.psd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5147" y="0"/>
                  <a:ext cx="1178360" cy="5943600"/>
                </a:xfrm>
                <a:prstGeom prst="rect">
                  <a:avLst/>
                </a:prstGeom>
              </p:spPr>
            </p:pic>
          </p:grpSp>
          <p:grpSp>
            <p:nvGrpSpPr>
              <p:cNvPr id="5" name="Group 18"/>
              <p:cNvGrpSpPr/>
              <p:nvPr/>
            </p:nvGrpSpPr>
            <p:grpSpPr>
              <a:xfrm>
                <a:off x="1838093" y="5162762"/>
                <a:ext cx="6239107" cy="552238"/>
                <a:chOff x="1914293" y="5162762"/>
                <a:chExt cx="6239107" cy="552238"/>
              </a:xfrm>
            </p:grpSpPr>
            <p:pic>
              <p:nvPicPr>
                <p:cNvPr id="11" name="Picture 10" descr="13-agency-logos-pt1.psd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14293" y="5162762"/>
                  <a:ext cx="3140075" cy="536998"/>
                </a:xfrm>
                <a:prstGeom prst="rect">
                  <a:avLst/>
                </a:prstGeom>
              </p:spPr>
            </p:pic>
            <p:pic>
              <p:nvPicPr>
                <p:cNvPr id="12" name="Picture 11" descr="13-agency-logos-pt2.psd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57492" y="5221135"/>
                  <a:ext cx="3276600" cy="493865"/>
                </a:xfrm>
                <a:prstGeom prst="rect">
                  <a:avLst/>
                </a:prstGeom>
              </p:spPr>
            </p:pic>
            <p:pic>
              <p:nvPicPr>
                <p:cNvPr id="13" name="Picture 12" descr="eop-logo.psd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3093" y="5196840"/>
                  <a:ext cx="600307" cy="51816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27"/>
            <p:cNvGrpSpPr/>
            <p:nvPr/>
          </p:nvGrpSpPr>
          <p:grpSpPr>
            <a:xfrm>
              <a:off x="3530600" y="5943599"/>
              <a:ext cx="2082800" cy="762001"/>
              <a:chOff x="3530600" y="5943599"/>
              <a:chExt cx="2082800" cy="76200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733800" y="6428601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B7C6CA"/>
                    </a:solidFill>
                    <a:cs typeface="Perpetua"/>
                  </a:rPr>
                  <a:t>www.globalchange.gov</a:t>
                </a:r>
                <a:endParaRPr lang="en-US" sz="1200" dirty="0">
                  <a:solidFill>
                    <a:srgbClr val="B7C6CA"/>
                  </a:solidFill>
                  <a:cs typeface="Perpetua"/>
                </a:endParaRPr>
              </a:p>
            </p:txBody>
          </p:sp>
          <p:pic>
            <p:nvPicPr>
              <p:cNvPr id="30" name="Picture 29" descr="logo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0600" y="5943599"/>
                <a:ext cx="2082800" cy="570630"/>
              </a:xfrm>
              <a:prstGeom prst="rect">
                <a:avLst/>
              </a:prstGeom>
            </p:spPr>
          </p:pic>
        </p:grp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100" y="1981200"/>
            <a:ext cx="3046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What is New About the </a:t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2013 National Climate Assessment (NCA)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450" b="1" dirty="0" smtClean="0">
                <a:latin typeface="+mn-lt"/>
              </a:rPr>
              <a:t>Sustainable process </a:t>
            </a:r>
            <a:r>
              <a:rPr lang="en-US" sz="2450" dirty="0" smtClean="0">
                <a:latin typeface="+mn-lt"/>
              </a:rPr>
              <a:t>with multiple products over time</a:t>
            </a:r>
          </a:p>
          <a:p>
            <a:pPr>
              <a:defRPr/>
            </a:pPr>
            <a:r>
              <a:rPr lang="en-US" sz="2450" dirty="0" smtClean="0">
                <a:latin typeface="+mn-lt"/>
              </a:rPr>
              <a:t>New topics, </a:t>
            </a:r>
            <a:r>
              <a:rPr lang="en-US" sz="2450" b="1" dirty="0" smtClean="0">
                <a:latin typeface="+mn-lt"/>
              </a:rPr>
              <a:t>cross-</a:t>
            </a:r>
            <a:r>
              <a:rPr lang="en-US" sz="2450" b="1" dirty="0" err="1" smtClean="0">
                <a:latin typeface="+mn-lt"/>
              </a:rPr>
              <a:t>sectoral</a:t>
            </a:r>
            <a:r>
              <a:rPr lang="en-US" sz="2450" b="1" dirty="0" smtClean="0">
                <a:latin typeface="+mn-lt"/>
              </a:rPr>
              <a:t> studies</a:t>
            </a:r>
          </a:p>
          <a:p>
            <a:pPr>
              <a:defRPr/>
            </a:pPr>
            <a:r>
              <a:rPr lang="en-US" sz="2450" dirty="0" smtClean="0">
                <a:latin typeface="+mn-lt"/>
              </a:rPr>
              <a:t>Consistent national matrix of </a:t>
            </a:r>
            <a:r>
              <a:rPr lang="en-US" sz="2450" b="1" dirty="0" smtClean="0">
                <a:solidFill>
                  <a:srgbClr val="FF0000"/>
                </a:solidFill>
                <a:latin typeface="+mn-lt"/>
              </a:rPr>
              <a:t>indicators</a:t>
            </a:r>
          </a:p>
          <a:p>
            <a:pPr>
              <a:defRPr/>
            </a:pPr>
            <a:r>
              <a:rPr lang="en-US" sz="2450" dirty="0" smtClean="0">
                <a:latin typeface="+mn-lt"/>
              </a:rPr>
              <a:t>Central coordination, multiple </a:t>
            </a:r>
            <a:r>
              <a:rPr lang="en-US" sz="2450" b="1" dirty="0" smtClean="0">
                <a:latin typeface="+mn-lt"/>
              </a:rPr>
              <a:t>partners</a:t>
            </a:r>
          </a:p>
          <a:p>
            <a:pPr>
              <a:defRPr/>
            </a:pPr>
            <a:r>
              <a:rPr lang="en-US" sz="2450" dirty="0" smtClean="0">
                <a:latin typeface="+mn-lt"/>
              </a:rPr>
              <a:t>Regional and </a:t>
            </a:r>
            <a:r>
              <a:rPr lang="en-US" sz="2450" dirty="0" err="1" smtClean="0">
                <a:latin typeface="+mn-lt"/>
              </a:rPr>
              <a:t>sectoral</a:t>
            </a:r>
            <a:r>
              <a:rPr lang="en-US" sz="2450" dirty="0" smtClean="0">
                <a:latin typeface="+mn-lt"/>
              </a:rPr>
              <a:t> </a:t>
            </a:r>
            <a:r>
              <a:rPr lang="en-US" sz="2450" b="1" dirty="0" smtClean="0">
                <a:latin typeface="+mn-lt"/>
              </a:rPr>
              <a:t>networks</a:t>
            </a:r>
            <a:r>
              <a:rPr lang="en-US" sz="2450" dirty="0" smtClean="0">
                <a:latin typeface="+mn-lt"/>
              </a:rPr>
              <a:t> building assessment </a:t>
            </a:r>
            <a:r>
              <a:rPr lang="en-US" sz="2450" b="1" dirty="0" smtClean="0">
                <a:latin typeface="+mn-lt"/>
              </a:rPr>
              <a:t>capacity</a:t>
            </a:r>
          </a:p>
          <a:p>
            <a:pPr>
              <a:defRPr/>
            </a:pPr>
            <a:r>
              <a:rPr lang="en-US" sz="2450" dirty="0" smtClean="0">
                <a:latin typeface="+mn-lt"/>
              </a:rPr>
              <a:t>Recognizes </a:t>
            </a:r>
            <a:r>
              <a:rPr lang="en-US" sz="2450" b="1" dirty="0" smtClean="0">
                <a:latin typeface="+mn-lt"/>
              </a:rPr>
              <a:t>international context</a:t>
            </a:r>
          </a:p>
          <a:p>
            <a:pPr>
              <a:defRPr/>
            </a:pPr>
            <a:r>
              <a:rPr lang="en-US" sz="2450" dirty="0" smtClean="0">
                <a:latin typeface="+mn-lt"/>
              </a:rPr>
              <a:t>Engagement and communications focus</a:t>
            </a:r>
          </a:p>
          <a:p>
            <a:pPr>
              <a:defRPr/>
            </a:pPr>
            <a:r>
              <a:rPr lang="en-US" sz="2450" b="1" i="1" dirty="0" smtClean="0">
                <a:solidFill>
                  <a:srgbClr val="FF0000"/>
                </a:solidFill>
                <a:latin typeface="+mn-lt"/>
              </a:rPr>
              <a:t>Web-based data and tools for decision support</a:t>
            </a:r>
          </a:p>
          <a:p>
            <a:pPr>
              <a:defRPr/>
            </a:pPr>
            <a:r>
              <a:rPr lang="en-US" sz="2450" dirty="0" smtClean="0">
                <a:latin typeface="+mn-lt"/>
              </a:rPr>
              <a:t>Process workshops to establish </a:t>
            </a:r>
            <a:r>
              <a:rPr lang="en-US" sz="2450" b="1" dirty="0" smtClean="0">
                <a:latin typeface="+mn-lt"/>
              </a:rPr>
              <a:t>methodologies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873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838200" y="484520"/>
            <a:ext cx="7848600" cy="72323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z="4100" b="0" i="0" u="none" strike="noStrike" cap="none" baseline="0" dirty="0" smtClean="0">
                <a:ea typeface="Arial"/>
                <a:cs typeface="Arial"/>
                <a:sym typeface="Arial"/>
              </a:rPr>
              <a:t>I</a:t>
            </a:r>
            <a:r>
              <a:rPr lang="en-US" sz="4100" b="0" i="0" u="none" strike="noStrike" cap="none" baseline="0" dirty="0" smtClean="0">
                <a:ea typeface="Arial"/>
                <a:cs typeface="Arial"/>
                <a:sym typeface="Arial"/>
              </a:rPr>
              <a:t>nformation </a:t>
            </a:r>
            <a:r>
              <a:rPr sz="4100" b="0" i="0" u="none" strike="noStrike" cap="none" baseline="0" dirty="0" smtClean="0">
                <a:ea typeface="Arial"/>
                <a:cs typeface="Arial"/>
                <a:sym typeface="Arial"/>
              </a:rPr>
              <a:t>Q</a:t>
            </a:r>
            <a:r>
              <a:rPr lang="en-US" sz="4100" b="0" i="0" u="none" strike="noStrike" cap="none" baseline="0" dirty="0" smtClean="0">
                <a:ea typeface="Arial"/>
                <a:cs typeface="Arial"/>
                <a:sym typeface="Arial"/>
              </a:rPr>
              <a:t>uality</a:t>
            </a:r>
            <a:r>
              <a:rPr lang="en-US" sz="4100" b="0" i="0" u="none" strike="noStrike" cap="none" dirty="0" smtClean="0">
                <a:ea typeface="Arial"/>
                <a:cs typeface="Arial"/>
                <a:sym typeface="Arial"/>
              </a:rPr>
              <a:t> </a:t>
            </a:r>
            <a:r>
              <a:rPr sz="4100" b="0" i="0" u="none" strike="noStrike" cap="none" baseline="0" dirty="0" smtClean="0">
                <a:ea typeface="Arial"/>
                <a:cs typeface="Arial"/>
                <a:sym typeface="Arial"/>
              </a:rPr>
              <a:t>A</a:t>
            </a:r>
            <a:r>
              <a:rPr lang="en-US" sz="4100" b="0" i="0" u="none" strike="noStrike" cap="none" baseline="0" dirty="0" smtClean="0">
                <a:ea typeface="Arial"/>
                <a:cs typeface="Arial"/>
                <a:sym typeface="Arial"/>
              </a:rPr>
              <a:t>ct</a:t>
            </a:r>
            <a:endParaRPr sz="4100" b="0" i="0" u="none" strike="noStrike" cap="none" baseline="0" dirty="0"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>
            <a:spLocks noGrp="1"/>
          </p:cNvSpPr>
          <p:nvPr>
            <p:ph idx="1"/>
          </p:nvPr>
        </p:nvSpPr>
        <p:spPr>
          <a:xfrm>
            <a:off x="1143000" y="1600200"/>
            <a:ext cx="7848600" cy="46104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accent1"/>
              </a:buClr>
              <a:buSzPct val="80555"/>
              <a:buFont typeface="Arial"/>
              <a:buChar char="•"/>
            </a:pPr>
            <a:r>
              <a:rPr sz="30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NCA </a:t>
            </a:r>
            <a:r>
              <a:rPr sz="30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is classified as</a:t>
            </a:r>
            <a:r>
              <a:rPr sz="3000" b="0" i="0" u="none" strike="noStrike" cap="none" baseline="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sz="3000" b="0" i="0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‘A Highly Influential Scientific Assessment’ (HISA) - </a:t>
            </a:r>
            <a:r>
              <a:rPr sz="30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must meet the </a:t>
            </a:r>
            <a:r>
              <a:rPr sz="3000" b="0" i="0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highest level of quality in the Information Quality Act </a:t>
            </a:r>
            <a:r>
              <a:rPr sz="30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(NOAA IQA)</a:t>
            </a:r>
          </a:p>
          <a:p>
            <a:pPr marL="0" marR="0" lvl="1" indent="0" algn="l" rtl="0">
              <a:buClr>
                <a:schemeClr val="accent1"/>
              </a:buClr>
              <a:buSzPct val="89743"/>
              <a:buFont typeface="Arial"/>
              <a:buChar char="•"/>
            </a:pPr>
            <a:r>
              <a:rPr sz="2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is a scientific assessment that: (</a:t>
            </a:r>
            <a:r>
              <a:rPr sz="2600" b="0" i="0" u="none" strike="noStrike" cap="none" baseline="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</a:t>
            </a:r>
            <a:r>
              <a:rPr sz="2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) has a potential impact of more than $500 million in any one year on either the public or private sector (the economic test); or (ii) is novel, controversial, or precedent-setting, or of significant interagency interest (the narrative test).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838200" y="484520"/>
            <a:ext cx="7848600" cy="72323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100" b="0" i="0" u="none" strike="noStrike" cap="none" baseline="0" dirty="0" smtClean="0">
                <a:ea typeface="Arial"/>
                <a:cs typeface="Arial"/>
                <a:sym typeface="Arial"/>
              </a:rPr>
              <a:t>Information Sources</a:t>
            </a:r>
            <a:endParaRPr sz="4100" b="0" i="0" u="none" strike="noStrike" cap="none" baseline="0" dirty="0"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33670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accent1"/>
              </a:buClr>
              <a:buSzPct val="80555"/>
              <a:buNone/>
            </a:pPr>
            <a:r>
              <a:rPr sz="30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Clear </a:t>
            </a:r>
            <a:r>
              <a:rPr sz="30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that </a:t>
            </a:r>
            <a:r>
              <a:rPr sz="3000" b="0" i="0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not all useful material for the NCA will be found in the academic literature</a:t>
            </a:r>
          </a:p>
          <a:p>
            <a:pPr marL="0" marR="0" lvl="1" indent="0" algn="l" rtl="0">
              <a:buClr>
                <a:schemeClr val="accent1"/>
              </a:buClr>
              <a:buSzPct val="89743"/>
              <a:buNone/>
            </a:pPr>
            <a:endParaRPr lang="en-US" sz="2600" b="0" i="0" u="none" strike="noStrike" cap="none" baseline="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1" indent="0" algn="l" rtl="0">
              <a:buClr>
                <a:schemeClr val="accent1"/>
              </a:buClr>
              <a:buSzPct val="89743"/>
              <a:buNone/>
            </a:pPr>
            <a:r>
              <a:rPr sz="2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“unconventional</a:t>
            </a:r>
            <a:r>
              <a:rPr sz="2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” information, - from public health departments, states and tribes, NGO’s, data collected but not yet reviewed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0" dirty="0" smtClean="0">
                <a:ea typeface="Arial"/>
                <a:cs typeface="Arial"/>
                <a:sym typeface="Arial"/>
              </a:rPr>
              <a:t>Different types of information:</a:t>
            </a:r>
            <a:endParaRPr lang="en-US" dirty="0"/>
          </a:p>
        </p:txBody>
      </p:sp>
      <p:sp>
        <p:nvSpPr>
          <p:cNvPr id="198" name="Shape 198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33424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accent1"/>
              </a:buClr>
              <a:buSzPct val="80729"/>
              <a:buFont typeface="Arial"/>
              <a:buChar char="•"/>
            </a:pPr>
            <a:r>
              <a:rPr sz="3200" b="0" i="0" u="none" strike="noStrike" cap="none" baseline="0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Original </a:t>
            </a:r>
            <a:r>
              <a:rPr sz="3200" b="0" i="0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data </a:t>
            </a:r>
            <a:r>
              <a:rPr sz="32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(such as satellite and in-situ observations)</a:t>
            </a:r>
          </a:p>
          <a:p>
            <a:pPr marL="0" marR="0" lvl="0" indent="0" algn="l" rtl="0">
              <a:buClr>
                <a:schemeClr val="accent1"/>
              </a:buClr>
              <a:buSzPct val="80729"/>
              <a:buFont typeface="Arial"/>
              <a:buChar char="•"/>
            </a:pPr>
            <a:r>
              <a:rPr sz="3200" b="0" i="0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Synthesized data </a:t>
            </a:r>
            <a:r>
              <a:rPr sz="32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(such as model data, indicators, GIS application)</a:t>
            </a:r>
          </a:p>
          <a:p>
            <a:pPr marL="0" marR="0" lvl="0" indent="0" algn="l" rtl="0">
              <a:buClr>
                <a:schemeClr val="accent1"/>
              </a:buClr>
              <a:buSzPct val="80729"/>
              <a:buFont typeface="Arial"/>
              <a:buChar char="•"/>
            </a:pPr>
            <a:r>
              <a:rPr sz="3200" b="0" i="0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Interpreted </a:t>
            </a:r>
            <a:r>
              <a:rPr sz="3200" b="0" i="0" u="none" strike="noStrike" cap="none" baseline="0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products</a:t>
            </a:r>
            <a:endParaRPr lang="en-US" sz="3200" b="0" i="0" u="none" strike="noStrike" cap="none" baseline="0" dirty="0" smtClean="0">
              <a:solidFill>
                <a:srgbClr val="FF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accent1"/>
              </a:buClr>
              <a:buSzPct val="80729"/>
              <a:buNone/>
            </a:pPr>
            <a:r>
              <a:rPr sz="32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(such </a:t>
            </a:r>
            <a:r>
              <a:rPr sz="32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as assessments)</a:t>
            </a:r>
          </a:p>
        </p:txBody>
      </p:sp>
      <p:sp>
        <p:nvSpPr>
          <p:cNvPr id="199" name="Shape 199"/>
          <p:cNvSpPr/>
          <p:nvPr/>
        </p:nvSpPr>
        <p:spPr>
          <a:xfrm>
            <a:off x="5638801" y="3657600"/>
            <a:ext cx="3505199" cy="25923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838200" y="144449"/>
            <a:ext cx="7848600" cy="72323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z="4100" b="0" i="0" u="none" strike="noStrike" cap="none" baseline="0" dirty="0" smtClean="0">
                <a:ea typeface="Arial"/>
                <a:cs typeface="Arial"/>
                <a:sym typeface="Arial"/>
              </a:rPr>
              <a:t>NCA </a:t>
            </a:r>
            <a:r>
              <a:rPr lang="en-US" sz="4100" b="0" i="0" u="none" strike="noStrike" cap="none" baseline="0" dirty="0" smtClean="0">
                <a:ea typeface="Arial"/>
                <a:cs typeface="Arial"/>
                <a:sym typeface="Arial"/>
              </a:rPr>
              <a:t>Drivers</a:t>
            </a:r>
            <a:endParaRPr sz="4100" b="0" i="0" u="none" strike="noStrike" cap="none" baseline="0" dirty="0"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/>
          </p:cNvSpPr>
          <p:nvPr>
            <p:ph idx="1"/>
          </p:nvPr>
        </p:nvSpPr>
        <p:spPr>
          <a:xfrm>
            <a:off x="685800" y="990600"/>
            <a:ext cx="8458200" cy="4718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400050" lvl="1" indent="0">
              <a:lnSpc>
                <a:spcPct val="80000"/>
              </a:lnSpc>
              <a:buClr>
                <a:schemeClr val="accent1"/>
              </a:buClr>
              <a:buSzPct val="79710"/>
              <a:buFont typeface="Arial"/>
              <a:buChar char="•"/>
            </a:pPr>
            <a:r>
              <a:rPr sz="2400" b="0" i="0" u="none" strike="noStrike" cap="none" baseline="0" dirty="0" smtClean="0">
                <a:ea typeface="Arial"/>
                <a:cs typeface="Calibri" pitchFamily="34" charset="0"/>
                <a:sym typeface="Arial"/>
              </a:rPr>
              <a:t>Increasing </a:t>
            </a:r>
            <a:r>
              <a:rPr sz="2400" b="0" i="0" u="none" strike="noStrike" cap="none" baseline="0" dirty="0">
                <a:ea typeface="Arial"/>
                <a:cs typeface="Calibri" pitchFamily="34" charset="0"/>
                <a:sym typeface="Arial"/>
              </a:rPr>
              <a:t>calls for </a:t>
            </a:r>
            <a:r>
              <a:rPr sz="2400" b="0" i="1" u="none" strike="noStrike" cap="none" baseline="0" dirty="0">
                <a:solidFill>
                  <a:srgbClr val="FF0000"/>
                </a:solidFill>
                <a:ea typeface="Arial"/>
                <a:cs typeface="Calibri" pitchFamily="34" charset="0"/>
                <a:sym typeface="Arial"/>
              </a:rPr>
              <a:t>transparency </a:t>
            </a:r>
          </a:p>
          <a:p>
            <a:pPr marL="400050" lvl="2" indent="0">
              <a:lnSpc>
                <a:spcPct val="80000"/>
              </a:lnSpc>
              <a:buClr>
                <a:schemeClr val="accent1"/>
              </a:buClr>
              <a:buSzPct val="91666"/>
            </a:pPr>
            <a:r>
              <a:rPr sz="2000" b="0" i="0" u="none" strike="noStrike" cap="none" baseline="0" dirty="0" smtClean="0">
                <a:solidFill>
                  <a:schemeClr val="tx1"/>
                </a:solidFill>
                <a:ea typeface="Arial"/>
                <a:cs typeface="Calibri" pitchFamily="34" charset="0"/>
                <a:sym typeface="Arial"/>
              </a:rPr>
              <a:t>Process and product</a:t>
            </a:r>
          </a:p>
          <a:p>
            <a:pPr marL="914400" lvl="4" indent="0">
              <a:lnSpc>
                <a:spcPct val="80000"/>
              </a:lnSpc>
              <a:buClr>
                <a:schemeClr val="accent2"/>
              </a:buClr>
              <a:buSzPct val="83333"/>
              <a:buNone/>
            </a:pPr>
            <a:r>
              <a:rPr lang="en-US" dirty="0" smtClean="0">
                <a:solidFill>
                  <a:schemeClr val="tx1"/>
                </a:solidFill>
                <a:ea typeface="Arial"/>
                <a:cs typeface="Calibri" pitchFamily="34" charset="0"/>
                <a:sym typeface="Arial"/>
              </a:rPr>
              <a:t>A</a:t>
            </a:r>
            <a:r>
              <a:rPr b="0" i="0" u="none" strike="noStrike" cap="none" baseline="0" dirty="0" smtClean="0">
                <a:solidFill>
                  <a:schemeClr val="tx1"/>
                </a:solidFill>
                <a:ea typeface="Arial"/>
                <a:cs typeface="Calibri" pitchFamily="34" charset="0"/>
                <a:sym typeface="Arial"/>
              </a:rPr>
              <a:t>bility to search comments, provenance of and access to datasets</a:t>
            </a:r>
          </a:p>
          <a:p>
            <a:pPr marL="400050" lvl="1" indent="0">
              <a:lnSpc>
                <a:spcPct val="80000"/>
              </a:lnSpc>
              <a:buClr>
                <a:schemeClr val="accent1"/>
              </a:buClr>
              <a:buSzPct val="79710"/>
              <a:buFont typeface="Arial"/>
              <a:buChar char="•"/>
            </a:pPr>
            <a:r>
              <a:rPr sz="2400" b="0" i="0" u="none" strike="noStrike" cap="none" baseline="0" dirty="0" smtClean="0">
                <a:ea typeface="Arial"/>
                <a:cs typeface="Calibri" pitchFamily="34" charset="0"/>
                <a:sym typeface="Arial"/>
              </a:rPr>
              <a:t>Increasing </a:t>
            </a:r>
            <a:r>
              <a:rPr sz="2400" b="0" i="1" u="none" strike="noStrike" cap="none" baseline="0" dirty="0">
                <a:solidFill>
                  <a:srgbClr val="FF0000"/>
                </a:solidFill>
                <a:ea typeface="Arial"/>
                <a:cs typeface="Calibri" pitchFamily="34" charset="0"/>
                <a:sym typeface="Arial"/>
              </a:rPr>
              <a:t>range of </a:t>
            </a:r>
            <a:r>
              <a:rPr sz="2400" b="0" i="1" u="none" strike="noStrike" cap="none" baseline="0" dirty="0" smtClean="0">
                <a:solidFill>
                  <a:srgbClr val="FF0000"/>
                </a:solidFill>
                <a:ea typeface="Arial"/>
                <a:cs typeface="Calibri" pitchFamily="34" charset="0"/>
                <a:sym typeface="Arial"/>
              </a:rPr>
              <a:t>user</a:t>
            </a:r>
            <a:r>
              <a:rPr lang="en-US" sz="2400" b="0" i="1" u="none" strike="noStrike" cap="none" baseline="0" dirty="0" smtClean="0">
                <a:solidFill>
                  <a:srgbClr val="FF0000"/>
                </a:solidFill>
                <a:ea typeface="Arial"/>
                <a:cs typeface="Calibri" pitchFamily="34" charset="0"/>
                <a:sym typeface="Arial"/>
              </a:rPr>
              <a:t>s</a:t>
            </a:r>
            <a:endParaRPr sz="2400" b="0" i="1" u="none" strike="noStrike" cap="none" baseline="0" dirty="0">
              <a:solidFill>
                <a:srgbClr val="FF0000"/>
              </a:solidFill>
              <a:ea typeface="Arial"/>
              <a:cs typeface="Calibri" pitchFamily="34" charset="0"/>
              <a:sym typeface="Arial"/>
            </a:endParaRPr>
          </a:p>
          <a:p>
            <a:pPr marL="400050" lvl="2" indent="0">
              <a:lnSpc>
                <a:spcPct val="80000"/>
              </a:lnSpc>
              <a:buClr>
                <a:schemeClr val="accent1"/>
              </a:buClr>
              <a:buSzPct val="91666"/>
            </a:pPr>
            <a:r>
              <a:rPr b="0" i="0" u="none" strike="noStrike" cap="none" baseline="0" dirty="0">
                <a:solidFill>
                  <a:schemeClr val="tx1"/>
                </a:solidFill>
                <a:ea typeface="Arial"/>
                <a:cs typeface="Calibri" pitchFamily="34" charset="0"/>
                <a:sym typeface="Arial"/>
              </a:rPr>
              <a:t>Increasing need/opportunity for </a:t>
            </a:r>
            <a:r>
              <a:rPr b="0" i="1" u="none" strike="noStrike" cap="none" baseline="0" dirty="0">
                <a:solidFill>
                  <a:srgbClr val="FF0000"/>
                </a:solidFill>
                <a:ea typeface="Arial"/>
                <a:cs typeface="Calibri" pitchFamily="34" charset="0"/>
                <a:sym typeface="Arial"/>
              </a:rPr>
              <a:t>flexibility</a:t>
            </a:r>
            <a:r>
              <a:rPr b="0" i="0" u="none" strike="noStrike" cap="none" baseline="0" dirty="0">
                <a:solidFill>
                  <a:schemeClr val="tx1"/>
                </a:solidFill>
                <a:ea typeface="Arial"/>
                <a:cs typeface="Calibri" pitchFamily="34" charset="0"/>
                <a:sym typeface="Arial"/>
              </a:rPr>
              <a:t>: applications/ nested scales /different ways ‘into’ the assessment and its data</a:t>
            </a:r>
          </a:p>
          <a:p>
            <a:pPr marL="400050" lvl="1" indent="0">
              <a:lnSpc>
                <a:spcPct val="80000"/>
              </a:lnSpc>
              <a:buClr>
                <a:schemeClr val="accent1"/>
              </a:buClr>
              <a:buSzPct val="79710"/>
              <a:buFont typeface="Arial"/>
              <a:buChar char="•"/>
            </a:pPr>
            <a:r>
              <a:rPr sz="2400" b="0" i="0" u="none" strike="noStrike" cap="none" baseline="0" dirty="0">
                <a:ea typeface="Arial"/>
                <a:cs typeface="Calibri" pitchFamily="34" charset="0"/>
                <a:sym typeface="Arial"/>
              </a:rPr>
              <a:t>Increasing range of source material </a:t>
            </a:r>
          </a:p>
          <a:p>
            <a:pPr marL="857250" lvl="3" indent="0">
              <a:lnSpc>
                <a:spcPct val="80000"/>
              </a:lnSpc>
              <a:buClr>
                <a:schemeClr val="accent1"/>
              </a:buClr>
              <a:buSzPct val="91666"/>
              <a:buNone/>
            </a:pPr>
            <a:r>
              <a:rPr b="0" i="0" u="none" strike="noStrike" cap="none" baseline="0" dirty="0">
                <a:ea typeface="Arial"/>
                <a:cs typeface="Calibri" pitchFamily="34" charset="0"/>
                <a:sym typeface="Arial"/>
              </a:rPr>
              <a:t>Model data, observational data (physical, societal, economic), historical data, </a:t>
            </a:r>
            <a:r>
              <a:rPr b="0" i="0" u="none" strike="noStrike" cap="none" baseline="0" dirty="0" err="1">
                <a:ea typeface="Arial"/>
                <a:cs typeface="Calibri" pitchFamily="34" charset="0"/>
                <a:sym typeface="Arial"/>
              </a:rPr>
              <a:t>sectoral</a:t>
            </a:r>
            <a:r>
              <a:rPr b="0" i="0" u="none" strike="noStrike" cap="none" baseline="0" dirty="0">
                <a:ea typeface="Arial"/>
                <a:cs typeface="Calibri" pitchFamily="34" charset="0"/>
                <a:sym typeface="Arial"/>
              </a:rPr>
              <a:t> and regional assessments, scales/resolution</a:t>
            </a:r>
          </a:p>
          <a:p>
            <a:pPr marL="400050" lvl="1" indent="0">
              <a:lnSpc>
                <a:spcPct val="80000"/>
              </a:lnSpc>
              <a:buClr>
                <a:schemeClr val="accent1"/>
              </a:buClr>
              <a:buSzPct val="79710"/>
              <a:buFont typeface="Arial"/>
              <a:buChar char="•"/>
            </a:pPr>
            <a:r>
              <a:rPr sz="2400" b="0" i="0" u="none" strike="noStrike" cap="none" baseline="0" dirty="0">
                <a:ea typeface="Arial"/>
                <a:cs typeface="Calibri" pitchFamily="34" charset="0"/>
                <a:sym typeface="Arial"/>
              </a:rPr>
              <a:t>Increasing need for </a:t>
            </a:r>
            <a:r>
              <a:rPr sz="2400" b="0" i="1" u="none" strike="noStrike" cap="none" baseline="0" dirty="0">
                <a:solidFill>
                  <a:srgbClr val="FF0000"/>
                </a:solidFill>
                <a:ea typeface="Arial"/>
                <a:cs typeface="Calibri" pitchFamily="34" charset="0"/>
                <a:sym typeface="Arial"/>
              </a:rPr>
              <a:t>clear communication and context</a:t>
            </a:r>
          </a:p>
          <a:p>
            <a:pPr marL="400050" lvl="1" indent="0">
              <a:lnSpc>
                <a:spcPct val="80000"/>
              </a:lnSpc>
              <a:buClr>
                <a:schemeClr val="accent1"/>
              </a:buClr>
              <a:buSzPct val="79710"/>
              <a:buFont typeface="Arial"/>
              <a:buChar char="•"/>
            </a:pPr>
            <a:r>
              <a:rPr sz="2400" b="0" i="0" u="none" strike="noStrike" cap="none" baseline="0" dirty="0">
                <a:ea typeface="Arial"/>
                <a:cs typeface="Calibri" pitchFamily="34" charset="0"/>
                <a:sym typeface="Arial"/>
              </a:rPr>
              <a:t>Increasing value of </a:t>
            </a:r>
            <a:r>
              <a:rPr sz="2400" b="0" i="1" u="none" strike="noStrike" cap="none" baseline="0" dirty="0">
                <a:solidFill>
                  <a:srgbClr val="FF0000"/>
                </a:solidFill>
                <a:ea typeface="Arial"/>
                <a:cs typeface="Calibri" pitchFamily="34" charset="0"/>
                <a:sym typeface="Arial"/>
              </a:rPr>
              <a:t>standardization/consistency</a:t>
            </a:r>
            <a:r>
              <a:rPr sz="2400" b="0" i="0" u="none" strike="noStrike" cap="none" baseline="0" dirty="0">
                <a:ea typeface="Arial"/>
                <a:cs typeface="Calibri" pitchFamily="34" charset="0"/>
                <a:sym typeface="Arial"/>
              </a:rPr>
              <a:t> (e.g. metadata, regional </a:t>
            </a:r>
            <a:r>
              <a:rPr sz="2400" b="0" i="0" u="none" strike="noStrike" cap="none" baseline="0" dirty="0" err="1">
                <a:ea typeface="Arial"/>
                <a:cs typeface="Calibri" pitchFamily="34" charset="0"/>
                <a:sym typeface="Arial"/>
              </a:rPr>
              <a:t>intercomparison</a:t>
            </a:r>
            <a:r>
              <a:rPr sz="2400" b="0" i="0" u="none" strike="noStrike" cap="none" baseline="0" dirty="0">
                <a:ea typeface="Arial"/>
                <a:cs typeface="Calibri" pitchFamily="34" charset="0"/>
                <a:sym typeface="Arial"/>
              </a:rPr>
              <a:t>)</a:t>
            </a:r>
          </a:p>
          <a:p>
            <a:pPr marL="400050" lvl="1" indent="0">
              <a:lnSpc>
                <a:spcPct val="80000"/>
              </a:lnSpc>
              <a:buClr>
                <a:schemeClr val="accent1"/>
              </a:buClr>
              <a:buSzPct val="79710"/>
              <a:buFont typeface="Arial"/>
              <a:buChar char="•"/>
            </a:pPr>
            <a:r>
              <a:rPr sz="2400" b="0" i="0" u="none" strike="noStrike" cap="none" baseline="0" dirty="0" smtClean="0">
                <a:ea typeface="Arial"/>
                <a:cs typeface="Calibri" pitchFamily="34" charset="0"/>
                <a:sym typeface="Arial"/>
              </a:rPr>
              <a:t>Increasing </a:t>
            </a:r>
            <a:r>
              <a:rPr sz="2400" b="0" i="0" u="none" strike="noStrike" cap="none" baseline="0" dirty="0">
                <a:ea typeface="Arial"/>
                <a:cs typeface="Calibri" pitchFamily="34" charset="0"/>
                <a:sym typeface="Arial"/>
              </a:rPr>
              <a:t>opportunity for (scientific) </a:t>
            </a:r>
            <a:r>
              <a:rPr sz="2400" b="0" i="1" u="none" strike="noStrike" cap="none" baseline="0" dirty="0" smtClean="0">
                <a:solidFill>
                  <a:srgbClr val="FF0000"/>
                </a:solidFill>
                <a:ea typeface="Arial"/>
                <a:cs typeface="Calibri" pitchFamily="34" charset="0"/>
                <a:sym typeface="Arial"/>
              </a:rPr>
              <a:t>collaboration</a:t>
            </a:r>
            <a:endParaRPr lang="en-US" sz="3600" b="1" i="1" dirty="0" smtClean="0">
              <a:solidFill>
                <a:srgbClr val="FF0000"/>
              </a:solidFill>
              <a:ea typeface="Arial"/>
              <a:cs typeface="Calibri" pitchFamily="34" charset="0"/>
              <a:sym typeface="Arial"/>
            </a:endParaRPr>
          </a:p>
          <a:p>
            <a:pPr marL="0" lvl="0" indent="0">
              <a:lnSpc>
                <a:spcPct val="80000"/>
              </a:lnSpc>
              <a:buClr>
                <a:schemeClr val="lt1"/>
              </a:buClr>
              <a:buSzPct val="25000"/>
              <a:buNone/>
            </a:pPr>
            <a:endParaRPr lang="en-US" sz="2300" dirty="0" smtClean="0">
              <a:solidFill>
                <a:schemeClr val="dk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838200" y="180045"/>
            <a:ext cx="7848600" cy="72323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1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NCA Web</a:t>
            </a:r>
            <a:r>
              <a:rPr lang="en-US" sz="41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Goals</a:t>
            </a:r>
            <a:endParaRPr sz="41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>
            <a:spLocks noGrp="1"/>
          </p:cNvSpPr>
          <p:nvPr>
            <p:ph idx="1"/>
          </p:nvPr>
        </p:nvSpPr>
        <p:spPr>
          <a:xfrm>
            <a:off x="990600" y="1219200"/>
            <a:ext cx="7848600" cy="41549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buClr>
                <a:schemeClr val="lt1"/>
              </a:buClr>
              <a:buSzPct val="25000"/>
              <a:buFont typeface="Arial"/>
              <a:buNone/>
            </a:pPr>
            <a:r>
              <a:rPr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NCA 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will </a:t>
            </a:r>
            <a:r>
              <a:rPr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not host 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basic data, but will provide </a:t>
            </a:r>
            <a:r>
              <a:rPr sz="2400" b="0" i="1" u="none" strike="noStrike" cap="none" baseline="0" dirty="0">
                <a:solidFill>
                  <a:srgbClr val="FF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central access 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and </a:t>
            </a:r>
            <a:r>
              <a:rPr sz="2400" b="0" i="1" u="none" strike="noStrike" cap="none" baseline="0" dirty="0">
                <a:solidFill>
                  <a:srgbClr val="FF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consistent, interpretable metadata</a:t>
            </a:r>
          </a:p>
          <a:p>
            <a:pPr marL="0" lvl="1" indent="0">
              <a:lnSpc>
                <a:spcPct val="80000"/>
              </a:lnSpc>
              <a:buClr>
                <a:schemeClr val="accent1"/>
              </a:buClr>
              <a:buSzPct val="90277"/>
              <a:buFont typeface="Arial" pitchFamily="34" charset="0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Metadata will adhere to common </a:t>
            </a:r>
            <a:r>
              <a:rPr sz="2400" b="0" i="1" u="none" strike="noStrike" cap="none" baseline="0" dirty="0" smtClean="0">
                <a:solidFill>
                  <a:srgbClr val="FF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standards</a:t>
            </a:r>
            <a:endParaRPr sz="2400" b="0" i="1" u="none" strike="noStrike" cap="none" baseline="0" dirty="0">
              <a:solidFill>
                <a:srgbClr val="FF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0" lvl="1" indent="0">
              <a:lnSpc>
                <a:spcPct val="80000"/>
              </a:lnSpc>
              <a:buClr>
                <a:schemeClr val="accent1"/>
              </a:buClr>
              <a:buSzPct val="90277"/>
              <a:buFont typeface="Arial" pitchFamily="34" charset="0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Documented uncertainty</a:t>
            </a:r>
          </a:p>
          <a:p>
            <a:pPr marL="0" lvl="1" indent="0">
              <a:lnSpc>
                <a:spcPct val="80000"/>
              </a:lnSpc>
              <a:buClr>
                <a:schemeClr val="accent1"/>
              </a:buClr>
              <a:buSzPct val="90277"/>
              <a:buFont typeface="Arial" pitchFamily="34" charset="0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Indicators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SzPct val="80357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Quality and </a:t>
            </a:r>
            <a:r>
              <a:rPr sz="2400" b="0" i="1" u="none" strike="noStrike" cap="none" baseline="0" dirty="0">
                <a:solidFill>
                  <a:srgbClr val="FF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provenance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of data will be clear and peer reviewed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SzPct val="80357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Interoperable data </a:t>
            </a:r>
            <a:r>
              <a:rPr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system</a:t>
            </a:r>
            <a:r>
              <a:rPr lang="en-US" sz="240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–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open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interface into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data</a:t>
            </a:r>
            <a:endParaRPr sz="2400" b="0" i="0" u="none" strike="noStrike" cap="none" baseline="0" dirty="0">
              <a:solidFill>
                <a:schemeClr val="dk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SzPct val="80357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Narrative assessment and graphics will link to source data and information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SzPct val="80357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Value of Information – how to prioritize different data </a:t>
            </a:r>
            <a:r>
              <a:rPr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sets/sources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838200" y="180045"/>
            <a:ext cx="7848600" cy="72323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1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NCA Web</a:t>
            </a:r>
            <a:r>
              <a:rPr lang="en-US" sz="41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Goals</a:t>
            </a:r>
            <a:endParaRPr sz="41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>
            <a:spLocks noGrp="1"/>
          </p:cNvSpPr>
          <p:nvPr>
            <p:ph idx="1"/>
          </p:nvPr>
        </p:nvSpPr>
        <p:spPr>
          <a:xfrm>
            <a:off x="990600" y="1219200"/>
            <a:ext cx="7848600" cy="49243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buClr>
                <a:schemeClr val="lt1"/>
              </a:buClr>
              <a:buSzPct val="25000"/>
              <a:buFont typeface="Arial"/>
              <a:buNone/>
            </a:pPr>
            <a:r>
              <a:rPr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NCA 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will </a:t>
            </a:r>
            <a:r>
              <a:rPr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not host 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basic data, but will provide </a:t>
            </a:r>
            <a:r>
              <a:rPr sz="2400" b="0" i="1" u="none" strike="noStrike" cap="none" baseline="0" dirty="0">
                <a:solidFill>
                  <a:srgbClr val="FF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central access 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and </a:t>
            </a:r>
            <a:r>
              <a:rPr sz="2400" b="0" i="1" u="none" strike="noStrike" cap="none" baseline="0" dirty="0">
                <a:solidFill>
                  <a:srgbClr val="FF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consistent, interpretable metadata</a:t>
            </a:r>
          </a:p>
          <a:p>
            <a:pPr marL="0" lvl="1" indent="0">
              <a:lnSpc>
                <a:spcPct val="80000"/>
              </a:lnSpc>
              <a:buClr>
                <a:schemeClr val="accent1"/>
              </a:buClr>
              <a:buSzPct val="90277"/>
              <a:buFont typeface="Arial" pitchFamily="34" charset="0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Metadata will adhere to common </a:t>
            </a:r>
            <a:r>
              <a:rPr sz="2400" b="0" i="1" u="none" strike="noStrike" cap="none" baseline="0" dirty="0" smtClean="0">
                <a:solidFill>
                  <a:srgbClr val="FF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standards</a:t>
            </a:r>
            <a:endParaRPr sz="2400" b="0" i="1" u="none" strike="noStrike" cap="none" baseline="0" dirty="0">
              <a:solidFill>
                <a:srgbClr val="FF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0" lvl="1" indent="0">
              <a:lnSpc>
                <a:spcPct val="80000"/>
              </a:lnSpc>
              <a:buClr>
                <a:schemeClr val="accent1"/>
              </a:buClr>
              <a:buSzPct val="90277"/>
              <a:buFont typeface="Arial" pitchFamily="34" charset="0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Documented uncertainty</a:t>
            </a:r>
          </a:p>
          <a:p>
            <a:pPr marL="0" lvl="1" indent="0">
              <a:lnSpc>
                <a:spcPct val="80000"/>
              </a:lnSpc>
              <a:buClr>
                <a:schemeClr val="accent1"/>
              </a:buClr>
              <a:buSzPct val="90277"/>
              <a:buFont typeface="Arial" pitchFamily="34" charset="0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Indicators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SzPct val="80357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Quality and </a:t>
            </a:r>
            <a:r>
              <a:rPr sz="2400" b="0" i="1" u="none" strike="noStrike" cap="none" baseline="0" dirty="0">
                <a:solidFill>
                  <a:srgbClr val="FF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provenance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of data will be clear and peer reviewed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SzPct val="80357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Interoperable data </a:t>
            </a:r>
            <a:r>
              <a:rPr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system</a:t>
            </a:r>
            <a:r>
              <a:rPr lang="en-US" sz="240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–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open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interface into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 data</a:t>
            </a:r>
            <a:endParaRPr sz="2400" b="0" i="0" u="none" strike="noStrike" cap="none" baseline="0" dirty="0">
              <a:solidFill>
                <a:schemeClr val="dk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SzPct val="80357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Narrative assessment and graphics will link to source data and information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SzPct val="80357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Value of Information – how to prioritize different data </a:t>
            </a:r>
            <a:r>
              <a:rPr sz="2400" b="0" i="0" u="none" strike="noStrike" cap="none" baseline="0" dirty="0" smtClean="0">
                <a:solidFill>
                  <a:schemeClr val="dk1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sets/sources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0" lvl="1" indent="0">
              <a:lnSpc>
                <a:spcPct val="80000"/>
              </a:lnSpc>
              <a:buClr>
                <a:schemeClr val="accent1"/>
              </a:buClr>
              <a:buSzPct val="80357"/>
              <a:buNone/>
            </a:pPr>
            <a:endParaRPr lang="en-US" sz="1400" b="1" i="1" dirty="0" smtClean="0">
              <a:solidFill>
                <a:srgbClr val="FF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0" lvl="1" indent="0">
              <a:lnSpc>
                <a:spcPct val="80000"/>
              </a:lnSpc>
              <a:buClr>
                <a:schemeClr val="accent1"/>
              </a:buClr>
              <a:buSzPct val="80357"/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Web Deployment is a game changer!</a:t>
            </a:r>
            <a:endParaRPr lang="en-US" sz="3600" b="1" i="1" dirty="0" smtClean="0">
              <a:solidFill>
                <a:srgbClr val="FF0000"/>
              </a:solidFill>
              <a:ea typeface="Arial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+mj-lt"/>
              </a:rPr>
              <a:t>National Climate Assessment </a:t>
            </a:r>
            <a:br>
              <a:rPr lang="en-US" sz="3600" b="0" dirty="0" smtClean="0">
                <a:latin typeface="+mj-lt"/>
              </a:rPr>
            </a:br>
            <a:r>
              <a:rPr lang="en-US" sz="3600" b="0" dirty="0" smtClean="0">
                <a:latin typeface="+mj-lt"/>
              </a:rPr>
              <a:t>Development and Advisory Committee</a:t>
            </a:r>
            <a:endParaRPr lang="en-US" sz="36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3962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60 member </a:t>
            </a:r>
            <a:r>
              <a:rPr lang="en-US" sz="2400" dirty="0" smtClean="0">
                <a:latin typeface="+mn-lt"/>
              </a:rPr>
              <a:t>federal advisory committee, including 45 non-federal members and 16 federal ex-officio representatives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Wide variety of expertise and perspectives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Providing advice on both the 2013 Report AND on the ongoing process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62 Convening Lead Authors and 180 Lead Authors have been named for 30 chapters, </a:t>
            </a:r>
            <a:r>
              <a:rPr lang="en-US" sz="2400" dirty="0" smtClean="0"/>
              <a:t>240 contributing authors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</p:spPr>
        <p:txBody>
          <a:bodyPr/>
          <a:lstStyle/>
          <a:p>
            <a:r>
              <a:rPr lang="en-US" b="0" dirty="0" smtClean="0"/>
              <a:t>NCA 2013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0772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Technical Input Process</a:t>
            </a:r>
          </a:p>
          <a:p>
            <a:pPr lvl="1"/>
            <a:r>
              <a:rPr lang="en-US" dirty="0" smtClean="0"/>
              <a:t>Over 250 submissions from over 120 individuals or teams and an additional 200+ collected by NCADAC working groups. </a:t>
            </a:r>
          </a:p>
          <a:p>
            <a:endParaRPr lang="en-US" dirty="0" smtClean="0"/>
          </a:p>
          <a:p>
            <a:r>
              <a:rPr lang="en-US" dirty="0" smtClean="0"/>
              <a:t>Working on communication and presentation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content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traceability</a:t>
            </a:r>
            <a:r>
              <a:rPr lang="en-US" dirty="0" smtClean="0"/>
              <a:t> to inputs and sources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NCAnet</a:t>
            </a:r>
            <a:r>
              <a:rPr lang="en-US" dirty="0" smtClean="0"/>
              <a:t>: Partners in Assessment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572000" cy="460216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</a:t>
            </a:r>
            <a:r>
              <a:rPr lang="en-US" sz="33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://</a:t>
            </a:r>
            <a:r>
              <a:rPr lang="en-US" sz="33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ncanet.usgcrp.gov</a:t>
            </a:r>
            <a:endParaRPr lang="en-US" sz="33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List of partners: 50+ organizations have already signed 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List of partners’ NCA-related activities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Monthly information sessions for potential members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Monthly conversations among existing partners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19</a:t>
            </a:fld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86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network of organizations that extend the NCA process and products </a:t>
            </a:r>
            <a:r>
              <a:rPr lang="en-US" dirty="0" smtClean="0"/>
              <a:t>beyond the federal government</a:t>
            </a:r>
            <a:endParaRPr lang="en-US" dirty="0"/>
          </a:p>
          <a:p>
            <a:r>
              <a:rPr lang="en-US" dirty="0"/>
              <a:t>Building long-term capacity to conduct and use assessments</a:t>
            </a:r>
          </a:p>
          <a:p>
            <a:r>
              <a:rPr lang="en-US" dirty="0"/>
              <a:t>Cultivating partnerships with organizations that will participate in the sustained assessment </a:t>
            </a:r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9" name="Picture 2" descr="https://8127265072815798136-a-usgcrp-gov-s-sites.googlegroups.com/a/usgcrp.gov/nco/portal-documents/nca-logo-and-link.png?attachauth=ANoY7coDU44ZHh-7w5B6PLBVxqBzDf5VJ6vVyJl1GGYLqbW5Jj6Jpo90Ke-8GLtwzVsvySTUlj-gFkkmZ5VySdCZxR-HvIK-Spyq42BhXfiaVg1XHiUmlVBioOFkZ2rdWVZSV3LE1Q8Xt5GdeRn1QjEHhhIdhnJ2zgbaWjrN3u2_QTg_spistQl00Tih1SHVkAVNaOzFmNY1e4pfZ998dONNnROFsySNhA%3D%3D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45" y="429373"/>
            <a:ext cx="2520655" cy="8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Global Change Research Act and </a:t>
            </a:r>
            <a:r>
              <a:rPr lang="en-US" b="0" dirty="0" smtClean="0"/>
              <a:t>USGCRP</a:t>
            </a:r>
            <a:endParaRPr lang="en-US" b="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2057400"/>
            <a:ext cx="5562600" cy="40687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USGCRP was mandated by Congress in the Global Change Research Act (GCRA) of 1990 (P.L. 101 – 606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i="1" dirty="0" smtClean="0">
                <a:solidFill>
                  <a:srgbClr val="274D60"/>
                </a:solidFill>
                <a:ea typeface="Times New Roman" charset="0"/>
                <a:cs typeface="Times New Roman" charset="0"/>
              </a:rPr>
              <a:t>	</a:t>
            </a:r>
            <a:r>
              <a:rPr lang="en-US" sz="2000" i="1" dirty="0" smtClean="0">
                <a:solidFill>
                  <a:srgbClr val="274D60"/>
                </a:solidFill>
                <a:ea typeface="Times New Roman" charset="0"/>
                <a:cs typeface="Times New Roman" charset="0"/>
              </a:rPr>
              <a:t>“</a:t>
            </a:r>
            <a:r>
              <a:rPr lang="en-US" sz="2000" i="1" dirty="0">
                <a:solidFill>
                  <a:srgbClr val="274D60"/>
                </a:solidFill>
                <a:ea typeface="Times New Roman" charset="0"/>
                <a:cs typeface="Times New Roman" charset="0"/>
              </a:rPr>
              <a:t>To provide for development and </a:t>
            </a:r>
            <a:r>
              <a:rPr lang="en-US" sz="2000" i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coordination</a:t>
            </a:r>
            <a:r>
              <a:rPr lang="en-US" sz="2000" i="1" dirty="0">
                <a:solidFill>
                  <a:srgbClr val="274D60"/>
                </a:solidFill>
                <a:ea typeface="Times New Roman" charset="0"/>
                <a:cs typeface="Times New Roman" charset="0"/>
              </a:rPr>
              <a:t> of a comprehensive and integrated United States Research Program which will assist the Nation and the world to </a:t>
            </a:r>
            <a:r>
              <a:rPr lang="en-US" sz="2000" b="1" i="1" dirty="0">
                <a:solidFill>
                  <a:srgbClr val="274D60"/>
                </a:solidFill>
                <a:ea typeface="Times New Roman" charset="0"/>
                <a:cs typeface="Times New Roman" charset="0"/>
              </a:rPr>
              <a:t>understand, assess, predict, and respond</a:t>
            </a:r>
            <a:r>
              <a:rPr lang="en-US" sz="2000" i="1" dirty="0">
                <a:solidFill>
                  <a:srgbClr val="274D60"/>
                </a:solidFill>
                <a:ea typeface="Times New Roman" charset="0"/>
                <a:cs typeface="Times New Roman" charset="0"/>
              </a:rPr>
              <a:t> to human-induced and natural processes of global change.” </a:t>
            </a:r>
          </a:p>
          <a:p>
            <a:pPr lvl="1">
              <a:buNone/>
            </a:pPr>
            <a:endParaRPr lang="en-US" sz="1600" i="1" dirty="0">
              <a:solidFill>
                <a:srgbClr val="274D60"/>
              </a:solidFill>
              <a:ea typeface="Times New Roman" charset="0"/>
              <a:cs typeface="Times New Roman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76400"/>
            <a:ext cx="2263775" cy="2914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464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NCA to GCIS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NCA has a well-defined, limited scope we can focus on in the </a:t>
            </a:r>
            <a:r>
              <a:rPr lang="en-US" i="1" dirty="0" smtClean="0">
                <a:solidFill>
                  <a:srgbClr val="FF0000"/>
                </a:solidFill>
              </a:rPr>
              <a:t>short term</a:t>
            </a:r>
            <a:r>
              <a:rPr lang="en-US" dirty="0" smtClean="0"/>
              <a:t>.  We have </a:t>
            </a:r>
            <a:r>
              <a:rPr lang="en-US" i="1" dirty="0" smtClean="0">
                <a:solidFill>
                  <a:srgbClr val="FF0000"/>
                </a:solidFill>
              </a:rPr>
              <a:t>concrete goals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dedicated staff</a:t>
            </a:r>
            <a:r>
              <a:rPr lang="en-US" dirty="0" smtClean="0"/>
              <a:t> to accomplish them.</a:t>
            </a:r>
          </a:p>
          <a:p>
            <a:r>
              <a:rPr lang="en-US" dirty="0" smtClean="0"/>
              <a:t>The broader GCIS vision will require more </a:t>
            </a:r>
            <a:r>
              <a:rPr lang="en-US" i="1" dirty="0" smtClean="0">
                <a:solidFill>
                  <a:srgbClr val="FF0000"/>
                </a:solidFill>
              </a:rPr>
              <a:t>agency involvement </a:t>
            </a:r>
            <a:r>
              <a:rPr lang="en-US" dirty="0" smtClean="0"/>
              <a:t>to integrate global change information from across the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Global Change Information System</a:t>
            </a:r>
            <a:br>
              <a:rPr lang="en-US" b="0" dirty="0" smtClean="0"/>
            </a:br>
            <a:r>
              <a:rPr lang="en-US" b="0" dirty="0" smtClean="0"/>
              <a:t>(GCIS)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905000"/>
            <a:ext cx="7848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A web based source of </a:t>
            </a:r>
            <a:r>
              <a:rPr lang="en-US" i="1" dirty="0" smtClean="0">
                <a:solidFill>
                  <a:srgbClr val="FF0000"/>
                </a:solidFill>
              </a:rPr>
              <a:t>authoritative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accessible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usable</a:t>
            </a:r>
            <a:r>
              <a:rPr lang="en-US" dirty="0" smtClean="0"/>
              <a:t>, and </a:t>
            </a:r>
            <a:r>
              <a:rPr lang="en-US" i="1" dirty="0" smtClean="0">
                <a:solidFill>
                  <a:srgbClr val="FF0000"/>
                </a:solidFill>
              </a:rPr>
              <a:t>timely</a:t>
            </a:r>
            <a:r>
              <a:rPr lang="en-US" dirty="0" smtClean="0"/>
              <a:t> information about climate and global change for use by scientists, decision makers, and the public.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GCIS</a:t>
            </a:r>
            <a:endParaRPr lang="en-US" b="0" dirty="0"/>
          </a:p>
        </p:txBody>
      </p:sp>
      <p:pic>
        <p:nvPicPr>
          <p:cNvPr id="7" name="Content Placeholder 6" descr="dia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738688"/>
            <a:ext cx="8189449" cy="44335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GCIS</a:t>
            </a:r>
            <a:endParaRPr lang="en-US" dirty="0"/>
          </a:p>
        </p:txBody>
      </p:sp>
      <p:pic>
        <p:nvPicPr>
          <p:cNvPr id="8" name="Content Placeholder 7" descr="cmap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200" y="1981200"/>
            <a:ext cx="4319419" cy="30480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62000" y="14478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 an </a:t>
            </a:r>
            <a:r>
              <a:rPr lang="en-US" i="1" dirty="0" smtClean="0">
                <a:solidFill>
                  <a:srgbClr val="FF0000"/>
                </a:solidFill>
              </a:rPr>
              <a:t>entity</a:t>
            </a:r>
            <a:r>
              <a:rPr lang="en-US" dirty="0" smtClean="0"/>
              <a:t> from the structured metadata about each thing – tag with related </a:t>
            </a:r>
            <a:r>
              <a:rPr lang="en-US" i="1" dirty="0" smtClean="0">
                <a:solidFill>
                  <a:srgbClr val="FF0000"/>
                </a:solidFill>
              </a:rPr>
              <a:t>concepts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Identify it with a persistent, controlled </a:t>
            </a:r>
            <a:r>
              <a:rPr lang="en-US" i="1" dirty="0" smtClean="0">
                <a:solidFill>
                  <a:srgbClr val="FF0000"/>
                </a:solidFill>
              </a:rPr>
              <a:t>identifier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Present with a human readable web page and a </a:t>
            </a:r>
            <a:r>
              <a:rPr lang="en-US" i="1" dirty="0" smtClean="0">
                <a:solidFill>
                  <a:srgbClr val="FF0000"/>
                </a:solidFill>
              </a:rPr>
              <a:t>machine interface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Represent all </a:t>
            </a:r>
            <a:r>
              <a:rPr lang="en-US" i="1" dirty="0" smtClean="0">
                <a:solidFill>
                  <a:srgbClr val="FF0000"/>
                </a:solidFill>
              </a:rPr>
              <a:t>relationships</a:t>
            </a:r>
            <a:r>
              <a:rPr lang="en-US" dirty="0" smtClean="0"/>
              <a:t> between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76200"/>
            <a:ext cx="7848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NCA links to GCIS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" name="Content Placeholder 11" descr="nca2009_southeast_dia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838200"/>
            <a:ext cx="7946781" cy="50292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0" y="6248385"/>
            <a:ext cx="9144000" cy="6095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4" name="Shape 204"/>
          <p:cNvSpPr/>
          <p:nvPr/>
        </p:nvSpPr>
        <p:spPr>
          <a:xfrm>
            <a:off x="0" y="0"/>
            <a:ext cx="840532" cy="632459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5" name="Shape 205"/>
          <p:cNvSpPr/>
          <p:nvPr/>
        </p:nvSpPr>
        <p:spPr>
          <a:xfrm>
            <a:off x="3635842" y="6268837"/>
            <a:ext cx="1872269" cy="51295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06" name="Shape 206"/>
          <p:cNvSpPr/>
          <p:nvPr/>
        </p:nvSpPr>
        <p:spPr>
          <a:xfrm>
            <a:off x="457200" y="274635"/>
            <a:ext cx="8229600" cy="114297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838200" y="332180"/>
            <a:ext cx="7848600" cy="677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27"/>
              </a:spcBef>
              <a:spcAft>
                <a:spcPts val="427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3200" b="0" i="0" u="none" strike="noStrike" cap="none" baseline="0" dirty="0">
                <a:solidFill>
                  <a:srgbClr val="274D60"/>
                </a:solidFill>
                <a:latin typeface="Arial"/>
                <a:ea typeface="Arial"/>
                <a:cs typeface="Arial"/>
                <a:sym typeface="Arial"/>
              </a:rPr>
              <a:t>Interagency Information Integration</a:t>
            </a:r>
          </a:p>
        </p:txBody>
      </p:sp>
      <p:sp>
        <p:nvSpPr>
          <p:cNvPr id="208" name="Shape 208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20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381000" marR="0" lvl="0" indent="-165100" algn="l" rtl="0">
              <a:lnSpc>
                <a:spcPct val="100000"/>
              </a:lnSpc>
              <a:spcBef>
                <a:spcPts val="457"/>
              </a:spcBef>
              <a:spcAft>
                <a:spcPts val="457"/>
              </a:spcAft>
              <a:buClr>
                <a:srgbClr val="000000"/>
              </a:buClr>
              <a:buSzPct val="214285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sz="2400" b="0" i="0" u="none" strike="noStrike" cap="none" baseline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GCIS </a:t>
            </a:r>
            <a:r>
              <a:rPr sz="24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can </a:t>
            </a:r>
            <a:r>
              <a:rPr sz="2400" b="0" i="0" u="none" strike="noStrike" cap="none" baseline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use </a:t>
            </a:r>
            <a:r>
              <a:rPr sz="24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relationships between all </a:t>
            </a:r>
            <a:r>
              <a:rPr sz="2400" b="0" i="0" u="none" strike="noStrike" cap="none" baseline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relevant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sz="2400" b="0" i="0" u="none" strike="noStrike" cap="none" baseline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information </a:t>
            </a:r>
            <a:r>
              <a:rPr sz="24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about global change across the agencies:</a:t>
            </a:r>
          </a:p>
          <a:p>
            <a:pPr marL="762000" marR="0" lvl="1" indent="-152400" algn="l" rtl="0">
              <a:lnSpc>
                <a:spcPct val="100000"/>
              </a:lnSpc>
              <a:spcBef>
                <a:spcPts val="457"/>
              </a:spcBef>
              <a:spcAft>
                <a:spcPts val="457"/>
              </a:spcAft>
              <a:buClr>
                <a:srgbClr val="000000"/>
              </a:buClr>
              <a:buSzPct val="88888"/>
              <a:buFont typeface="Courier New"/>
              <a:buChar char="o"/>
            </a:pPr>
            <a:r>
              <a:rPr sz="20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From observations to datasets to research papers to models to analyses to organizations to people to synthesized reports to human impacts...</a:t>
            </a:r>
          </a:p>
          <a:p>
            <a:pPr marL="762000" marR="0" lvl="1" indent="-152400" algn="l" rtl="0">
              <a:lnSpc>
                <a:spcPct val="100000"/>
              </a:lnSpc>
              <a:spcBef>
                <a:spcPts val="457"/>
              </a:spcBef>
              <a:spcAft>
                <a:spcPts val="457"/>
              </a:spcAft>
              <a:buClr>
                <a:srgbClr val="000000"/>
              </a:buClr>
              <a:buSzPct val="88888"/>
              <a:buFont typeface="Courier New"/>
              <a:buChar char="o"/>
            </a:pPr>
            <a:r>
              <a:rPr sz="20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Determine </a:t>
            </a:r>
            <a:r>
              <a:rPr sz="2000" i="1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agency interdependencies </a:t>
            </a:r>
            <a:r>
              <a:rPr sz="20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-- An EPA analysis uses a NOAA model dependent on observations from a NASA satellite.</a:t>
            </a:r>
          </a:p>
          <a:p>
            <a:pPr marL="762000" marR="0" lvl="1" indent="-152400" algn="l" rtl="0">
              <a:lnSpc>
                <a:spcPct val="100000"/>
              </a:lnSpc>
              <a:spcBef>
                <a:spcPts val="457"/>
              </a:spcBef>
              <a:spcAft>
                <a:spcPts val="457"/>
              </a:spcAft>
              <a:buClr>
                <a:srgbClr val="000000"/>
              </a:buClr>
              <a:buSzPct val="88888"/>
              <a:buFont typeface="Courier New"/>
              <a:buChar char="o"/>
            </a:pPr>
            <a:r>
              <a:rPr sz="20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Can present </a:t>
            </a:r>
            <a:r>
              <a:rPr sz="2000" b="0" i="1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unique interagency metrics </a:t>
            </a:r>
            <a:r>
              <a:rPr sz="20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"How many papers referenced datasets from a specific satellite?"</a:t>
            </a:r>
          </a:p>
          <a:p>
            <a:pPr marL="762000" marR="0" lvl="1" indent="-152400" algn="l" rtl="0">
              <a:lnSpc>
                <a:spcPct val="100000"/>
              </a:lnSpc>
              <a:spcBef>
                <a:spcPts val="457"/>
              </a:spcBef>
              <a:spcAft>
                <a:spcPts val="457"/>
              </a:spcAft>
              <a:buClr>
                <a:srgbClr val="000000"/>
              </a:buClr>
              <a:buSzPct val="88888"/>
              <a:buFont typeface="Courier New"/>
              <a:buChar char="o"/>
            </a:pPr>
            <a:r>
              <a:rPr sz="2000" b="0" i="0" u="none" strike="noStrike" cap="none" baseline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Direct </a:t>
            </a:r>
            <a:r>
              <a:rPr sz="20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users </a:t>
            </a:r>
            <a:r>
              <a:rPr sz="2000" b="0" i="1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back to agency data centers </a:t>
            </a:r>
            <a:r>
              <a:rPr sz="2000" b="0" i="0" u="none" strike="noStrike" cap="none" baseline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for more detailed information and the actual content and data.</a:t>
            </a:r>
          </a:p>
        </p:txBody>
      </p:sp>
      <p:sp>
        <p:nvSpPr>
          <p:cNvPr id="209" name="Shape 209"/>
          <p:cNvSpPr/>
          <p:nvPr/>
        </p:nvSpPr>
        <p:spPr>
          <a:xfrm>
            <a:off x="6553192" y="6356339"/>
            <a:ext cx="2133583" cy="36510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0" y="6248385"/>
            <a:ext cx="9144000" cy="6095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4" name="Shape 204"/>
          <p:cNvSpPr/>
          <p:nvPr/>
        </p:nvSpPr>
        <p:spPr>
          <a:xfrm>
            <a:off x="0" y="0"/>
            <a:ext cx="840532" cy="632459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5" name="Shape 205"/>
          <p:cNvSpPr/>
          <p:nvPr/>
        </p:nvSpPr>
        <p:spPr>
          <a:xfrm>
            <a:off x="3635842" y="6268837"/>
            <a:ext cx="1872269" cy="51295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06" name="Shape 206"/>
          <p:cNvSpPr/>
          <p:nvPr/>
        </p:nvSpPr>
        <p:spPr>
          <a:xfrm>
            <a:off x="457200" y="274635"/>
            <a:ext cx="8229600" cy="114297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838200" y="332180"/>
            <a:ext cx="7848600" cy="677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27"/>
              </a:spcBef>
              <a:spcAft>
                <a:spcPts val="427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rgbClr val="274D60"/>
                </a:solidFill>
                <a:latin typeface="Arial"/>
                <a:ea typeface="Arial"/>
                <a:cs typeface="Arial"/>
                <a:sym typeface="Arial"/>
              </a:rPr>
              <a:t>GCIS Data Mining</a:t>
            </a:r>
            <a:endParaRPr sz="3200" b="0" i="0" u="none" strike="noStrike" cap="none" baseline="0" dirty="0">
              <a:solidFill>
                <a:srgbClr val="274D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>
            <a:spLocks noGrp="1"/>
          </p:cNvSpPr>
          <p:nvPr>
            <p:ph idx="1"/>
          </p:nvPr>
        </p:nvSpPr>
        <p:spPr>
          <a:xfrm>
            <a:off x="838200" y="1295401"/>
            <a:ext cx="7924800" cy="4680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-US" sz="2400" dirty="0" smtClean="0"/>
              <a:t>	Structured information with relationships allows integrated </a:t>
            </a:r>
            <a:r>
              <a:rPr lang="en-US" sz="2400" i="1" dirty="0" smtClean="0">
                <a:solidFill>
                  <a:srgbClr val="FF0000"/>
                </a:solidFill>
              </a:rPr>
              <a:t>data mining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rgbClr val="FF0000"/>
                </a:solidFill>
              </a:rPr>
              <a:t>searching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rgbClr val="FF0000"/>
                </a:solidFill>
              </a:rPr>
              <a:t>metrics</a:t>
            </a:r>
            <a:r>
              <a:rPr lang="en-US" sz="2400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What projects provided data used to produce figures that were referenced in the 2013 NCA section about coastal sea level rise impacts?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Which data centers hold data referenced by papers related to forests in the </a:t>
            </a:r>
            <a:r>
              <a:rPr lang="en-US" sz="2000" dirty="0" err="1" smtClean="0"/>
              <a:t>midwest</a:t>
            </a:r>
            <a:r>
              <a:rPr lang="en-US" sz="2000" dirty="0" smtClean="0"/>
              <a:t>?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Which agencies have people working on projects related to societal impacts of extreme weather events?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Show me the latest papers about health impacts of air quality in California.  Which datasets were used in the analysis of air quality in California?</a:t>
            </a:r>
          </a:p>
          <a:p>
            <a:pPr marL="361950" indent="-152400">
              <a:spcBef>
                <a:spcPts val="457"/>
              </a:spcBef>
              <a:spcAft>
                <a:spcPts val="457"/>
              </a:spcAft>
              <a:buClr>
                <a:srgbClr val="000000"/>
              </a:buClr>
              <a:buSzPct val="88888"/>
              <a:buFont typeface="Courier New"/>
              <a:buChar char="o"/>
            </a:pPr>
            <a:endParaRPr sz="2400" b="0" i="0" u="none" strike="noStrike" cap="none" baseline="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6553192" y="6356339"/>
            <a:ext cx="2133583" cy="36510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GCIS 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NCA Web Portal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NCA content available online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Searchable, linkable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Complete provenance traceability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Links back to agency information sources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Construct, prototype and test the initial framework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constrained scope and dedicated staff  to accomplish a lot in a short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Ensure the system design is extensible and able to grow to meet long term GCIS needs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GCIS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single web site can lead back to agency global change information across the program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friendly, accessible entry into global change information for non-scientists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Global, persistent, reusable identifiers for each item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Integrated data catalog provides interagency metrics, data mining, searching, etc.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Interagency relationships allow discovery of interdependencies and increase collaboration opportunities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Agency information mapped into a common, consistent model with a standard vocabulary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Concept tagging and linking improves search results for agency products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GCIS Needs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i="1" dirty="0" smtClean="0">
                <a:solidFill>
                  <a:srgbClr val="FF0000"/>
                </a:solidFill>
              </a:rPr>
              <a:t>information model </a:t>
            </a:r>
            <a:r>
              <a:rPr lang="en-US" dirty="0" smtClean="0"/>
              <a:t>that can adequately describe the organization/relationships we are trying to represent.</a:t>
            </a:r>
          </a:p>
          <a:p>
            <a:endParaRPr lang="en-US" dirty="0" smtClean="0"/>
          </a:p>
          <a:p>
            <a:r>
              <a:rPr lang="en-US" dirty="0" smtClean="0"/>
              <a:t>Obtaining and maintaining the </a:t>
            </a:r>
            <a:r>
              <a:rPr lang="en-US" i="1" dirty="0" smtClean="0">
                <a:solidFill>
                  <a:srgbClr val="FF0000"/>
                </a:solidFill>
              </a:rPr>
              <a:t>content</a:t>
            </a:r>
            <a:r>
              <a:rPr lang="en-US" dirty="0" smtClean="0"/>
              <a:t> from the agencies, including the metadata for each ‘thing’ and the relationships between the ‘things’.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0" y="6248385"/>
            <a:ext cx="9144000" cy="6095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2" name="Shape 222"/>
          <p:cNvSpPr/>
          <p:nvPr/>
        </p:nvSpPr>
        <p:spPr>
          <a:xfrm>
            <a:off x="0" y="0"/>
            <a:ext cx="840532" cy="63245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3" name="Shape 223"/>
          <p:cNvSpPr/>
          <p:nvPr/>
        </p:nvSpPr>
        <p:spPr>
          <a:xfrm>
            <a:off x="3635842" y="6268837"/>
            <a:ext cx="1872269" cy="51295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24" name="Shape 224"/>
          <p:cNvSpPr/>
          <p:nvPr/>
        </p:nvSpPr>
        <p:spPr>
          <a:xfrm>
            <a:off x="457200" y="274635"/>
            <a:ext cx="8229600" cy="79216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838200" y="118225"/>
            <a:ext cx="7848600" cy="800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27"/>
              </a:spcBef>
              <a:spcAft>
                <a:spcPts val="427"/>
              </a:spcAft>
              <a:buClr>
                <a:srgbClr val="274D60"/>
              </a:buClr>
              <a:buSzPct val="25000"/>
              <a:buFont typeface="Arial"/>
              <a:buNone/>
            </a:pPr>
            <a:r>
              <a:rPr sz="4000" b="0" i="0" u="none" strike="noStrike" cap="none" baseline="0" dirty="0">
                <a:solidFill>
                  <a:srgbClr val="274D60"/>
                </a:solidFill>
                <a:ea typeface="Arial"/>
                <a:cs typeface="Arial"/>
                <a:sym typeface="Arial"/>
              </a:rPr>
              <a:t>Multiple Development Paths</a:t>
            </a:r>
          </a:p>
        </p:txBody>
      </p:sp>
      <p:sp>
        <p:nvSpPr>
          <p:cNvPr id="226" name="Shape 226"/>
          <p:cNvSpPr>
            <a:spLocks noGrp="1"/>
          </p:cNvSpPr>
          <p:nvPr>
            <p:ph idx="1"/>
          </p:nvPr>
        </p:nvSpPr>
        <p:spPr>
          <a:xfrm>
            <a:off x="838200" y="990600"/>
            <a:ext cx="7848600" cy="46627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74D60"/>
              </a:buClr>
              <a:buSzPct val="101851"/>
              <a:buFont typeface="Arial"/>
              <a:buChar char="•"/>
            </a:pPr>
            <a:r>
              <a:rPr sz="1800" b="0" i="0" u="none" strike="noStrike" cap="none" baseline="0" dirty="0">
                <a:solidFill>
                  <a:srgbClr val="274D60"/>
                </a:solidFill>
                <a:ea typeface="Arial"/>
                <a:cs typeface="Arial"/>
                <a:sym typeface="Arial"/>
              </a:rPr>
              <a:t>Initial deployment of GCIS will support the NCA: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4583"/>
              <a:buFont typeface="Arial"/>
              <a:buChar char="•"/>
            </a:pP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Engage experts to facilitate initial </a:t>
            </a:r>
            <a:r>
              <a:rPr sz="1600" b="0" i="1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information model development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focus on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content and provenance of the </a:t>
            </a:r>
            <a:r>
              <a:rPr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NCA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its </a:t>
            </a:r>
            <a:r>
              <a:rPr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technical 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inputs </a:t>
            </a:r>
            <a:r>
              <a:rPr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-  mid-2012</a:t>
            </a:r>
            <a:endParaRPr sz="1600" b="0" i="0" u="none" strike="noStrike" cap="none" baseline="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4583"/>
              <a:buFont typeface="Arial"/>
              <a:buChar char="•"/>
            </a:pP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Support </a:t>
            </a:r>
            <a:r>
              <a:rPr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review 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of entire content of the NCA, with </a:t>
            </a:r>
            <a:r>
              <a:rPr sz="1600" b="0" i="1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online comment capturing 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system - Dec. 1, 2012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4583"/>
              <a:buFont typeface="Arial"/>
              <a:buChar char="•"/>
            </a:pP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Links back to all the relevant technical inputs providing </a:t>
            </a:r>
            <a:r>
              <a:rPr sz="1600" b="0" i="1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traceability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to the information sources by NCA 2013 release.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74D60"/>
              </a:buClr>
              <a:buSzPct val="101851"/>
              <a:buFont typeface="Arial"/>
              <a:buChar char="•"/>
            </a:pPr>
            <a:r>
              <a:rPr sz="1800" b="0" i="0" u="none" strike="noStrike" cap="none" baseline="0" dirty="0">
                <a:solidFill>
                  <a:srgbClr val="274D60"/>
                </a:solidFill>
                <a:ea typeface="Arial"/>
                <a:cs typeface="Arial"/>
                <a:sym typeface="Arial"/>
              </a:rPr>
              <a:t>Engage existing agency data centers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4583"/>
              <a:buFont typeface="Arial"/>
              <a:buChar char="•"/>
            </a:pP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Map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harmonize </a:t>
            </a:r>
            <a:r>
              <a:rPr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existing 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information into a common integrated model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4583"/>
              <a:buFont typeface="Arial"/>
              <a:buChar char="•"/>
            </a:pPr>
            <a:r>
              <a:rPr sz="1600" b="0" i="1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Harvest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large 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sources of data where they are now – develop process to </a:t>
            </a:r>
            <a:r>
              <a:rPr sz="1600" b="0" i="1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maintain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over time.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74D60"/>
              </a:buClr>
              <a:buSzPct val="101851"/>
              <a:buFont typeface="Arial"/>
              <a:buChar char="•"/>
            </a:pPr>
            <a:r>
              <a:rPr lang="en-US" sz="1800" dirty="0" smtClean="0">
                <a:ea typeface="Arial"/>
                <a:cs typeface="Arial"/>
                <a:sym typeface="Arial"/>
              </a:rPr>
              <a:t>Limited c</a:t>
            </a:r>
            <a:r>
              <a:rPr sz="1800" b="0" i="0" u="none" strike="noStrike" cap="none" baseline="0" dirty="0" smtClean="0">
                <a:solidFill>
                  <a:srgbClr val="274D60"/>
                </a:solidFill>
                <a:ea typeface="Arial"/>
                <a:cs typeface="Arial"/>
                <a:sym typeface="Arial"/>
              </a:rPr>
              <a:t>rowd</a:t>
            </a:r>
            <a:r>
              <a:rPr lang="en-US" sz="1800" b="0" i="0" u="none" strike="noStrike" cap="none" baseline="0" dirty="0" smtClean="0">
                <a:solidFill>
                  <a:srgbClr val="274D60"/>
                </a:solidFill>
                <a:ea typeface="Arial"/>
                <a:cs typeface="Arial"/>
                <a:sym typeface="Arial"/>
              </a:rPr>
              <a:t> </a:t>
            </a:r>
            <a:r>
              <a:rPr sz="1800" b="0" i="0" u="none" strike="noStrike" cap="none" baseline="0" dirty="0" smtClean="0">
                <a:solidFill>
                  <a:srgbClr val="274D60"/>
                </a:solidFill>
                <a:ea typeface="Arial"/>
                <a:cs typeface="Arial"/>
                <a:sym typeface="Arial"/>
              </a:rPr>
              <a:t>sourcing </a:t>
            </a:r>
            <a:r>
              <a:rPr sz="1800" b="0" i="0" u="none" strike="noStrike" cap="none" baseline="0" dirty="0">
                <a:solidFill>
                  <a:srgbClr val="274D60"/>
                </a:solidFill>
                <a:ea typeface="Arial"/>
                <a:cs typeface="Arial"/>
                <a:sym typeface="Arial"/>
              </a:rPr>
              <a:t>to ‘fill in the gaps’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4583"/>
              <a:buFont typeface="Arial"/>
              <a:buChar char="•"/>
            </a:pP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Develop process to enable a large community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of </a:t>
            </a:r>
            <a:r>
              <a:rPr lang="en-US" sz="1600" b="0" i="1" u="none" strike="noStrike" cap="none" baseline="0" dirty="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t>trusted parties </a:t>
            </a:r>
            <a:r>
              <a:rPr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to 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add/edit information directly </a:t>
            </a:r>
            <a:r>
              <a:rPr sz="1600" b="0" i="0" u="none" strike="noStrike" cap="none" baseline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 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GCIS through a vetted process.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4583"/>
              <a:buFont typeface="Arial"/>
              <a:buChar char="•"/>
            </a:pP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Capture and present “provenance of provenance” for </a:t>
            </a:r>
            <a:r>
              <a:rPr sz="1600" b="0" i="1" u="none" strike="noStrike" cap="none" baseline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accountability</a:t>
            </a:r>
            <a:r>
              <a:rPr sz="1600" b="0" i="0" u="none" strike="noStrike" cap="none" baseline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27" name="Shape 227"/>
          <p:cNvSpPr/>
          <p:nvPr/>
        </p:nvSpPr>
        <p:spPr>
          <a:xfrm>
            <a:off x="6553192" y="6356339"/>
            <a:ext cx="2133583" cy="36510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1295400"/>
            <a:ext cx="4332728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FF0000"/>
                </a:solidFill>
              </a:rPr>
              <a:t>Coordinates</a:t>
            </a:r>
            <a:r>
              <a:rPr lang="en-US" sz="2200" dirty="0" smtClean="0">
                <a:solidFill>
                  <a:srgbClr val="274D60"/>
                </a:solidFill>
              </a:rPr>
              <a:t> </a:t>
            </a:r>
            <a:r>
              <a:rPr lang="en-US" sz="2200" dirty="0">
                <a:solidFill>
                  <a:srgbClr val="274D60"/>
                </a:solidFill>
              </a:rPr>
              <a:t>Federal research to better understand and prepare the nation for global </a:t>
            </a:r>
            <a:r>
              <a:rPr lang="en-US" sz="2200" dirty="0" smtClean="0">
                <a:solidFill>
                  <a:srgbClr val="274D60"/>
                </a:solidFill>
              </a:rPr>
              <a:t>change</a:t>
            </a:r>
            <a:endParaRPr lang="en-US" sz="2200" dirty="0">
              <a:solidFill>
                <a:srgbClr val="274D60"/>
              </a:solidFill>
            </a:endParaRP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Prioritizes</a:t>
            </a:r>
            <a:r>
              <a:rPr lang="en-US" sz="2200" dirty="0">
                <a:solidFill>
                  <a:srgbClr val="274D60"/>
                </a:solidFill>
              </a:rPr>
              <a:t> and supports cutting edge scientific work in global </a:t>
            </a:r>
            <a:r>
              <a:rPr lang="en-US" sz="2200" dirty="0" smtClean="0">
                <a:solidFill>
                  <a:srgbClr val="274D60"/>
                </a:solidFill>
              </a:rPr>
              <a:t>change</a:t>
            </a:r>
            <a:endParaRPr lang="en-US" sz="2200" dirty="0">
              <a:solidFill>
                <a:srgbClr val="274D60"/>
              </a:solidFill>
            </a:endParaRP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Assesses</a:t>
            </a:r>
            <a:r>
              <a:rPr lang="en-US" sz="2200" dirty="0">
                <a:solidFill>
                  <a:srgbClr val="274D60"/>
                </a:solidFill>
              </a:rPr>
              <a:t> the state of scientific knowledge and the Nation’s readiness to respond to global </a:t>
            </a:r>
            <a:r>
              <a:rPr lang="en-US" sz="2200" dirty="0" smtClean="0">
                <a:solidFill>
                  <a:srgbClr val="274D60"/>
                </a:solidFill>
              </a:rPr>
              <a:t>change</a:t>
            </a:r>
            <a:endParaRPr lang="en-US" sz="2200" dirty="0">
              <a:solidFill>
                <a:srgbClr val="274D60"/>
              </a:solidFill>
            </a:endParaRP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Communicates</a:t>
            </a:r>
            <a:r>
              <a:rPr lang="en-US" sz="2200" dirty="0">
                <a:solidFill>
                  <a:srgbClr val="274D60"/>
                </a:solidFill>
              </a:rPr>
              <a:t> research findings to inform, educate, and engage the global </a:t>
            </a:r>
            <a:r>
              <a:rPr lang="en-US" sz="2200" dirty="0" smtClean="0">
                <a:solidFill>
                  <a:srgbClr val="274D60"/>
                </a:solidFill>
              </a:rPr>
              <a:t>community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838200"/>
            <a:ext cx="18077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>
                <a:solidFill>
                  <a:srgbClr val="274D60"/>
                </a:solidFill>
              </a:rPr>
              <a:t>The Program:</a:t>
            </a:r>
            <a:endParaRPr lang="en-US" sz="2200" i="1" dirty="0">
              <a:solidFill>
                <a:srgbClr val="274D60"/>
              </a:solidFill>
            </a:endParaRPr>
          </a:p>
        </p:txBody>
      </p:sp>
      <p:graphicFrame>
        <p:nvGraphicFramePr>
          <p:cNvPr id="26" name="Content Placeholder 7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3651601745"/>
              </p:ext>
            </p:extLst>
          </p:nvPr>
        </p:nvGraphicFramePr>
        <p:xfrm>
          <a:off x="4831080" y="1295400"/>
          <a:ext cx="4312920" cy="483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532"/>
                <a:gridCol w="3636388"/>
              </a:tblGrid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Department of Agriculture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Department of Commerce</a:t>
                      </a:r>
                      <a:r>
                        <a:rPr lang="en-US" sz="1400" b="0" baseline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Department of Defense</a:t>
                      </a:r>
                      <a:r>
                        <a:rPr lang="en-US" sz="1400" b="0" baseline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Department of Energy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Department of Health</a:t>
                      </a:r>
                      <a:r>
                        <a:rPr lang="en-US" sz="1400" b="0" baseline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 and Human Services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Department of the Interior</a:t>
                      </a:r>
                      <a:r>
                        <a:rPr lang="en-US" sz="1400" b="0" baseline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Department</a:t>
                      </a:r>
                      <a:r>
                        <a:rPr lang="en-US" sz="1400" b="0" baseline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 of State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Department of Transportation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Environmental</a:t>
                      </a:r>
                      <a:r>
                        <a:rPr lang="en-US" sz="1400" b="0" baseline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 Protection Agency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National Aeronautics and Space Administration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National Science Foundation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Smithsonian</a:t>
                      </a:r>
                      <a:r>
                        <a:rPr lang="en-US" sz="1400" b="0" baseline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 Institution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68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400" b="0" baseline="0" dirty="0" smtClean="0">
                          <a:solidFill>
                            <a:srgbClr val="274D60"/>
                          </a:solidFill>
                          <a:latin typeface="+mn-lt"/>
                          <a:cs typeface="Times New Roman" pitchFamily="18" charset="0"/>
                        </a:rPr>
                        <a:t>United States Agency for International Development </a:t>
                      </a:r>
                      <a:endParaRPr lang="en-US" sz="1400" b="0" dirty="0">
                        <a:solidFill>
                          <a:srgbClr val="274D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872" y="1295400"/>
            <a:ext cx="465528" cy="476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953000" y="838200"/>
            <a:ext cx="4015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274D60"/>
                </a:solidFill>
              </a:rPr>
              <a:t>USGCRP Agencies and Departments:</a:t>
            </a:r>
            <a:endParaRPr lang="en-US" sz="1600" i="1" dirty="0">
              <a:solidFill>
                <a:srgbClr val="274D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152400"/>
            <a:ext cx="7848600" cy="693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74D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USGCRP and Global Change Science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53E56D3-98D5-FE4C-BBB4-DB5E4633AB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942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</p:spPr>
        <p:txBody>
          <a:bodyPr/>
          <a:lstStyle/>
          <a:p>
            <a:r>
              <a:rPr lang="en-US" b="0" dirty="0" smtClean="0"/>
              <a:t>So what can ESIP do?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69620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GCIS overlaps many areas across the Federation:</a:t>
            </a:r>
          </a:p>
          <a:p>
            <a:pPr lvl="1"/>
            <a:r>
              <a:rPr lang="en-US" dirty="0" smtClean="0"/>
              <a:t>Data Stewardship: Identifiers, Citations, Provenance and Context, Preservation Ontology</a:t>
            </a:r>
          </a:p>
          <a:p>
            <a:pPr lvl="1"/>
            <a:r>
              <a:rPr lang="en-US" dirty="0" smtClean="0"/>
              <a:t>Semantic Web: Vocabularies/</a:t>
            </a:r>
            <a:r>
              <a:rPr lang="en-US" dirty="0" err="1" smtClean="0"/>
              <a:t>Ontologies</a:t>
            </a:r>
            <a:r>
              <a:rPr lang="en-US" dirty="0" smtClean="0"/>
              <a:t>, Linking entities and relationships, Brokering data/services/tools, </a:t>
            </a:r>
          </a:p>
          <a:p>
            <a:pPr lvl="1"/>
            <a:r>
              <a:rPr lang="en-US" dirty="0" smtClean="0"/>
              <a:t>Information Quality, Geospatial</a:t>
            </a:r>
          </a:p>
          <a:p>
            <a:pPr lvl="1"/>
            <a:r>
              <a:rPr lang="en-US" dirty="0" err="1" smtClean="0"/>
              <a:t>Drupal</a:t>
            </a:r>
            <a:r>
              <a:rPr lang="en-US" dirty="0" smtClean="0"/>
              <a:t>, Visualization</a:t>
            </a:r>
          </a:p>
          <a:p>
            <a:pPr lvl="1"/>
            <a:r>
              <a:rPr lang="en-US" dirty="0" smtClean="0"/>
              <a:t>Societal Benefit Areas, Decisions, Energy/Climate, etc.</a:t>
            </a:r>
          </a:p>
          <a:p>
            <a:pPr lvl="1"/>
            <a:r>
              <a:rPr lang="en-US" dirty="0" smtClean="0"/>
              <a:t>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0" y="6248385"/>
            <a:ext cx="9144000" cy="6095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7" name="Shape 297"/>
          <p:cNvSpPr/>
          <p:nvPr/>
        </p:nvSpPr>
        <p:spPr>
          <a:xfrm>
            <a:off x="0" y="0"/>
            <a:ext cx="840532" cy="63245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8" name="Shape 298"/>
          <p:cNvSpPr/>
          <p:nvPr/>
        </p:nvSpPr>
        <p:spPr>
          <a:xfrm>
            <a:off x="3635842" y="6268837"/>
            <a:ext cx="1872269" cy="51295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99" name="Shape 299"/>
          <p:cNvSpPr/>
          <p:nvPr/>
        </p:nvSpPr>
        <p:spPr>
          <a:xfrm>
            <a:off x="0" y="5144917"/>
            <a:ext cx="9144000" cy="7986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0" name="Shape 300"/>
          <p:cNvSpPr/>
          <p:nvPr/>
        </p:nvSpPr>
        <p:spPr>
          <a:xfrm>
            <a:off x="0" y="5791185"/>
            <a:ext cx="9144000" cy="106679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1" name="Shape 301"/>
          <p:cNvSpPr/>
          <p:nvPr/>
        </p:nvSpPr>
        <p:spPr>
          <a:xfrm>
            <a:off x="-5129" y="0"/>
            <a:ext cx="1178346" cy="594357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02" name="Shape 302"/>
          <p:cNvSpPr/>
          <p:nvPr/>
        </p:nvSpPr>
        <p:spPr>
          <a:xfrm>
            <a:off x="1838091" y="5149417"/>
            <a:ext cx="3140054" cy="53698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03" name="Shape 303"/>
          <p:cNvSpPr/>
          <p:nvPr/>
        </p:nvSpPr>
        <p:spPr>
          <a:xfrm>
            <a:off x="4589887" y="5221125"/>
            <a:ext cx="3087000" cy="46527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04" name="Shape 304"/>
          <p:cNvSpPr/>
          <p:nvPr/>
        </p:nvSpPr>
        <p:spPr>
          <a:xfrm>
            <a:off x="3313530" y="5987880"/>
            <a:ext cx="2563020" cy="70217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05" name="Shape 305"/>
          <p:cNvSpPr/>
          <p:nvPr/>
        </p:nvSpPr>
        <p:spPr>
          <a:xfrm>
            <a:off x="5591092" y="5977462"/>
            <a:ext cx="837652" cy="72303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06" name="Shape 306"/>
          <p:cNvSpPr/>
          <p:nvPr/>
        </p:nvSpPr>
        <p:spPr>
          <a:xfrm>
            <a:off x="695070" y="838191"/>
            <a:ext cx="7772398" cy="147001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307" name="Shape 307"/>
          <p:cNvSpPr/>
          <p:nvPr/>
        </p:nvSpPr>
        <p:spPr>
          <a:xfrm>
            <a:off x="695070" y="838191"/>
            <a:ext cx="7772400" cy="1470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46"/>
              </a:spcBef>
              <a:spcAft>
                <a:spcPts val="346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2775" b="0" i="0" u="none" strike="noStrike" cap="none" baseline="0">
                <a:solidFill>
                  <a:srgbClr val="274D60"/>
                </a:solidFill>
                <a:latin typeface="Arial"/>
                <a:ea typeface="Arial"/>
                <a:cs typeface="Arial"/>
                <a:sym typeface="Arial"/>
              </a:rPr>
              <a:t>Questions and Comments</a:t>
            </a:r>
          </a:p>
        </p:txBody>
      </p:sp>
      <p:sp>
        <p:nvSpPr>
          <p:cNvPr id="309" name="Shape 309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11"/>
              </a:spcBef>
              <a:spcAft>
                <a:spcPts val="711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z="1350" b="0" i="0" u="none" strike="noStrike" cap="none" baseline="0">
                <a:solidFill>
                  <a:srgbClr val="336985"/>
                </a:solidFill>
                <a:latin typeface="Arial"/>
                <a:ea typeface="Arial"/>
                <a:cs typeface="Arial"/>
                <a:sym typeface="Arial"/>
              </a:rPr>
              <a:t>For more information, visit http://www.globalchange.gov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USGCRP Vision and </a:t>
            </a:r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0"/>
            <a:ext cx="79248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Vision</a:t>
            </a:r>
            <a:r>
              <a:rPr lang="en-US" dirty="0"/>
              <a:t> - “A nation, globally engaged and guided by science, meeting the challenges of climate and global change</a:t>
            </a:r>
            <a:r>
              <a:rPr lang="en-US" dirty="0" smtClean="0"/>
              <a:t>.”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/>
              <a:t>Mission</a:t>
            </a:r>
            <a:r>
              <a:rPr lang="en-US" dirty="0"/>
              <a:t> - “To build a </a:t>
            </a:r>
            <a:br>
              <a:rPr lang="en-US" dirty="0"/>
            </a:br>
            <a:r>
              <a:rPr lang="en-US" dirty="0" smtClean="0"/>
              <a:t>knowledge </a:t>
            </a:r>
            <a:r>
              <a:rPr lang="en-US" dirty="0"/>
              <a:t>base that informs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 </a:t>
            </a:r>
            <a:r>
              <a:rPr lang="en-US" dirty="0"/>
              <a:t>responses to climate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global change through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coordinated </a:t>
            </a:r>
            <a:r>
              <a:rPr lang="en-US" dirty="0"/>
              <a:t>and integrated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federal </a:t>
            </a:r>
            <a:r>
              <a:rPr lang="en-US" dirty="0"/>
              <a:t>programs of research,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education</a:t>
            </a:r>
            <a:r>
              <a:rPr lang="en-US" dirty="0"/>
              <a:t>, communication,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decision </a:t>
            </a:r>
            <a:r>
              <a:rPr lang="en-US" dirty="0"/>
              <a:t>support.”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354468"/>
            <a:ext cx="3426014" cy="351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942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14400" y="1752600"/>
            <a:ext cx="4648200" cy="43434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i="1" dirty="0" smtClean="0"/>
              <a:t>Global Change Research Act (1990), Section 106</a:t>
            </a:r>
          </a:p>
          <a:p>
            <a:pPr marL="0" indent="0">
              <a:buNone/>
              <a:defRPr/>
            </a:pPr>
            <a:r>
              <a:rPr lang="en-US" sz="1600" b="1" dirty="0" smtClean="0"/>
              <a:t>…not less frequently than every 4 years</a:t>
            </a:r>
            <a:r>
              <a:rPr lang="en-US" sz="1600" dirty="0" smtClean="0"/>
              <a:t>, the Council… shall prepare… an assessment which–</a:t>
            </a:r>
          </a:p>
          <a:p>
            <a:pPr>
              <a:defRPr/>
            </a:pPr>
            <a:r>
              <a:rPr lang="en-US" sz="1600" dirty="0" smtClean="0"/>
              <a:t>integrates, evaluates, and interprets the findings of the Program and discusses the scientific uncertainties associated with such findings;</a:t>
            </a:r>
          </a:p>
          <a:p>
            <a:pPr>
              <a:defRPr/>
            </a:pPr>
            <a:r>
              <a:rPr lang="en-US" sz="1600" dirty="0" smtClean="0"/>
              <a:t>analyzes the effects of global change on the natural environment, agriculture, energy production and use, land and water resources, transportation, human health and welfare, human social systems, and biological diversity; and</a:t>
            </a:r>
          </a:p>
          <a:p>
            <a:pPr>
              <a:defRPr/>
            </a:pPr>
            <a:r>
              <a:rPr lang="en-US" sz="1600" dirty="0" smtClean="0"/>
              <a:t>analyzes current trends in global change, both human- induced and natural, and projects major trends for the subsequent 25 to 100 years. </a:t>
            </a:r>
          </a:p>
        </p:txBody>
      </p:sp>
      <p:pic>
        <p:nvPicPr>
          <p:cNvPr id="8" name="Picture 2" descr="thumbnai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9843" r="32392"/>
          <a:stretch/>
        </p:blipFill>
        <p:spPr bwMode="auto">
          <a:xfrm>
            <a:off x="5715000" y="1752600"/>
            <a:ext cx="3109754" cy="4329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8127265072815798136-a-usgcrp-gov-s-sites.googlegroups.com/a/usgcrp.gov/nco/portal-documents/nca-logo-and-link.png?attachauth=ANoY7coDU44ZHh-7w5B6PLBVxqBzDf5VJ6vVyJl1GGYLqbW5Jj6Jpo90Ke-8GLtwzVsvySTUlj-gFkkmZ5VySdCZxR-HvIK-Spyq42BhXfiaVg1XHiUmlVBioOFkZ2rdWVZSV3LE1Q8Xt5GdeRn1QjEHhhIdhnJ2zgbaWjrN3u2_QTg_spistQl00Tih1SHVkAVNaOzFmNY1e4pfZ998dONNnROFsySNhA%3D%3D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4191000" cy="14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576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Previous National Climate Assessments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Climate Change Impacts on the United States (2000)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015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Global Climate Change Impacts in the United States (2009)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43B9-DD4B-46B2-969A-F6B755E072D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2" descr="2000AssessmentOvervi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133600"/>
            <a:ext cx="1866900" cy="2426970"/>
          </a:xfrm>
        </p:spPr>
      </p:pic>
      <p:pic>
        <p:nvPicPr>
          <p:cNvPr id="9" name="Picture 4" descr="2000AssessmentFound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81400"/>
            <a:ext cx="18525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USP-Impacts-Report-Cover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2209800"/>
            <a:ext cx="2458551" cy="3189287"/>
          </a:xfrm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65712" y="5791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Target date for next NCA: 2013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NCA 2009</a:t>
            </a:r>
            <a:endParaRPr lang="en-US" dirty="0"/>
          </a:p>
        </p:txBody>
      </p:sp>
      <p:pic>
        <p:nvPicPr>
          <p:cNvPr id="5" name="Content Placeholder 4" descr="nca2009frontpag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4600" y="1295399"/>
            <a:ext cx="5105400" cy="488342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438400" y="838200"/>
            <a:ext cx="5105400" cy="457200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http://nca2009.globalchange.gov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56D3-98D5-FE4C-BBB4-DB5E4633ABF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“New” National Climate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Goal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Enhance the </a:t>
            </a:r>
            <a:r>
              <a:rPr lang="en-US" dirty="0"/>
              <a:t>ability of the United States to anticipate, mitigate, and adapt to changes in the global environment.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Vision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Advance </a:t>
            </a:r>
            <a:r>
              <a:rPr lang="en-US" dirty="0"/>
              <a:t>an </a:t>
            </a:r>
            <a:r>
              <a:rPr lang="en-US" u="sng" dirty="0"/>
              <a:t>inclusive, broad-based, and </a:t>
            </a:r>
            <a:r>
              <a:rPr lang="en-US" i="1" u="sng" dirty="0">
                <a:solidFill>
                  <a:srgbClr val="FF0000"/>
                </a:solidFill>
              </a:rPr>
              <a:t>sustained process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for assessing and communicating scientific knowledge of the impacts, risks, and vulnerabilities associated with a changing global climate in support of decision-making across the United States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C:\Users\sobrien\AppData\Local\Temp\our_changing_planet_2009_185_20090708_20833371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0807" b="-20807"/>
          <a:stretch/>
        </p:blipFill>
        <p:spPr bwMode="auto">
          <a:xfrm>
            <a:off x="1066800" y="1600201"/>
            <a:ext cx="3328416" cy="495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802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B60-A9E1-417D-89E6-31F2CEF2D801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638300" y="2705100"/>
            <a:ext cx="281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 rot="10800000">
            <a:off x="4038600" y="6858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4648200" y="1828800"/>
            <a:ext cx="381000" cy="2286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6019800" y="1828800"/>
            <a:ext cx="381000" cy="2286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4800600" y="5257800"/>
            <a:ext cx="457200" cy="304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4572000" y="2743200"/>
            <a:ext cx="4114800" cy="923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Initiate </a:t>
            </a:r>
            <a:r>
              <a:rPr lang="en-US" dirty="0" smtClean="0"/>
              <a:t>“topical</a:t>
            </a:r>
            <a:r>
              <a:rPr lang="en-US" dirty="0"/>
              <a:t>” and assessment</a:t>
            </a:r>
          </a:p>
          <a:p>
            <a:r>
              <a:rPr lang="en-US" dirty="0"/>
              <a:t>process reports that will be </a:t>
            </a:r>
          </a:p>
          <a:p>
            <a:r>
              <a:rPr lang="en-US" dirty="0"/>
              <a:t>completed at a defined date post </a:t>
            </a:r>
            <a:r>
              <a:rPr lang="en-US" dirty="0" smtClean="0"/>
              <a:t>2013.</a:t>
            </a:r>
            <a:endParaRPr lang="en-US" dirty="0"/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1981200" y="4114800"/>
            <a:ext cx="2057400" cy="923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Full draft of report available for public and expert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review.</a:t>
            </a:r>
            <a:endParaRPr lang="en-US" dirty="0"/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 flipV="1">
            <a:off x="6629400" y="22860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8200" y="22860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4800600" y="4876800"/>
            <a:ext cx="457200" cy="3048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>
            <a:off x="4800600" y="5638800"/>
            <a:ext cx="457200" cy="3048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>
            <a:off x="7010400" y="1828800"/>
            <a:ext cx="381000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49"/>
          <p:cNvSpPr txBox="1">
            <a:spLocks noChangeArrowheads="1"/>
          </p:cNvSpPr>
          <p:nvPr/>
        </p:nvSpPr>
        <p:spPr bwMode="auto">
          <a:xfrm>
            <a:off x="5562600" y="4876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Sectors</a:t>
            </a: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5562600" y="56388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Cross-cutting topics</a:t>
            </a:r>
            <a:endParaRPr lang="en-US" dirty="0"/>
          </a:p>
        </p:txBody>
      </p:sp>
      <p:sp>
        <p:nvSpPr>
          <p:cNvPr id="23" name="TextBox 52"/>
          <p:cNvSpPr txBox="1">
            <a:spLocks noChangeArrowheads="1"/>
          </p:cNvSpPr>
          <p:nvPr/>
        </p:nvSpPr>
        <p:spPr bwMode="auto">
          <a:xfrm>
            <a:off x="5562600" y="52578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Regions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1295400"/>
            <a:ext cx="5867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2200" y="1295400"/>
            <a:ext cx="12954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467600" y="1295400"/>
            <a:ext cx="1295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971800" y="121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447800" y="121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638800" y="121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8"/>
          <p:cNvSpPr txBox="1">
            <a:spLocks noChangeArrowheads="1"/>
          </p:cNvSpPr>
          <p:nvPr/>
        </p:nvSpPr>
        <p:spPr bwMode="auto">
          <a:xfrm>
            <a:off x="4038600" y="1524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31" name="TextBox 69"/>
          <p:cNvSpPr txBox="1">
            <a:spLocks noChangeArrowheads="1"/>
          </p:cNvSpPr>
          <p:nvPr/>
        </p:nvSpPr>
        <p:spPr bwMode="auto">
          <a:xfrm>
            <a:off x="5410200" y="6096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32" name="TextBox 71"/>
          <p:cNvSpPr txBox="1">
            <a:spLocks noChangeArrowheads="1"/>
          </p:cNvSpPr>
          <p:nvPr/>
        </p:nvSpPr>
        <p:spPr bwMode="auto">
          <a:xfrm>
            <a:off x="7239000" y="1524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7239000" y="6858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TextBox 73"/>
          <p:cNvSpPr txBox="1">
            <a:spLocks noChangeArrowheads="1"/>
          </p:cNvSpPr>
          <p:nvPr/>
        </p:nvSpPr>
        <p:spPr bwMode="auto">
          <a:xfrm>
            <a:off x="2743200" y="6858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1219200" y="6858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36" name="Isosceles Triangle 35"/>
          <p:cNvSpPr/>
          <p:nvPr/>
        </p:nvSpPr>
        <p:spPr>
          <a:xfrm>
            <a:off x="5105400" y="1828800"/>
            <a:ext cx="381000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7924800" y="1828800"/>
            <a:ext cx="381000" cy="228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>
            <a:off x="6553200" y="1828800"/>
            <a:ext cx="381000" cy="2286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>
            <a:off x="7467600" y="1828800"/>
            <a:ext cx="381000" cy="2286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>
            <a:off x="5562600" y="1828800"/>
            <a:ext cx="381000" cy="2286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Isosceles Triangle 40"/>
          <p:cNvSpPr/>
          <p:nvPr/>
        </p:nvSpPr>
        <p:spPr>
          <a:xfrm>
            <a:off x="8382000" y="1828800"/>
            <a:ext cx="381000" cy="2286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TextBox 82"/>
          <p:cNvSpPr txBox="1">
            <a:spLocks noChangeArrowheads="1"/>
          </p:cNvSpPr>
          <p:nvPr/>
        </p:nvSpPr>
        <p:spPr bwMode="auto">
          <a:xfrm>
            <a:off x="685800" y="152400"/>
            <a:ext cx="33786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The NCA Process</a:t>
            </a:r>
          </a:p>
        </p:txBody>
      </p:sp>
      <p:sp>
        <p:nvSpPr>
          <p:cNvPr id="43" name="Isosceles Triangle 42"/>
          <p:cNvSpPr/>
          <p:nvPr/>
        </p:nvSpPr>
        <p:spPr>
          <a:xfrm rot="10800000">
            <a:off x="4724400" y="41148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TextBox 41"/>
          <p:cNvSpPr txBox="1">
            <a:spLocks noChangeArrowheads="1"/>
          </p:cNvSpPr>
          <p:nvPr/>
        </p:nvSpPr>
        <p:spPr bwMode="auto">
          <a:xfrm>
            <a:off x="5486400" y="4191000"/>
            <a:ext cx="2381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Full assessment reports</a:t>
            </a:r>
          </a:p>
        </p:txBody>
      </p:sp>
      <p:sp>
        <p:nvSpPr>
          <p:cNvPr id="45" name="Slide Number Placeholder 4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E9D7B-B418-4B72-A25A-EA9F4E6FC1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Left Bracket 48"/>
          <p:cNvSpPr/>
          <p:nvPr/>
        </p:nvSpPr>
        <p:spPr>
          <a:xfrm rot="16200000">
            <a:off x="2095500" y="800100"/>
            <a:ext cx="304800" cy="144780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35"/>
          <p:cNvSpPr txBox="1">
            <a:spLocks noChangeArrowheads="1"/>
          </p:cNvSpPr>
          <p:nvPr/>
        </p:nvSpPr>
        <p:spPr bwMode="auto">
          <a:xfrm>
            <a:off x="685800" y="2590800"/>
            <a:ext cx="2133600" cy="1200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Regional and </a:t>
            </a:r>
            <a:r>
              <a:rPr lang="en-US" dirty="0" err="1" smtClean="0"/>
              <a:t>sectoral</a:t>
            </a:r>
            <a:r>
              <a:rPr lang="en-US" dirty="0" smtClean="0"/>
              <a:t> assessments and stakeholder engagement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1676400" y="2133600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20127</TotalTime>
  <Words>1658</Words>
  <Application>Microsoft Office PowerPoint</Application>
  <PresentationFormat>On-screen Show (4:3)</PresentationFormat>
  <Paragraphs>231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The Global Change Research Act and USGCRP</vt:lpstr>
      <vt:lpstr>Slide 3</vt:lpstr>
      <vt:lpstr>The USGCRP Vision and Mission</vt:lpstr>
      <vt:lpstr>Slide 5</vt:lpstr>
      <vt:lpstr>Previous National Climate Assessments</vt:lpstr>
      <vt:lpstr>NCA 2009</vt:lpstr>
      <vt:lpstr>The “New” National Climate Assessment</vt:lpstr>
      <vt:lpstr>Slide 9</vt:lpstr>
      <vt:lpstr>What is New About the  2013 National Climate Assessment (NCA)</vt:lpstr>
      <vt:lpstr>Information Quality Act</vt:lpstr>
      <vt:lpstr>Information Sources</vt:lpstr>
      <vt:lpstr>Different types of information:</vt:lpstr>
      <vt:lpstr>NCA Drivers</vt:lpstr>
      <vt:lpstr>NCA Web Goals</vt:lpstr>
      <vt:lpstr>NCA Web Goals</vt:lpstr>
      <vt:lpstr>National Climate Assessment  Development and Advisory Committee</vt:lpstr>
      <vt:lpstr>NCA 2013</vt:lpstr>
      <vt:lpstr>NCAnet: Partners in Assessment </vt:lpstr>
      <vt:lpstr>NCA to GCIS</vt:lpstr>
      <vt:lpstr>Global Change Information System (GCIS)</vt:lpstr>
      <vt:lpstr>GCIS</vt:lpstr>
      <vt:lpstr>GCIS</vt:lpstr>
      <vt:lpstr>NCA links to GCIS entities</vt:lpstr>
      <vt:lpstr>Interagency Information Integration</vt:lpstr>
      <vt:lpstr>GCIS Data Mining</vt:lpstr>
      <vt:lpstr>GCIS Benefits</vt:lpstr>
      <vt:lpstr>GCIS Needs</vt:lpstr>
      <vt:lpstr>Multiple Development Paths</vt:lpstr>
      <vt:lpstr>So what can ESIP do?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Karadsheh, Tala [USA]</dc:creator>
  <cp:lastModifiedBy>Curt</cp:lastModifiedBy>
  <cp:revision>227</cp:revision>
  <cp:lastPrinted>2012-01-20T16:09:06Z</cp:lastPrinted>
  <dcterms:created xsi:type="dcterms:W3CDTF">2012-03-12T15:15:22Z</dcterms:created>
  <dcterms:modified xsi:type="dcterms:W3CDTF">2012-04-24T19:19:41Z</dcterms:modified>
</cp:coreProperties>
</file>