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1" r:id="rId2"/>
    <p:sldId id="260" r:id="rId3"/>
    <p:sldId id="257" r:id="rId4"/>
    <p:sldId id="258" r:id="rId5"/>
    <p:sldId id="262" r:id="rId6"/>
    <p:sldId id="269" r:id="rId7"/>
    <p:sldId id="270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3745E-7FF5-4641-8C0E-146762EDF4E5}" type="datetimeFigureOut">
              <a:rPr lang="en-US" smtClean="0"/>
              <a:t>1/16/13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BBBF1-75F1-2347-8D0D-96C76C5AA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5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FE5B-99C9-8B4D-BD70-B945AC5AC2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0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0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1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9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4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8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7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7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3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133" y="24644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0EC31-B8F3-B742-BCAA-8CA25945CF48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2547-21F3-D64D-9ECF-1CD51E3D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esipfed.org/index.php/Air_Quality_Breakout,_ESIP_2012_Winter_Meeting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commons.esipfed.org/schedule/Winter%20Meeting%2020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39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GEO Air Quality Data Network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2235" y="6182625"/>
            <a:ext cx="798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hlinkClick r:id="rId2"/>
              </a:rPr>
              <a:t>ESIP Winter Meeting</a:t>
            </a:r>
            <a:r>
              <a:rPr lang="en-US" sz="2000" dirty="0" smtClean="0"/>
              <a:t>, Jan 10, 2013, Washington DC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972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Rudolf Husar, Washington University, St. </a:t>
            </a:r>
            <a:r>
              <a:rPr lang="en-US" sz="2000" dirty="0" smtClean="0"/>
              <a:t>Louis</a:t>
            </a:r>
          </a:p>
          <a:p>
            <a:r>
              <a:rPr lang="en-US" sz="2000" dirty="0" smtClean="0"/>
              <a:t>With GEO AQ </a:t>
            </a:r>
            <a:r>
              <a:rPr lang="en-US" sz="2000" dirty="0" err="1" smtClean="0"/>
              <a:t>CoP</a:t>
            </a:r>
            <a:r>
              <a:rPr lang="en-US" sz="2000" dirty="0" smtClean="0"/>
              <a:t> members </a:t>
            </a:r>
            <a:endParaRPr lang="en-US" sz="2000" dirty="0" smtClean="0"/>
          </a:p>
          <a:p>
            <a:r>
              <a:rPr lang="en-US" sz="2000" dirty="0" smtClean="0"/>
              <a:t>Presented at the </a:t>
            </a:r>
            <a:r>
              <a:rPr lang="en-US" sz="2000" dirty="0" smtClean="0">
                <a:hlinkClick r:id="rId3"/>
              </a:rPr>
              <a:t>Air Quality Breakout Session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34492" y="2559038"/>
            <a:ext cx="99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3908777" y="2440777"/>
            <a:ext cx="1411111" cy="1637334"/>
          </a:xfrm>
          <a:prstGeom prst="can">
            <a:avLst/>
          </a:prstGeom>
          <a:solidFill>
            <a:srgbClr val="FF00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ebapps_Usage_2008-12_Glob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73" y="2192023"/>
            <a:ext cx="2873884" cy="19975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Webapps_Originator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2" y="2191543"/>
            <a:ext cx="3033890" cy="199802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>
            <a:endCxn id="7" idx="2"/>
          </p:cNvCxnSpPr>
          <p:nvPr/>
        </p:nvCxnSpPr>
        <p:spPr>
          <a:xfrm>
            <a:off x="3443112" y="2192023"/>
            <a:ext cx="465665" cy="10674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4"/>
          </p:cNvCxnSpPr>
          <p:nvPr/>
        </p:nvCxnSpPr>
        <p:spPr>
          <a:xfrm flipV="1">
            <a:off x="5319888" y="2192024"/>
            <a:ext cx="512784" cy="10674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3"/>
            <a:endCxn id="7" idx="2"/>
          </p:cNvCxnSpPr>
          <p:nvPr/>
        </p:nvCxnSpPr>
        <p:spPr>
          <a:xfrm>
            <a:off x="3443112" y="3190555"/>
            <a:ext cx="465665" cy="688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4"/>
          </p:cNvCxnSpPr>
          <p:nvPr/>
        </p:nvCxnSpPr>
        <p:spPr>
          <a:xfrm>
            <a:off x="5319888" y="3259444"/>
            <a:ext cx="512784" cy="9301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4"/>
            <a:endCxn id="8" idx="1"/>
          </p:cNvCxnSpPr>
          <p:nvPr/>
        </p:nvCxnSpPr>
        <p:spPr>
          <a:xfrm flipV="1">
            <a:off x="5319888" y="3190795"/>
            <a:ext cx="512785" cy="686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 flipV="1">
            <a:off x="3443112" y="3259444"/>
            <a:ext cx="465665" cy="9301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39443" y="2631169"/>
            <a:ext cx="16792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AQ Community </a:t>
            </a:r>
            <a:r>
              <a:rPr lang="en-US" sz="2400" dirty="0" smtClean="0"/>
              <a:t>Catalog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3327" y="3822551"/>
            <a:ext cx="1879391" cy="3670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Providers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832672" y="3820234"/>
            <a:ext cx="1384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Users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2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9714" y="773124"/>
            <a:ext cx="7870411" cy="110808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j-ea"/>
                <a:cs typeface="+mj-cs"/>
              </a:rPr>
              <a:t>AQ Networking Requires: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200" dirty="0" smtClean="0">
                <a:ea typeface="+mj-ea"/>
                <a:cs typeface="+mj-cs"/>
              </a:rPr>
              <a:t>Interoperability of </a:t>
            </a:r>
            <a:r>
              <a:rPr lang="en-US" sz="3200" dirty="0" smtClean="0">
                <a:solidFill>
                  <a:srgbClr val="008000"/>
                </a:solidFill>
                <a:ea typeface="+mj-ea"/>
                <a:cs typeface="+mj-cs"/>
              </a:rPr>
              <a:t>People</a:t>
            </a:r>
            <a:r>
              <a:rPr lang="en-US" sz="3200" dirty="0" smtClean="0">
                <a:ea typeface="+mj-ea"/>
                <a:cs typeface="+mj-cs"/>
              </a:rPr>
              <a:t> and </a:t>
            </a:r>
            <a:r>
              <a:rPr lang="en-US" sz="3200" dirty="0" smtClean="0">
                <a:solidFill>
                  <a:srgbClr val="3366FF"/>
                </a:solidFill>
                <a:ea typeface="+mj-ea"/>
                <a:cs typeface="+mj-cs"/>
              </a:rPr>
              <a:t>Machines</a:t>
            </a:r>
            <a:endParaRPr lang="en-US" sz="3600" dirty="0" smtClean="0">
              <a:solidFill>
                <a:srgbClr val="3366FF"/>
              </a:solidFill>
              <a:ea typeface="+mj-ea"/>
              <a:cs typeface="+mj-cs"/>
            </a:endParaRPr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39" y="2016186"/>
            <a:ext cx="6726238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2082800" y="25908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Calibri" charset="0"/>
              </a:rPr>
              <a:t>People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197600" y="25908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Calibri" charset="0"/>
              </a:rPr>
              <a:t>People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780747" y="3957518"/>
            <a:ext cx="652463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31" name="Rectangle 2"/>
          <p:cNvSpPr txBox="1">
            <a:spLocks noChangeArrowheads="1"/>
          </p:cNvSpPr>
          <p:nvPr/>
        </p:nvSpPr>
        <p:spPr bwMode="auto">
          <a:xfrm rot="5400000">
            <a:off x="-307" y="3901265"/>
            <a:ext cx="3124200" cy="37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1FCF00"/>
                </a:solidFill>
                <a:latin typeface="Calibri" charset="0"/>
              </a:rPr>
              <a:t>People </a:t>
            </a:r>
            <a:r>
              <a:rPr lang="en-US" sz="2800" b="1" dirty="0" smtClean="0">
                <a:solidFill>
                  <a:srgbClr val="000000"/>
                </a:solidFill>
                <a:latin typeface="Calibri" charset="0"/>
              </a:rPr>
              <a:t>&amp;</a:t>
            </a:r>
            <a:r>
              <a:rPr lang="en-US" sz="2800" b="1" dirty="0" smtClean="0">
                <a:solidFill>
                  <a:srgbClr val="1FCF00"/>
                </a:solidFill>
                <a:latin typeface="Calibri" charset="0"/>
              </a:rPr>
              <a:t> </a:t>
            </a:r>
            <a:r>
              <a:rPr lang="en-US" sz="2800" b="1" dirty="0" smtClean="0">
                <a:solidFill>
                  <a:srgbClr val="7575D1"/>
                </a:solidFill>
                <a:latin typeface="Calibri" charset="0"/>
              </a:rPr>
              <a:t>Machines</a:t>
            </a:r>
          </a:p>
          <a:p>
            <a:pPr algn="ctr" eaLnBrk="1" hangingPunct="1"/>
            <a:r>
              <a:rPr lang="en-US" sz="2800" b="1" dirty="0" smtClean="0">
                <a:solidFill>
                  <a:srgbClr val="1FCF00"/>
                </a:solidFill>
                <a:latin typeface="Calibri" charset="0"/>
              </a:rPr>
              <a:t> </a:t>
            </a:r>
            <a:endParaRPr lang="en-US" sz="2800" b="1" dirty="0">
              <a:solidFill>
                <a:srgbClr val="1FCF00"/>
              </a:solidFill>
              <a:latin typeface="Calibri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527883" y="2842219"/>
            <a:ext cx="2669717" cy="65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1FCF00"/>
                </a:solidFill>
                <a:latin typeface="Calibri" charset="0"/>
              </a:rPr>
              <a:t>People </a:t>
            </a:r>
            <a:r>
              <a:rPr lang="en-US" b="1" dirty="0">
                <a:solidFill>
                  <a:srgbClr val="000000"/>
                </a:solidFill>
                <a:latin typeface="Calibri" charset="0"/>
              </a:rPr>
              <a:t>&amp;</a:t>
            </a:r>
            <a:r>
              <a:rPr lang="en-US" b="1" dirty="0">
                <a:solidFill>
                  <a:srgbClr val="1FCF00"/>
                </a:solidFill>
                <a:latin typeface="Calibri" charset="0"/>
              </a:rPr>
              <a:t> </a:t>
            </a:r>
            <a:r>
              <a:rPr lang="en-US" b="1" dirty="0" smtClean="0">
                <a:solidFill>
                  <a:srgbClr val="1FCF00"/>
                </a:solidFill>
                <a:latin typeface="Calibri" charset="0"/>
              </a:rPr>
              <a:t>People</a:t>
            </a:r>
          </a:p>
          <a:p>
            <a:pPr algn="ctr" eaLnBrk="1" hangingPunct="1"/>
            <a:r>
              <a:rPr lang="en-US" sz="1600" b="1" dirty="0" smtClean="0">
                <a:solidFill>
                  <a:srgbClr val="1FCF00"/>
                </a:solidFill>
                <a:latin typeface="Calibri" charset="0"/>
              </a:rPr>
              <a:t>AQ Community of Practice</a:t>
            </a:r>
            <a:endParaRPr lang="en-US" sz="1600" b="1" dirty="0">
              <a:solidFill>
                <a:srgbClr val="1FCF00"/>
              </a:solidFill>
              <a:latin typeface="Calibri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299139" y="4252914"/>
            <a:ext cx="4965261" cy="7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7575D1"/>
                </a:solidFill>
                <a:latin typeface="Calibri" charset="0"/>
              </a:rPr>
              <a:t>Machines </a:t>
            </a:r>
            <a:r>
              <a:rPr lang="en-US" b="1" dirty="0" smtClean="0">
                <a:latin typeface="Calibri" charset="0"/>
              </a:rPr>
              <a:t>&amp; </a:t>
            </a:r>
            <a:r>
              <a:rPr lang="en-US" b="1" dirty="0" smtClean="0">
                <a:solidFill>
                  <a:srgbClr val="7575D1"/>
                </a:solidFill>
                <a:latin typeface="Calibri" charset="0"/>
              </a:rPr>
              <a:t>Machines</a:t>
            </a:r>
          </a:p>
          <a:p>
            <a:pPr algn="ctr" eaLnBrk="1" hangingPunct="1"/>
            <a:r>
              <a:rPr lang="en-US" sz="1600" b="1" dirty="0" smtClean="0">
                <a:solidFill>
                  <a:srgbClr val="7575D1"/>
                </a:solidFill>
                <a:latin typeface="Calibri" charset="0"/>
              </a:rPr>
              <a:t>AQ Community Server</a:t>
            </a:r>
            <a:r>
              <a:rPr lang="en-US" b="1" dirty="0" smtClean="0">
                <a:solidFill>
                  <a:srgbClr val="7575D1"/>
                </a:solidFill>
                <a:latin typeface="Calibri" charset="0"/>
              </a:rPr>
              <a:t> </a:t>
            </a:r>
            <a:endParaRPr lang="en-US" b="1" dirty="0">
              <a:solidFill>
                <a:srgbClr val="7575D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37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03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are the </a:t>
            </a:r>
            <a:r>
              <a:rPr lang="en-US" dirty="0" err="1" smtClean="0"/>
              <a:t>constituens</a:t>
            </a:r>
            <a:r>
              <a:rPr lang="en-US" dirty="0" smtClean="0"/>
              <a:t> of AQ </a:t>
            </a:r>
            <a:r>
              <a:rPr lang="en-US" dirty="0" err="1" smtClean="0"/>
              <a:t>CoP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038" b="13336"/>
          <a:stretch/>
        </p:blipFill>
        <p:spPr>
          <a:xfrm>
            <a:off x="457200" y="2279987"/>
            <a:ext cx="8229600" cy="3988867"/>
          </a:xfrm>
        </p:spPr>
      </p:pic>
    </p:spTree>
    <p:extLst>
      <p:ext uri="{BB962C8B-B14F-4D97-AF65-F5344CB8AC3E}">
        <p14:creationId xmlns:p14="http://schemas.microsoft.com/office/powerpoint/2010/main" val="144753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376" y="1086972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-4600" r="1471" b="-701"/>
          <a:stretch/>
        </p:blipFill>
        <p:spPr>
          <a:xfrm>
            <a:off x="0" y="0"/>
            <a:ext cx="9009529" cy="6499412"/>
          </a:xfrm>
        </p:spPr>
      </p:pic>
    </p:spTree>
    <p:extLst>
      <p:ext uri="{BB962C8B-B14F-4D97-AF65-F5344CB8AC3E}">
        <p14:creationId xmlns:p14="http://schemas.microsoft.com/office/powerpoint/2010/main" val="337761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6810"/>
            <a:ext cx="8229600" cy="995228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GEO Air Quality Community of Practice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solidFill>
                  <a:srgbClr val="246475"/>
                </a:solidFill>
              </a:rPr>
              <a:t>AQ Data Network Architecture</a:t>
            </a:r>
            <a:endParaRPr lang="en-US" b="1" dirty="0">
              <a:solidFill>
                <a:srgbClr val="24647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53" y="1874046"/>
            <a:ext cx="7963647" cy="4261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780" y="6257835"/>
            <a:ext cx="5965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Based on Service Oriented Architecture: </a:t>
            </a:r>
          </a:p>
        </p:txBody>
      </p:sp>
    </p:spTree>
    <p:extLst>
      <p:ext uri="{BB962C8B-B14F-4D97-AF65-F5344CB8AC3E}">
        <p14:creationId xmlns:p14="http://schemas.microsoft.com/office/powerpoint/2010/main" val="27089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2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78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42616"/>
          </a:xfrm>
          <a:prstGeom prst="rect">
            <a:avLst/>
          </a:prstGeo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560742" y="3155952"/>
            <a:ext cx="325942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</a:rPr>
              <a:t>Data Preview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571798" y="1680229"/>
            <a:ext cx="32598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Data Access Stats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2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4492" y="2559038"/>
            <a:ext cx="99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Can 30"/>
          <p:cNvSpPr/>
          <p:nvPr/>
        </p:nvSpPr>
        <p:spPr>
          <a:xfrm>
            <a:off x="3908777" y="2440777"/>
            <a:ext cx="1411111" cy="1637334"/>
          </a:xfrm>
          <a:prstGeom prst="can">
            <a:avLst/>
          </a:prstGeom>
          <a:solidFill>
            <a:srgbClr val="FF00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Webapps_Usage_2008-12_Glob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73" y="2192023"/>
            <a:ext cx="2873884" cy="19975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Webapps_Originator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2" y="2191543"/>
            <a:ext cx="3033890" cy="199802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4" name="Straight Arrow Connector 23"/>
          <p:cNvCxnSpPr>
            <a:endCxn id="31" idx="2"/>
          </p:cNvCxnSpPr>
          <p:nvPr/>
        </p:nvCxnSpPr>
        <p:spPr>
          <a:xfrm>
            <a:off x="3443112" y="2192023"/>
            <a:ext cx="465665" cy="10674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1" idx="4"/>
          </p:cNvCxnSpPr>
          <p:nvPr/>
        </p:nvCxnSpPr>
        <p:spPr>
          <a:xfrm flipV="1">
            <a:off x="5319888" y="2192024"/>
            <a:ext cx="512784" cy="10674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3"/>
            <a:endCxn id="31" idx="2"/>
          </p:cNvCxnSpPr>
          <p:nvPr/>
        </p:nvCxnSpPr>
        <p:spPr>
          <a:xfrm>
            <a:off x="3443112" y="3190555"/>
            <a:ext cx="465665" cy="688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1" idx="4"/>
          </p:cNvCxnSpPr>
          <p:nvPr/>
        </p:nvCxnSpPr>
        <p:spPr>
          <a:xfrm>
            <a:off x="5319888" y="3259444"/>
            <a:ext cx="512784" cy="9301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1" idx="4"/>
            <a:endCxn id="14" idx="1"/>
          </p:cNvCxnSpPr>
          <p:nvPr/>
        </p:nvCxnSpPr>
        <p:spPr>
          <a:xfrm flipV="1">
            <a:off x="5319888" y="3190795"/>
            <a:ext cx="512785" cy="686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1" idx="2"/>
          </p:cNvCxnSpPr>
          <p:nvPr/>
        </p:nvCxnSpPr>
        <p:spPr>
          <a:xfrm flipV="1">
            <a:off x="3443112" y="3259444"/>
            <a:ext cx="465665" cy="9301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39443" y="2631169"/>
            <a:ext cx="16792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AQ Community </a:t>
            </a:r>
            <a:r>
              <a:rPr lang="en-US" sz="2400" dirty="0" smtClean="0"/>
              <a:t>Catalog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63327" y="3822551"/>
            <a:ext cx="1879391" cy="3670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Providers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52401" y="4193436"/>
            <a:ext cx="3997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 Types:</a:t>
            </a:r>
          </a:p>
          <a:p>
            <a:pPr algn="ctr"/>
            <a:endParaRPr lang="en-US" sz="2000" b="1" dirty="0" smtClean="0"/>
          </a:p>
          <a:p>
            <a:r>
              <a:rPr lang="en-US" b="1" dirty="0" smtClean="0"/>
              <a:t>Surface </a:t>
            </a:r>
            <a:r>
              <a:rPr lang="en-US" b="1" dirty="0" err="1" smtClean="0"/>
              <a:t>Obs</a:t>
            </a:r>
            <a:r>
              <a:rPr lang="en-US" dirty="0" smtClean="0"/>
              <a:t>: 	</a:t>
            </a:r>
            <a:r>
              <a:rPr lang="en-US" dirty="0" err="1" smtClean="0"/>
              <a:t>AirNOW</a:t>
            </a:r>
            <a:r>
              <a:rPr lang="en-US" dirty="0" smtClean="0"/>
              <a:t>, AQS, </a:t>
            </a:r>
            <a:r>
              <a:rPr lang="en-US" dirty="0" err="1" smtClean="0"/>
              <a:t>AirBase</a:t>
            </a:r>
            <a:endParaRPr lang="en-US" dirty="0" smtClean="0"/>
          </a:p>
          <a:p>
            <a:r>
              <a:rPr lang="en-US" b="1" dirty="0" smtClean="0"/>
              <a:t>Satellites: 	</a:t>
            </a:r>
            <a:r>
              <a:rPr lang="en-US" dirty="0" smtClean="0"/>
              <a:t>MODIS, OMI</a:t>
            </a:r>
          </a:p>
          <a:p>
            <a:r>
              <a:rPr lang="en-US" b="1" dirty="0" smtClean="0"/>
              <a:t>Emissions</a:t>
            </a:r>
            <a:r>
              <a:rPr lang="en-US" dirty="0" smtClean="0"/>
              <a:t>: 	NAAPS, EDGAR</a:t>
            </a:r>
          </a:p>
          <a:p>
            <a:r>
              <a:rPr lang="en-US" b="1" dirty="0" smtClean="0"/>
              <a:t>Models: 		</a:t>
            </a:r>
            <a:r>
              <a:rPr lang="en-US" dirty="0" smtClean="0"/>
              <a:t>NAAPS, MACC, CMAQ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1" y="286543"/>
            <a:ext cx="8721532" cy="7675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AQ Data Network Usage Pattern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832672" y="3820234"/>
            <a:ext cx="1384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Users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689601" y="4206136"/>
            <a:ext cx="27968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Applications:</a:t>
            </a:r>
          </a:p>
          <a:p>
            <a:pPr algn="ctr"/>
            <a:endParaRPr lang="en-US" sz="2000" b="1" dirty="0" smtClean="0"/>
          </a:p>
          <a:p>
            <a:r>
              <a:rPr lang="en-US" b="1" dirty="0" smtClean="0"/>
              <a:t>Forecasting</a:t>
            </a:r>
            <a:r>
              <a:rPr lang="en-US" dirty="0" smtClean="0"/>
              <a:t>: NE US</a:t>
            </a:r>
          </a:p>
          <a:p>
            <a:r>
              <a:rPr lang="en-US" b="1" dirty="0" smtClean="0"/>
              <a:t>AQ </a:t>
            </a:r>
            <a:r>
              <a:rPr lang="en-US" b="1" dirty="0" err="1" smtClean="0"/>
              <a:t>Managm</a:t>
            </a:r>
            <a:r>
              <a:rPr lang="en-US" dirty="0" smtClean="0"/>
              <a:t>.: ESs – EUS, </a:t>
            </a:r>
          </a:p>
          <a:p>
            <a:r>
              <a:rPr lang="en-US" b="1" dirty="0" smtClean="0"/>
              <a:t>Atm. Science</a:t>
            </a:r>
            <a:r>
              <a:rPr lang="en-US" dirty="0" smtClean="0"/>
              <a:t>: IIT </a:t>
            </a:r>
            <a:r>
              <a:rPr lang="en-US" dirty="0" err="1" smtClean="0"/>
              <a:t>Bombai</a:t>
            </a:r>
            <a:endParaRPr lang="en-US" dirty="0" smtClean="0"/>
          </a:p>
          <a:p>
            <a:r>
              <a:rPr lang="en-US" b="1" dirty="0" smtClean="0"/>
              <a:t>Inform Public</a:t>
            </a:r>
            <a:r>
              <a:rPr lang="en-US" dirty="0" smtClean="0"/>
              <a:t>: ?? Web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1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ebapps_Usage_2008-12_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3" y="1838186"/>
            <a:ext cx="4067369" cy="2534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Webapps_Usage_2008-12_Euro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1838186"/>
            <a:ext cx="4067369" cy="2534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700" y="0"/>
            <a:ext cx="8813800" cy="1168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AQ Data Network Users: Top 100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63516"/>
            <a:ext cx="9114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Usage Metric by Google Analytics: </a:t>
            </a:r>
          </a:p>
          <a:p>
            <a:pPr algn="ctr"/>
            <a:r>
              <a:rPr lang="en-US" sz="2000" dirty="0" smtClean="0"/>
              <a:t>Top 100 user averages: 70 sessions; 6</a:t>
            </a:r>
            <a:r>
              <a:rPr lang="en-US" sz="2000" dirty="0"/>
              <a:t>:20 minutes </a:t>
            </a:r>
            <a:r>
              <a:rPr lang="en-US" sz="2000" dirty="0" smtClean="0"/>
              <a:t>per session; 4.5 pages/session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06400" y="4531598"/>
            <a:ext cx="36957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Top User Sites, Visits</a:t>
            </a:r>
          </a:p>
          <a:p>
            <a:r>
              <a:rPr lang="en-US" sz="1400" b="1" dirty="0" smtClean="0"/>
              <a:t>Mumbai, India, 	742 : </a:t>
            </a:r>
            <a:r>
              <a:rPr lang="en-US" sz="1400" dirty="0" smtClean="0"/>
              <a:t>AQ analysis, research</a:t>
            </a:r>
          </a:p>
          <a:p>
            <a:r>
              <a:rPr lang="en-US" sz="1400" b="1" dirty="0" smtClean="0"/>
              <a:t>Washington DC, 	736:  ?</a:t>
            </a:r>
          </a:p>
          <a:p>
            <a:r>
              <a:rPr lang="en-US" sz="1400" b="1" dirty="0" smtClean="0"/>
              <a:t>Waterbury, VT, 	642</a:t>
            </a:r>
            <a:r>
              <a:rPr lang="en-US" sz="1400" dirty="0" smtClean="0"/>
              <a:t>: AQ Forecasting, NE </a:t>
            </a:r>
          </a:p>
          <a:p>
            <a:r>
              <a:rPr lang="en-US" sz="1400" b="1" dirty="0" smtClean="0"/>
              <a:t>Greenbelt, MD, 	429: ?</a:t>
            </a:r>
          </a:p>
          <a:p>
            <a:r>
              <a:rPr lang="en-US" sz="1400" b="1" dirty="0" smtClean="0"/>
              <a:t>Warsaw, PL, 	242:</a:t>
            </a:r>
            <a:r>
              <a:rPr lang="en-US" sz="1400" dirty="0" smtClean="0"/>
              <a:t> AQ Analysis, research</a:t>
            </a:r>
          </a:p>
          <a:p>
            <a:r>
              <a:rPr lang="en-US" sz="1400" b="1" dirty="0" smtClean="0"/>
              <a:t>Las Vegas, NV, 	211: ?</a:t>
            </a:r>
          </a:p>
          <a:p>
            <a:r>
              <a:rPr lang="en-US" sz="1400" b="1" dirty="0" smtClean="0"/>
              <a:t>Raleigh, NC, 	202:</a:t>
            </a:r>
            <a:r>
              <a:rPr lang="en-US" sz="1400" dirty="0" smtClean="0"/>
              <a:t> ?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6378257"/>
            <a:ext cx="637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Since </a:t>
            </a:r>
            <a:r>
              <a:rPr lang="en-US" sz="2800" dirty="0" smtClean="0"/>
              <a:t>2009, ADN </a:t>
            </a:r>
            <a:r>
              <a:rPr lang="en-US" sz="2800" dirty="0"/>
              <a:t>is used globally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1" y="4599641"/>
            <a:ext cx="2095500" cy="20940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58001" y="6378257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India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8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189</Words>
  <Application>Microsoft Macintosh PowerPoint</Application>
  <PresentationFormat>On-screen Show (4:3)</PresentationFormat>
  <Paragraphs>52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GEO Air Quality Data Network</vt:lpstr>
      <vt:lpstr>AQ Networking Requires: Interoperability of People and Machines</vt:lpstr>
      <vt:lpstr>Who are the constituens of AQ CoP?</vt:lpstr>
      <vt:lpstr>PowerPoint Presentation</vt:lpstr>
      <vt:lpstr>GEO Air Quality Community of Practice AQ Data Network Architecture</vt:lpstr>
      <vt:lpstr>PowerPoint Presentation</vt:lpstr>
      <vt:lpstr>PowerPoint Presentation</vt:lpstr>
      <vt:lpstr>AQ Data Network Usage Pattern</vt:lpstr>
      <vt:lpstr>AQ Data Network Users: Top 100</vt:lpstr>
    </vt:vector>
  </TitlesOfParts>
  <Company>CAPITA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Rudolf Husar</dc:creator>
  <cp:lastModifiedBy>Rudolf Husar</cp:lastModifiedBy>
  <cp:revision>30</cp:revision>
  <dcterms:created xsi:type="dcterms:W3CDTF">2013-01-10T00:54:56Z</dcterms:created>
  <dcterms:modified xsi:type="dcterms:W3CDTF">2013-01-16T22:41:22Z</dcterms:modified>
</cp:coreProperties>
</file>