
<file path=[Content_Types].xml><?xml version="1.0" encoding="utf-8"?>
<Types xmlns="http://schemas.openxmlformats.org/package/2006/content-types">
  <Override PartName="/ppt/slides/slide18.xml" ContentType="application/vnd.openxmlformats-officedocument.presentationml.slide+xml"/>
  <Override PartName="/ppt/notesSlides/notesSlide4.xml" ContentType="application/vnd.openxmlformats-officedocument.presentationml.notesSlide+xml"/>
  <Override PartName="/ppt/slides/slide9.xml" ContentType="application/vnd.openxmlformats-officedocument.presentationml.slide+xml"/>
  <Default Extension="emf" ContentType="image/x-emf"/>
  <Override PartName="/ppt/slides/slide14.xml" ContentType="application/vnd.openxmlformats-officedocument.presentationml.slide+xml"/>
  <Override PartName="/ppt/slideLayouts/slideLayout9.xml" ContentType="application/vnd.openxmlformats-officedocument.presentationml.slideLayout+xml"/>
  <Override PartName="/ppt/slideLayouts/slideLayout11.xml" ContentType="application/vnd.openxmlformats-officedocument.presentationml.slideLayout+xml"/>
  <Override PartName="/ppt/slides/slide5.xml" ContentType="application/vnd.openxmlformats-officedocument.presentationml.slide+xml"/>
  <Override PartName="/ppt/embeddings/Microsoft_Equation7.bin" ContentType="application/vnd.openxmlformats-officedocument.oleObject"/>
  <Default Extension="rels" ContentType="application/vnd.openxmlformats-package.relationships+xml"/>
  <Override PartName="/ppt/slides/slide10.xml" ContentType="application/vnd.openxmlformats-officedocument.presentationml.slide+xml"/>
  <Override PartName="/ppt/slideLayouts/slideLayout5.xml" ContentType="application/vnd.openxmlformats-officedocument.presentationml.slideLayout+xml"/>
  <Override PartName="/ppt/notesMasters/notesMaster1.xml" ContentType="application/vnd.openxmlformats-officedocument.presentationml.notesMaster+xml"/>
  <Override PartName="/ppt/slides/slide1.xml" ContentType="application/vnd.openxmlformats-officedocument.presentationml.slide+xml"/>
  <Override PartName="/ppt/slides/slide26.xml" ContentType="application/vnd.openxmlformats-officedocument.presentationml.slide+xml"/>
  <Default Extension="jpeg" ContentType="image/jpeg"/>
  <Override PartName="/docProps/app.xml" ContentType="application/vnd.openxmlformats-officedocument.extended-properties+xml"/>
  <Override PartName="/ppt/theme/theme2.xml" ContentType="application/vnd.openxmlformats-officedocument.theme+xml"/>
  <Override PartName="/ppt/slideLayouts/slideLayout1.xml" ContentType="application/vnd.openxmlformats-officedocument.presentationml.slideLayout+xml"/>
  <Override PartName="/ppt/slides/slide22.xml" ContentType="application/vnd.openxmlformats-officedocument.presentationml.slide+xml"/>
  <Override PartName="/ppt/slides/slide30.xml" ContentType="application/vnd.openxmlformats-officedocument.presentationml.slide+xml"/>
  <Default Extension="xml" ContentType="application/xml"/>
  <Override PartName="/ppt/slides/slide19.xml" ContentType="application/vnd.openxmlformats-officedocument.presentationml.slide+xml"/>
  <Override PartName="/ppt/notesSlides/notesSlide5.xml" ContentType="application/vnd.openxmlformats-officedocument.presentationml.notesSlide+xml"/>
  <Override PartName="/ppt/tableStyles.xml" ContentType="application/vnd.openxmlformats-officedocument.presentationml.tableStyles+xml"/>
  <Override PartName="/ppt/slides/slide15.xml" ContentType="application/vnd.openxmlformats-officedocument.presentationml.slide+xml"/>
  <Override PartName="/ppt/slideLayouts/slideLayout12.xml" ContentType="application/vnd.openxmlformats-officedocument.presentationml.slideLayout+xml"/>
  <Override PartName="/ppt/notesSlides/notesSlide1.xml" ContentType="application/vnd.openxmlformats-officedocument.presentationml.notesSlide+xml"/>
  <Override PartName="/ppt/slides/slide6.xml" ContentType="application/vnd.openxmlformats-officedocument.presentationml.slide+xml"/>
  <Override PartName="/ppt/embeddings/oleObject1.bin" ContentType="application/vnd.openxmlformats-officedocument.oleObject"/>
  <Override PartName="/docProps/core.xml" ContentType="application/vnd.openxmlformats-package.core-properties+xml"/>
  <Override PartName="/ppt/slides/slide11.xml" ContentType="application/vnd.openxmlformats-officedocument.presentationml.slide+xml"/>
  <Override PartName="/ppt/slideLayouts/slideLayout6.xml" ContentType="application/vnd.openxmlformats-officedocument.presentationml.slideLayout+xml"/>
  <Override PartName="/ppt/slides/slide27.xml" ContentType="application/vnd.openxmlformats-officedocument.presentationml.slide+xml"/>
  <Override PartName="/ppt/slides/slide2.xml" ContentType="application/vnd.openxmlformats-officedocument.presentationml.slide+xml"/>
  <Override PartName="/ppt/embeddings/Microsoft_Equation4.bin" ContentType="application/vnd.openxmlformats-officedocument.oleObject"/>
  <Default Extension="png" ContentType="image/png"/>
  <Override PartName="/ppt/slideLayouts/slideLayout2.xml" ContentType="application/vnd.openxmlformats-officedocument.presentationml.slideLayout+xml"/>
  <Override PartName="/ppt/slides/slide23.xml" ContentType="application/vnd.openxmlformats-officedocument.presentationml.slide+xml"/>
  <Override PartName="/ppt/notesSlides/notesSlide6.xml" ContentType="application/vnd.openxmlformats-officedocument.presentationml.notesSlide+xml"/>
  <Default Extension="xls" ContentType="application/vnd.ms-excel"/>
  <Override PartName="/ppt/slides/slide16.xml" ContentType="application/vnd.openxmlformats-officedocument.presentationml.slide+xml"/>
  <Override PartName="/ppt/notesSlides/notesSlide2.xml" ContentType="application/vnd.openxmlformats-officedocument.presentationml.notesSlide+xml"/>
  <Override PartName="/ppt/slides/slide7.xml" ContentType="application/vnd.openxmlformats-officedocument.presentationml.slide+xml"/>
  <Override PartName="/ppt/presentation.xml" ContentType="application/vnd.openxmlformats-officedocument.presentationml.presentation.main+xml"/>
  <Override PartName="/ppt/slides/slide12.xml" ContentType="application/vnd.openxmlformats-officedocument.presentationml.slide+xml"/>
  <Override PartName="/ppt/slideLayouts/slideLayout7.xml" ContentType="application/vnd.openxmlformats-officedocument.presentationml.slideLayout+xml"/>
  <Default Extension="vml" ContentType="application/vnd.openxmlformats-officedocument.vmlDrawing"/>
  <Override PartName="/ppt/slides/slide3.xml" ContentType="application/vnd.openxmlformats-officedocument.presentationml.slide+xml"/>
  <Override PartName="/ppt/slides/slide28.xml" ContentType="application/vnd.openxmlformats-officedocument.presentationml.slide+xml"/>
  <Override PartName="/ppt/embeddings/Microsoft_Equation5.bin" ContentType="application/vnd.openxmlformats-officedocument.oleObject"/>
  <Override PartName="/ppt/slideLayouts/slideLayout3.xml" ContentType="application/vnd.openxmlformats-officedocument.presentationml.slideLayout+xml"/>
  <Override PartName="/ppt/slides/slide24.xml" ContentType="application/vnd.openxmlformats-officedocument.presentationml.slide+xml"/>
  <Override PartName="/ppt/slides/slide20.xml" ContentType="application/vnd.openxmlformats-officedocument.presentationml.slide+xml"/>
  <Override PartName="/ppt/notesSlides/notesSlide7.xml" ContentType="application/vnd.openxmlformats-officedocument.presentationml.notesSlide+xml"/>
  <Override PartName="/ppt/slides/slide17.xml" ContentType="application/vnd.openxmlformats-officedocument.presentationml.slide+xml"/>
  <Override PartName="/ppt/notesSlides/notesSlide3.xml" ContentType="application/vnd.openxmlformats-officedocument.presentationml.notesSlide+xml"/>
  <Override PartName="/ppt/slides/slide8.xml" ContentType="application/vnd.openxmlformats-officedocument.presentationml.slide+xml"/>
  <Override PartName="/ppt/presProps.xml" ContentType="application/vnd.openxmlformats-officedocument.presentationml.presProps+xml"/>
  <Override PartName="/ppt/slides/slide13.xml" ContentType="application/vnd.openxmlformats-officedocument.presentationml.slide+xml"/>
  <Override PartName="/ppt/slideLayouts/slideLayout8.xml" ContentType="application/vnd.openxmlformats-officedocument.presentationml.slideLayout+xml"/>
  <Override PartName="/ppt/slideLayouts/slideLayout10.xml" ContentType="application/vnd.openxmlformats-officedocument.presentationml.slideLayout+xml"/>
  <Override PartName="/ppt/slides/slide4.xml" ContentType="application/vnd.openxmlformats-officedocument.presentationml.slide+xml"/>
  <Override PartName="/ppt/slides/slide29.xml" ContentType="application/vnd.openxmlformats-officedocument.presentationml.slide+xml"/>
  <Default Extension="wmf" ContentType="image/x-wmf"/>
  <Override PartName="/ppt/embeddings/Microsoft_Equation6.bin" ContentType="application/vnd.openxmlformats-officedocument.oleObject"/>
  <Override PartName="/ppt/slideLayouts/slideLayout4.xml" ContentType="application/vnd.openxmlformats-officedocument.presentationml.slideLayout+xml"/>
  <Override PartName="/ppt/slides/slide25.xml" ContentType="application/vnd.openxmlformats-officedocument.presentationml.slide+xml"/>
  <Override PartName="/ppt/slideMasters/slideMaster1.xml" ContentType="application/vnd.openxmlformats-officedocument.presentationml.slideMaster+xml"/>
  <Override PartName="/ppt/theme/theme1.xml" ContentType="application/vnd.openxmlformats-officedocument.theme+xml"/>
  <Override PartName="/ppt/slides/slide21.xml" ContentType="application/vnd.openxmlformats-officedocument.presentationml.slide+xml"/>
  <Default Extension="bin" ContentType="application/vnd.openxmlformats-officedocument.presentationml.printerSettings"/>
  <Override PartName="/ppt/viewProps.xml" ContentType="application/vnd.openxmlformats-officedocument.presentationml.viewPro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648" r:id="rId1"/>
  </p:sldMasterIdLst>
  <p:notesMasterIdLst>
    <p:notesMasterId r:id="rId32"/>
  </p:notesMasterIdLst>
  <p:sldIdLst>
    <p:sldId id="256" r:id="rId2"/>
    <p:sldId id="282" r:id="rId3"/>
    <p:sldId id="258" r:id="rId4"/>
    <p:sldId id="257" r:id="rId5"/>
    <p:sldId id="279" r:id="rId6"/>
    <p:sldId id="283" r:id="rId7"/>
    <p:sldId id="284" r:id="rId8"/>
    <p:sldId id="285" r:id="rId9"/>
    <p:sldId id="286" r:id="rId10"/>
    <p:sldId id="287" r:id="rId11"/>
    <p:sldId id="288" r:id="rId12"/>
    <p:sldId id="289" r:id="rId13"/>
    <p:sldId id="290" r:id="rId14"/>
    <p:sldId id="291" r:id="rId15"/>
    <p:sldId id="281" r:id="rId16"/>
    <p:sldId id="280" r:id="rId17"/>
    <p:sldId id="272" r:id="rId18"/>
    <p:sldId id="294" r:id="rId19"/>
    <p:sldId id="292" r:id="rId20"/>
    <p:sldId id="293" r:id="rId21"/>
    <p:sldId id="262" r:id="rId22"/>
    <p:sldId id="302" r:id="rId23"/>
    <p:sldId id="303" r:id="rId24"/>
    <p:sldId id="295" r:id="rId25"/>
    <p:sldId id="296" r:id="rId26"/>
    <p:sldId id="264" r:id="rId27"/>
    <p:sldId id="297" r:id="rId28"/>
    <p:sldId id="276" r:id="rId29"/>
    <p:sldId id="304" r:id="rId30"/>
    <p:sldId id="278" r:id="rId31"/>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457200" rtl="0" eaLnBrk="1" latinLnBrk="0" hangingPunct="1">
      <a:defRPr kern="1200">
        <a:solidFill>
          <a:schemeClr val="tx1"/>
        </a:solidFill>
        <a:latin typeface="Arial" charset="0"/>
        <a:ea typeface="+mn-ea"/>
        <a:cs typeface="+mn-cs"/>
      </a:defRPr>
    </a:lvl6pPr>
    <a:lvl7pPr marL="2743200" algn="l" defTabSz="457200" rtl="0" eaLnBrk="1" latinLnBrk="0" hangingPunct="1">
      <a:defRPr kern="1200">
        <a:solidFill>
          <a:schemeClr val="tx1"/>
        </a:solidFill>
        <a:latin typeface="Arial" charset="0"/>
        <a:ea typeface="+mn-ea"/>
        <a:cs typeface="+mn-cs"/>
      </a:defRPr>
    </a:lvl7pPr>
    <a:lvl8pPr marL="3200400" algn="l" defTabSz="457200" rtl="0" eaLnBrk="1" latinLnBrk="0" hangingPunct="1">
      <a:defRPr kern="1200">
        <a:solidFill>
          <a:schemeClr val="tx1"/>
        </a:solidFill>
        <a:latin typeface="Arial" charset="0"/>
        <a:ea typeface="+mn-ea"/>
        <a:cs typeface="+mn-cs"/>
      </a:defRPr>
    </a:lvl8pPr>
    <a:lvl9pPr marL="3657600" algn="l" defTabSz="4572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lrMru>
    <a:srgbClr val="CCFF99"/>
    <a:srgbClr val="CC33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p:restoredLeft sz="15620"/>
    <p:restoredTop sz="94660"/>
  </p:normalViewPr>
  <p:slideViewPr>
    <p:cSldViewPr>
      <p:cViewPr varScale="1">
        <p:scale>
          <a:sx n="87" d="100"/>
          <a:sy n="87" d="100"/>
        </p:scale>
        <p:origin x="-696" y="-11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notesMaster" Target="notesMasters/notesMaster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printerSettings" Target="printerSettings/printerSettings1.bin"/><Relationship Id="rId34" Type="http://schemas.openxmlformats.org/officeDocument/2006/relationships/presProps" Target="presProps.xml"/><Relationship Id="rId35" Type="http://schemas.openxmlformats.org/officeDocument/2006/relationships/viewProps" Target="viewProps.xml"/><Relationship Id="rId36" Type="http://schemas.openxmlformats.org/officeDocument/2006/relationships/theme" Target="theme/theme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8.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31.wmf"/><Relationship Id="rId4" Type="http://schemas.openxmlformats.org/officeDocument/2006/relationships/image" Target="../media/image32.wmf"/><Relationship Id="rId1" Type="http://schemas.openxmlformats.org/officeDocument/2006/relationships/image" Target="../media/image29.wmf"/><Relationship Id="rId2" Type="http://schemas.openxmlformats.org/officeDocument/2006/relationships/image" Target="../media/image30.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45.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58.emf"/><Relationship Id="rId2" Type="http://schemas.openxmlformats.org/officeDocument/2006/relationships/image" Target="../media/image59.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sp>
        <p:nvSpPr>
          <p:cNvPr id="4198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ru-RU"/>
          </a:p>
        </p:txBody>
      </p:sp>
      <p:sp>
        <p:nvSpPr>
          <p:cNvPr id="41987"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ru-RU"/>
          </a:p>
        </p:txBody>
      </p:sp>
      <p:sp>
        <p:nvSpPr>
          <p:cNvPr id="41988" name="Rectangle 4"/>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41989"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1990"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ru-RU"/>
          </a:p>
        </p:txBody>
      </p:sp>
      <p:sp>
        <p:nvSpPr>
          <p:cNvPr id="41991"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88FD0839-1DC4-CF46-A957-393E61B87150}" type="slidenum">
              <a:rPr lang="ru-RU"/>
              <a:pPr/>
              <a:t>‹#›</a:t>
            </a:fld>
            <a:endParaRPr lang="ru-RU"/>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Geneva" charset="-128"/>
        <a:cs typeface="+mn-cs"/>
      </a:defRPr>
    </a:lvl2pPr>
    <a:lvl3pPr marL="914400" algn="l" rtl="0" fontAlgn="base">
      <a:spcBef>
        <a:spcPct val="30000"/>
      </a:spcBef>
      <a:spcAft>
        <a:spcPct val="0"/>
      </a:spcAft>
      <a:defRPr sz="1200" kern="1200">
        <a:solidFill>
          <a:schemeClr val="tx1"/>
        </a:solidFill>
        <a:latin typeface="Arial" charset="0"/>
        <a:ea typeface="Geneva" charset="-128"/>
        <a:cs typeface="+mn-cs"/>
      </a:defRPr>
    </a:lvl3pPr>
    <a:lvl4pPr marL="1371600" algn="l" rtl="0" fontAlgn="base">
      <a:spcBef>
        <a:spcPct val="30000"/>
      </a:spcBef>
      <a:spcAft>
        <a:spcPct val="0"/>
      </a:spcAft>
      <a:defRPr sz="1200" kern="1200">
        <a:solidFill>
          <a:schemeClr val="tx1"/>
        </a:solidFill>
        <a:latin typeface="Arial" charset="0"/>
        <a:ea typeface="Geneva" charset="-128"/>
        <a:cs typeface="+mn-cs"/>
      </a:defRPr>
    </a:lvl4pPr>
    <a:lvl5pPr marL="1828800" algn="l" rtl="0" fontAlgn="base">
      <a:spcBef>
        <a:spcPct val="30000"/>
      </a:spcBef>
      <a:spcAft>
        <a:spcPct val="0"/>
      </a:spcAft>
      <a:defRPr sz="1200" kern="1200">
        <a:solidFill>
          <a:schemeClr val="tx1"/>
        </a:solidFill>
        <a:latin typeface="Arial" charset="0"/>
        <a:ea typeface="Geneva"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E8C7289-7B0F-0549-B4C3-1E4469B94B53}" type="slidenum">
              <a:rPr lang="ru-RU"/>
              <a:pPr/>
              <a:t>8</a:t>
            </a:fld>
            <a:endParaRPr lang="ru-RU"/>
          </a:p>
        </p:txBody>
      </p:sp>
      <p:sp>
        <p:nvSpPr>
          <p:cNvPr id="49154" name="Rectangle 2"/>
          <p:cNvSpPr>
            <a:spLocks noRot="1" noChangeArrowheads="1" noTextEdit="1"/>
          </p:cNvSpPr>
          <p:nvPr>
            <p:ph type="sldImg"/>
          </p:nvPr>
        </p:nvSpPr>
        <p:spPr>
          <a:ln/>
        </p:spPr>
      </p:sp>
      <p:sp>
        <p:nvSpPr>
          <p:cNvPr id="49155" name="Rectangle 3"/>
          <p:cNvSpPr>
            <a:spLocks noGrp="1" noChangeArrowheads="1"/>
          </p:cNvSpPr>
          <p:nvPr>
            <p:ph type="body" idx="1"/>
          </p:nvPr>
        </p:nvSpPr>
        <p:spPr/>
        <p:txBody>
          <a:bodyPr/>
          <a:lstStyle/>
          <a:p>
            <a:pPr algn="ctr">
              <a:lnSpc>
                <a:spcPct val="90000"/>
              </a:lnSpc>
            </a:pPr>
            <a:r>
              <a:rPr lang="en-US" sz="600"/>
              <a:t>The maps and products created as the whole territory of Russia as a separate regions.</a:t>
            </a:r>
          </a:p>
          <a:p>
            <a:pPr algn="ctr">
              <a:lnSpc>
                <a:spcPct val="90000"/>
              </a:lnSpc>
            </a:pPr>
            <a:endParaRPr lang="ru-RU" sz="600"/>
          </a:p>
          <a:p>
            <a:pPr algn="ctr">
              <a:lnSpc>
                <a:spcPct val="90000"/>
              </a:lnSpc>
            </a:pPr>
            <a:r>
              <a:rPr lang="en-GB" sz="600"/>
              <a:t>For the analysis of information products in system the various static map layers, </a:t>
            </a:r>
          </a:p>
          <a:p>
            <a:pPr algn="ctr">
              <a:lnSpc>
                <a:spcPct val="90000"/>
              </a:lnSpc>
            </a:pPr>
            <a:r>
              <a:rPr lang="en-GB" sz="600"/>
              <a:t>and also layer with vegetation types of Northern Eurasia derived from SPOT-VGT data  (GLC-2000 project of EC)</a:t>
            </a:r>
            <a:endParaRPr lang="ru-RU" sz="600"/>
          </a:p>
          <a:p>
            <a:endParaRPr lang="ru-RU"/>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5D5444F-E4F8-EF43-9DA6-659D80AE4ECD}" type="slidenum">
              <a:rPr lang="ru-RU"/>
              <a:pPr/>
              <a:t>9</a:t>
            </a:fld>
            <a:endParaRPr lang="ru-RU"/>
          </a:p>
        </p:txBody>
      </p:sp>
      <p:sp>
        <p:nvSpPr>
          <p:cNvPr id="51202" name="Rectangle 2"/>
          <p:cNvSpPr>
            <a:spLocks noRot="1" noChangeArrowheads="1" noTextEdit="1"/>
          </p:cNvSpPr>
          <p:nvPr>
            <p:ph type="sldImg"/>
          </p:nvPr>
        </p:nvSpPr>
        <p:spPr>
          <a:ln/>
        </p:spPr>
      </p:sp>
      <p:sp>
        <p:nvSpPr>
          <p:cNvPr id="5120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A691F75-B081-014A-B798-31C9DD0ACD42}" type="slidenum">
              <a:rPr lang="ru-RU"/>
              <a:pPr/>
              <a:t>10</a:t>
            </a:fld>
            <a:endParaRPr lang="ru-RU"/>
          </a:p>
        </p:txBody>
      </p:sp>
      <p:sp>
        <p:nvSpPr>
          <p:cNvPr id="53250" name="Rectangle 2"/>
          <p:cNvSpPr>
            <a:spLocks noRot="1" noChangeArrowheads="1" noTextEdit="1"/>
          </p:cNvSpPr>
          <p:nvPr>
            <p:ph type="sldImg"/>
          </p:nvPr>
        </p:nvSpPr>
        <p:spPr>
          <a:ln/>
        </p:spPr>
      </p:sp>
      <p:sp>
        <p:nvSpPr>
          <p:cNvPr id="5325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7AA6911-D9ED-5F45-B430-4D47E3B7CA9D}" type="slidenum">
              <a:rPr lang="ru-RU"/>
              <a:pPr/>
              <a:t>11</a:t>
            </a:fld>
            <a:endParaRPr lang="ru-RU"/>
          </a:p>
        </p:txBody>
      </p:sp>
      <p:sp>
        <p:nvSpPr>
          <p:cNvPr id="55298" name="Rectangle 2"/>
          <p:cNvSpPr>
            <a:spLocks noRot="1" noChangeArrowheads="1" noTextEdit="1"/>
          </p:cNvSpPr>
          <p:nvPr>
            <p:ph type="sldImg"/>
          </p:nvPr>
        </p:nvSpPr>
        <p:spPr>
          <a:ln/>
        </p:spPr>
      </p:sp>
      <p:sp>
        <p:nvSpPr>
          <p:cNvPr id="5529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2398F40-2784-7A4A-9413-C32FE8BBFDE0}" type="slidenum">
              <a:rPr lang="ru-RU"/>
              <a:pPr/>
              <a:t>12</a:t>
            </a:fld>
            <a:endParaRPr lang="ru-RU"/>
          </a:p>
        </p:txBody>
      </p:sp>
      <p:sp>
        <p:nvSpPr>
          <p:cNvPr id="57346" name="Rectangle 2"/>
          <p:cNvSpPr>
            <a:spLocks noRot="1" noChangeArrowheads="1" noTextEdit="1"/>
          </p:cNvSpPr>
          <p:nvPr>
            <p:ph type="sldImg"/>
          </p:nvPr>
        </p:nvSpPr>
        <p:spPr>
          <a:ln/>
        </p:spPr>
      </p:sp>
      <p:sp>
        <p:nvSpPr>
          <p:cNvPr id="5734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A0C86DD-DA84-4140-BD6E-784AEBF30741}" type="slidenum">
              <a:rPr lang="ru-RU"/>
              <a:pPr/>
              <a:t>13</a:t>
            </a:fld>
            <a:endParaRPr lang="ru-RU"/>
          </a:p>
        </p:txBody>
      </p:sp>
      <p:sp>
        <p:nvSpPr>
          <p:cNvPr id="59394" name="Rectangle 2"/>
          <p:cNvSpPr>
            <a:spLocks noRot="1" noChangeArrowheads="1" noTextEdit="1"/>
          </p:cNvSpPr>
          <p:nvPr>
            <p:ph type="sldImg"/>
          </p:nvPr>
        </p:nvSpPr>
        <p:spPr>
          <a:ln/>
        </p:spPr>
      </p:sp>
      <p:sp>
        <p:nvSpPr>
          <p:cNvPr id="5939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89352C0-64D7-E349-9911-8B9F68B089AF}" type="slidenum">
              <a:rPr lang="ru-RU"/>
              <a:pPr/>
              <a:t>15</a:t>
            </a:fld>
            <a:endParaRPr lang="ru-RU"/>
          </a:p>
        </p:txBody>
      </p:sp>
      <p:sp>
        <p:nvSpPr>
          <p:cNvPr id="43010" name="Rectangle 2"/>
          <p:cNvSpPr>
            <a:spLocks noRot="1" noChangeArrowheads="1" noTextEdit="1"/>
          </p:cNvSpPr>
          <p:nvPr>
            <p:ph type="sldImg"/>
          </p:nvPr>
        </p:nvSpPr>
        <p:spPr>
          <a:ln/>
        </p:spPr>
      </p:sp>
      <p:sp>
        <p:nvSpPr>
          <p:cNvPr id="43011" name="Rectangle 3"/>
          <p:cNvSpPr>
            <a:spLocks noGrp="1" noChangeArrowheads="1"/>
          </p:cNvSpPr>
          <p:nvPr>
            <p:ph type="body" idx="1"/>
          </p:nvPr>
        </p:nvSpPr>
        <p:spPr/>
        <p:txBody>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endParaRPr lang="ru-RU"/>
          </a:p>
        </p:txBody>
      </p:sp>
      <p:sp>
        <p:nvSpPr>
          <p:cNvPr id="5" name="Footer Placeholder 4"/>
          <p:cNvSpPr>
            <a:spLocks noGrp="1"/>
          </p:cNvSpPr>
          <p:nvPr>
            <p:ph type="ftr" sz="quarter" idx="11"/>
          </p:nvPr>
        </p:nvSpPr>
        <p:spPr/>
        <p:txBody>
          <a:bodyPr/>
          <a:lstStyle>
            <a:lvl1pPr>
              <a:defRPr/>
            </a:lvl1pPr>
          </a:lstStyle>
          <a:p>
            <a:endParaRPr lang="ru-RU"/>
          </a:p>
        </p:txBody>
      </p:sp>
      <p:sp>
        <p:nvSpPr>
          <p:cNvPr id="6" name="Slide Number Placeholder 5"/>
          <p:cNvSpPr>
            <a:spLocks noGrp="1"/>
          </p:cNvSpPr>
          <p:nvPr>
            <p:ph type="sldNum" sz="quarter" idx="12"/>
          </p:nvPr>
        </p:nvSpPr>
        <p:spPr/>
        <p:txBody>
          <a:bodyPr/>
          <a:lstStyle>
            <a:lvl1pPr>
              <a:defRPr smtClean="0"/>
            </a:lvl1pPr>
          </a:lstStyle>
          <a:p>
            <a:fld id="{8A39B1BC-4542-B944-B718-14491527725B}" type="slidenum">
              <a:rPr lang="ru-RU"/>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ru-RU"/>
          </a:p>
        </p:txBody>
      </p:sp>
      <p:sp>
        <p:nvSpPr>
          <p:cNvPr id="5" name="Footer Placeholder 4"/>
          <p:cNvSpPr>
            <a:spLocks noGrp="1"/>
          </p:cNvSpPr>
          <p:nvPr>
            <p:ph type="ftr" sz="quarter" idx="11"/>
          </p:nvPr>
        </p:nvSpPr>
        <p:spPr/>
        <p:txBody>
          <a:bodyPr/>
          <a:lstStyle>
            <a:lvl1pPr>
              <a:defRPr/>
            </a:lvl1pPr>
          </a:lstStyle>
          <a:p>
            <a:endParaRPr lang="ru-RU"/>
          </a:p>
        </p:txBody>
      </p:sp>
      <p:sp>
        <p:nvSpPr>
          <p:cNvPr id="6" name="Slide Number Placeholder 5"/>
          <p:cNvSpPr>
            <a:spLocks noGrp="1"/>
          </p:cNvSpPr>
          <p:nvPr>
            <p:ph type="sldNum" sz="quarter" idx="12"/>
          </p:nvPr>
        </p:nvSpPr>
        <p:spPr/>
        <p:txBody>
          <a:bodyPr/>
          <a:lstStyle>
            <a:lvl1pPr>
              <a:defRPr smtClean="0"/>
            </a:lvl1pPr>
          </a:lstStyle>
          <a:p>
            <a:fld id="{AEA9155F-6087-0242-A2DB-E6CB1D472951}" type="slidenum">
              <a:rPr lang="ru-RU"/>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ru-RU"/>
          </a:p>
        </p:txBody>
      </p:sp>
      <p:sp>
        <p:nvSpPr>
          <p:cNvPr id="5" name="Footer Placeholder 4"/>
          <p:cNvSpPr>
            <a:spLocks noGrp="1"/>
          </p:cNvSpPr>
          <p:nvPr>
            <p:ph type="ftr" sz="quarter" idx="11"/>
          </p:nvPr>
        </p:nvSpPr>
        <p:spPr/>
        <p:txBody>
          <a:bodyPr/>
          <a:lstStyle>
            <a:lvl1pPr>
              <a:defRPr/>
            </a:lvl1pPr>
          </a:lstStyle>
          <a:p>
            <a:endParaRPr lang="ru-RU"/>
          </a:p>
        </p:txBody>
      </p:sp>
      <p:sp>
        <p:nvSpPr>
          <p:cNvPr id="6" name="Slide Number Placeholder 5"/>
          <p:cNvSpPr>
            <a:spLocks noGrp="1"/>
          </p:cNvSpPr>
          <p:nvPr>
            <p:ph type="sldNum" sz="quarter" idx="12"/>
          </p:nvPr>
        </p:nvSpPr>
        <p:spPr/>
        <p:txBody>
          <a:bodyPr/>
          <a:lstStyle>
            <a:lvl1pPr>
              <a:defRPr smtClean="0"/>
            </a:lvl1pPr>
          </a:lstStyle>
          <a:p>
            <a:fld id="{D5E0B806-51F2-9E4C-91FD-9BC27C580D26}" type="slidenum">
              <a:rPr lang="ru-RU"/>
              <a:pPr/>
              <a:t>‹#›</a:t>
            </a:fld>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Date Placeholder 2"/>
          <p:cNvSpPr>
            <a:spLocks noGrp="1"/>
          </p:cNvSpPr>
          <p:nvPr>
            <p:ph type="dt" sz="half" idx="10"/>
          </p:nvPr>
        </p:nvSpPr>
        <p:spPr>
          <a:xfrm>
            <a:off x="457200" y="6245225"/>
            <a:ext cx="2133600" cy="476250"/>
          </a:xfrm>
        </p:spPr>
        <p:txBody>
          <a:bodyPr/>
          <a:lstStyle>
            <a:lvl1pPr>
              <a:defRPr/>
            </a:lvl1pPr>
          </a:lstStyle>
          <a:p>
            <a:endParaRPr lang="ru-RU"/>
          </a:p>
        </p:txBody>
      </p:sp>
      <p:sp>
        <p:nvSpPr>
          <p:cNvPr id="4" name="Footer Placeholder 3"/>
          <p:cNvSpPr>
            <a:spLocks noGrp="1"/>
          </p:cNvSpPr>
          <p:nvPr>
            <p:ph type="ftr" sz="quarter" idx="11"/>
          </p:nvPr>
        </p:nvSpPr>
        <p:spPr>
          <a:xfrm>
            <a:off x="3124200" y="6245225"/>
            <a:ext cx="2895600" cy="476250"/>
          </a:xfrm>
        </p:spPr>
        <p:txBody>
          <a:bodyPr/>
          <a:lstStyle>
            <a:lvl1pPr>
              <a:defRPr/>
            </a:lvl1pPr>
          </a:lstStyle>
          <a:p>
            <a:endParaRPr lang="ru-RU"/>
          </a:p>
        </p:txBody>
      </p:sp>
      <p:sp>
        <p:nvSpPr>
          <p:cNvPr id="5" name="Slide Number Placeholder 4"/>
          <p:cNvSpPr>
            <a:spLocks noGrp="1"/>
          </p:cNvSpPr>
          <p:nvPr>
            <p:ph type="sldNum" sz="quarter" idx="12"/>
          </p:nvPr>
        </p:nvSpPr>
        <p:spPr>
          <a:xfrm>
            <a:off x="6553200" y="6245225"/>
            <a:ext cx="2133600" cy="476250"/>
          </a:xfrm>
        </p:spPr>
        <p:txBody>
          <a:bodyPr/>
          <a:lstStyle>
            <a:lvl1pPr>
              <a:defRPr smtClean="0"/>
            </a:lvl1pPr>
          </a:lstStyle>
          <a:p>
            <a:fld id="{27B4E11D-8E61-7F4C-9EB4-DEE9EAB62F68}" type="slidenum">
              <a:rPr lang="ru-RU"/>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ru-RU"/>
          </a:p>
        </p:txBody>
      </p:sp>
      <p:sp>
        <p:nvSpPr>
          <p:cNvPr id="5" name="Footer Placeholder 4"/>
          <p:cNvSpPr>
            <a:spLocks noGrp="1"/>
          </p:cNvSpPr>
          <p:nvPr>
            <p:ph type="ftr" sz="quarter" idx="11"/>
          </p:nvPr>
        </p:nvSpPr>
        <p:spPr/>
        <p:txBody>
          <a:bodyPr/>
          <a:lstStyle>
            <a:lvl1pPr>
              <a:defRPr/>
            </a:lvl1pPr>
          </a:lstStyle>
          <a:p>
            <a:endParaRPr lang="ru-RU"/>
          </a:p>
        </p:txBody>
      </p:sp>
      <p:sp>
        <p:nvSpPr>
          <p:cNvPr id="6" name="Slide Number Placeholder 5"/>
          <p:cNvSpPr>
            <a:spLocks noGrp="1"/>
          </p:cNvSpPr>
          <p:nvPr>
            <p:ph type="sldNum" sz="quarter" idx="12"/>
          </p:nvPr>
        </p:nvSpPr>
        <p:spPr/>
        <p:txBody>
          <a:bodyPr/>
          <a:lstStyle>
            <a:lvl1pPr>
              <a:defRPr smtClean="0"/>
            </a:lvl1pPr>
          </a:lstStyle>
          <a:p>
            <a:fld id="{E76132AB-CB37-9D44-9FAB-E9095438DEED}" type="slidenum">
              <a:rPr lang="ru-RU"/>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ru-RU"/>
          </a:p>
        </p:txBody>
      </p:sp>
      <p:sp>
        <p:nvSpPr>
          <p:cNvPr id="5" name="Footer Placeholder 4"/>
          <p:cNvSpPr>
            <a:spLocks noGrp="1"/>
          </p:cNvSpPr>
          <p:nvPr>
            <p:ph type="ftr" sz="quarter" idx="11"/>
          </p:nvPr>
        </p:nvSpPr>
        <p:spPr/>
        <p:txBody>
          <a:bodyPr/>
          <a:lstStyle>
            <a:lvl1pPr>
              <a:defRPr/>
            </a:lvl1pPr>
          </a:lstStyle>
          <a:p>
            <a:endParaRPr lang="ru-RU"/>
          </a:p>
        </p:txBody>
      </p:sp>
      <p:sp>
        <p:nvSpPr>
          <p:cNvPr id="6" name="Slide Number Placeholder 5"/>
          <p:cNvSpPr>
            <a:spLocks noGrp="1"/>
          </p:cNvSpPr>
          <p:nvPr>
            <p:ph type="sldNum" sz="quarter" idx="12"/>
          </p:nvPr>
        </p:nvSpPr>
        <p:spPr/>
        <p:txBody>
          <a:bodyPr/>
          <a:lstStyle>
            <a:lvl1pPr>
              <a:defRPr smtClean="0"/>
            </a:lvl1pPr>
          </a:lstStyle>
          <a:p>
            <a:fld id="{9F0D18DD-D34D-6343-88AA-57FEE827077F}" type="slidenum">
              <a:rPr lang="ru-RU"/>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ru-RU"/>
          </a:p>
        </p:txBody>
      </p:sp>
      <p:sp>
        <p:nvSpPr>
          <p:cNvPr id="6" name="Footer Placeholder 5"/>
          <p:cNvSpPr>
            <a:spLocks noGrp="1"/>
          </p:cNvSpPr>
          <p:nvPr>
            <p:ph type="ftr" sz="quarter" idx="11"/>
          </p:nvPr>
        </p:nvSpPr>
        <p:spPr/>
        <p:txBody>
          <a:bodyPr/>
          <a:lstStyle>
            <a:lvl1pPr>
              <a:defRPr/>
            </a:lvl1pPr>
          </a:lstStyle>
          <a:p>
            <a:endParaRPr lang="ru-RU"/>
          </a:p>
        </p:txBody>
      </p:sp>
      <p:sp>
        <p:nvSpPr>
          <p:cNvPr id="7" name="Slide Number Placeholder 6"/>
          <p:cNvSpPr>
            <a:spLocks noGrp="1"/>
          </p:cNvSpPr>
          <p:nvPr>
            <p:ph type="sldNum" sz="quarter" idx="12"/>
          </p:nvPr>
        </p:nvSpPr>
        <p:spPr/>
        <p:txBody>
          <a:bodyPr/>
          <a:lstStyle>
            <a:lvl1pPr>
              <a:defRPr smtClean="0"/>
            </a:lvl1pPr>
          </a:lstStyle>
          <a:p>
            <a:fld id="{612F8DA5-65C1-854F-B53A-C61A3A12D59F}" type="slidenum">
              <a:rPr lang="ru-RU"/>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ru-RU"/>
          </a:p>
        </p:txBody>
      </p:sp>
      <p:sp>
        <p:nvSpPr>
          <p:cNvPr id="8" name="Footer Placeholder 7"/>
          <p:cNvSpPr>
            <a:spLocks noGrp="1"/>
          </p:cNvSpPr>
          <p:nvPr>
            <p:ph type="ftr" sz="quarter" idx="11"/>
          </p:nvPr>
        </p:nvSpPr>
        <p:spPr/>
        <p:txBody>
          <a:bodyPr/>
          <a:lstStyle>
            <a:lvl1pPr>
              <a:defRPr/>
            </a:lvl1pPr>
          </a:lstStyle>
          <a:p>
            <a:endParaRPr lang="ru-RU"/>
          </a:p>
        </p:txBody>
      </p:sp>
      <p:sp>
        <p:nvSpPr>
          <p:cNvPr id="9" name="Slide Number Placeholder 8"/>
          <p:cNvSpPr>
            <a:spLocks noGrp="1"/>
          </p:cNvSpPr>
          <p:nvPr>
            <p:ph type="sldNum" sz="quarter" idx="12"/>
          </p:nvPr>
        </p:nvSpPr>
        <p:spPr/>
        <p:txBody>
          <a:bodyPr/>
          <a:lstStyle>
            <a:lvl1pPr>
              <a:defRPr smtClean="0"/>
            </a:lvl1pPr>
          </a:lstStyle>
          <a:p>
            <a:fld id="{A75E4C62-63E4-884B-A194-0C1AED0D480E}" type="slidenum">
              <a:rPr lang="ru-RU"/>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ru-RU"/>
          </a:p>
        </p:txBody>
      </p:sp>
      <p:sp>
        <p:nvSpPr>
          <p:cNvPr id="4" name="Footer Placeholder 3"/>
          <p:cNvSpPr>
            <a:spLocks noGrp="1"/>
          </p:cNvSpPr>
          <p:nvPr>
            <p:ph type="ftr" sz="quarter" idx="11"/>
          </p:nvPr>
        </p:nvSpPr>
        <p:spPr/>
        <p:txBody>
          <a:bodyPr/>
          <a:lstStyle>
            <a:lvl1pPr>
              <a:defRPr/>
            </a:lvl1pPr>
          </a:lstStyle>
          <a:p>
            <a:endParaRPr lang="ru-RU"/>
          </a:p>
        </p:txBody>
      </p:sp>
      <p:sp>
        <p:nvSpPr>
          <p:cNvPr id="5" name="Slide Number Placeholder 4"/>
          <p:cNvSpPr>
            <a:spLocks noGrp="1"/>
          </p:cNvSpPr>
          <p:nvPr>
            <p:ph type="sldNum" sz="quarter" idx="12"/>
          </p:nvPr>
        </p:nvSpPr>
        <p:spPr/>
        <p:txBody>
          <a:bodyPr/>
          <a:lstStyle>
            <a:lvl1pPr>
              <a:defRPr smtClean="0"/>
            </a:lvl1pPr>
          </a:lstStyle>
          <a:p>
            <a:fld id="{64A0560B-6257-3F40-AEA2-1FD418C78310}" type="slidenum">
              <a:rPr lang="ru-RU"/>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ru-RU"/>
          </a:p>
        </p:txBody>
      </p:sp>
      <p:sp>
        <p:nvSpPr>
          <p:cNvPr id="3" name="Footer Placeholder 2"/>
          <p:cNvSpPr>
            <a:spLocks noGrp="1"/>
          </p:cNvSpPr>
          <p:nvPr>
            <p:ph type="ftr" sz="quarter" idx="11"/>
          </p:nvPr>
        </p:nvSpPr>
        <p:spPr/>
        <p:txBody>
          <a:bodyPr/>
          <a:lstStyle>
            <a:lvl1pPr>
              <a:defRPr/>
            </a:lvl1pPr>
          </a:lstStyle>
          <a:p>
            <a:endParaRPr lang="ru-RU"/>
          </a:p>
        </p:txBody>
      </p:sp>
      <p:sp>
        <p:nvSpPr>
          <p:cNvPr id="4" name="Slide Number Placeholder 3"/>
          <p:cNvSpPr>
            <a:spLocks noGrp="1"/>
          </p:cNvSpPr>
          <p:nvPr>
            <p:ph type="sldNum" sz="quarter" idx="12"/>
          </p:nvPr>
        </p:nvSpPr>
        <p:spPr/>
        <p:txBody>
          <a:bodyPr/>
          <a:lstStyle>
            <a:lvl1pPr>
              <a:defRPr smtClean="0"/>
            </a:lvl1pPr>
          </a:lstStyle>
          <a:p>
            <a:fld id="{71C58242-DC72-2444-B49D-B31687D9D66F}" type="slidenum">
              <a:rPr lang="ru-RU"/>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ru-RU"/>
          </a:p>
        </p:txBody>
      </p:sp>
      <p:sp>
        <p:nvSpPr>
          <p:cNvPr id="6" name="Footer Placeholder 5"/>
          <p:cNvSpPr>
            <a:spLocks noGrp="1"/>
          </p:cNvSpPr>
          <p:nvPr>
            <p:ph type="ftr" sz="quarter" idx="11"/>
          </p:nvPr>
        </p:nvSpPr>
        <p:spPr/>
        <p:txBody>
          <a:bodyPr/>
          <a:lstStyle>
            <a:lvl1pPr>
              <a:defRPr/>
            </a:lvl1pPr>
          </a:lstStyle>
          <a:p>
            <a:endParaRPr lang="ru-RU"/>
          </a:p>
        </p:txBody>
      </p:sp>
      <p:sp>
        <p:nvSpPr>
          <p:cNvPr id="7" name="Slide Number Placeholder 6"/>
          <p:cNvSpPr>
            <a:spLocks noGrp="1"/>
          </p:cNvSpPr>
          <p:nvPr>
            <p:ph type="sldNum" sz="quarter" idx="12"/>
          </p:nvPr>
        </p:nvSpPr>
        <p:spPr/>
        <p:txBody>
          <a:bodyPr/>
          <a:lstStyle>
            <a:lvl1pPr>
              <a:defRPr smtClean="0"/>
            </a:lvl1pPr>
          </a:lstStyle>
          <a:p>
            <a:fld id="{0DFF863A-B83E-8F49-9BF8-0CCD102B20F6}" type="slidenum">
              <a:rPr lang="ru-RU"/>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ru-RU"/>
          </a:p>
        </p:txBody>
      </p:sp>
      <p:sp>
        <p:nvSpPr>
          <p:cNvPr id="6" name="Footer Placeholder 5"/>
          <p:cNvSpPr>
            <a:spLocks noGrp="1"/>
          </p:cNvSpPr>
          <p:nvPr>
            <p:ph type="ftr" sz="quarter" idx="11"/>
          </p:nvPr>
        </p:nvSpPr>
        <p:spPr/>
        <p:txBody>
          <a:bodyPr/>
          <a:lstStyle>
            <a:lvl1pPr>
              <a:defRPr/>
            </a:lvl1pPr>
          </a:lstStyle>
          <a:p>
            <a:endParaRPr lang="ru-RU"/>
          </a:p>
        </p:txBody>
      </p:sp>
      <p:sp>
        <p:nvSpPr>
          <p:cNvPr id="7" name="Slide Number Placeholder 6"/>
          <p:cNvSpPr>
            <a:spLocks noGrp="1"/>
          </p:cNvSpPr>
          <p:nvPr>
            <p:ph type="sldNum" sz="quarter" idx="12"/>
          </p:nvPr>
        </p:nvSpPr>
        <p:spPr/>
        <p:txBody>
          <a:bodyPr/>
          <a:lstStyle>
            <a:lvl1pPr>
              <a:defRPr smtClean="0"/>
            </a:lvl1pPr>
          </a:lstStyle>
          <a:p>
            <a:fld id="{38BC73B1-9D90-2848-9200-5364BB51243B}" type="slidenum">
              <a:rPr lang="ru-RU"/>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ru-RU"/>
              <a:t>Образец заголовка</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ru-RU"/>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ru-RU"/>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A40197A3-3BBB-6249-8375-ABC4FCFFF428}" type="slidenum">
              <a:rPr lang="ru-RU"/>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hdr="0" ftr="0" dt="0"/>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defRPr>
      </a:lvl2pPr>
      <a:lvl3pPr algn="ctr" rtl="0" fontAlgn="base">
        <a:spcBef>
          <a:spcPct val="0"/>
        </a:spcBef>
        <a:spcAft>
          <a:spcPct val="0"/>
        </a:spcAft>
        <a:defRPr sz="4400">
          <a:solidFill>
            <a:schemeClr val="tx2"/>
          </a:solidFill>
          <a:latin typeface="Arial" charset="0"/>
        </a:defRPr>
      </a:lvl3pPr>
      <a:lvl4pPr algn="ctr" rtl="0" fontAlgn="base">
        <a:spcBef>
          <a:spcPct val="0"/>
        </a:spcBef>
        <a:spcAft>
          <a:spcPct val="0"/>
        </a:spcAft>
        <a:defRPr sz="4400">
          <a:solidFill>
            <a:schemeClr val="tx2"/>
          </a:solidFill>
          <a:latin typeface="Arial" charset="0"/>
        </a:defRPr>
      </a:lvl4pPr>
      <a:lvl5pPr algn="ctr" rtl="0" fontAlgn="base">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Geneva" charset="-128"/>
        </a:defRPr>
      </a:lvl2pPr>
      <a:lvl3pPr marL="1143000" indent="-228600" algn="l" rtl="0" fontAlgn="base">
        <a:spcBef>
          <a:spcPct val="20000"/>
        </a:spcBef>
        <a:spcAft>
          <a:spcPct val="0"/>
        </a:spcAft>
        <a:buChar char="•"/>
        <a:defRPr sz="2400">
          <a:solidFill>
            <a:schemeClr val="tx1"/>
          </a:solidFill>
          <a:latin typeface="+mn-lt"/>
          <a:ea typeface="Geneva" charset="-128"/>
        </a:defRPr>
      </a:lvl3pPr>
      <a:lvl4pPr marL="1600200" indent="-228600" algn="l" rtl="0" fontAlgn="base">
        <a:spcBef>
          <a:spcPct val="20000"/>
        </a:spcBef>
        <a:spcAft>
          <a:spcPct val="0"/>
        </a:spcAft>
        <a:buChar char="–"/>
        <a:defRPr sz="2000">
          <a:solidFill>
            <a:schemeClr val="tx1"/>
          </a:solidFill>
          <a:latin typeface="+mn-lt"/>
          <a:ea typeface="Geneva" charset="-128"/>
        </a:defRPr>
      </a:lvl4pPr>
      <a:lvl5pPr marL="2057400" indent="-228600" algn="l" rtl="0" fontAlgn="base">
        <a:spcBef>
          <a:spcPct val="20000"/>
        </a:spcBef>
        <a:spcAft>
          <a:spcPct val="0"/>
        </a:spcAft>
        <a:buChar char="»"/>
        <a:defRPr sz="2000">
          <a:solidFill>
            <a:schemeClr val="tx1"/>
          </a:solidFill>
          <a:latin typeface="+mn-lt"/>
          <a:ea typeface="Geneva" charset="-128"/>
        </a:defRPr>
      </a:lvl5pPr>
      <a:lvl6pPr marL="2514600" indent="-228600" algn="l" rtl="0" fontAlgn="base">
        <a:spcBef>
          <a:spcPct val="20000"/>
        </a:spcBef>
        <a:spcAft>
          <a:spcPct val="0"/>
        </a:spcAft>
        <a:buChar char="»"/>
        <a:defRPr sz="2000">
          <a:solidFill>
            <a:schemeClr val="tx1"/>
          </a:solidFill>
          <a:latin typeface="+mn-lt"/>
          <a:ea typeface="Geneva" charset="-128"/>
        </a:defRPr>
      </a:lvl6pPr>
      <a:lvl7pPr marL="2971800" indent="-228600" algn="l" rtl="0" fontAlgn="base">
        <a:spcBef>
          <a:spcPct val="20000"/>
        </a:spcBef>
        <a:spcAft>
          <a:spcPct val="0"/>
        </a:spcAft>
        <a:buChar char="»"/>
        <a:defRPr sz="2000">
          <a:solidFill>
            <a:schemeClr val="tx1"/>
          </a:solidFill>
          <a:latin typeface="+mn-lt"/>
          <a:ea typeface="Geneva" charset="-128"/>
        </a:defRPr>
      </a:lvl7pPr>
      <a:lvl8pPr marL="3429000" indent="-228600" algn="l" rtl="0" fontAlgn="base">
        <a:spcBef>
          <a:spcPct val="20000"/>
        </a:spcBef>
        <a:spcAft>
          <a:spcPct val="0"/>
        </a:spcAft>
        <a:buChar char="»"/>
        <a:defRPr sz="2000">
          <a:solidFill>
            <a:schemeClr val="tx1"/>
          </a:solidFill>
          <a:latin typeface="+mn-lt"/>
          <a:ea typeface="Geneva" charset="-128"/>
        </a:defRPr>
      </a:lvl8pPr>
      <a:lvl9pPr marL="3886200" indent="-228600" algn="l" rtl="0" fontAlgn="base">
        <a:spcBef>
          <a:spcPct val="20000"/>
        </a:spcBef>
        <a:spcAft>
          <a:spcPct val="0"/>
        </a:spcAft>
        <a:buChar char="»"/>
        <a:defRPr sz="2000">
          <a:solidFill>
            <a:schemeClr val="tx1"/>
          </a:solidFill>
          <a:latin typeface="+mn-lt"/>
          <a:ea typeface="Geneva"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4" Type="http://schemas.openxmlformats.org/officeDocument/2006/relationships/image" Target="../media/image2.jpeg"/><Relationship Id="rId5" Type="http://schemas.openxmlformats.org/officeDocument/2006/relationships/image" Target="../media/image3.png"/><Relationship Id="rId6" Type="http://schemas.openxmlformats.org/officeDocument/2006/relationships/image" Target="../media/image4.jpeg"/><Relationship Id="rId1" Type="http://schemas.openxmlformats.org/officeDocument/2006/relationships/slideLayout" Target="../slideLayouts/slideLayout1.xml"/><Relationship Id="rId2" Type="http://schemas.openxmlformats.org/officeDocument/2006/relationships/hyperlink" Target="mailto:ershov@ifi.rssi.ru"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4" Type="http://schemas.openxmlformats.org/officeDocument/2006/relationships/image" Target="../media/image20.jpeg"/><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4" Type="http://schemas.openxmlformats.org/officeDocument/2006/relationships/image" Target="../media/image22.pn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12.xml.rels><?xml version="1.0" encoding="UTF-8" standalone="yes"?>
<Relationships xmlns="http://schemas.openxmlformats.org/package/2006/relationships"><Relationship Id="rId3" Type="http://schemas.openxmlformats.org/officeDocument/2006/relationships/image" Target="../media/image23.jpeg"/><Relationship Id="rId4" Type="http://schemas.openxmlformats.org/officeDocument/2006/relationships/image" Target="../media/image24.jpeg"/><Relationship Id="rId5" Type="http://schemas.openxmlformats.org/officeDocument/2006/relationships/image" Target="../media/image25.png"/><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4" Type="http://schemas.openxmlformats.org/officeDocument/2006/relationships/image" Target="../media/image26.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7.png"/><Relationship Id="rId3" Type="http://schemas.openxmlformats.org/officeDocument/2006/relationships/image" Target="../media/image28.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7.xml"/><Relationship Id="rId4" Type="http://schemas.openxmlformats.org/officeDocument/2006/relationships/oleObject" Target="../embeddings/Microsoft_Equation4.bin"/><Relationship Id="rId5" Type="http://schemas.openxmlformats.org/officeDocument/2006/relationships/oleObject" Target="../embeddings/Microsoft_Equation5.bin"/><Relationship Id="rId6" Type="http://schemas.openxmlformats.org/officeDocument/2006/relationships/oleObject" Target="../embeddings/Microsoft_Equation6.bin"/><Relationship Id="rId7" Type="http://schemas.openxmlformats.org/officeDocument/2006/relationships/oleObject" Target="../embeddings/Microsoft_Equation7.bin"/><Relationship Id="rId1" Type="http://schemas.openxmlformats.org/officeDocument/2006/relationships/vmlDrawing" Target="../drawings/vmlDrawing5.vml"/><Relationship Id="rId2"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3.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4.png"/></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4" Type="http://schemas.openxmlformats.org/officeDocument/2006/relationships/image" Target="../media/image7.png"/><Relationship Id="rId5" Type="http://schemas.openxmlformats.org/officeDocument/2006/relationships/image" Target="../media/image8.png"/><Relationship Id="rId6" Type="http://schemas.openxmlformats.org/officeDocument/2006/relationships/image" Target="../media/image9.png"/><Relationship Id="rId7" Type="http://schemas.openxmlformats.org/officeDocument/2006/relationships/image" Target="../media/image10.png"/><Relationship Id="rId8" Type="http://schemas.openxmlformats.org/officeDocument/2006/relationships/oleObject" Target="../embeddings/Microsoft_Excel_97_-_2004_Worksheet1.xls"/><Relationship Id="rId1" Type="http://schemas.openxmlformats.org/officeDocument/2006/relationships/vmlDrawing" Target="../drawings/vmlDrawing1.vml"/><Relationship Id="rId2"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5.png"/><Relationship Id="rId3" Type="http://schemas.openxmlformats.org/officeDocument/2006/relationships/image" Target="../media/image36.png"/></Relationships>
</file>

<file path=ppt/slides/_rels/slide21.xml.rels><?xml version="1.0" encoding="UTF-8" standalone="yes"?>
<Relationships xmlns="http://schemas.openxmlformats.org/package/2006/relationships"><Relationship Id="rId3" Type="http://schemas.openxmlformats.org/officeDocument/2006/relationships/image" Target="../media/image38.png"/><Relationship Id="rId4" Type="http://schemas.openxmlformats.org/officeDocument/2006/relationships/image" Target="../media/image39.png"/><Relationship Id="rId5" Type="http://schemas.openxmlformats.org/officeDocument/2006/relationships/image" Target="../media/image40.png"/><Relationship Id="rId1" Type="http://schemas.openxmlformats.org/officeDocument/2006/relationships/slideLayout" Target="../slideLayouts/slideLayout2.xml"/><Relationship Id="rId2" Type="http://schemas.openxmlformats.org/officeDocument/2006/relationships/image" Target="../media/image37.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42.png"/><Relationship Id="rId4" Type="http://schemas.openxmlformats.org/officeDocument/2006/relationships/image" Target="../media/image43.png"/><Relationship Id="rId5" Type="http://schemas.openxmlformats.org/officeDocument/2006/relationships/image" Target="../media/image44.png"/><Relationship Id="rId1" Type="http://schemas.openxmlformats.org/officeDocument/2006/relationships/slideLayout" Target="../slideLayouts/slideLayout2.xml"/><Relationship Id="rId2" Type="http://schemas.openxmlformats.org/officeDocument/2006/relationships/image" Target="../media/image41.png"/></Relationships>
</file>

<file path=ppt/slides/_rels/slide24.xml.rels><?xml version="1.0" encoding="UTF-8" standalone="yes"?>
<Relationships xmlns="http://schemas.openxmlformats.org/package/2006/relationships"><Relationship Id="rId3" Type="http://schemas.openxmlformats.org/officeDocument/2006/relationships/oleObject" Target="../embeddings/Microsoft_Excel_Chart8.xls"/><Relationship Id="rId4" Type="http://schemas.openxmlformats.org/officeDocument/2006/relationships/image" Target="../media/image46.png"/><Relationship Id="rId1" Type="http://schemas.openxmlformats.org/officeDocument/2006/relationships/vmlDrawing" Target="../drawings/vmlDrawing6.vml"/><Relationship Id="rId2"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48.png"/><Relationship Id="rId4" Type="http://schemas.openxmlformats.org/officeDocument/2006/relationships/image" Target="../media/image49.png"/><Relationship Id="rId5" Type="http://schemas.openxmlformats.org/officeDocument/2006/relationships/image" Target="../media/image50.png"/><Relationship Id="rId6" Type="http://schemas.openxmlformats.org/officeDocument/2006/relationships/image" Target="../media/image51.png"/><Relationship Id="rId1" Type="http://schemas.openxmlformats.org/officeDocument/2006/relationships/slideLayout" Target="../slideLayouts/slideLayout2.xml"/><Relationship Id="rId2" Type="http://schemas.openxmlformats.org/officeDocument/2006/relationships/image" Target="../media/image47.png"/></Relationships>
</file>

<file path=ppt/slides/_rels/slide27.xml.rels><?xml version="1.0" encoding="UTF-8" standalone="yes"?>
<Relationships xmlns="http://schemas.openxmlformats.org/package/2006/relationships"><Relationship Id="rId3" Type="http://schemas.openxmlformats.org/officeDocument/2006/relationships/image" Target="../media/image53.png"/><Relationship Id="rId4" Type="http://schemas.openxmlformats.org/officeDocument/2006/relationships/image" Target="../media/image54.png"/><Relationship Id="rId5" Type="http://schemas.openxmlformats.org/officeDocument/2006/relationships/image" Target="../media/image55.png"/><Relationship Id="rId6" Type="http://schemas.openxmlformats.org/officeDocument/2006/relationships/image" Target="../media/image56.png"/><Relationship Id="rId7" Type="http://schemas.openxmlformats.org/officeDocument/2006/relationships/image" Target="../media/image57.png"/><Relationship Id="rId1" Type="http://schemas.openxmlformats.org/officeDocument/2006/relationships/slideLayout" Target="../slideLayouts/slideLayout2.xml"/><Relationship Id="rId2" Type="http://schemas.openxmlformats.org/officeDocument/2006/relationships/image" Target="../media/image52.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3" Type="http://schemas.openxmlformats.org/officeDocument/2006/relationships/oleObject" Target="../embeddings/Microsoft_Excel_Chart9.xls"/><Relationship Id="rId4" Type="http://schemas.openxmlformats.org/officeDocument/2006/relationships/oleObject" Target="../embeddings/Microsoft_Excel_Chart10.xls"/><Relationship Id="rId1" Type="http://schemas.openxmlformats.org/officeDocument/2006/relationships/vmlDrawing" Target="../drawings/vmlDrawing7.vml"/><Relationship Id="rId2"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vmlDrawing" Target="../drawings/vmlDrawing2.vml"/><Relationship Id="rId2" Type="http://schemas.openxmlformats.org/officeDocument/2006/relationships/slideLayout" Target="../slideLayouts/slideLayout2.xml"/><Relationship Id="rId3" Type="http://schemas.openxmlformats.org/officeDocument/2006/relationships/oleObject" Target="../embeddings/Microsoft_Excel_Chart2.xls"/></Relationships>
</file>

<file path=ppt/slides/_rels/slide5.xml.rels><?xml version="1.0" encoding="UTF-8" standalone="yes"?>
<Relationships xmlns="http://schemas.openxmlformats.org/package/2006/relationships"><Relationship Id="rId1" Type="http://schemas.openxmlformats.org/officeDocument/2006/relationships/vmlDrawing" Target="../drawings/vmlDrawing3.vml"/><Relationship Id="rId2" Type="http://schemas.openxmlformats.org/officeDocument/2006/relationships/slideLayout" Target="../slideLayouts/slideLayout7.xml"/><Relationship Id="rId3" Type="http://schemas.openxmlformats.org/officeDocument/2006/relationships/oleObject" Target="../embeddings/Microsoft_Excel_Chart3.xls"/></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4" Type="http://schemas.openxmlformats.org/officeDocument/2006/relationships/image" Target="../media/image16.png"/><Relationship Id="rId5" Type="http://schemas.openxmlformats.org/officeDocument/2006/relationships/image" Target="../media/image4.jpeg"/><Relationship Id="rId6" Type="http://schemas.openxmlformats.org/officeDocument/2006/relationships/image" Target="../media/image17.png"/><Relationship Id="rId1" Type="http://schemas.openxmlformats.org/officeDocument/2006/relationships/slideLayout" Target="../slideLayouts/slideLayout7.xml"/><Relationship Id="rId2" Type="http://schemas.openxmlformats.org/officeDocument/2006/relationships/image" Target="../media/image14.png"/></Relationships>
</file>

<file path=ppt/slides/_rels/slide7.xml.rels><?xml version="1.0" encoding="UTF-8" standalone="yes"?>
<Relationships xmlns="http://schemas.openxmlformats.org/package/2006/relationships"><Relationship Id="rId1" Type="http://schemas.openxmlformats.org/officeDocument/2006/relationships/vmlDrawing" Target="../drawings/vmlDrawing4.vml"/><Relationship Id="rId2" Type="http://schemas.openxmlformats.org/officeDocument/2006/relationships/slideLayout" Target="../slideLayouts/slideLayout2.xml"/><Relationship Id="rId3" Type="http://schemas.openxmlformats.org/officeDocument/2006/relationships/oleObject" Target="../embeddings/oleObject1.bin"/></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 name="Slide Number Placeholder 5"/>
          <p:cNvSpPr>
            <a:spLocks noGrp="1"/>
          </p:cNvSpPr>
          <p:nvPr>
            <p:ph type="sldNum" sz="quarter" idx="12"/>
          </p:nvPr>
        </p:nvSpPr>
        <p:spPr/>
        <p:txBody>
          <a:bodyPr/>
          <a:lstStyle/>
          <a:p>
            <a:fld id="{206D15DE-443A-064A-8256-B3165302E712}" type="slidenum">
              <a:rPr lang="ru-RU"/>
              <a:pPr/>
              <a:t>1</a:t>
            </a:fld>
            <a:endParaRPr lang="ru-RU"/>
          </a:p>
        </p:txBody>
      </p:sp>
      <p:sp>
        <p:nvSpPr>
          <p:cNvPr id="2050" name="Rectangle 2"/>
          <p:cNvSpPr>
            <a:spLocks noGrp="1" noChangeArrowheads="1"/>
          </p:cNvSpPr>
          <p:nvPr>
            <p:ph type="ctrTitle"/>
          </p:nvPr>
        </p:nvSpPr>
        <p:spPr>
          <a:xfrm>
            <a:off x="323850" y="333375"/>
            <a:ext cx="8640763" cy="3455988"/>
          </a:xfrm>
        </p:spPr>
        <p:txBody>
          <a:bodyPr/>
          <a:lstStyle/>
          <a:p>
            <a:r>
              <a:rPr lang="en-US" sz="1600" dirty="0"/>
              <a:t/>
            </a:r>
            <a:br>
              <a:rPr lang="en-US" sz="1600" dirty="0"/>
            </a:br>
            <a:r>
              <a:rPr lang="en-US" sz="2000" b="1" dirty="0">
                <a:solidFill>
                  <a:srgbClr val="CC3300"/>
                </a:solidFill>
                <a:ea typeface="Times New Roman" charset="0"/>
                <a:cs typeface="Arial" charset="0"/>
              </a:rPr>
              <a:t>FIRE CARBON EMISSION ASSESSMENT BASED ON TERRA-MODIS PROUCTS AND STATE FOREST ACCOUNT DATA</a:t>
            </a:r>
            <a:r>
              <a:rPr lang="en-US" sz="1600" b="1" dirty="0">
                <a:solidFill>
                  <a:srgbClr val="000000"/>
                </a:solidFill>
                <a:ea typeface="Times New Roman" charset="0"/>
                <a:cs typeface="Arial" charset="0"/>
              </a:rPr>
              <a:t> </a:t>
            </a:r>
            <a:br>
              <a:rPr lang="en-US" sz="1600" b="1" dirty="0">
                <a:solidFill>
                  <a:srgbClr val="000000"/>
                </a:solidFill>
                <a:ea typeface="Times New Roman" charset="0"/>
                <a:cs typeface="Arial" charset="0"/>
              </a:rPr>
            </a:br>
            <a:r>
              <a:rPr lang="ru-RU" sz="1600" b="1" dirty="0">
                <a:solidFill>
                  <a:srgbClr val="000000"/>
                </a:solidFill>
                <a:ea typeface="Arial" charset="0"/>
                <a:cs typeface="Arial" charset="0"/>
              </a:rPr>
              <a:t/>
            </a:r>
            <a:br>
              <a:rPr lang="ru-RU" sz="1600" b="1" dirty="0">
                <a:solidFill>
                  <a:srgbClr val="000000"/>
                </a:solidFill>
                <a:ea typeface="Arial" charset="0"/>
                <a:cs typeface="Arial" charset="0"/>
              </a:rPr>
            </a:br>
            <a:r>
              <a:rPr lang="en-US" sz="1600" b="1" dirty="0">
                <a:solidFill>
                  <a:srgbClr val="000000"/>
                </a:solidFill>
                <a:ea typeface="Times New Roman" charset="0"/>
                <a:cs typeface="Times New Roman" charset="0"/>
              </a:rPr>
              <a:t>Speaker</a:t>
            </a:r>
            <a:br>
              <a:rPr lang="en-US" sz="1600" b="1" dirty="0">
                <a:solidFill>
                  <a:srgbClr val="000000"/>
                </a:solidFill>
                <a:ea typeface="Times New Roman" charset="0"/>
                <a:cs typeface="Times New Roman" charset="0"/>
              </a:rPr>
            </a:br>
            <a:r>
              <a:rPr lang="en-US" sz="1600" b="1" dirty="0">
                <a:solidFill>
                  <a:srgbClr val="000000"/>
                </a:solidFill>
                <a:ea typeface="Times New Roman" charset="0"/>
                <a:cs typeface="Times New Roman" charset="0"/>
              </a:rPr>
              <a:t>Dmitry V. </a:t>
            </a:r>
            <a:r>
              <a:rPr lang="en-US" sz="1600" b="1" dirty="0" err="1">
                <a:solidFill>
                  <a:srgbClr val="000000"/>
                </a:solidFill>
                <a:ea typeface="Times New Roman" charset="0"/>
                <a:cs typeface="Times New Roman" charset="0"/>
              </a:rPr>
              <a:t>Yershov</a:t>
            </a:r>
            <a:r>
              <a:rPr lang="ru-RU" sz="1600" b="1" dirty="0">
                <a:solidFill>
                  <a:srgbClr val="000000"/>
                </a:solidFill>
                <a:ea typeface="Times New Roman" charset="0"/>
                <a:cs typeface="Times New Roman" charset="0"/>
              </a:rPr>
              <a:t>* </a:t>
            </a:r>
            <a:r>
              <a:rPr lang="en-US" sz="1600" b="1" dirty="0">
                <a:solidFill>
                  <a:srgbClr val="000000"/>
                </a:solidFill>
                <a:ea typeface="Times New Roman" charset="0"/>
                <a:cs typeface="Times New Roman" charset="0"/>
              </a:rPr>
              <a:t/>
            </a:r>
            <a:br>
              <a:rPr lang="en-US" sz="1600" b="1" dirty="0">
                <a:solidFill>
                  <a:srgbClr val="000000"/>
                </a:solidFill>
                <a:ea typeface="Times New Roman" charset="0"/>
                <a:cs typeface="Times New Roman" charset="0"/>
              </a:rPr>
            </a:br>
            <a:r>
              <a:rPr lang="ru-RU" sz="1400" b="1" dirty="0">
                <a:solidFill>
                  <a:srgbClr val="000000"/>
                </a:solidFill>
                <a:ea typeface="Arial" charset="0"/>
                <a:cs typeface="Arial" charset="0"/>
              </a:rPr>
              <a:t/>
            </a:r>
            <a:br>
              <a:rPr lang="ru-RU" sz="1400" b="1" dirty="0">
                <a:solidFill>
                  <a:srgbClr val="000000"/>
                </a:solidFill>
                <a:ea typeface="Arial" charset="0"/>
                <a:cs typeface="Arial" charset="0"/>
              </a:rPr>
            </a:br>
            <a:r>
              <a:rPr lang="ru-RU" sz="1400" b="1" dirty="0">
                <a:solidFill>
                  <a:srgbClr val="000000"/>
                </a:solidFill>
                <a:ea typeface="Arial" charset="0"/>
                <a:cs typeface="Arial" charset="0"/>
              </a:rPr>
              <a:t/>
            </a:r>
            <a:br>
              <a:rPr lang="ru-RU" sz="1400" b="1" dirty="0">
                <a:solidFill>
                  <a:srgbClr val="000000"/>
                </a:solidFill>
                <a:ea typeface="Arial" charset="0"/>
                <a:cs typeface="Arial" charset="0"/>
              </a:rPr>
            </a:br>
            <a:r>
              <a:rPr lang="en-US" sz="1400" b="1" dirty="0">
                <a:solidFill>
                  <a:srgbClr val="000000"/>
                </a:solidFill>
                <a:ea typeface="Times New Roman" charset="0"/>
                <a:cs typeface="Times New Roman" charset="0"/>
              </a:rPr>
              <a:t>Co-authors </a:t>
            </a:r>
            <a:br>
              <a:rPr lang="en-US" sz="1400" b="1" dirty="0">
                <a:solidFill>
                  <a:srgbClr val="000000"/>
                </a:solidFill>
                <a:ea typeface="Times New Roman" charset="0"/>
                <a:cs typeface="Times New Roman" charset="0"/>
              </a:rPr>
            </a:br>
            <a:r>
              <a:rPr lang="en-US" sz="1400" b="1" dirty="0" err="1">
                <a:solidFill>
                  <a:srgbClr val="000000"/>
                </a:solidFill>
                <a:ea typeface="Times New Roman" charset="0"/>
                <a:cs typeface="Times New Roman" charset="0"/>
              </a:rPr>
              <a:t>Georgy</a:t>
            </a:r>
            <a:r>
              <a:rPr lang="en-US" sz="1400" b="1" dirty="0">
                <a:solidFill>
                  <a:srgbClr val="000000"/>
                </a:solidFill>
                <a:ea typeface="Times New Roman" charset="0"/>
                <a:cs typeface="Times New Roman" charset="0"/>
              </a:rPr>
              <a:t> N. </a:t>
            </a:r>
            <a:r>
              <a:rPr lang="en-US" sz="1400" b="1" dirty="0" err="1">
                <a:solidFill>
                  <a:srgbClr val="000000"/>
                </a:solidFill>
                <a:ea typeface="Times New Roman" charset="0"/>
                <a:cs typeface="Times New Roman" charset="0"/>
              </a:rPr>
              <a:t>Korovin</a:t>
            </a:r>
            <a:r>
              <a:rPr lang="en-US" sz="1400" b="1" dirty="0">
                <a:solidFill>
                  <a:srgbClr val="000000"/>
                </a:solidFill>
                <a:ea typeface="Times New Roman" charset="0"/>
                <a:cs typeface="Times New Roman" charset="0"/>
              </a:rPr>
              <a:t>*, Dmitry V. </a:t>
            </a:r>
            <a:r>
              <a:rPr lang="en-US" sz="1400" b="1" dirty="0" err="1">
                <a:solidFill>
                  <a:srgbClr val="000000"/>
                </a:solidFill>
                <a:ea typeface="Times New Roman" charset="0"/>
                <a:cs typeface="Times New Roman" charset="0"/>
              </a:rPr>
              <a:t>Zamolodchikov</a:t>
            </a:r>
            <a:r>
              <a:rPr lang="en-US" sz="1400" b="1" dirty="0">
                <a:solidFill>
                  <a:srgbClr val="000000"/>
                </a:solidFill>
                <a:ea typeface="Times New Roman" charset="0"/>
                <a:cs typeface="Times New Roman" charset="0"/>
              </a:rPr>
              <a:t>*, Sergey A. </a:t>
            </a:r>
            <a:r>
              <a:rPr lang="en-US" sz="1400" b="1" dirty="0" err="1">
                <a:solidFill>
                  <a:srgbClr val="000000"/>
                </a:solidFill>
                <a:ea typeface="Times New Roman" charset="0"/>
                <a:cs typeface="Times New Roman" charset="0"/>
              </a:rPr>
              <a:t>Bartalev</a:t>
            </a:r>
            <a:r>
              <a:rPr lang="en-US" sz="1400" b="1" dirty="0">
                <a:solidFill>
                  <a:srgbClr val="000000"/>
                </a:solidFill>
                <a:ea typeface="Times New Roman" charset="0"/>
                <a:cs typeface="Times New Roman" charset="0"/>
              </a:rPr>
              <a:t>**, </a:t>
            </a:r>
            <a:r>
              <a:rPr lang="ru-RU" sz="1400" b="1" dirty="0">
                <a:solidFill>
                  <a:srgbClr val="000000"/>
                </a:solidFill>
                <a:ea typeface="Arial" charset="0"/>
                <a:cs typeface="Arial" charset="0"/>
              </a:rPr>
              <a:t/>
            </a:r>
            <a:br>
              <a:rPr lang="ru-RU" sz="1400" b="1" dirty="0">
                <a:solidFill>
                  <a:srgbClr val="000000"/>
                </a:solidFill>
                <a:ea typeface="Arial" charset="0"/>
                <a:cs typeface="Arial" charset="0"/>
              </a:rPr>
            </a:br>
            <a:r>
              <a:rPr lang="en-US" sz="1400" b="1" dirty="0">
                <a:solidFill>
                  <a:srgbClr val="000000"/>
                </a:solidFill>
                <a:ea typeface="Times New Roman" charset="0"/>
                <a:cs typeface="Times New Roman" charset="0"/>
              </a:rPr>
              <a:t>Konstantin A. </a:t>
            </a:r>
            <a:r>
              <a:rPr lang="en-US" sz="1400" b="1" dirty="0" err="1">
                <a:solidFill>
                  <a:srgbClr val="000000"/>
                </a:solidFill>
                <a:ea typeface="Times New Roman" charset="0"/>
                <a:cs typeface="Times New Roman" charset="0"/>
              </a:rPr>
              <a:t>Kovganko</a:t>
            </a:r>
            <a:r>
              <a:rPr lang="en-US" sz="1400" b="1" dirty="0">
                <a:solidFill>
                  <a:srgbClr val="000000"/>
                </a:solidFill>
                <a:ea typeface="Times New Roman" charset="0"/>
                <a:cs typeface="Times New Roman" charset="0"/>
              </a:rPr>
              <a:t>*,</a:t>
            </a:r>
            <a:r>
              <a:rPr lang="ru-RU" sz="1400" b="1" dirty="0">
                <a:solidFill>
                  <a:srgbClr val="000000"/>
                </a:solidFill>
                <a:ea typeface="Arial" charset="0"/>
                <a:cs typeface="Arial" charset="0"/>
              </a:rPr>
              <a:t> </a:t>
            </a:r>
            <a:r>
              <a:rPr lang="sv-SE" sz="1400" b="1" dirty="0">
                <a:solidFill>
                  <a:srgbClr val="000000"/>
                </a:solidFill>
                <a:ea typeface="Times New Roman" charset="0"/>
                <a:cs typeface="Times New Roman" charset="0"/>
              </a:rPr>
              <a:t>Elena N. </a:t>
            </a:r>
            <a:r>
              <a:rPr lang="sv-SE" sz="1400" b="1" dirty="0" err="1">
                <a:solidFill>
                  <a:srgbClr val="000000"/>
                </a:solidFill>
                <a:ea typeface="Times New Roman" charset="0"/>
                <a:cs typeface="Times New Roman" charset="0"/>
              </a:rPr>
              <a:t>Sochilova</a:t>
            </a:r>
            <a:r>
              <a:rPr lang="sv-SE" sz="1400" b="1" dirty="0">
                <a:solidFill>
                  <a:srgbClr val="000000"/>
                </a:solidFill>
                <a:ea typeface="Times New Roman" charset="0"/>
                <a:cs typeface="Times New Roman" charset="0"/>
              </a:rPr>
              <a:t>*,  </a:t>
            </a:r>
            <a:r>
              <a:rPr lang="en-US" sz="1400" b="1" i="1" dirty="0">
                <a:solidFill>
                  <a:srgbClr val="000000"/>
                </a:solidFill>
                <a:ea typeface="Times New Roman" charset="0"/>
                <a:cs typeface="Times New Roman" charset="0"/>
              </a:rPr>
              <a:t/>
            </a:r>
            <a:br>
              <a:rPr lang="en-US" sz="1400" b="1" i="1" dirty="0">
                <a:solidFill>
                  <a:srgbClr val="000000"/>
                </a:solidFill>
                <a:ea typeface="Times New Roman" charset="0"/>
                <a:cs typeface="Times New Roman" charset="0"/>
              </a:rPr>
            </a:br>
            <a:r>
              <a:rPr lang="en-US" sz="1400" b="1" i="1" dirty="0">
                <a:solidFill>
                  <a:srgbClr val="000000"/>
                </a:solidFill>
                <a:ea typeface="Times New Roman" charset="0"/>
                <a:cs typeface="Times New Roman" charset="0"/>
              </a:rPr>
              <a:t>*Center for Forest Ecology and Productivity of Russian Academy of Sciences (CFEP RAS)</a:t>
            </a:r>
            <a:br>
              <a:rPr lang="en-US" sz="1400" b="1" i="1" dirty="0">
                <a:solidFill>
                  <a:srgbClr val="000000"/>
                </a:solidFill>
                <a:ea typeface="Times New Roman" charset="0"/>
                <a:cs typeface="Times New Roman" charset="0"/>
              </a:rPr>
            </a:br>
            <a:r>
              <a:rPr lang="en-US" sz="1400" b="1" i="1" dirty="0" err="1">
                <a:solidFill>
                  <a:srgbClr val="000000"/>
                </a:solidFill>
                <a:ea typeface="Times New Roman" charset="0"/>
                <a:cs typeface="Times New Roman" charset="0"/>
              </a:rPr>
              <a:t>e</a:t>
            </a:r>
            <a:r>
              <a:rPr lang="de-DE" sz="1400" b="1" i="1" dirty="0">
                <a:solidFill>
                  <a:srgbClr val="000000"/>
                </a:solidFill>
                <a:ea typeface="Times New Roman" charset="0"/>
                <a:cs typeface="Times New Roman" charset="0"/>
              </a:rPr>
              <a:t>-mail: </a:t>
            </a:r>
            <a:r>
              <a:rPr lang="de-DE" sz="1400" b="1" i="1" u="sng" dirty="0">
                <a:solidFill>
                  <a:srgbClr val="0000FF"/>
                </a:solidFill>
                <a:ea typeface="Times New Roman" charset="0"/>
                <a:cs typeface="Times New Roman" charset="0"/>
                <a:hlinkClick r:id="rId2"/>
              </a:rPr>
              <a:t>ershov@ifi.rssi.ru</a:t>
            </a:r>
            <a:r>
              <a:rPr lang="en-US" sz="1400" b="1" i="1" dirty="0">
                <a:solidFill>
                  <a:srgbClr val="000000"/>
                </a:solidFill>
                <a:ea typeface="Times New Roman" charset="0"/>
                <a:cs typeface="Times New Roman" charset="0"/>
              </a:rPr>
              <a:t/>
            </a:r>
            <a:br>
              <a:rPr lang="en-US" sz="1400" b="1" i="1" dirty="0">
                <a:solidFill>
                  <a:srgbClr val="000000"/>
                </a:solidFill>
                <a:ea typeface="Times New Roman" charset="0"/>
                <a:cs typeface="Times New Roman" charset="0"/>
              </a:rPr>
            </a:br>
            <a:r>
              <a:rPr lang="en-US" sz="1400" b="1" i="1" dirty="0">
                <a:solidFill>
                  <a:srgbClr val="000000"/>
                </a:solidFill>
                <a:ea typeface="Times New Roman" charset="0"/>
                <a:cs typeface="Times New Roman" charset="0"/>
              </a:rPr>
              <a:t>**Space Research Institute of Russian Academy of Sciences (SRI RAS)</a:t>
            </a:r>
            <a:r>
              <a:rPr lang="de-DE" sz="1400" b="1" i="1" dirty="0">
                <a:solidFill>
                  <a:srgbClr val="000000"/>
                </a:solidFill>
                <a:ea typeface="Times New Roman" charset="0"/>
                <a:cs typeface="Times New Roman" charset="0"/>
              </a:rPr>
              <a:t> </a:t>
            </a:r>
            <a:br>
              <a:rPr lang="de-DE" sz="1400" b="1" i="1" dirty="0">
                <a:solidFill>
                  <a:srgbClr val="000000"/>
                </a:solidFill>
                <a:ea typeface="Times New Roman" charset="0"/>
                <a:cs typeface="Times New Roman" charset="0"/>
              </a:rPr>
            </a:br>
            <a:r>
              <a:rPr lang="de-DE" sz="1400" b="1" i="1" dirty="0" err="1">
                <a:solidFill>
                  <a:srgbClr val="000000"/>
                </a:solidFill>
                <a:ea typeface="Times New Roman" charset="0"/>
                <a:cs typeface="Times New Roman" charset="0"/>
              </a:rPr>
              <a:t>e-mail</a:t>
            </a:r>
            <a:r>
              <a:rPr lang="de-DE" sz="1400" b="1" i="1" dirty="0">
                <a:solidFill>
                  <a:srgbClr val="000000"/>
                </a:solidFill>
                <a:ea typeface="Times New Roman" charset="0"/>
                <a:cs typeface="Times New Roman" charset="0"/>
              </a:rPr>
              <a:t>: </a:t>
            </a:r>
            <a:r>
              <a:rPr lang="de-DE" sz="1400" b="1" i="1" u="sng" dirty="0">
                <a:solidFill>
                  <a:srgbClr val="0000FF"/>
                </a:solidFill>
                <a:ea typeface="Times New Roman" charset="0"/>
                <a:cs typeface="Times New Roman" charset="0"/>
                <a:hlinkClick r:id="rId2"/>
              </a:rPr>
              <a:t>bartalev@d902.iki.rssi.ru</a:t>
            </a:r>
            <a:r>
              <a:rPr lang="en-US" sz="1400" b="1" dirty="0">
                <a:solidFill>
                  <a:srgbClr val="000000"/>
                </a:solidFill>
                <a:ea typeface="Times New Roman" charset="0"/>
                <a:cs typeface="Times New Roman" charset="0"/>
              </a:rPr>
              <a:t/>
            </a:r>
            <a:br>
              <a:rPr lang="en-US" sz="1400" b="1" dirty="0">
                <a:solidFill>
                  <a:srgbClr val="000000"/>
                </a:solidFill>
                <a:ea typeface="Times New Roman" charset="0"/>
                <a:cs typeface="Times New Roman" charset="0"/>
              </a:rPr>
            </a:br>
            <a:endParaRPr lang="ru-RU" sz="1400" dirty="0"/>
          </a:p>
        </p:txBody>
      </p:sp>
      <p:sp>
        <p:nvSpPr>
          <p:cNvPr id="2051" name="Rectangle 3"/>
          <p:cNvSpPr>
            <a:spLocks noGrp="1" noChangeArrowheads="1"/>
          </p:cNvSpPr>
          <p:nvPr>
            <p:ph type="subTitle" idx="1"/>
          </p:nvPr>
        </p:nvSpPr>
        <p:spPr>
          <a:xfrm>
            <a:off x="2743200" y="6162675"/>
            <a:ext cx="3700463" cy="506413"/>
          </a:xfrm>
        </p:spPr>
        <p:txBody>
          <a:bodyPr/>
          <a:lstStyle/>
          <a:p>
            <a:r>
              <a:rPr lang="ru-RU" sz="1200"/>
              <a:t> </a:t>
            </a:r>
            <a:r>
              <a:rPr lang="en-US" sz="1200"/>
              <a:t>St-Petersburg</a:t>
            </a:r>
            <a:endParaRPr lang="ru-RU" sz="1200"/>
          </a:p>
          <a:p>
            <a:r>
              <a:rPr lang="ru-RU" sz="1200"/>
              <a:t>0</a:t>
            </a:r>
            <a:r>
              <a:rPr lang="en-US" sz="1200"/>
              <a:t>8-0</a:t>
            </a:r>
            <a:r>
              <a:rPr lang="ru-RU" sz="1200"/>
              <a:t>9 </a:t>
            </a:r>
            <a:r>
              <a:rPr lang="en-US" sz="1200"/>
              <a:t>November 2010</a:t>
            </a:r>
            <a:endParaRPr lang="ru-RU" sz="1200"/>
          </a:p>
        </p:txBody>
      </p:sp>
      <p:pic>
        <p:nvPicPr>
          <p:cNvPr id="2052" name="Picture 4" descr="DSC00079"/>
          <p:cNvPicPr>
            <a:picLocks noChangeAspect="1" noChangeArrowheads="1"/>
          </p:cNvPicPr>
          <p:nvPr/>
        </p:nvPicPr>
        <p:blipFill>
          <a:blip r:embed="rId3"/>
          <a:srcRect/>
          <a:stretch>
            <a:fillRect/>
          </a:stretch>
        </p:blipFill>
        <p:spPr bwMode="auto">
          <a:xfrm>
            <a:off x="395288" y="4076700"/>
            <a:ext cx="2627312" cy="1971675"/>
          </a:xfrm>
          <a:prstGeom prst="rect">
            <a:avLst/>
          </a:prstGeom>
          <a:noFill/>
        </p:spPr>
      </p:pic>
      <p:pic>
        <p:nvPicPr>
          <p:cNvPr id="2053" name="Picture 5" descr="DSC00092"/>
          <p:cNvPicPr>
            <a:picLocks noChangeAspect="1" noChangeArrowheads="1"/>
          </p:cNvPicPr>
          <p:nvPr/>
        </p:nvPicPr>
        <p:blipFill>
          <a:blip r:embed="rId4"/>
          <a:srcRect/>
          <a:stretch>
            <a:fillRect/>
          </a:stretch>
        </p:blipFill>
        <p:spPr bwMode="auto">
          <a:xfrm>
            <a:off x="3276600" y="4076700"/>
            <a:ext cx="2592388" cy="1946275"/>
          </a:xfrm>
          <a:prstGeom prst="rect">
            <a:avLst/>
          </a:prstGeom>
          <a:noFill/>
        </p:spPr>
      </p:pic>
      <p:pic>
        <p:nvPicPr>
          <p:cNvPr id="2054" name="Picture 6" descr="V62"/>
          <p:cNvPicPr>
            <a:picLocks noChangeAspect="1" noChangeArrowheads="1"/>
          </p:cNvPicPr>
          <p:nvPr/>
        </p:nvPicPr>
        <p:blipFill>
          <a:blip r:embed="rId5"/>
          <a:srcRect t="41495" r="4382"/>
          <a:stretch>
            <a:fillRect/>
          </a:stretch>
        </p:blipFill>
        <p:spPr bwMode="auto">
          <a:xfrm>
            <a:off x="6227763" y="4076700"/>
            <a:ext cx="2590800" cy="1943100"/>
          </a:xfrm>
          <a:prstGeom prst="rect">
            <a:avLst/>
          </a:prstGeom>
          <a:noFill/>
          <a:ln w="9525">
            <a:noFill/>
            <a:miter lim="800000"/>
            <a:headEnd/>
            <a:tailEnd/>
          </a:ln>
        </p:spPr>
      </p:pic>
      <p:pic>
        <p:nvPicPr>
          <p:cNvPr id="2055" name="Picture 7" descr="CEPL_CVET"/>
          <p:cNvPicPr>
            <a:picLocks noChangeAspect="1" noChangeArrowheads="1"/>
          </p:cNvPicPr>
          <p:nvPr/>
        </p:nvPicPr>
        <p:blipFill>
          <a:blip r:embed="rId6"/>
          <a:srcRect/>
          <a:stretch>
            <a:fillRect/>
          </a:stretch>
        </p:blipFill>
        <p:spPr bwMode="auto">
          <a:xfrm>
            <a:off x="0" y="6438900"/>
            <a:ext cx="685800" cy="419100"/>
          </a:xfrm>
          <a:prstGeom prst="rect">
            <a:avLst/>
          </a:prstGeom>
          <a:noFill/>
          <a:ln w="9525">
            <a:noFill/>
            <a:miter lim="800000"/>
            <a:headEnd/>
            <a:tailEnd/>
          </a:ln>
        </p:spPr>
      </p:pic>
      <p:sp>
        <p:nvSpPr>
          <p:cNvPr id="2056" name="Text Box 8"/>
          <p:cNvSpPr txBox="1">
            <a:spLocks noChangeArrowheads="1"/>
          </p:cNvSpPr>
          <p:nvPr/>
        </p:nvSpPr>
        <p:spPr bwMode="auto">
          <a:xfrm>
            <a:off x="685800" y="6400800"/>
            <a:ext cx="2806700" cy="457200"/>
          </a:xfrm>
          <a:prstGeom prst="rect">
            <a:avLst/>
          </a:prstGeom>
          <a:noFill/>
          <a:ln w="9525">
            <a:noFill/>
            <a:miter lim="800000"/>
            <a:headEnd/>
            <a:tailEnd/>
          </a:ln>
          <a:effectLst/>
        </p:spPr>
        <p:txBody>
          <a:bodyPr>
            <a:prstTxWarp prst="textNoShape">
              <a:avLst/>
            </a:prstTxWarp>
            <a:spAutoFit/>
          </a:bodyPr>
          <a:lstStyle/>
          <a:p>
            <a:r>
              <a:rPr lang="en-US" sz="1200">
                <a:solidFill>
                  <a:srgbClr val="009900"/>
                </a:solidFill>
                <a:effectLst>
                  <a:outerShdw blurRad="38100" dist="38100" dir="2700000" algn="tl">
                    <a:srgbClr val="DDDDDD"/>
                  </a:outerShdw>
                </a:effectLst>
                <a:latin typeface="Monotype Corsiva" charset="0"/>
              </a:rPr>
              <a:t>Center for Forest Ecology and Productivity</a:t>
            </a:r>
          </a:p>
          <a:p>
            <a:r>
              <a:rPr lang="en-US" sz="1200">
                <a:solidFill>
                  <a:srgbClr val="009900"/>
                </a:solidFill>
                <a:effectLst>
                  <a:outerShdw blurRad="38100" dist="38100" dir="2700000" algn="tl">
                    <a:srgbClr val="DDDDDD"/>
                  </a:outerShdw>
                </a:effectLst>
                <a:latin typeface="Monotype Corsiva" charset="0"/>
              </a:rPr>
              <a:t>Russian Academy of Science</a:t>
            </a:r>
            <a:endParaRPr lang="ru-RU" sz="1200">
              <a:solidFill>
                <a:srgbClr val="009900"/>
              </a:solidFill>
              <a:effectLst>
                <a:outerShdw blurRad="38100" dist="38100" dir="2700000" algn="tl">
                  <a:srgbClr val="DDDDDD"/>
                </a:outerShdw>
              </a:effectLst>
              <a:latin typeface="Monotype Corsiva"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654DE364-4AD9-FE4F-8E28-2DAD50220FE4}" type="slidenum">
              <a:rPr lang="ru-RU"/>
              <a:pPr/>
              <a:t>10</a:t>
            </a:fld>
            <a:endParaRPr lang="ru-RU"/>
          </a:p>
        </p:txBody>
      </p:sp>
      <p:sp>
        <p:nvSpPr>
          <p:cNvPr id="52226" name="Rectangle 2"/>
          <p:cNvSpPr>
            <a:spLocks noGrp="1" noChangeArrowheads="1"/>
          </p:cNvSpPr>
          <p:nvPr>
            <p:ph type="title"/>
          </p:nvPr>
        </p:nvSpPr>
        <p:spPr>
          <a:xfrm>
            <a:off x="457200" y="274638"/>
            <a:ext cx="8229600" cy="825500"/>
          </a:xfrm>
          <a:solidFill>
            <a:schemeClr val="accent2"/>
          </a:solidFill>
        </p:spPr>
        <p:txBody>
          <a:bodyPr/>
          <a:lstStyle/>
          <a:p>
            <a:r>
              <a:rPr lang="en-US" sz="2800">
                <a:solidFill>
                  <a:schemeClr val="bg1"/>
                </a:solidFill>
              </a:rPr>
              <a:t>Satellite monitoring system of forest fires – examples of informational products</a:t>
            </a:r>
            <a:endParaRPr lang="ru-RU" sz="2800">
              <a:solidFill>
                <a:schemeClr val="bg1"/>
              </a:solidFill>
            </a:endParaRPr>
          </a:p>
        </p:txBody>
      </p:sp>
      <p:pic>
        <p:nvPicPr>
          <p:cNvPr id="52227" name="Picture 3" descr="modis_vis_29"/>
          <p:cNvPicPr>
            <a:picLocks noChangeAspect="1" noChangeArrowheads="1"/>
          </p:cNvPicPr>
          <p:nvPr/>
        </p:nvPicPr>
        <p:blipFill>
          <a:blip r:embed="rId3"/>
          <a:srcRect/>
          <a:stretch>
            <a:fillRect/>
          </a:stretch>
        </p:blipFill>
        <p:spPr bwMode="auto">
          <a:xfrm>
            <a:off x="2514600" y="1447800"/>
            <a:ext cx="6311900" cy="3657600"/>
          </a:xfrm>
          <a:prstGeom prst="rect">
            <a:avLst/>
          </a:prstGeom>
          <a:noFill/>
          <a:ln w="3175">
            <a:solidFill>
              <a:srgbClr val="000000"/>
            </a:solidFill>
            <a:miter lim="800000"/>
            <a:headEnd/>
            <a:tailEnd/>
          </a:ln>
          <a:effectLst>
            <a:outerShdw blurRad="63500" dist="107763" dir="2700000" algn="ctr" rotWithShape="0">
              <a:srgbClr val="000000">
                <a:alpha val="74998"/>
              </a:srgbClr>
            </a:outerShdw>
          </a:effectLst>
        </p:spPr>
      </p:pic>
      <p:pic>
        <p:nvPicPr>
          <p:cNvPr id="52228" name="Picture 4" descr="modis_b50_01"/>
          <p:cNvPicPr>
            <a:picLocks noChangeAspect="1" noChangeArrowheads="1"/>
          </p:cNvPicPr>
          <p:nvPr/>
        </p:nvPicPr>
        <p:blipFill>
          <a:blip r:embed="rId4"/>
          <a:srcRect/>
          <a:stretch>
            <a:fillRect/>
          </a:stretch>
        </p:blipFill>
        <p:spPr bwMode="auto">
          <a:xfrm>
            <a:off x="685800" y="2819400"/>
            <a:ext cx="3057525" cy="3352800"/>
          </a:xfrm>
          <a:prstGeom prst="rect">
            <a:avLst/>
          </a:prstGeom>
          <a:noFill/>
          <a:ln w="3175">
            <a:solidFill>
              <a:srgbClr val="000000"/>
            </a:solidFill>
            <a:miter lim="800000"/>
            <a:headEnd/>
            <a:tailEnd/>
          </a:ln>
        </p:spPr>
      </p:pic>
      <p:sp>
        <p:nvSpPr>
          <p:cNvPr id="52229" name="Rectangle 5"/>
          <p:cNvSpPr>
            <a:spLocks noChangeArrowheads="1"/>
          </p:cNvSpPr>
          <p:nvPr/>
        </p:nvSpPr>
        <p:spPr bwMode="auto">
          <a:xfrm>
            <a:off x="533400" y="6248400"/>
            <a:ext cx="8229600" cy="457200"/>
          </a:xfrm>
          <a:prstGeom prst="rect">
            <a:avLst/>
          </a:prstGeom>
          <a:noFill/>
          <a:ln w="9525">
            <a:noFill/>
            <a:miter lim="800000"/>
            <a:headEnd/>
            <a:tailEnd/>
          </a:ln>
          <a:effectLst/>
        </p:spPr>
        <p:txBody>
          <a:bodyPr>
            <a:prstTxWarp prst="textNoShape">
              <a:avLst/>
            </a:prstTxWarp>
          </a:bodyPr>
          <a:lstStyle/>
          <a:p>
            <a:pPr marL="342900" indent="-342900" algn="ctr">
              <a:spcBef>
                <a:spcPct val="20000"/>
              </a:spcBef>
              <a:buClr>
                <a:schemeClr val="bg2"/>
              </a:buClr>
              <a:buSzPct val="75000"/>
              <a:buFont typeface="Wingdings" charset="2"/>
              <a:buNone/>
            </a:pPr>
            <a:r>
              <a:rPr lang="en-US"/>
              <a:t>Cloudiness maps</a:t>
            </a:r>
            <a:endParaRPr lang="ru-RU"/>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 name="Slide Number Placeholder 5"/>
          <p:cNvSpPr>
            <a:spLocks noGrp="1"/>
          </p:cNvSpPr>
          <p:nvPr>
            <p:ph type="sldNum" sz="quarter" idx="12"/>
          </p:nvPr>
        </p:nvSpPr>
        <p:spPr/>
        <p:txBody>
          <a:bodyPr/>
          <a:lstStyle/>
          <a:p>
            <a:fld id="{854320B7-8C69-144B-B6F2-42FAFBA46EB1}" type="slidenum">
              <a:rPr lang="ru-RU"/>
              <a:pPr/>
              <a:t>11</a:t>
            </a:fld>
            <a:endParaRPr lang="ru-RU"/>
          </a:p>
        </p:txBody>
      </p:sp>
      <p:sp>
        <p:nvSpPr>
          <p:cNvPr id="54274" name="Rectangle 2"/>
          <p:cNvSpPr>
            <a:spLocks noGrp="1" noChangeArrowheads="1"/>
          </p:cNvSpPr>
          <p:nvPr>
            <p:ph type="title"/>
          </p:nvPr>
        </p:nvSpPr>
        <p:spPr>
          <a:xfrm>
            <a:off x="457200" y="274638"/>
            <a:ext cx="8229600" cy="825500"/>
          </a:xfrm>
          <a:solidFill>
            <a:schemeClr val="accent2"/>
          </a:solidFill>
        </p:spPr>
        <p:txBody>
          <a:bodyPr/>
          <a:lstStyle/>
          <a:p>
            <a:r>
              <a:rPr lang="en-US" sz="2800">
                <a:solidFill>
                  <a:schemeClr val="bg1"/>
                </a:solidFill>
              </a:rPr>
              <a:t>Satellite monitoring system of forest fires – examples of informational products</a:t>
            </a:r>
            <a:endParaRPr lang="ru-RU" sz="2800">
              <a:solidFill>
                <a:schemeClr val="bg1"/>
              </a:solidFill>
            </a:endParaRPr>
          </a:p>
        </p:txBody>
      </p:sp>
      <p:sp>
        <p:nvSpPr>
          <p:cNvPr id="54275" name="Rectangle 3"/>
          <p:cNvSpPr>
            <a:spLocks noChangeArrowheads="1"/>
          </p:cNvSpPr>
          <p:nvPr/>
        </p:nvSpPr>
        <p:spPr bwMode="auto">
          <a:xfrm>
            <a:off x="755650" y="6165850"/>
            <a:ext cx="7127875" cy="457200"/>
          </a:xfrm>
          <a:prstGeom prst="rect">
            <a:avLst/>
          </a:prstGeom>
          <a:noFill/>
          <a:ln w="9525">
            <a:noFill/>
            <a:miter lim="800000"/>
            <a:headEnd/>
            <a:tailEnd/>
          </a:ln>
          <a:effectLst/>
        </p:spPr>
        <p:txBody>
          <a:bodyPr>
            <a:prstTxWarp prst="textNoShape">
              <a:avLst/>
            </a:prstTxWarp>
          </a:bodyPr>
          <a:lstStyle/>
          <a:p>
            <a:pPr marL="342900" indent="-342900" algn="ctr">
              <a:spcBef>
                <a:spcPct val="20000"/>
              </a:spcBef>
              <a:buClr>
                <a:schemeClr val="bg2"/>
              </a:buClr>
              <a:buSzPct val="75000"/>
              <a:buFont typeface="Wingdings" charset="2"/>
              <a:buNone/>
            </a:pPr>
            <a:r>
              <a:rPr lang="en-US"/>
              <a:t>Daily active fires and burned area maps created based on the hotspot products</a:t>
            </a:r>
            <a:endParaRPr lang="ru-RU"/>
          </a:p>
        </p:txBody>
      </p:sp>
      <p:pic>
        <p:nvPicPr>
          <p:cNvPr id="54282" name="Picture 10" descr="russia"/>
          <p:cNvPicPr>
            <a:picLocks noChangeAspect="1" noChangeArrowheads="1"/>
          </p:cNvPicPr>
          <p:nvPr/>
        </p:nvPicPr>
        <p:blipFill>
          <a:blip r:embed="rId3"/>
          <a:srcRect/>
          <a:stretch>
            <a:fillRect/>
          </a:stretch>
        </p:blipFill>
        <p:spPr bwMode="auto">
          <a:xfrm>
            <a:off x="107950" y="1196975"/>
            <a:ext cx="6553200" cy="4827588"/>
          </a:xfrm>
          <a:prstGeom prst="rect">
            <a:avLst/>
          </a:prstGeom>
          <a:noFill/>
          <a:ln w="3175">
            <a:solidFill>
              <a:srgbClr val="000000"/>
            </a:solidFill>
            <a:miter lim="800000"/>
            <a:headEnd/>
            <a:tailEnd/>
          </a:ln>
          <a:effectLst/>
        </p:spPr>
      </p:pic>
      <p:sp>
        <p:nvSpPr>
          <p:cNvPr id="54283" name="Rectangle 11"/>
          <p:cNvSpPr>
            <a:spLocks noChangeArrowheads="1"/>
          </p:cNvSpPr>
          <p:nvPr/>
        </p:nvSpPr>
        <p:spPr bwMode="auto">
          <a:xfrm>
            <a:off x="4832350" y="2797175"/>
            <a:ext cx="838200" cy="762000"/>
          </a:xfrm>
          <a:prstGeom prst="rect">
            <a:avLst/>
          </a:prstGeom>
          <a:noFill/>
          <a:ln w="9525">
            <a:solidFill>
              <a:srgbClr val="FFFF00"/>
            </a:solidFill>
            <a:miter lim="800000"/>
            <a:headEnd/>
            <a:tailEnd/>
          </a:ln>
          <a:effectLst/>
        </p:spPr>
        <p:txBody>
          <a:bodyPr wrap="none" anchor="ctr">
            <a:prstTxWarp prst="textNoShape">
              <a:avLst/>
            </a:prstTxWarp>
          </a:bodyPr>
          <a:lstStyle/>
          <a:p>
            <a:endParaRPr lang="en-US"/>
          </a:p>
        </p:txBody>
      </p:sp>
      <p:sp>
        <p:nvSpPr>
          <p:cNvPr id="54284" name="Line 12"/>
          <p:cNvSpPr>
            <a:spLocks noChangeShapeType="1"/>
          </p:cNvSpPr>
          <p:nvPr/>
        </p:nvSpPr>
        <p:spPr bwMode="auto">
          <a:xfrm>
            <a:off x="5670550" y="2797175"/>
            <a:ext cx="3429000" cy="381000"/>
          </a:xfrm>
          <a:prstGeom prst="line">
            <a:avLst/>
          </a:prstGeom>
          <a:noFill/>
          <a:ln w="9525">
            <a:solidFill>
              <a:srgbClr val="FFFF00"/>
            </a:solidFill>
            <a:round/>
            <a:headEnd/>
            <a:tailEnd/>
          </a:ln>
          <a:effectLst/>
        </p:spPr>
        <p:txBody>
          <a:bodyPr>
            <a:prstTxWarp prst="textNoShape">
              <a:avLst/>
            </a:prstTxWarp>
          </a:bodyPr>
          <a:lstStyle/>
          <a:p>
            <a:endParaRPr lang="en-US"/>
          </a:p>
        </p:txBody>
      </p:sp>
      <p:sp>
        <p:nvSpPr>
          <p:cNvPr id="54285" name="Line 13"/>
          <p:cNvSpPr>
            <a:spLocks noChangeShapeType="1"/>
          </p:cNvSpPr>
          <p:nvPr/>
        </p:nvSpPr>
        <p:spPr bwMode="auto">
          <a:xfrm>
            <a:off x="4832350" y="3559175"/>
            <a:ext cx="1219200" cy="2362200"/>
          </a:xfrm>
          <a:prstGeom prst="line">
            <a:avLst/>
          </a:prstGeom>
          <a:noFill/>
          <a:ln w="9525">
            <a:solidFill>
              <a:srgbClr val="FFFF00"/>
            </a:solidFill>
            <a:round/>
            <a:headEnd/>
            <a:tailEnd/>
          </a:ln>
          <a:effectLst/>
        </p:spPr>
        <p:txBody>
          <a:bodyPr>
            <a:prstTxWarp prst="textNoShape">
              <a:avLst/>
            </a:prstTxWarp>
          </a:bodyPr>
          <a:lstStyle/>
          <a:p>
            <a:endParaRPr lang="en-US"/>
          </a:p>
        </p:txBody>
      </p:sp>
      <p:pic>
        <p:nvPicPr>
          <p:cNvPr id="54286" name="Picture 14" descr="магадан"/>
          <p:cNvPicPr>
            <a:picLocks noChangeAspect="1" noChangeArrowheads="1"/>
          </p:cNvPicPr>
          <p:nvPr/>
        </p:nvPicPr>
        <p:blipFill>
          <a:blip r:embed="rId4"/>
          <a:srcRect/>
          <a:stretch>
            <a:fillRect/>
          </a:stretch>
        </p:blipFill>
        <p:spPr bwMode="auto">
          <a:xfrm>
            <a:off x="6051550" y="3178175"/>
            <a:ext cx="3048000" cy="2800350"/>
          </a:xfrm>
          <a:prstGeom prst="rect">
            <a:avLst/>
          </a:prstGeom>
          <a:noFill/>
          <a:ln w="3175">
            <a:solidFill>
              <a:srgbClr val="000000"/>
            </a:solidFill>
            <a:miter lim="800000"/>
            <a:headEnd/>
            <a:tailEnd/>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 name="Slide Number Placeholder 5"/>
          <p:cNvSpPr>
            <a:spLocks noGrp="1"/>
          </p:cNvSpPr>
          <p:nvPr>
            <p:ph type="sldNum" sz="quarter" idx="12"/>
          </p:nvPr>
        </p:nvSpPr>
        <p:spPr/>
        <p:txBody>
          <a:bodyPr/>
          <a:lstStyle/>
          <a:p>
            <a:fld id="{324B103D-2FB2-DF48-97A1-F0F8F4FCB9D5}" type="slidenum">
              <a:rPr lang="ru-RU"/>
              <a:pPr/>
              <a:t>12</a:t>
            </a:fld>
            <a:endParaRPr lang="ru-RU"/>
          </a:p>
        </p:txBody>
      </p:sp>
      <p:sp>
        <p:nvSpPr>
          <p:cNvPr id="56322" name="Rectangle 2"/>
          <p:cNvSpPr>
            <a:spLocks noGrp="1" noChangeArrowheads="1"/>
          </p:cNvSpPr>
          <p:nvPr>
            <p:ph type="title"/>
          </p:nvPr>
        </p:nvSpPr>
        <p:spPr>
          <a:xfrm>
            <a:off x="457200" y="274638"/>
            <a:ext cx="8229600" cy="825500"/>
          </a:xfrm>
          <a:solidFill>
            <a:schemeClr val="accent2"/>
          </a:solidFill>
        </p:spPr>
        <p:txBody>
          <a:bodyPr/>
          <a:lstStyle/>
          <a:p>
            <a:r>
              <a:rPr lang="en-US" sz="2800">
                <a:solidFill>
                  <a:schemeClr val="bg1"/>
                </a:solidFill>
              </a:rPr>
              <a:t>Satellite monitoring system of forest fires – examples of informational products</a:t>
            </a:r>
            <a:endParaRPr lang="ru-RU" sz="2800">
              <a:solidFill>
                <a:schemeClr val="bg1"/>
              </a:solidFill>
            </a:endParaRPr>
          </a:p>
        </p:txBody>
      </p:sp>
      <p:pic>
        <p:nvPicPr>
          <p:cNvPr id="56325" name="Picture 5" descr="18072002"/>
          <p:cNvPicPr>
            <a:picLocks noChangeAspect="1" noChangeArrowheads="1"/>
          </p:cNvPicPr>
          <p:nvPr/>
        </p:nvPicPr>
        <p:blipFill>
          <a:blip r:embed="rId3"/>
          <a:srcRect b="18214"/>
          <a:stretch>
            <a:fillRect/>
          </a:stretch>
        </p:blipFill>
        <p:spPr bwMode="auto">
          <a:xfrm>
            <a:off x="152400" y="1828800"/>
            <a:ext cx="4268788" cy="3978275"/>
          </a:xfrm>
          <a:prstGeom prst="rect">
            <a:avLst/>
          </a:prstGeom>
          <a:noFill/>
          <a:effectLst>
            <a:outerShdw blurRad="63500" dist="107763" dir="2700000" algn="ctr" rotWithShape="0">
              <a:srgbClr val="000000">
                <a:alpha val="74998"/>
              </a:srgbClr>
            </a:outerShdw>
          </a:effectLst>
        </p:spPr>
      </p:pic>
      <p:sp>
        <p:nvSpPr>
          <p:cNvPr id="56326" name="Text Box 6"/>
          <p:cNvSpPr txBox="1">
            <a:spLocks noChangeArrowheads="1"/>
          </p:cNvSpPr>
          <p:nvPr/>
        </p:nvSpPr>
        <p:spPr bwMode="auto">
          <a:xfrm>
            <a:off x="539750" y="1382713"/>
            <a:ext cx="3595688" cy="533400"/>
          </a:xfrm>
          <a:prstGeom prst="rect">
            <a:avLst/>
          </a:prstGeom>
          <a:noFill/>
          <a:ln w="9525">
            <a:noFill/>
            <a:miter lim="800000"/>
            <a:headEnd/>
            <a:tailEnd/>
          </a:ln>
          <a:effectLst/>
        </p:spPr>
        <p:txBody>
          <a:bodyPr anchor="ctr">
            <a:prstTxWarp prst="textNoShape">
              <a:avLst/>
            </a:prstTxWarp>
          </a:bodyPr>
          <a:lstStyle/>
          <a:p>
            <a:pPr algn="ctr"/>
            <a:r>
              <a:rPr lang="en-US" sz="1400">
                <a:effectLst>
                  <a:outerShdw blurRad="38100" dist="38100" dir="2700000" algn="tl">
                    <a:srgbClr val="DDDDDD"/>
                  </a:outerShdw>
                </a:effectLst>
              </a:rPr>
              <a:t>Center Yakutia</a:t>
            </a:r>
            <a:r>
              <a:rPr lang="ru-RU" sz="1400">
                <a:effectLst>
                  <a:outerShdw blurRad="38100" dist="38100" dir="2700000" algn="tl">
                    <a:srgbClr val="DDDDDD"/>
                  </a:outerShdw>
                </a:effectLst>
              </a:rPr>
              <a:t> (2002) </a:t>
            </a:r>
            <a:r>
              <a:rPr lang="en-US" sz="1400">
                <a:effectLst>
                  <a:outerShdw blurRad="38100" dist="38100" dir="2700000" algn="tl">
                    <a:srgbClr val="DDDDDD"/>
                  </a:outerShdw>
                </a:effectLst>
              </a:rPr>
              <a:t> </a:t>
            </a:r>
            <a:endParaRPr lang="ru-RU" sz="1400">
              <a:effectLst>
                <a:outerShdw blurRad="38100" dist="38100" dir="2700000" algn="tl">
                  <a:srgbClr val="DDDDDD"/>
                </a:outerShdw>
              </a:effectLst>
            </a:endParaRPr>
          </a:p>
        </p:txBody>
      </p:sp>
      <p:pic>
        <p:nvPicPr>
          <p:cNvPr id="56330" name="Picture 10" descr="020905_14"/>
          <p:cNvPicPr preferRelativeResize="0">
            <a:picLocks noChangeArrowheads="1"/>
          </p:cNvPicPr>
          <p:nvPr/>
        </p:nvPicPr>
        <p:blipFill>
          <a:blip r:embed="rId4"/>
          <a:srcRect l="15790" t="35088" r="21053" b="8772"/>
          <a:stretch>
            <a:fillRect/>
          </a:stretch>
        </p:blipFill>
        <p:spPr bwMode="auto">
          <a:xfrm>
            <a:off x="4648200" y="1844675"/>
            <a:ext cx="4171950" cy="4032250"/>
          </a:xfrm>
          <a:prstGeom prst="rect">
            <a:avLst/>
          </a:prstGeom>
          <a:noFill/>
          <a:ln w="9525">
            <a:noFill/>
            <a:miter lim="800000"/>
            <a:headEnd/>
            <a:tailEnd/>
          </a:ln>
          <a:effectLst>
            <a:outerShdw blurRad="63500" dist="107763" dir="2700000" algn="ctr" rotWithShape="0">
              <a:srgbClr val="000000">
                <a:alpha val="74998"/>
              </a:srgbClr>
            </a:outerShdw>
          </a:effectLst>
        </p:spPr>
      </p:pic>
      <p:sp>
        <p:nvSpPr>
          <p:cNvPr id="56331" name="Text Box 11"/>
          <p:cNvSpPr txBox="1">
            <a:spLocks noChangeArrowheads="1"/>
          </p:cNvSpPr>
          <p:nvPr/>
        </p:nvSpPr>
        <p:spPr bwMode="auto">
          <a:xfrm>
            <a:off x="5003800" y="1382713"/>
            <a:ext cx="3595688" cy="533400"/>
          </a:xfrm>
          <a:prstGeom prst="rect">
            <a:avLst/>
          </a:prstGeom>
          <a:noFill/>
          <a:ln w="9525">
            <a:noFill/>
            <a:miter lim="800000"/>
            <a:headEnd/>
            <a:tailEnd/>
          </a:ln>
          <a:effectLst/>
        </p:spPr>
        <p:txBody>
          <a:bodyPr anchor="ctr">
            <a:prstTxWarp prst="textNoShape">
              <a:avLst/>
            </a:prstTxWarp>
          </a:bodyPr>
          <a:lstStyle/>
          <a:p>
            <a:pPr algn="ctr"/>
            <a:r>
              <a:rPr lang="en-US" sz="1400">
                <a:effectLst>
                  <a:outerShdw blurRad="38100" dist="38100" dir="2700000" algn="tl">
                    <a:srgbClr val="DDDDDD"/>
                  </a:outerShdw>
                </a:effectLst>
              </a:rPr>
              <a:t>European part of Russia</a:t>
            </a:r>
            <a:r>
              <a:rPr lang="ru-RU" sz="1400">
                <a:effectLst>
                  <a:outerShdw blurRad="38100" dist="38100" dir="2700000" algn="tl">
                    <a:srgbClr val="DDDDDD"/>
                  </a:outerShdw>
                </a:effectLst>
              </a:rPr>
              <a:t> (2002) </a:t>
            </a:r>
            <a:r>
              <a:rPr lang="en-US" sz="1400">
                <a:effectLst>
                  <a:outerShdw blurRad="38100" dist="38100" dir="2700000" algn="tl">
                    <a:srgbClr val="DDDDDD"/>
                  </a:outerShdw>
                </a:effectLst>
              </a:rPr>
              <a:t> </a:t>
            </a:r>
            <a:endParaRPr lang="ru-RU" sz="1400">
              <a:effectLst>
                <a:outerShdw blurRad="38100" dist="38100" dir="2700000" algn="tl">
                  <a:srgbClr val="DDDDDD"/>
                </a:outerShdw>
              </a:effectLst>
            </a:endParaRPr>
          </a:p>
        </p:txBody>
      </p:sp>
      <p:grpSp>
        <p:nvGrpSpPr>
          <p:cNvPr id="56334" name="Group 14"/>
          <p:cNvGrpSpPr>
            <a:grpSpLocks/>
          </p:cNvGrpSpPr>
          <p:nvPr/>
        </p:nvGrpSpPr>
        <p:grpSpPr bwMode="auto">
          <a:xfrm>
            <a:off x="1979613" y="2133600"/>
            <a:ext cx="5545137" cy="3240088"/>
            <a:chOff x="1791" y="1525"/>
            <a:chExt cx="2949" cy="1971"/>
          </a:xfrm>
        </p:grpSpPr>
        <p:pic>
          <p:nvPicPr>
            <p:cNvPr id="56332" name="Picture 12" descr="msk20100808"/>
            <p:cNvPicPr>
              <a:picLocks noChangeAspect="1" noChangeArrowheads="1"/>
            </p:cNvPicPr>
            <p:nvPr/>
          </p:nvPicPr>
          <p:blipFill>
            <a:blip r:embed="rId5"/>
            <a:srcRect t="5457"/>
            <a:stretch>
              <a:fillRect/>
            </a:stretch>
          </p:blipFill>
          <p:spPr bwMode="auto">
            <a:xfrm>
              <a:off x="1791" y="1525"/>
              <a:ext cx="2949" cy="1971"/>
            </a:xfrm>
            <a:prstGeom prst="rect">
              <a:avLst/>
            </a:prstGeom>
            <a:noFill/>
          </p:spPr>
        </p:pic>
        <p:sp>
          <p:nvSpPr>
            <p:cNvPr id="56333" name="Text Box 13"/>
            <p:cNvSpPr txBox="1">
              <a:spLocks noChangeArrowheads="1"/>
            </p:cNvSpPr>
            <p:nvPr/>
          </p:nvSpPr>
          <p:spPr bwMode="auto">
            <a:xfrm>
              <a:off x="2109" y="3022"/>
              <a:ext cx="1860" cy="336"/>
            </a:xfrm>
            <a:prstGeom prst="rect">
              <a:avLst/>
            </a:prstGeom>
            <a:noFill/>
            <a:ln w="9525">
              <a:noFill/>
              <a:miter lim="800000"/>
              <a:headEnd/>
              <a:tailEnd/>
            </a:ln>
            <a:effectLst/>
          </p:spPr>
          <p:txBody>
            <a:bodyPr anchor="ctr">
              <a:prstTxWarp prst="textNoShape">
                <a:avLst/>
              </a:prstTxWarp>
            </a:bodyPr>
            <a:lstStyle/>
            <a:p>
              <a:pPr algn="ctr"/>
              <a:r>
                <a:rPr lang="en-US" sz="1400" b="1">
                  <a:effectLst>
                    <a:outerShdw blurRad="38100" dist="38100" dir="2700000" algn="tl">
                      <a:srgbClr val="DDDDDD"/>
                    </a:outerShdw>
                  </a:effectLst>
                </a:rPr>
                <a:t>Moscow region</a:t>
              </a:r>
              <a:r>
                <a:rPr lang="ru-RU" sz="1400" b="1">
                  <a:effectLst>
                    <a:outerShdw blurRad="38100" dist="38100" dir="2700000" algn="tl">
                      <a:srgbClr val="DDDDDD"/>
                    </a:outerShdw>
                  </a:effectLst>
                </a:rPr>
                <a:t> (20</a:t>
              </a:r>
              <a:r>
                <a:rPr lang="en-US" sz="1400" b="1">
                  <a:effectLst>
                    <a:outerShdw blurRad="38100" dist="38100" dir="2700000" algn="tl">
                      <a:srgbClr val="DDDDDD"/>
                    </a:outerShdw>
                  </a:effectLst>
                </a:rPr>
                <a:t>10</a:t>
              </a:r>
              <a:r>
                <a:rPr lang="ru-RU" sz="1400" b="1">
                  <a:effectLst>
                    <a:outerShdw blurRad="38100" dist="38100" dir="2700000" algn="tl">
                      <a:srgbClr val="DDDDDD"/>
                    </a:outerShdw>
                  </a:effectLst>
                </a:rPr>
                <a:t>)</a:t>
              </a:r>
              <a:r>
                <a:rPr lang="ru-RU" sz="1400">
                  <a:effectLst>
                    <a:outerShdw blurRad="38100" dist="38100" dir="2700000" algn="tl">
                      <a:srgbClr val="DDDDDD"/>
                    </a:outerShdw>
                  </a:effectLst>
                </a:rPr>
                <a:t> </a:t>
              </a:r>
              <a:r>
                <a:rPr lang="en-US" sz="1400">
                  <a:effectLst>
                    <a:outerShdw blurRad="38100" dist="38100" dir="2700000" algn="tl">
                      <a:srgbClr val="DDDDDD"/>
                    </a:outerShdw>
                  </a:effectLst>
                </a:rPr>
                <a:t> </a:t>
              </a:r>
              <a:endParaRPr lang="ru-RU" sz="1400">
                <a:effectLst>
                  <a:outerShdw blurRad="38100" dist="38100" dir="2700000" algn="tl">
                    <a:srgbClr val="DDDDDD"/>
                  </a:outerShdw>
                </a:effectLst>
              </a:endParaRPr>
            </a:p>
          </p:txBody>
        </p:sp>
      </p:grpSp>
      <p:sp>
        <p:nvSpPr>
          <p:cNvPr id="56323" name="Rectangle 3"/>
          <p:cNvSpPr>
            <a:spLocks noChangeArrowheads="1"/>
          </p:cNvSpPr>
          <p:nvPr/>
        </p:nvSpPr>
        <p:spPr bwMode="auto">
          <a:xfrm>
            <a:off x="2124075" y="1196975"/>
            <a:ext cx="4470400" cy="457200"/>
          </a:xfrm>
          <a:prstGeom prst="rect">
            <a:avLst/>
          </a:prstGeom>
          <a:noFill/>
          <a:ln w="9525">
            <a:noFill/>
            <a:miter lim="800000"/>
            <a:headEnd/>
            <a:tailEnd/>
          </a:ln>
          <a:effectLst/>
        </p:spPr>
        <p:txBody>
          <a:bodyPr>
            <a:prstTxWarp prst="textNoShape">
              <a:avLst/>
            </a:prstTxWarp>
          </a:bodyPr>
          <a:lstStyle/>
          <a:p>
            <a:pPr marL="342900" indent="-342900" algn="ctr">
              <a:spcBef>
                <a:spcPct val="20000"/>
              </a:spcBef>
              <a:buClr>
                <a:schemeClr val="bg2"/>
              </a:buClr>
              <a:buSzPct val="75000"/>
              <a:buFont typeface="Wingdings" charset="2"/>
              <a:buNone/>
            </a:pPr>
            <a:r>
              <a:rPr lang="en-US"/>
              <a:t>Pseudo-colour images of active fires</a:t>
            </a:r>
            <a:endParaRPr lang="ru-R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56334"/>
                                        </p:tgtEl>
                                        <p:attrNameLst>
                                          <p:attrName>style.visibility</p:attrName>
                                        </p:attrNameLst>
                                      </p:cBhvr>
                                      <p:to>
                                        <p:strVal val="visible"/>
                                      </p:to>
                                    </p:set>
                                    <p:anim calcmode="lin" valueType="num">
                                      <p:cBhvr>
                                        <p:cTn id="7" dur="1000" fill="hold"/>
                                        <p:tgtEl>
                                          <p:spTgt spid="56334"/>
                                        </p:tgtEl>
                                        <p:attrNameLst>
                                          <p:attrName>ppt_w</p:attrName>
                                        </p:attrNameLst>
                                      </p:cBhvr>
                                      <p:tavLst>
                                        <p:tav tm="0">
                                          <p:val>
                                            <p:fltVal val="0"/>
                                          </p:val>
                                        </p:tav>
                                        <p:tav tm="100000">
                                          <p:val>
                                            <p:strVal val="#ppt_w"/>
                                          </p:val>
                                        </p:tav>
                                      </p:tavLst>
                                    </p:anim>
                                    <p:anim calcmode="lin" valueType="num">
                                      <p:cBhvr>
                                        <p:cTn id="8" dur="1000" fill="hold"/>
                                        <p:tgtEl>
                                          <p:spTgt spid="5633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 name="Slide Number Placeholder 5"/>
          <p:cNvSpPr>
            <a:spLocks noGrp="1"/>
          </p:cNvSpPr>
          <p:nvPr>
            <p:ph type="sldNum" sz="quarter" idx="12"/>
          </p:nvPr>
        </p:nvSpPr>
        <p:spPr/>
        <p:txBody>
          <a:bodyPr/>
          <a:lstStyle/>
          <a:p>
            <a:fld id="{F507F912-FD7A-A942-BFBA-292AD1B9CFF3}" type="slidenum">
              <a:rPr lang="ru-RU"/>
              <a:pPr/>
              <a:t>13</a:t>
            </a:fld>
            <a:endParaRPr lang="ru-RU"/>
          </a:p>
        </p:txBody>
      </p:sp>
      <p:sp>
        <p:nvSpPr>
          <p:cNvPr id="58370" name="Rectangle 2"/>
          <p:cNvSpPr>
            <a:spLocks noGrp="1" noChangeArrowheads="1"/>
          </p:cNvSpPr>
          <p:nvPr>
            <p:ph type="title"/>
          </p:nvPr>
        </p:nvSpPr>
        <p:spPr>
          <a:xfrm>
            <a:off x="457200" y="274638"/>
            <a:ext cx="8229600" cy="825500"/>
          </a:xfrm>
          <a:solidFill>
            <a:schemeClr val="accent2"/>
          </a:solidFill>
        </p:spPr>
        <p:txBody>
          <a:bodyPr/>
          <a:lstStyle/>
          <a:p>
            <a:r>
              <a:rPr lang="en-US" sz="2800">
                <a:solidFill>
                  <a:schemeClr val="bg1"/>
                </a:solidFill>
              </a:rPr>
              <a:t>Satellite monitoring system of forest fires – examples of informational products</a:t>
            </a:r>
            <a:endParaRPr lang="ru-RU" sz="2800">
              <a:solidFill>
                <a:schemeClr val="bg1"/>
              </a:solidFill>
            </a:endParaRPr>
          </a:p>
        </p:txBody>
      </p:sp>
      <p:sp>
        <p:nvSpPr>
          <p:cNvPr id="58371" name="Rectangle 3"/>
          <p:cNvSpPr>
            <a:spLocks noChangeArrowheads="1"/>
          </p:cNvSpPr>
          <p:nvPr/>
        </p:nvSpPr>
        <p:spPr bwMode="auto">
          <a:xfrm>
            <a:off x="914400" y="6248400"/>
            <a:ext cx="6249988" cy="457200"/>
          </a:xfrm>
          <a:prstGeom prst="rect">
            <a:avLst/>
          </a:prstGeom>
          <a:noFill/>
          <a:ln w="9525">
            <a:noFill/>
            <a:miter lim="800000"/>
            <a:headEnd/>
            <a:tailEnd/>
          </a:ln>
          <a:effectLst/>
        </p:spPr>
        <p:txBody>
          <a:bodyPr>
            <a:prstTxWarp prst="textNoShape">
              <a:avLst/>
            </a:prstTxWarp>
          </a:bodyPr>
          <a:lstStyle/>
          <a:p>
            <a:pPr marL="342900" indent="-342900" algn="ctr">
              <a:spcBef>
                <a:spcPct val="20000"/>
              </a:spcBef>
              <a:buClr>
                <a:schemeClr val="bg2"/>
              </a:buClr>
              <a:buSzPct val="75000"/>
              <a:buFont typeface="Wingdings" charset="2"/>
              <a:buNone/>
            </a:pPr>
            <a:r>
              <a:rPr lang="en-US"/>
              <a:t>Burned area map created based on the hotspot products during total fire season</a:t>
            </a:r>
            <a:endParaRPr lang="ru-RU"/>
          </a:p>
        </p:txBody>
      </p:sp>
      <p:grpSp>
        <p:nvGrpSpPr>
          <p:cNvPr id="58372" name="Group 4"/>
          <p:cNvGrpSpPr>
            <a:grpSpLocks/>
          </p:cNvGrpSpPr>
          <p:nvPr/>
        </p:nvGrpSpPr>
        <p:grpSpPr bwMode="auto">
          <a:xfrm>
            <a:off x="304800" y="1524000"/>
            <a:ext cx="8763000" cy="4572000"/>
            <a:chOff x="240" y="960"/>
            <a:chExt cx="5520" cy="2880"/>
          </a:xfrm>
        </p:grpSpPr>
        <p:pic>
          <p:nvPicPr>
            <p:cNvPr id="58373" name="Picture 5" descr="russia"/>
            <p:cNvPicPr>
              <a:picLocks noChangeAspect="1" noChangeArrowheads="1"/>
            </p:cNvPicPr>
            <p:nvPr/>
          </p:nvPicPr>
          <p:blipFill>
            <a:blip r:embed="rId3"/>
            <a:srcRect/>
            <a:stretch>
              <a:fillRect/>
            </a:stretch>
          </p:blipFill>
          <p:spPr bwMode="auto">
            <a:xfrm>
              <a:off x="240" y="960"/>
              <a:ext cx="3936" cy="2852"/>
            </a:xfrm>
            <a:prstGeom prst="rect">
              <a:avLst/>
            </a:prstGeom>
            <a:noFill/>
            <a:ln w="3175">
              <a:solidFill>
                <a:srgbClr val="000000"/>
              </a:solidFill>
              <a:miter lim="800000"/>
              <a:headEnd/>
              <a:tailEnd/>
            </a:ln>
            <a:effectLst/>
          </p:spPr>
        </p:pic>
        <p:sp>
          <p:nvSpPr>
            <p:cNvPr id="58374" name="Rectangle 6"/>
            <p:cNvSpPr>
              <a:spLocks noChangeArrowheads="1"/>
            </p:cNvSpPr>
            <p:nvPr/>
          </p:nvSpPr>
          <p:spPr bwMode="auto">
            <a:xfrm>
              <a:off x="2448" y="2736"/>
              <a:ext cx="528" cy="480"/>
            </a:xfrm>
            <a:prstGeom prst="rect">
              <a:avLst/>
            </a:prstGeom>
            <a:noFill/>
            <a:ln w="9525">
              <a:solidFill>
                <a:srgbClr val="FFFF00"/>
              </a:solidFill>
              <a:miter lim="800000"/>
              <a:headEnd/>
              <a:tailEnd/>
            </a:ln>
            <a:effectLst/>
          </p:spPr>
          <p:txBody>
            <a:bodyPr wrap="none" anchor="ctr">
              <a:prstTxWarp prst="textNoShape">
                <a:avLst/>
              </a:prstTxWarp>
            </a:bodyPr>
            <a:lstStyle/>
            <a:p>
              <a:endParaRPr lang="en-US"/>
            </a:p>
          </p:txBody>
        </p:sp>
        <p:sp>
          <p:nvSpPr>
            <p:cNvPr id="58375" name="Line 7"/>
            <p:cNvSpPr>
              <a:spLocks noChangeShapeType="1"/>
            </p:cNvSpPr>
            <p:nvPr/>
          </p:nvSpPr>
          <p:spPr bwMode="auto">
            <a:xfrm flipV="1">
              <a:off x="2448" y="2064"/>
              <a:ext cx="1488" cy="672"/>
            </a:xfrm>
            <a:prstGeom prst="line">
              <a:avLst/>
            </a:prstGeom>
            <a:noFill/>
            <a:ln w="9525">
              <a:solidFill>
                <a:srgbClr val="FFFF00"/>
              </a:solidFill>
              <a:round/>
              <a:headEnd/>
              <a:tailEnd/>
            </a:ln>
            <a:effectLst/>
          </p:spPr>
          <p:txBody>
            <a:bodyPr>
              <a:prstTxWarp prst="textNoShape">
                <a:avLst/>
              </a:prstTxWarp>
            </a:bodyPr>
            <a:lstStyle/>
            <a:p>
              <a:endParaRPr lang="en-US"/>
            </a:p>
          </p:txBody>
        </p:sp>
        <p:sp>
          <p:nvSpPr>
            <p:cNvPr id="58376" name="Line 8"/>
            <p:cNvSpPr>
              <a:spLocks noChangeShapeType="1"/>
            </p:cNvSpPr>
            <p:nvPr/>
          </p:nvSpPr>
          <p:spPr bwMode="auto">
            <a:xfrm>
              <a:off x="2448" y="3216"/>
              <a:ext cx="1488" cy="624"/>
            </a:xfrm>
            <a:prstGeom prst="line">
              <a:avLst/>
            </a:prstGeom>
            <a:noFill/>
            <a:ln w="9525">
              <a:solidFill>
                <a:srgbClr val="FFFF00"/>
              </a:solidFill>
              <a:round/>
              <a:headEnd/>
              <a:tailEnd/>
            </a:ln>
            <a:effectLst/>
          </p:spPr>
          <p:txBody>
            <a:bodyPr>
              <a:prstTxWarp prst="textNoShape">
                <a:avLst/>
              </a:prstTxWarp>
            </a:bodyPr>
            <a:lstStyle/>
            <a:p>
              <a:endParaRPr lang="en-US"/>
            </a:p>
          </p:txBody>
        </p:sp>
        <p:pic>
          <p:nvPicPr>
            <p:cNvPr id="58377" name="Picture 9" descr="Забайкалье"/>
            <p:cNvPicPr>
              <a:picLocks noChangeAspect="1" noChangeArrowheads="1"/>
            </p:cNvPicPr>
            <p:nvPr/>
          </p:nvPicPr>
          <p:blipFill>
            <a:blip r:embed="rId4"/>
            <a:srcRect/>
            <a:stretch>
              <a:fillRect/>
            </a:stretch>
          </p:blipFill>
          <p:spPr bwMode="auto">
            <a:xfrm>
              <a:off x="3936" y="2064"/>
              <a:ext cx="1824" cy="1776"/>
            </a:xfrm>
            <a:prstGeom prst="rect">
              <a:avLst/>
            </a:prstGeom>
            <a:noFill/>
            <a:ln w="9525">
              <a:solidFill>
                <a:schemeClr val="tx1"/>
              </a:solidFill>
              <a:miter lim="800000"/>
              <a:headEnd/>
              <a:tailEnd/>
            </a:ln>
          </p:spPr>
        </p:pic>
      </p:gr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Slide Number Placeholder 5"/>
          <p:cNvSpPr>
            <a:spLocks noGrp="1"/>
          </p:cNvSpPr>
          <p:nvPr>
            <p:ph type="sldNum" sz="quarter" idx="12"/>
          </p:nvPr>
        </p:nvSpPr>
        <p:spPr/>
        <p:txBody>
          <a:bodyPr/>
          <a:lstStyle/>
          <a:p>
            <a:fld id="{B5312CC0-B92E-6844-9A8D-C9C3ED51C333}" type="slidenum">
              <a:rPr lang="ru-RU"/>
              <a:pPr/>
              <a:t>14</a:t>
            </a:fld>
            <a:endParaRPr lang="ru-RU"/>
          </a:p>
        </p:txBody>
      </p:sp>
      <p:sp>
        <p:nvSpPr>
          <p:cNvPr id="60418" name="Rectangle 2"/>
          <p:cNvSpPr>
            <a:spLocks noGrp="1" noChangeArrowheads="1"/>
          </p:cNvSpPr>
          <p:nvPr>
            <p:ph type="title"/>
          </p:nvPr>
        </p:nvSpPr>
        <p:spPr>
          <a:xfrm>
            <a:off x="457200" y="274638"/>
            <a:ext cx="8229600" cy="850900"/>
          </a:xfrm>
          <a:solidFill>
            <a:schemeClr val="accent2"/>
          </a:solidFill>
        </p:spPr>
        <p:txBody>
          <a:bodyPr/>
          <a:lstStyle/>
          <a:p>
            <a:r>
              <a:rPr lang="en-US" sz="2000">
                <a:solidFill>
                  <a:schemeClr val="bg1"/>
                </a:solidFill>
              </a:rPr>
              <a:t>Satellite monitoring system of forest fires – ways of an access</a:t>
            </a:r>
            <a:endParaRPr lang="ru-RU" sz="2000">
              <a:solidFill>
                <a:schemeClr val="bg1"/>
              </a:solidFill>
            </a:endParaRPr>
          </a:p>
        </p:txBody>
      </p:sp>
      <p:sp>
        <p:nvSpPr>
          <p:cNvPr id="60419" name="Rectangle 3"/>
          <p:cNvSpPr>
            <a:spLocks noGrp="1" noChangeArrowheads="1"/>
          </p:cNvSpPr>
          <p:nvPr>
            <p:ph type="body" idx="1"/>
          </p:nvPr>
        </p:nvSpPr>
        <p:spPr>
          <a:xfrm>
            <a:off x="250825" y="1196975"/>
            <a:ext cx="8229600" cy="798513"/>
          </a:xfrm>
        </p:spPr>
        <p:txBody>
          <a:bodyPr/>
          <a:lstStyle/>
          <a:p>
            <a:pPr algn="ctr">
              <a:buFontTx/>
              <a:buNone/>
            </a:pPr>
            <a:r>
              <a:rPr lang="en-US" sz="2800"/>
              <a:t>WEB-interface: </a:t>
            </a:r>
            <a:r>
              <a:rPr lang="en-US" sz="2400" b="1" u="sng">
                <a:solidFill>
                  <a:srgbClr val="0000FF"/>
                </a:solidFill>
                <a:latin typeface="Times New Roman" charset="0"/>
              </a:rPr>
              <a:t>http://www.pushkino.aviales.ru/rus/main.sht</a:t>
            </a:r>
            <a:endParaRPr lang="ru-RU" sz="2400" b="1" u="sng">
              <a:solidFill>
                <a:srgbClr val="0000FF"/>
              </a:solidFill>
              <a:latin typeface="Times New Roman" charset="0"/>
            </a:endParaRPr>
          </a:p>
        </p:txBody>
      </p:sp>
      <p:pic>
        <p:nvPicPr>
          <p:cNvPr id="60420" name="Picture 4"/>
          <p:cNvPicPr>
            <a:picLocks noChangeAspect="1" noChangeArrowheads="1"/>
          </p:cNvPicPr>
          <p:nvPr/>
        </p:nvPicPr>
        <p:blipFill>
          <a:blip r:embed="rId2"/>
          <a:srcRect/>
          <a:stretch>
            <a:fillRect/>
          </a:stretch>
        </p:blipFill>
        <p:spPr bwMode="auto">
          <a:xfrm>
            <a:off x="914400" y="3124200"/>
            <a:ext cx="4038600" cy="3281363"/>
          </a:xfrm>
          <a:prstGeom prst="rect">
            <a:avLst/>
          </a:prstGeom>
          <a:noFill/>
          <a:ln w="9525">
            <a:noFill/>
            <a:miter lim="800000"/>
            <a:headEnd/>
            <a:tailEnd/>
          </a:ln>
          <a:effectLst/>
        </p:spPr>
      </p:pic>
      <p:pic>
        <p:nvPicPr>
          <p:cNvPr id="60421" name="Picture 5"/>
          <p:cNvPicPr>
            <a:picLocks noChangeAspect="1" noChangeArrowheads="1"/>
          </p:cNvPicPr>
          <p:nvPr/>
        </p:nvPicPr>
        <p:blipFill>
          <a:blip r:embed="rId3"/>
          <a:srcRect/>
          <a:stretch>
            <a:fillRect/>
          </a:stretch>
        </p:blipFill>
        <p:spPr bwMode="auto">
          <a:xfrm>
            <a:off x="250825" y="2205038"/>
            <a:ext cx="3657600" cy="2657475"/>
          </a:xfrm>
          <a:prstGeom prst="rect">
            <a:avLst/>
          </a:prstGeom>
          <a:noFill/>
          <a:ln w="9525">
            <a:noFill/>
            <a:miter lim="800000"/>
            <a:headEnd/>
            <a:tailEnd/>
          </a:ln>
          <a:effectLst/>
        </p:spPr>
      </p:pic>
      <p:sp>
        <p:nvSpPr>
          <p:cNvPr id="60422" name="Rectangle 6"/>
          <p:cNvSpPr>
            <a:spLocks noChangeArrowheads="1"/>
          </p:cNvSpPr>
          <p:nvPr/>
        </p:nvSpPr>
        <p:spPr bwMode="auto">
          <a:xfrm>
            <a:off x="5181600" y="2819400"/>
            <a:ext cx="3810000" cy="3517900"/>
          </a:xfrm>
          <a:prstGeom prst="rect">
            <a:avLst/>
          </a:prstGeom>
          <a:solidFill>
            <a:srgbClr val="FFFFCC"/>
          </a:solidFill>
          <a:ln w="3175">
            <a:solidFill>
              <a:schemeClr val="tx1"/>
            </a:solidFill>
            <a:miter lim="800000"/>
            <a:headEnd/>
            <a:tailEnd/>
          </a:ln>
          <a:effectLst/>
        </p:spPr>
        <p:txBody>
          <a:bodyPr>
            <a:prstTxWarp prst="textNoShape">
              <a:avLst/>
            </a:prstTxWarp>
            <a:spAutoFit/>
          </a:bodyPr>
          <a:lstStyle/>
          <a:p>
            <a:pPr marL="190500" lvl="1" eaLnBrk="0" hangingPunct="0">
              <a:buFont typeface="Wingdings" charset="2"/>
              <a:buChar char="Ш"/>
            </a:pPr>
            <a:r>
              <a:rPr lang="en-US" sz="1600"/>
              <a:t>The system provides information products and layers using standard Internet software (Ms Internet Explorer);</a:t>
            </a:r>
          </a:p>
          <a:p>
            <a:pPr marL="190500" lvl="1" eaLnBrk="0" hangingPunct="0">
              <a:buFont typeface="Wingdings" charset="2"/>
              <a:buChar char="Ш"/>
            </a:pPr>
            <a:r>
              <a:rPr lang="en-US" sz="1600"/>
              <a:t> Web-servers have a system of dynamic interfaces for analysis of data;</a:t>
            </a:r>
          </a:p>
          <a:p>
            <a:pPr marL="190500" lvl="1" eaLnBrk="0" hangingPunct="0">
              <a:buFont typeface="Wingdings" charset="2"/>
              <a:buChar char="Ш"/>
            </a:pPr>
            <a:r>
              <a:rPr lang="en-US" sz="1600"/>
              <a:t> Its allow to work with the information as on the whole territory of Russia as on the separate region;</a:t>
            </a:r>
          </a:p>
          <a:p>
            <a:pPr marL="190500" lvl="1" eaLnBrk="0" hangingPunct="0">
              <a:buFont typeface="Wingdings" charset="2"/>
              <a:buChar char="Ш"/>
            </a:pPr>
            <a:r>
              <a:rPr lang="en-US" sz="1600"/>
              <a:t> Web-servers installed in all Receiving Centers (Moscow, Pushkino, Novosibirsk, Krasnoyarsk, Irkutsk and Khabarovsk)</a:t>
            </a: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5" name="Slide Number Placeholder 5"/>
          <p:cNvSpPr>
            <a:spLocks noGrp="1"/>
          </p:cNvSpPr>
          <p:nvPr>
            <p:ph type="sldNum" sz="quarter" idx="12"/>
          </p:nvPr>
        </p:nvSpPr>
        <p:spPr/>
        <p:txBody>
          <a:bodyPr/>
          <a:lstStyle/>
          <a:p>
            <a:fld id="{6D7BC199-18BC-ED4B-B074-193D0020E1A4}" type="slidenum">
              <a:rPr lang="ru-RU"/>
              <a:pPr/>
              <a:t>15</a:t>
            </a:fld>
            <a:endParaRPr lang="ru-RU"/>
          </a:p>
        </p:txBody>
      </p:sp>
      <p:sp>
        <p:nvSpPr>
          <p:cNvPr id="40962" name="Text Box 2"/>
          <p:cNvSpPr txBox="1">
            <a:spLocks noChangeArrowheads="1"/>
          </p:cNvSpPr>
          <p:nvPr/>
        </p:nvSpPr>
        <p:spPr bwMode="auto">
          <a:xfrm>
            <a:off x="468313" y="260350"/>
            <a:ext cx="8424862" cy="720725"/>
          </a:xfrm>
          <a:prstGeom prst="rect">
            <a:avLst/>
          </a:prstGeom>
          <a:solidFill>
            <a:schemeClr val="accent2"/>
          </a:solidFill>
          <a:ln w="9525">
            <a:noFill/>
            <a:miter lim="800000"/>
            <a:headEnd/>
            <a:tailEnd/>
          </a:ln>
          <a:effectLst/>
        </p:spPr>
        <p:txBody>
          <a:bodyPr anchor="ctr" anchorCtr="1">
            <a:prstTxWarp prst="textNoShape">
              <a:avLst/>
            </a:prstTxWarp>
          </a:bodyPr>
          <a:lstStyle/>
          <a:p>
            <a:pPr algn="ctr"/>
            <a:r>
              <a:rPr lang="en-US" sz="2400">
                <a:solidFill>
                  <a:schemeClr val="bg1"/>
                </a:solidFill>
              </a:rPr>
              <a:t>Methodology of Carbon Emission Assessment</a:t>
            </a:r>
          </a:p>
        </p:txBody>
      </p:sp>
      <p:sp>
        <p:nvSpPr>
          <p:cNvPr id="40963" name="Rectangle 3"/>
          <p:cNvSpPr>
            <a:spLocks noChangeArrowheads="1"/>
          </p:cNvSpPr>
          <p:nvPr/>
        </p:nvSpPr>
        <p:spPr bwMode="auto">
          <a:xfrm>
            <a:off x="0" y="0"/>
            <a:ext cx="9144000" cy="0"/>
          </a:xfrm>
          <a:prstGeom prst="rect">
            <a:avLst/>
          </a:prstGeom>
          <a:noFill/>
          <a:ln w="9525">
            <a:noFill/>
            <a:miter lim="800000"/>
            <a:headEnd/>
            <a:tailEnd/>
          </a:ln>
          <a:effectLst/>
        </p:spPr>
        <p:txBody>
          <a:bodyPr wrap="none" anchor="ctr">
            <a:prstTxWarp prst="textNoShape">
              <a:avLst/>
            </a:prstTxWarp>
            <a:spAutoFit/>
          </a:bodyPr>
          <a:lstStyle/>
          <a:p>
            <a:endParaRPr lang="en-US"/>
          </a:p>
        </p:txBody>
      </p:sp>
      <p:sp>
        <p:nvSpPr>
          <p:cNvPr id="40964" name="Rectangle 4"/>
          <p:cNvSpPr>
            <a:spLocks noChangeArrowheads="1"/>
          </p:cNvSpPr>
          <p:nvPr/>
        </p:nvSpPr>
        <p:spPr bwMode="auto">
          <a:xfrm>
            <a:off x="0" y="3319463"/>
            <a:ext cx="9144000" cy="0"/>
          </a:xfrm>
          <a:prstGeom prst="rect">
            <a:avLst/>
          </a:prstGeom>
          <a:noFill/>
          <a:ln w="9525">
            <a:noFill/>
            <a:miter lim="800000"/>
            <a:headEnd/>
            <a:tailEnd/>
          </a:ln>
          <a:effectLst/>
        </p:spPr>
        <p:txBody>
          <a:bodyPr wrap="none" anchor="ctr">
            <a:prstTxWarp prst="textNoShape">
              <a:avLst/>
            </a:prstTxWarp>
            <a:spAutoFit/>
          </a:bodyPr>
          <a:lstStyle/>
          <a:p>
            <a:endParaRPr lang="en-US"/>
          </a:p>
        </p:txBody>
      </p:sp>
      <p:sp>
        <p:nvSpPr>
          <p:cNvPr id="40965" name="Rectangle 5"/>
          <p:cNvSpPr>
            <a:spLocks noChangeArrowheads="1"/>
          </p:cNvSpPr>
          <p:nvPr/>
        </p:nvSpPr>
        <p:spPr bwMode="auto">
          <a:xfrm>
            <a:off x="0" y="3290888"/>
            <a:ext cx="9144000" cy="0"/>
          </a:xfrm>
          <a:prstGeom prst="rect">
            <a:avLst/>
          </a:prstGeom>
          <a:noFill/>
          <a:ln w="9525">
            <a:noFill/>
            <a:miter lim="800000"/>
            <a:headEnd/>
            <a:tailEnd/>
          </a:ln>
          <a:effectLst/>
        </p:spPr>
        <p:txBody>
          <a:bodyPr wrap="none" anchor="ctr">
            <a:prstTxWarp prst="textNoShape">
              <a:avLst/>
            </a:prstTxWarp>
            <a:spAutoFit/>
          </a:bodyPr>
          <a:lstStyle/>
          <a:p>
            <a:endParaRPr lang="en-US"/>
          </a:p>
        </p:txBody>
      </p:sp>
      <p:grpSp>
        <p:nvGrpSpPr>
          <p:cNvPr id="40966" name="Group 6"/>
          <p:cNvGrpSpPr>
            <a:grpSpLocks/>
          </p:cNvGrpSpPr>
          <p:nvPr/>
        </p:nvGrpSpPr>
        <p:grpSpPr bwMode="auto">
          <a:xfrm>
            <a:off x="611188" y="1484313"/>
            <a:ext cx="8135937" cy="2232025"/>
            <a:chOff x="431" y="1071"/>
            <a:chExt cx="5125" cy="1497"/>
          </a:xfrm>
        </p:grpSpPr>
        <p:sp>
          <p:nvSpPr>
            <p:cNvPr id="40967" name="Text Box 7"/>
            <p:cNvSpPr txBox="1">
              <a:spLocks noChangeArrowheads="1"/>
            </p:cNvSpPr>
            <p:nvPr/>
          </p:nvSpPr>
          <p:spPr bwMode="auto">
            <a:xfrm>
              <a:off x="635" y="1616"/>
              <a:ext cx="4921" cy="952"/>
            </a:xfrm>
            <a:prstGeom prst="rect">
              <a:avLst/>
            </a:prstGeom>
            <a:noFill/>
            <a:ln w="9525">
              <a:noFill/>
              <a:miter lim="800000"/>
              <a:headEnd/>
              <a:tailEnd/>
            </a:ln>
            <a:effectLst/>
          </p:spPr>
          <p:txBody>
            <a:bodyPr>
              <a:prstTxWarp prst="textNoShape">
                <a:avLst/>
              </a:prstTxWarp>
            </a:bodyPr>
            <a:lstStyle/>
            <a:p>
              <a:pPr marL="342900" indent="-342900"/>
              <a:r>
                <a:rPr lang="en-US" sz="1600"/>
                <a:t>Where,</a:t>
              </a:r>
            </a:p>
            <a:p>
              <a:pPr marL="342900" indent="-342900"/>
              <a:r>
                <a:rPr lang="en-US" sz="1600"/>
                <a:t>- mass of a layer (fraction) </a:t>
              </a:r>
              <a:r>
                <a:rPr lang="en-US" sz="1600" b="1" i="1"/>
                <a:t>r</a:t>
              </a:r>
              <a:r>
                <a:rPr lang="en-US" sz="1600"/>
                <a:t> of pre-fire fuel load, t/ha;</a:t>
              </a:r>
            </a:p>
            <a:p>
              <a:pPr marL="342900" indent="-342900"/>
              <a:r>
                <a:rPr lang="en-US" sz="1600"/>
                <a:t>- fraction of a layer (fraction) </a:t>
              </a:r>
              <a:r>
                <a:rPr lang="en-US" sz="1600" b="1" i="1"/>
                <a:t>r</a:t>
              </a:r>
              <a:r>
                <a:rPr lang="en-US" sz="1600"/>
                <a:t> of forest fuel load, burned in a fire of type </a:t>
              </a:r>
              <a:r>
                <a:rPr lang="en-US" sz="1600" i="1"/>
                <a:t>l </a:t>
              </a:r>
              <a:r>
                <a:rPr lang="en-US" sz="1600"/>
                <a:t>and intensity </a:t>
              </a:r>
              <a:r>
                <a:rPr lang="en-US" sz="1600" b="1" i="1"/>
                <a:t>r</a:t>
              </a:r>
              <a:r>
                <a:rPr lang="en-US" sz="1600"/>
                <a:t>;</a:t>
              </a:r>
            </a:p>
            <a:p>
              <a:pPr marL="342900" indent="-342900"/>
              <a:r>
                <a:rPr lang="en-US" sz="1600"/>
                <a:t>- mass of organic loads, burned in a fire of type </a:t>
              </a:r>
              <a:r>
                <a:rPr lang="en-US" sz="1600" i="1"/>
                <a:t>l </a:t>
              </a:r>
              <a:r>
                <a:rPr lang="en-US" sz="1600"/>
                <a:t>and intensity </a:t>
              </a:r>
              <a:r>
                <a:rPr lang="en-US" sz="1600" b="1" i="1"/>
                <a:t>r</a:t>
              </a:r>
              <a:r>
                <a:rPr lang="en-US" sz="1600"/>
                <a:t>, t/ha</a:t>
              </a:r>
              <a:endParaRPr lang="ru-RU" sz="1600"/>
            </a:p>
          </p:txBody>
        </p:sp>
        <p:graphicFrame>
          <p:nvGraphicFramePr>
            <p:cNvPr id="40968" name="Object 8"/>
            <p:cNvGraphicFramePr>
              <a:graphicFrameLocks noChangeAspect="1"/>
            </p:cNvGraphicFramePr>
            <p:nvPr/>
          </p:nvGraphicFramePr>
          <p:xfrm>
            <a:off x="1973" y="1071"/>
            <a:ext cx="1641" cy="580"/>
          </p:xfrm>
          <a:graphic>
            <a:graphicData uri="http://schemas.openxmlformats.org/presentationml/2006/ole">
              <p:oleObj spid="_x0000_s40968" name="Формула" r:id="rId4" imgW="1002960" imgH="431640" progId="Equation.3">
                <p:embed/>
              </p:oleObj>
            </a:graphicData>
          </a:graphic>
        </p:graphicFrame>
        <p:graphicFrame>
          <p:nvGraphicFramePr>
            <p:cNvPr id="40969" name="Object 9"/>
            <p:cNvGraphicFramePr>
              <a:graphicFrameLocks noChangeAspect="1"/>
            </p:cNvGraphicFramePr>
            <p:nvPr/>
          </p:nvGraphicFramePr>
          <p:xfrm>
            <a:off x="431" y="1759"/>
            <a:ext cx="207" cy="176"/>
          </p:xfrm>
          <a:graphic>
            <a:graphicData uri="http://schemas.openxmlformats.org/presentationml/2006/ole">
              <p:oleObj spid="_x0000_s40969" name="Формула" r:id="rId5" imgW="253780" imgH="215713" progId="Equation.3">
                <p:embed/>
              </p:oleObj>
            </a:graphicData>
          </a:graphic>
        </p:graphicFrame>
        <p:graphicFrame>
          <p:nvGraphicFramePr>
            <p:cNvPr id="40970" name="Object 10"/>
            <p:cNvGraphicFramePr>
              <a:graphicFrameLocks noChangeAspect="1"/>
            </p:cNvGraphicFramePr>
            <p:nvPr/>
          </p:nvGraphicFramePr>
          <p:xfrm>
            <a:off x="431" y="1933"/>
            <a:ext cx="272" cy="254"/>
          </p:xfrm>
          <a:graphic>
            <a:graphicData uri="http://schemas.openxmlformats.org/presentationml/2006/ole">
              <p:oleObj spid="_x0000_s40970" name="Формула" r:id="rId6" imgW="291973" imgH="279279" progId="Equation.3">
                <p:embed/>
              </p:oleObj>
            </a:graphicData>
          </a:graphic>
        </p:graphicFrame>
        <p:graphicFrame>
          <p:nvGraphicFramePr>
            <p:cNvPr id="40971" name="Object 11"/>
            <p:cNvGraphicFramePr>
              <a:graphicFrameLocks noChangeAspect="1"/>
            </p:cNvGraphicFramePr>
            <p:nvPr/>
          </p:nvGraphicFramePr>
          <p:xfrm>
            <a:off x="431" y="2209"/>
            <a:ext cx="231" cy="216"/>
          </p:xfrm>
          <a:graphic>
            <a:graphicData uri="http://schemas.openxmlformats.org/presentationml/2006/ole">
              <p:oleObj spid="_x0000_s40971" name="Формула" r:id="rId7" imgW="291973" imgH="279279" progId="Equation.3">
                <p:embed/>
              </p:oleObj>
            </a:graphicData>
          </a:graphic>
        </p:graphicFrame>
      </p:grpSp>
      <p:sp>
        <p:nvSpPr>
          <p:cNvPr id="40972" name="Rectangle 12"/>
          <p:cNvSpPr>
            <a:spLocks noChangeArrowheads="1"/>
          </p:cNvSpPr>
          <p:nvPr/>
        </p:nvSpPr>
        <p:spPr bwMode="auto">
          <a:xfrm>
            <a:off x="1546225" y="3716338"/>
            <a:ext cx="6121400" cy="320675"/>
          </a:xfrm>
          <a:prstGeom prst="rect">
            <a:avLst/>
          </a:prstGeom>
          <a:noFill/>
          <a:ln w="9525">
            <a:noFill/>
            <a:miter lim="800000"/>
            <a:headEnd/>
            <a:tailEnd/>
          </a:ln>
          <a:effectLst/>
        </p:spPr>
        <p:txBody>
          <a:bodyPr bIns="0" anchor="ctr">
            <a:prstTxWarp prst="textNoShape">
              <a:avLst/>
            </a:prstTxWarp>
            <a:spAutoFit/>
          </a:bodyPr>
          <a:lstStyle/>
          <a:p>
            <a:pPr algn="ctr"/>
            <a:r>
              <a:rPr lang="en-US" b="1">
                <a:ea typeface="Times New Roman" charset="0"/>
                <a:cs typeface="Times New Roman" charset="0"/>
              </a:rPr>
              <a:t>Burned part of FFL data during fire</a:t>
            </a:r>
            <a:endParaRPr lang="ru-RU" b="1">
              <a:ea typeface="Times New Roman" charset="0"/>
              <a:cs typeface="Times New Roman" charset="0"/>
            </a:endParaRPr>
          </a:p>
        </p:txBody>
      </p:sp>
      <p:graphicFrame>
        <p:nvGraphicFramePr>
          <p:cNvPr id="41026" name="Group 66"/>
          <p:cNvGraphicFramePr>
            <a:graphicFrameLocks noGrp="1"/>
          </p:cNvGraphicFramePr>
          <p:nvPr/>
        </p:nvGraphicFramePr>
        <p:xfrm>
          <a:off x="250825" y="4292600"/>
          <a:ext cx="8569325" cy="2043113"/>
        </p:xfrm>
        <a:graphic>
          <a:graphicData uri="http://schemas.openxmlformats.org/drawingml/2006/table">
            <a:tbl>
              <a:tblPr/>
              <a:tblGrid>
                <a:gridCol w="1306513"/>
                <a:gridCol w="1208087"/>
                <a:gridCol w="889000"/>
                <a:gridCol w="1420813"/>
                <a:gridCol w="1528762"/>
                <a:gridCol w="1327150"/>
                <a:gridCol w="889000"/>
              </a:tblGrid>
              <a:tr h="284163">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a:ln>
                            <a:noFill/>
                          </a:ln>
                          <a:solidFill>
                            <a:schemeClr val="tx1"/>
                          </a:solidFill>
                          <a:effectLst/>
                          <a:latin typeface="Arial" charset="0"/>
                          <a:ea typeface="Times New Roman" charset="0"/>
                          <a:cs typeface="Times New Roman" charset="0"/>
                        </a:rPr>
                        <a:t>Forest type</a:t>
                      </a:r>
                      <a:endParaRPr kumimoji="0" lang="ru-RU" sz="1200" b="1" i="0" u="none" strike="noStrike" cap="none" normalizeH="0" baseline="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a:ln>
                            <a:noFill/>
                          </a:ln>
                          <a:solidFill>
                            <a:schemeClr val="tx1"/>
                          </a:solidFill>
                          <a:effectLst/>
                          <a:latin typeface="Arial" charset="0"/>
                          <a:ea typeface="Times New Roman" charset="0"/>
                          <a:cs typeface="Times New Roman" charset="0"/>
                        </a:rPr>
                        <a:t>Fire Intensity</a:t>
                      </a:r>
                      <a:endParaRPr kumimoji="0" lang="ru-RU" sz="1200" b="1" i="0" u="none" strike="noStrike" cap="none" normalizeH="0" baseline="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5">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a:ln>
                            <a:noFill/>
                          </a:ln>
                          <a:solidFill>
                            <a:schemeClr val="tx1"/>
                          </a:solidFill>
                          <a:effectLst/>
                          <a:latin typeface="Arial" charset="0"/>
                          <a:ea typeface="Times New Roman" charset="0"/>
                          <a:cs typeface="Times New Roman" charset="0"/>
                        </a:rPr>
                        <a:t>Part of burned FFM by layers (fractions)</a:t>
                      </a:r>
                      <a:endParaRPr kumimoji="0" lang="ru-RU" sz="1200" b="1" i="0" u="none" strike="noStrike" cap="none" normalizeH="0" baseline="0">
                        <a:ln>
                          <a:noFill/>
                        </a:ln>
                        <a:solidFill>
                          <a:schemeClr val="tx1"/>
                        </a:solidFill>
                        <a:effectLst/>
                        <a:latin typeface="Arial" charset="0"/>
                        <a:ea typeface="Times New Roman" charset="0"/>
                        <a:cs typeface="Times New Roman"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661988">
                <a:tc vMerge="1">
                  <a:txBody>
                    <a:bodyPr/>
                    <a:lstStyle/>
                    <a:p>
                      <a:endParaRPr lang="en-US"/>
                    </a:p>
                  </a:txBody>
                  <a:tcPr/>
                </a:tc>
                <a:tc vMerge="1">
                  <a:txBody>
                    <a:bodyPr/>
                    <a:lstStyle/>
                    <a:p>
                      <a:endParaRPr 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a:ln>
                            <a:noFill/>
                          </a:ln>
                          <a:solidFill>
                            <a:schemeClr val="tx1"/>
                          </a:solidFill>
                          <a:effectLst/>
                          <a:latin typeface="Arial" charset="0"/>
                          <a:ea typeface="Times New Roman" charset="0"/>
                          <a:cs typeface="Times New Roman" charset="0"/>
                        </a:rPr>
                        <a:t>FOREST CANOPY</a:t>
                      </a:r>
                      <a:endParaRPr kumimoji="0" lang="ru-RU" sz="1200" b="1" i="0" u="none" strike="noStrike" cap="none" normalizeH="0" baseline="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a:ln>
                            <a:noFill/>
                          </a:ln>
                          <a:solidFill>
                            <a:schemeClr val="tx1"/>
                          </a:solidFill>
                          <a:effectLst/>
                          <a:latin typeface="Arial" charset="0"/>
                          <a:ea typeface="Times New Roman" charset="0"/>
                          <a:cs typeface="Times New Roman" charset="0"/>
                        </a:rPr>
                        <a:t>UNDERGROWTH</a:t>
                      </a:r>
                      <a:r>
                        <a:rPr kumimoji="0" lang="ru-RU" sz="1200" b="1" i="0" u="none" strike="noStrike" cap="none" normalizeH="0" baseline="0">
                          <a:ln>
                            <a:noFill/>
                          </a:ln>
                          <a:solidFill>
                            <a:schemeClr val="tx1"/>
                          </a:solidFill>
                          <a:effectLst/>
                          <a:latin typeface="Arial" charset="0"/>
                        </a:rPr>
                        <a:t>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a:ln>
                            <a:noFill/>
                          </a:ln>
                          <a:solidFill>
                            <a:schemeClr val="tx1"/>
                          </a:solidFill>
                          <a:effectLst/>
                          <a:latin typeface="Arial" charset="0"/>
                          <a:ea typeface="Times New Roman" charset="0"/>
                          <a:cs typeface="Times New Roman" charset="0"/>
                        </a:rPr>
                        <a:t>UNDERBRUSH</a:t>
                      </a:r>
                      <a:endParaRPr kumimoji="0" lang="ru-RU" sz="1200" b="1" i="0" u="none" strike="noStrike" cap="none" normalizeH="0" baseline="0">
                        <a:ln>
                          <a:noFill/>
                        </a:ln>
                        <a:solidFill>
                          <a:schemeClr val="tx1"/>
                        </a:solidFill>
                        <a:effectLst/>
                        <a:latin typeface="Arial" charset="0"/>
                        <a:ea typeface="Times New Roman" charset="0"/>
                        <a:cs typeface="Times New Roman"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a:ln>
                            <a:noFill/>
                          </a:ln>
                          <a:solidFill>
                            <a:schemeClr val="tx1"/>
                          </a:solidFill>
                          <a:effectLst/>
                          <a:latin typeface="Arial" charset="0"/>
                        </a:rPr>
                        <a:t>GROUND VEGETATION COVER</a:t>
                      </a:r>
                      <a:endParaRPr kumimoji="0" lang="ru-RU" sz="1200" b="1" i="0" u="none" strike="noStrike" cap="none" normalizeH="0" baseline="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a:ln>
                            <a:noFill/>
                          </a:ln>
                          <a:solidFill>
                            <a:schemeClr val="tx1"/>
                          </a:solidFill>
                          <a:effectLst/>
                          <a:latin typeface="Arial" charset="0"/>
                        </a:rPr>
                        <a:t>GROUND LAYER </a:t>
                      </a:r>
                      <a:br>
                        <a:rPr kumimoji="0" lang="en-US" sz="1200" b="1" i="0" u="none" strike="noStrike" cap="none" normalizeH="0" baseline="0">
                          <a:ln>
                            <a:noFill/>
                          </a:ln>
                          <a:solidFill>
                            <a:schemeClr val="tx1"/>
                          </a:solidFill>
                          <a:effectLst/>
                          <a:latin typeface="Arial" charset="0"/>
                        </a:rPr>
                      </a:br>
                      <a:r>
                        <a:rPr kumimoji="0" lang="en-US" sz="1200" b="1" i="0" u="none" strike="noStrike" cap="none" normalizeH="0" baseline="0">
                          <a:ln>
                            <a:noFill/>
                          </a:ln>
                          <a:solidFill>
                            <a:schemeClr val="tx1"/>
                          </a:solidFill>
                          <a:effectLst/>
                          <a:latin typeface="Arial" charset="0"/>
                        </a:rPr>
                        <a:t>(litter)</a:t>
                      </a:r>
                      <a:endParaRPr kumimoji="0" lang="ru-RU" sz="1200" b="1" i="0" u="none" strike="noStrike" cap="none" normalizeH="0" baseline="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a:ln>
                            <a:noFill/>
                          </a:ln>
                          <a:solidFill>
                            <a:schemeClr val="tx1"/>
                          </a:solidFill>
                          <a:effectLst/>
                          <a:latin typeface="Arial" charset="0"/>
                          <a:ea typeface="Times New Roman" charset="0"/>
                          <a:cs typeface="Times New Roman" charset="0"/>
                        </a:rPr>
                        <a:t>DEAD DROPED  WOOD</a:t>
                      </a:r>
                      <a:endParaRPr kumimoji="0" lang="ru-RU" sz="1200" b="1" i="0" u="none" strike="noStrike" cap="none" normalizeH="0" baseline="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77813">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a:ln>
                            <a:noFill/>
                          </a:ln>
                          <a:solidFill>
                            <a:schemeClr val="tx1"/>
                          </a:solidFill>
                          <a:effectLst/>
                          <a:latin typeface="Arial" charset="0"/>
                          <a:ea typeface="Times New Roman" charset="0"/>
                          <a:cs typeface="Times New Roman" charset="0"/>
                        </a:rPr>
                        <a:t>Crown</a:t>
                      </a:r>
                      <a:endParaRPr kumimoji="0" lang="ru-RU" sz="1200" b="1" i="0" u="none" strike="noStrike" cap="none" normalizeH="0" baseline="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a:ln>
                            <a:noFill/>
                          </a:ln>
                          <a:solidFill>
                            <a:schemeClr val="tx1"/>
                          </a:solidFill>
                          <a:effectLst/>
                          <a:latin typeface="Arial" charset="0"/>
                          <a:ea typeface="Times New Roman" charset="0"/>
                          <a:cs typeface="Times New Roman" charset="0"/>
                        </a:rPr>
                        <a:t>Extreme</a:t>
                      </a:r>
                      <a:endParaRPr kumimoji="0" lang="ru-RU" sz="1200" b="1" i="0" u="none" strike="noStrike" cap="none" normalizeH="0" baseline="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ru-RU" sz="1200" b="1" i="0" u="none" strike="noStrike" cap="none" normalizeH="0" baseline="0">
                          <a:ln>
                            <a:noFill/>
                          </a:ln>
                          <a:solidFill>
                            <a:schemeClr val="tx1"/>
                          </a:solidFill>
                          <a:effectLst/>
                          <a:latin typeface="Arial" charset="0"/>
                          <a:ea typeface="Times New Roman" charset="0"/>
                          <a:cs typeface="Times New Roman" charset="0"/>
                        </a:rPr>
                        <a:t>1.0</a:t>
                      </a:r>
                      <a:endParaRPr kumimoji="0" lang="ru-RU" sz="1200" b="1" i="0" u="none" strike="noStrike" cap="none" normalizeH="0" baseline="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ru-RU" sz="1200" b="1" i="0" u="none" strike="noStrike" cap="none" normalizeH="0" baseline="0">
                          <a:ln>
                            <a:noFill/>
                          </a:ln>
                          <a:solidFill>
                            <a:schemeClr val="tx1"/>
                          </a:solidFill>
                          <a:effectLst/>
                          <a:latin typeface="Arial" charset="0"/>
                          <a:ea typeface="Times New Roman" charset="0"/>
                          <a:cs typeface="Times New Roman" charset="0"/>
                        </a:rPr>
                        <a:t>1.0</a:t>
                      </a:r>
                      <a:endParaRPr kumimoji="0" lang="ru-RU" sz="1200" b="1" i="0" u="none" strike="noStrike" cap="none" normalizeH="0" baseline="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ru-RU" sz="1200" b="1" i="0" u="none" strike="noStrike" cap="none" normalizeH="0" baseline="0">
                          <a:ln>
                            <a:noFill/>
                          </a:ln>
                          <a:solidFill>
                            <a:schemeClr val="tx1"/>
                          </a:solidFill>
                          <a:effectLst/>
                          <a:latin typeface="Arial" charset="0"/>
                          <a:ea typeface="Times New Roman" charset="0"/>
                          <a:cs typeface="Times New Roman" charset="0"/>
                        </a:rPr>
                        <a:t>1.0</a:t>
                      </a:r>
                      <a:endParaRPr kumimoji="0" lang="ru-RU" sz="1200" b="1" i="0" u="none" strike="noStrike" cap="none" normalizeH="0" baseline="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ru-RU" sz="1200" b="1" i="0" u="none" strike="noStrike" cap="none" normalizeH="0" baseline="0">
                          <a:ln>
                            <a:noFill/>
                          </a:ln>
                          <a:solidFill>
                            <a:schemeClr val="tx1"/>
                          </a:solidFill>
                          <a:effectLst/>
                          <a:latin typeface="Arial" charset="0"/>
                          <a:ea typeface="Times New Roman" charset="0"/>
                          <a:cs typeface="Times New Roman" charset="0"/>
                        </a:rPr>
                        <a:t>1.0</a:t>
                      </a:r>
                      <a:endParaRPr kumimoji="0" lang="ru-RU" sz="1200" b="1" i="0" u="none" strike="noStrike" cap="none" normalizeH="0" baseline="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ru-RU" sz="1200" b="1" i="0" u="none" strike="noStrike" cap="none" normalizeH="0" baseline="0">
                          <a:ln>
                            <a:noFill/>
                          </a:ln>
                          <a:solidFill>
                            <a:schemeClr val="tx1"/>
                          </a:solidFill>
                          <a:effectLst/>
                          <a:latin typeface="Arial" charset="0"/>
                          <a:ea typeface="Times New Roman" charset="0"/>
                          <a:cs typeface="Times New Roman" charset="0"/>
                        </a:rPr>
                        <a:t>0.8</a:t>
                      </a:r>
                      <a:endParaRPr kumimoji="0" lang="ru-RU" sz="1200" b="1" i="0" u="none" strike="noStrike" cap="none" normalizeH="0" baseline="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54000">
                <a:tc rowSpan="3">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a:ln>
                            <a:noFill/>
                          </a:ln>
                          <a:solidFill>
                            <a:schemeClr val="tx1"/>
                          </a:solidFill>
                          <a:effectLst/>
                          <a:latin typeface="Arial" charset="0"/>
                          <a:ea typeface="Times New Roman" charset="0"/>
                          <a:cs typeface="Times New Roman" charset="0"/>
                        </a:rPr>
                        <a:t>Surface</a:t>
                      </a:r>
                      <a:endParaRPr kumimoji="0" lang="ru-RU" sz="1200" b="1" i="0" u="none" strike="noStrike" cap="none" normalizeH="0" baseline="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a:ln>
                            <a:noFill/>
                          </a:ln>
                          <a:solidFill>
                            <a:schemeClr val="tx1"/>
                          </a:solidFill>
                          <a:effectLst/>
                          <a:latin typeface="Arial" charset="0"/>
                          <a:ea typeface="Times New Roman" charset="0"/>
                          <a:cs typeface="Times New Roman" charset="0"/>
                        </a:rPr>
                        <a:t>High</a:t>
                      </a:r>
                      <a:endParaRPr kumimoji="0" lang="ru-RU" sz="1200" b="1" i="0" u="none" strike="noStrike" cap="none" normalizeH="0" baseline="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ru-RU" sz="1200" b="1" i="0" u="none" strike="noStrike" cap="none" normalizeH="0" baseline="0">
                          <a:ln>
                            <a:noFill/>
                          </a:ln>
                          <a:solidFill>
                            <a:schemeClr val="tx1"/>
                          </a:solidFill>
                          <a:effectLst/>
                          <a:latin typeface="Arial" charset="0"/>
                          <a:ea typeface="Times New Roman" charset="0"/>
                          <a:cs typeface="Times New Roman" charset="0"/>
                        </a:rPr>
                        <a:t>0.1</a:t>
                      </a:r>
                      <a:endParaRPr kumimoji="0" lang="ru-RU" sz="1200" b="1" i="0" u="none" strike="noStrike" cap="none" normalizeH="0" baseline="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ru-RU" sz="1200" b="1" i="0" u="none" strike="noStrike" cap="none" normalizeH="0" baseline="0">
                          <a:ln>
                            <a:noFill/>
                          </a:ln>
                          <a:solidFill>
                            <a:schemeClr val="tx1"/>
                          </a:solidFill>
                          <a:effectLst/>
                          <a:latin typeface="Arial" charset="0"/>
                          <a:ea typeface="Times New Roman" charset="0"/>
                          <a:cs typeface="Times New Roman" charset="0"/>
                        </a:rPr>
                        <a:t>1.0</a:t>
                      </a:r>
                      <a:endParaRPr kumimoji="0" lang="ru-RU" sz="1200" b="1" i="0" u="none" strike="noStrike" cap="none" normalizeH="0" baseline="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ru-RU" sz="1200" b="1" i="0" u="none" strike="noStrike" cap="none" normalizeH="0" baseline="0">
                          <a:ln>
                            <a:noFill/>
                          </a:ln>
                          <a:solidFill>
                            <a:schemeClr val="tx1"/>
                          </a:solidFill>
                          <a:effectLst/>
                          <a:latin typeface="Arial" charset="0"/>
                          <a:ea typeface="Times New Roman" charset="0"/>
                          <a:cs typeface="Times New Roman" charset="0"/>
                        </a:rPr>
                        <a:t>1.0</a:t>
                      </a:r>
                      <a:endParaRPr kumimoji="0" lang="ru-RU" sz="1200" b="1" i="0" u="none" strike="noStrike" cap="none" normalizeH="0" baseline="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ru-RU" sz="1200" b="1" i="0" u="none" strike="noStrike" cap="none" normalizeH="0" baseline="0">
                          <a:ln>
                            <a:noFill/>
                          </a:ln>
                          <a:solidFill>
                            <a:schemeClr val="tx1"/>
                          </a:solidFill>
                          <a:effectLst/>
                          <a:latin typeface="Arial" charset="0"/>
                          <a:ea typeface="Times New Roman" charset="0"/>
                          <a:cs typeface="Times New Roman" charset="0"/>
                        </a:rPr>
                        <a:t>0.7</a:t>
                      </a:r>
                      <a:endParaRPr kumimoji="0" lang="ru-RU" sz="1200" b="1" i="0" u="none" strike="noStrike" cap="none" normalizeH="0" baseline="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ru-RU" sz="1200" b="1" i="0" u="none" strike="noStrike" cap="none" normalizeH="0" baseline="0">
                          <a:ln>
                            <a:noFill/>
                          </a:ln>
                          <a:solidFill>
                            <a:schemeClr val="tx1"/>
                          </a:solidFill>
                          <a:effectLst/>
                          <a:latin typeface="Arial" charset="0"/>
                          <a:ea typeface="Times New Roman" charset="0"/>
                          <a:cs typeface="Times New Roman" charset="0"/>
                        </a:rPr>
                        <a:t>0.5</a:t>
                      </a:r>
                      <a:endParaRPr kumimoji="0" lang="ru-RU" sz="1200" b="1" i="0" u="none" strike="noStrike" cap="none" normalizeH="0" baseline="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54000">
                <a:tc vMerge="1">
                  <a:txBody>
                    <a:bodyPr/>
                    <a:lstStyle/>
                    <a:p>
                      <a:endParaRPr lang="en-US"/>
                    </a:p>
                  </a:txBody>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a:ln>
                            <a:noFill/>
                          </a:ln>
                          <a:solidFill>
                            <a:schemeClr val="tx1"/>
                          </a:solidFill>
                          <a:effectLst/>
                          <a:latin typeface="Arial" charset="0"/>
                          <a:ea typeface="Times New Roman" charset="0"/>
                          <a:cs typeface="Times New Roman" charset="0"/>
                        </a:rPr>
                        <a:t>Medium</a:t>
                      </a:r>
                      <a:endParaRPr kumimoji="0" lang="ru-RU" sz="1200" b="1" i="0" u="none" strike="noStrike" cap="none" normalizeH="0" baseline="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ru-RU" sz="1200" b="1" i="0" u="none" strike="noStrike" cap="none" normalizeH="0" baseline="0">
                          <a:ln>
                            <a:noFill/>
                          </a:ln>
                          <a:solidFill>
                            <a:schemeClr val="tx1"/>
                          </a:solidFill>
                          <a:effectLst/>
                          <a:latin typeface="Arial" charset="0"/>
                          <a:ea typeface="Times New Roman" charset="0"/>
                          <a:cs typeface="Times New Roman" charset="0"/>
                        </a:rPr>
                        <a:t>0</a:t>
                      </a:r>
                      <a:endParaRPr kumimoji="0" lang="ru-RU" sz="1200" b="1" i="0" u="none" strike="noStrike" cap="none" normalizeH="0" baseline="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ru-RU" sz="1200" b="1" i="0" u="none" strike="noStrike" cap="none" normalizeH="0" baseline="0">
                          <a:ln>
                            <a:noFill/>
                          </a:ln>
                          <a:solidFill>
                            <a:schemeClr val="tx1"/>
                          </a:solidFill>
                          <a:effectLst/>
                          <a:latin typeface="Arial" charset="0"/>
                          <a:ea typeface="Times New Roman" charset="0"/>
                          <a:cs typeface="Times New Roman" charset="0"/>
                        </a:rPr>
                        <a:t>0.4</a:t>
                      </a:r>
                      <a:endParaRPr kumimoji="0" lang="ru-RU" sz="1200" b="1" i="0" u="none" strike="noStrike" cap="none" normalizeH="0" baseline="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ru-RU" sz="1200" b="1" i="0" u="none" strike="noStrike" cap="none" normalizeH="0" baseline="0">
                          <a:ln>
                            <a:noFill/>
                          </a:ln>
                          <a:solidFill>
                            <a:schemeClr val="tx1"/>
                          </a:solidFill>
                          <a:effectLst/>
                          <a:latin typeface="Arial" charset="0"/>
                          <a:ea typeface="Times New Roman" charset="0"/>
                          <a:cs typeface="Times New Roman" charset="0"/>
                        </a:rPr>
                        <a:t>0.8</a:t>
                      </a:r>
                      <a:endParaRPr kumimoji="0" lang="ru-RU" sz="1200" b="1" i="0" u="none" strike="noStrike" cap="none" normalizeH="0" baseline="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ru-RU" sz="1200" b="1" i="0" u="none" strike="noStrike" cap="none" normalizeH="0" baseline="0">
                          <a:ln>
                            <a:noFill/>
                          </a:ln>
                          <a:solidFill>
                            <a:schemeClr val="tx1"/>
                          </a:solidFill>
                          <a:effectLst/>
                          <a:latin typeface="Arial" charset="0"/>
                          <a:ea typeface="Times New Roman" charset="0"/>
                          <a:cs typeface="Times New Roman" charset="0"/>
                        </a:rPr>
                        <a:t>0.4</a:t>
                      </a:r>
                      <a:endParaRPr kumimoji="0" lang="ru-RU" sz="1200" b="1" i="0" u="none" strike="noStrike" cap="none" normalizeH="0" baseline="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ru-RU" sz="1200" b="1" i="0" u="none" strike="noStrike" cap="none" normalizeH="0" baseline="0">
                          <a:ln>
                            <a:noFill/>
                          </a:ln>
                          <a:solidFill>
                            <a:schemeClr val="tx1"/>
                          </a:solidFill>
                          <a:effectLst/>
                          <a:latin typeface="Arial" charset="0"/>
                          <a:ea typeface="Times New Roman" charset="0"/>
                          <a:cs typeface="Times New Roman" charset="0"/>
                        </a:rPr>
                        <a:t>0.3</a:t>
                      </a:r>
                      <a:endParaRPr kumimoji="0" lang="ru-RU" sz="1200" b="1" i="0" u="none" strike="noStrike" cap="none" normalizeH="0" baseline="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54000">
                <a:tc vMerge="1">
                  <a:txBody>
                    <a:bodyPr/>
                    <a:lstStyle/>
                    <a:p>
                      <a:endParaRPr lang="en-US"/>
                    </a:p>
                  </a:txBody>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a:ln>
                            <a:noFill/>
                          </a:ln>
                          <a:solidFill>
                            <a:schemeClr val="tx1"/>
                          </a:solidFill>
                          <a:effectLst/>
                          <a:latin typeface="Arial" charset="0"/>
                          <a:ea typeface="Times New Roman" charset="0"/>
                          <a:cs typeface="Times New Roman" charset="0"/>
                        </a:rPr>
                        <a:t>Low</a:t>
                      </a:r>
                      <a:endParaRPr kumimoji="0" lang="ru-RU" sz="1200" b="1" i="0" u="none" strike="noStrike" cap="none" normalizeH="0" baseline="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ru-RU" sz="1200" b="1" i="0" u="none" strike="noStrike" cap="none" normalizeH="0" baseline="0">
                          <a:ln>
                            <a:noFill/>
                          </a:ln>
                          <a:solidFill>
                            <a:schemeClr val="tx1"/>
                          </a:solidFill>
                          <a:effectLst/>
                          <a:latin typeface="Arial" charset="0"/>
                          <a:ea typeface="Times New Roman" charset="0"/>
                          <a:cs typeface="Times New Roman" charset="0"/>
                        </a:rPr>
                        <a:t>0</a:t>
                      </a:r>
                      <a:endParaRPr kumimoji="0" lang="ru-RU" sz="1200" b="1" i="0" u="none" strike="noStrike" cap="none" normalizeH="0" baseline="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ru-RU" sz="1200" b="1" i="0" u="none" strike="noStrike" cap="none" normalizeH="0" baseline="0">
                          <a:ln>
                            <a:noFill/>
                          </a:ln>
                          <a:solidFill>
                            <a:schemeClr val="tx1"/>
                          </a:solidFill>
                          <a:effectLst/>
                          <a:latin typeface="Arial" charset="0"/>
                          <a:ea typeface="Times New Roman" charset="0"/>
                          <a:cs typeface="Times New Roman" charset="0"/>
                        </a:rPr>
                        <a:t>0</a:t>
                      </a:r>
                      <a:endParaRPr kumimoji="0" lang="ru-RU" sz="1200" b="1" i="0" u="none" strike="noStrike" cap="none" normalizeH="0" baseline="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ru-RU" sz="1200" b="1" i="0" u="none" strike="noStrike" cap="none" normalizeH="0" baseline="0">
                          <a:ln>
                            <a:noFill/>
                          </a:ln>
                          <a:solidFill>
                            <a:schemeClr val="tx1"/>
                          </a:solidFill>
                          <a:effectLst/>
                          <a:latin typeface="Arial" charset="0"/>
                          <a:ea typeface="Times New Roman" charset="0"/>
                          <a:cs typeface="Times New Roman" charset="0"/>
                        </a:rPr>
                        <a:t>0.4</a:t>
                      </a:r>
                      <a:endParaRPr kumimoji="0" lang="ru-RU" sz="1200" b="1" i="0" u="none" strike="noStrike" cap="none" normalizeH="0" baseline="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ru-RU" sz="1200" b="1" i="0" u="none" strike="noStrike" cap="none" normalizeH="0" baseline="0">
                          <a:ln>
                            <a:noFill/>
                          </a:ln>
                          <a:solidFill>
                            <a:schemeClr val="tx1"/>
                          </a:solidFill>
                          <a:effectLst/>
                          <a:latin typeface="Arial" charset="0"/>
                          <a:ea typeface="Times New Roman" charset="0"/>
                          <a:cs typeface="Times New Roman" charset="0"/>
                        </a:rPr>
                        <a:t>0</a:t>
                      </a:r>
                      <a:endParaRPr kumimoji="0" lang="ru-RU" sz="1200" b="1" i="0" u="none" strike="noStrike" cap="none" normalizeH="0" baseline="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ru-RU" sz="1200" b="1" i="0" u="none" strike="noStrike" cap="none" normalizeH="0" baseline="0">
                          <a:ln>
                            <a:noFill/>
                          </a:ln>
                          <a:solidFill>
                            <a:schemeClr val="tx1"/>
                          </a:solidFill>
                          <a:effectLst/>
                          <a:latin typeface="Arial" charset="0"/>
                          <a:ea typeface="Times New Roman" charset="0"/>
                          <a:cs typeface="Times New Roman" charset="0"/>
                        </a:rPr>
                        <a:t>0</a:t>
                      </a:r>
                      <a:endParaRPr kumimoji="0" lang="ru-RU" sz="1200" b="1" i="0" u="none" strike="noStrike" cap="none" normalizeH="0" baseline="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41023" name="Rectangle 63"/>
          <p:cNvSpPr>
            <a:spLocks noChangeArrowheads="1"/>
          </p:cNvSpPr>
          <p:nvPr/>
        </p:nvSpPr>
        <p:spPr bwMode="auto">
          <a:xfrm>
            <a:off x="466725" y="1052513"/>
            <a:ext cx="8135938" cy="320675"/>
          </a:xfrm>
          <a:prstGeom prst="rect">
            <a:avLst/>
          </a:prstGeom>
          <a:noFill/>
          <a:ln w="9525">
            <a:noFill/>
            <a:miter lim="800000"/>
            <a:headEnd/>
            <a:tailEnd/>
          </a:ln>
          <a:effectLst/>
        </p:spPr>
        <p:txBody>
          <a:bodyPr bIns="0" anchor="ctr">
            <a:prstTxWarp prst="textNoShape">
              <a:avLst/>
            </a:prstTxWarp>
            <a:spAutoFit/>
          </a:bodyPr>
          <a:lstStyle/>
          <a:p>
            <a:pPr algn="ctr"/>
            <a:r>
              <a:rPr lang="en-US" b="1">
                <a:ea typeface="Times New Roman" charset="0"/>
                <a:cs typeface="Times New Roman" charset="0"/>
              </a:rPr>
              <a:t>Equation of forest fuel loads (FFL) combustion by layers (fractions):</a:t>
            </a:r>
            <a:endParaRPr lang="ru-RU"/>
          </a:p>
        </p:txBody>
      </p:sp>
      <p:sp>
        <p:nvSpPr>
          <p:cNvPr id="41024" name="Text Box 64"/>
          <p:cNvSpPr txBox="1">
            <a:spLocks noChangeArrowheads="1"/>
          </p:cNvSpPr>
          <p:nvPr/>
        </p:nvSpPr>
        <p:spPr bwMode="auto">
          <a:xfrm>
            <a:off x="5651500" y="1582738"/>
            <a:ext cx="3187700" cy="304800"/>
          </a:xfrm>
          <a:prstGeom prst="rect">
            <a:avLst/>
          </a:prstGeom>
          <a:noFill/>
          <a:ln w="9525">
            <a:noFill/>
            <a:miter lim="800000"/>
            <a:headEnd/>
            <a:tailEnd/>
          </a:ln>
          <a:effectLst/>
        </p:spPr>
        <p:txBody>
          <a:bodyPr wrap="none">
            <a:prstTxWarp prst="textNoShape">
              <a:avLst/>
            </a:prstTxWarp>
            <a:spAutoFit/>
          </a:bodyPr>
          <a:lstStyle/>
          <a:p>
            <a:r>
              <a:rPr lang="en-US" sz="1400" b="1" u="sng"/>
              <a:t>George Korovin’s model, 1997-2002</a:t>
            </a:r>
            <a:endParaRPr lang="ru-RU" sz="1400" b="1" u="sng"/>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4" name="Slide Number Placeholder 3"/>
          <p:cNvSpPr>
            <a:spLocks noGrp="1"/>
          </p:cNvSpPr>
          <p:nvPr>
            <p:ph type="sldNum" sz="quarter" idx="12"/>
          </p:nvPr>
        </p:nvSpPr>
        <p:spPr/>
        <p:txBody>
          <a:bodyPr/>
          <a:lstStyle/>
          <a:p>
            <a:fld id="{139605C9-AE08-854C-BB88-42A2769D7E2F}" type="slidenum">
              <a:rPr lang="ru-RU"/>
              <a:pPr/>
              <a:t>16</a:t>
            </a:fld>
            <a:endParaRPr lang="ru-RU"/>
          </a:p>
        </p:txBody>
      </p:sp>
      <p:sp>
        <p:nvSpPr>
          <p:cNvPr id="39938" name="Text Box 2"/>
          <p:cNvSpPr txBox="1">
            <a:spLocks noChangeArrowheads="1"/>
          </p:cNvSpPr>
          <p:nvPr/>
        </p:nvSpPr>
        <p:spPr bwMode="auto">
          <a:xfrm>
            <a:off x="395288" y="188913"/>
            <a:ext cx="8534400" cy="936625"/>
          </a:xfrm>
          <a:prstGeom prst="rect">
            <a:avLst/>
          </a:prstGeom>
          <a:solidFill>
            <a:srgbClr val="0033CC"/>
          </a:solidFill>
          <a:ln w="9525">
            <a:noFill/>
            <a:miter lim="800000"/>
            <a:headEnd/>
            <a:tailEnd/>
          </a:ln>
          <a:effectLst/>
        </p:spPr>
        <p:txBody>
          <a:bodyPr anchor="ctr">
            <a:prstTxWarp prst="textNoShape">
              <a:avLst/>
            </a:prstTxWarp>
          </a:bodyPr>
          <a:lstStyle/>
          <a:p>
            <a:pPr algn="ctr">
              <a:spcBef>
                <a:spcPct val="50000"/>
              </a:spcBef>
            </a:pPr>
            <a:r>
              <a:rPr lang="ru-RU" sz="2000">
                <a:solidFill>
                  <a:schemeClr val="bg1"/>
                </a:solidFill>
              </a:rPr>
              <a:t> </a:t>
            </a:r>
            <a:r>
              <a:rPr lang="en-US" sz="2400" b="1">
                <a:solidFill>
                  <a:schemeClr val="bg1"/>
                </a:solidFill>
              </a:rPr>
              <a:t>Forest Fuel Loads Structure and Fire Conductors</a:t>
            </a:r>
            <a:endParaRPr lang="ru-RU" sz="2400" b="1">
              <a:solidFill>
                <a:schemeClr val="bg1"/>
              </a:solidFill>
            </a:endParaRPr>
          </a:p>
        </p:txBody>
      </p:sp>
      <p:sp>
        <p:nvSpPr>
          <p:cNvPr id="39939" name="Rectangle 3"/>
          <p:cNvSpPr>
            <a:spLocks noChangeArrowheads="1"/>
          </p:cNvSpPr>
          <p:nvPr/>
        </p:nvSpPr>
        <p:spPr bwMode="auto">
          <a:xfrm>
            <a:off x="6172200" y="1243013"/>
            <a:ext cx="2819400" cy="5499100"/>
          </a:xfrm>
          <a:prstGeom prst="rect">
            <a:avLst/>
          </a:prstGeom>
          <a:solidFill>
            <a:srgbClr val="FFFF99"/>
          </a:solidFill>
          <a:ln w="9525">
            <a:solidFill>
              <a:schemeClr val="tx1"/>
            </a:solidFill>
            <a:miter lim="800000"/>
            <a:headEnd/>
            <a:tailEnd/>
          </a:ln>
          <a:effectLst/>
        </p:spPr>
        <p:txBody>
          <a:bodyPr wrap="none" anchor="ctr">
            <a:prstTxWarp prst="textNoShape">
              <a:avLst/>
            </a:prstTxWarp>
          </a:bodyPr>
          <a:lstStyle/>
          <a:p>
            <a:pPr algn="ctr"/>
            <a:endParaRPr lang="en-US" sz="2400">
              <a:latin typeface="Times New Roman" charset="0"/>
            </a:endParaRPr>
          </a:p>
        </p:txBody>
      </p:sp>
      <p:sp>
        <p:nvSpPr>
          <p:cNvPr id="39940" name="Rectangle 4"/>
          <p:cNvSpPr>
            <a:spLocks noChangeArrowheads="1"/>
          </p:cNvSpPr>
          <p:nvPr/>
        </p:nvSpPr>
        <p:spPr bwMode="auto">
          <a:xfrm>
            <a:off x="3200400" y="1243013"/>
            <a:ext cx="2819400" cy="5499100"/>
          </a:xfrm>
          <a:prstGeom prst="rect">
            <a:avLst/>
          </a:prstGeom>
          <a:solidFill>
            <a:schemeClr val="accent1"/>
          </a:solidFill>
          <a:ln w="9525">
            <a:solidFill>
              <a:schemeClr val="tx1"/>
            </a:solidFill>
            <a:miter lim="800000"/>
            <a:headEnd/>
            <a:tailEnd/>
          </a:ln>
          <a:effectLst/>
        </p:spPr>
        <p:txBody>
          <a:bodyPr wrap="none" anchor="ctr">
            <a:prstTxWarp prst="textNoShape">
              <a:avLst/>
            </a:prstTxWarp>
          </a:bodyPr>
          <a:lstStyle/>
          <a:p>
            <a:endParaRPr lang="en-US"/>
          </a:p>
        </p:txBody>
      </p:sp>
      <p:sp>
        <p:nvSpPr>
          <p:cNvPr id="39941" name="Rectangle 5"/>
          <p:cNvSpPr>
            <a:spLocks noChangeArrowheads="1"/>
          </p:cNvSpPr>
          <p:nvPr/>
        </p:nvSpPr>
        <p:spPr bwMode="auto">
          <a:xfrm>
            <a:off x="152400" y="1243013"/>
            <a:ext cx="2895600" cy="5499100"/>
          </a:xfrm>
          <a:prstGeom prst="rect">
            <a:avLst/>
          </a:prstGeom>
          <a:solidFill>
            <a:srgbClr val="FFFF99"/>
          </a:solidFill>
          <a:ln w="9525">
            <a:solidFill>
              <a:schemeClr val="tx1"/>
            </a:solidFill>
            <a:miter lim="800000"/>
            <a:headEnd/>
            <a:tailEnd/>
          </a:ln>
          <a:effectLst/>
        </p:spPr>
        <p:txBody>
          <a:bodyPr wrap="none" anchor="ctr">
            <a:prstTxWarp prst="textNoShape">
              <a:avLst/>
            </a:prstTxWarp>
          </a:bodyPr>
          <a:lstStyle/>
          <a:p>
            <a:endParaRPr lang="en-US"/>
          </a:p>
        </p:txBody>
      </p:sp>
      <p:sp>
        <p:nvSpPr>
          <p:cNvPr id="39942" name="Rectangle 6"/>
          <p:cNvSpPr>
            <a:spLocks noChangeArrowheads="1"/>
          </p:cNvSpPr>
          <p:nvPr/>
        </p:nvSpPr>
        <p:spPr bwMode="auto">
          <a:xfrm>
            <a:off x="320675" y="2114550"/>
            <a:ext cx="2514600" cy="835025"/>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39943" name="Rectangle 7"/>
          <p:cNvSpPr>
            <a:spLocks noChangeArrowheads="1"/>
          </p:cNvSpPr>
          <p:nvPr/>
        </p:nvSpPr>
        <p:spPr bwMode="auto">
          <a:xfrm>
            <a:off x="3352800" y="4016375"/>
            <a:ext cx="2514600" cy="106680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000">
              <a:latin typeface="Times New Roman" charset="0"/>
            </a:endParaRPr>
          </a:p>
        </p:txBody>
      </p:sp>
      <p:sp>
        <p:nvSpPr>
          <p:cNvPr id="39944" name="Rectangle 8"/>
          <p:cNvSpPr>
            <a:spLocks noChangeArrowheads="1"/>
          </p:cNvSpPr>
          <p:nvPr/>
        </p:nvSpPr>
        <p:spPr bwMode="auto">
          <a:xfrm>
            <a:off x="304800" y="3054350"/>
            <a:ext cx="2514600" cy="733425"/>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39945" name="Rectangle 9"/>
          <p:cNvSpPr>
            <a:spLocks noChangeArrowheads="1"/>
          </p:cNvSpPr>
          <p:nvPr/>
        </p:nvSpPr>
        <p:spPr bwMode="auto">
          <a:xfrm>
            <a:off x="3352800" y="3054350"/>
            <a:ext cx="2514600" cy="733425"/>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2400">
              <a:latin typeface="Times New Roman" charset="0"/>
            </a:endParaRPr>
          </a:p>
        </p:txBody>
      </p:sp>
      <p:sp>
        <p:nvSpPr>
          <p:cNvPr id="39946" name="Rectangle 10"/>
          <p:cNvSpPr>
            <a:spLocks noChangeArrowheads="1"/>
          </p:cNvSpPr>
          <p:nvPr/>
        </p:nvSpPr>
        <p:spPr bwMode="auto">
          <a:xfrm>
            <a:off x="3368675" y="2114550"/>
            <a:ext cx="2514600" cy="835025"/>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39948" name="Rectangle 12"/>
          <p:cNvSpPr>
            <a:spLocks noChangeArrowheads="1"/>
          </p:cNvSpPr>
          <p:nvPr/>
        </p:nvSpPr>
        <p:spPr bwMode="auto">
          <a:xfrm flipH="1">
            <a:off x="323850" y="5300663"/>
            <a:ext cx="2514600" cy="731837"/>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39949" name="Rectangle 13"/>
          <p:cNvSpPr>
            <a:spLocks noChangeArrowheads="1"/>
          </p:cNvSpPr>
          <p:nvPr/>
        </p:nvSpPr>
        <p:spPr bwMode="auto">
          <a:xfrm>
            <a:off x="304800" y="4016375"/>
            <a:ext cx="2514600" cy="106680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39950" name="Rectangle 14"/>
          <p:cNvSpPr>
            <a:spLocks noChangeArrowheads="1"/>
          </p:cNvSpPr>
          <p:nvPr/>
        </p:nvSpPr>
        <p:spPr bwMode="auto">
          <a:xfrm>
            <a:off x="3352800" y="5341938"/>
            <a:ext cx="2514600" cy="731837"/>
          </a:xfrm>
          <a:prstGeom prst="rect">
            <a:avLst/>
          </a:prstGeom>
          <a:solidFill>
            <a:schemeClr val="bg1"/>
          </a:solidFill>
          <a:ln w="9525">
            <a:solidFill>
              <a:schemeClr val="tx1"/>
            </a:solidFill>
            <a:miter lim="800000"/>
            <a:headEnd/>
            <a:tailEnd/>
          </a:ln>
          <a:effectLst/>
        </p:spPr>
        <p:txBody>
          <a:bodyPr anchor="ctr">
            <a:prstTxWarp prst="textNoShape">
              <a:avLst/>
            </a:prstTxWarp>
          </a:bodyPr>
          <a:lstStyle/>
          <a:p>
            <a:pPr algn="ctr"/>
            <a:r>
              <a:rPr lang="en-US" sz="1200">
                <a:latin typeface="Times New Roman" charset="0"/>
                <a:ea typeface="Times New Roman" charset="0"/>
                <a:cs typeface="Times New Roman" charset="0"/>
              </a:rPr>
              <a:t>Biomass of decomposed foliages,</a:t>
            </a:r>
            <a:r>
              <a:rPr lang="ru-RU" sz="1200">
                <a:latin typeface="Times New Roman" charset="0"/>
                <a:ea typeface="Times New Roman" charset="0"/>
                <a:cs typeface="Times New Roman" charset="0"/>
              </a:rPr>
              <a:t> </a:t>
            </a:r>
            <a:r>
              <a:rPr lang="en-US" sz="1200">
                <a:latin typeface="Times New Roman" charset="0"/>
                <a:ea typeface="Times New Roman" charset="0"/>
                <a:cs typeface="Times New Roman" charset="0"/>
              </a:rPr>
              <a:t>branches, grasses etc. as first stage of humus forming</a:t>
            </a:r>
            <a:endParaRPr lang="ru-RU" sz="1200">
              <a:latin typeface="Times New Roman" charset="0"/>
              <a:ea typeface="Times New Roman" charset="0"/>
              <a:cs typeface="Times New Roman" charset="0"/>
            </a:endParaRPr>
          </a:p>
        </p:txBody>
      </p:sp>
      <p:sp>
        <p:nvSpPr>
          <p:cNvPr id="39952" name="Rectangle 16"/>
          <p:cNvSpPr>
            <a:spLocks noChangeArrowheads="1"/>
          </p:cNvSpPr>
          <p:nvPr/>
        </p:nvSpPr>
        <p:spPr bwMode="auto">
          <a:xfrm>
            <a:off x="6324600" y="4016375"/>
            <a:ext cx="2514600" cy="106680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39953" name="Rectangle 17"/>
          <p:cNvSpPr>
            <a:spLocks noChangeArrowheads="1"/>
          </p:cNvSpPr>
          <p:nvPr/>
        </p:nvSpPr>
        <p:spPr bwMode="auto">
          <a:xfrm>
            <a:off x="6324600" y="3054350"/>
            <a:ext cx="2514600" cy="733425"/>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1200" b="1">
                <a:latin typeface="Times New Roman" charset="0"/>
              </a:rPr>
              <a:t>CROWN FIRE</a:t>
            </a:r>
          </a:p>
          <a:p>
            <a:pPr algn="ctr"/>
            <a:endParaRPr lang="en-US" sz="1200" b="1">
              <a:latin typeface="Times New Roman" charset="0"/>
            </a:endParaRPr>
          </a:p>
          <a:p>
            <a:pPr algn="ctr"/>
            <a:r>
              <a:rPr lang="en-US" sz="1200" b="1">
                <a:latin typeface="Times New Roman" charset="0"/>
              </a:rPr>
              <a:t>SURFACE FIRE</a:t>
            </a:r>
            <a:endParaRPr lang="ru-RU" sz="1200" b="1">
              <a:latin typeface="Times New Roman" charset="0"/>
            </a:endParaRPr>
          </a:p>
        </p:txBody>
      </p:sp>
      <p:sp>
        <p:nvSpPr>
          <p:cNvPr id="39954" name="Rectangle 18"/>
          <p:cNvSpPr>
            <a:spLocks noChangeArrowheads="1"/>
          </p:cNvSpPr>
          <p:nvPr/>
        </p:nvSpPr>
        <p:spPr bwMode="auto">
          <a:xfrm>
            <a:off x="6340475" y="2114550"/>
            <a:ext cx="2514600" cy="835025"/>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1400" b="1">
                <a:latin typeface="Times New Roman" charset="0"/>
              </a:rPr>
              <a:t>CROWN FIRE</a:t>
            </a:r>
            <a:endParaRPr lang="ru-RU" sz="1400" b="1">
              <a:latin typeface="Times New Roman" charset="0"/>
            </a:endParaRPr>
          </a:p>
          <a:p>
            <a:pPr algn="ctr"/>
            <a:r>
              <a:rPr lang="ru-RU" sz="1400" b="1">
                <a:latin typeface="Times New Roman" charset="0"/>
              </a:rPr>
              <a:t>(верховой или кроновый)</a:t>
            </a:r>
          </a:p>
        </p:txBody>
      </p:sp>
      <p:sp>
        <p:nvSpPr>
          <p:cNvPr id="39955" name="Rectangle 19"/>
          <p:cNvSpPr>
            <a:spLocks noChangeArrowheads="1"/>
          </p:cNvSpPr>
          <p:nvPr/>
        </p:nvSpPr>
        <p:spPr bwMode="auto">
          <a:xfrm>
            <a:off x="6324600" y="5360988"/>
            <a:ext cx="2514600" cy="731837"/>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39957" name="Text Box 21"/>
          <p:cNvSpPr txBox="1">
            <a:spLocks noChangeArrowheads="1"/>
          </p:cNvSpPr>
          <p:nvPr/>
        </p:nvSpPr>
        <p:spPr bwMode="auto">
          <a:xfrm>
            <a:off x="473075" y="2335213"/>
            <a:ext cx="2286000" cy="457200"/>
          </a:xfrm>
          <a:prstGeom prst="rect">
            <a:avLst/>
          </a:prstGeom>
          <a:noFill/>
          <a:ln w="9525">
            <a:noFill/>
            <a:miter lim="800000"/>
            <a:headEnd/>
            <a:tailEnd/>
          </a:ln>
          <a:effectLst/>
        </p:spPr>
        <p:txBody>
          <a:bodyPr>
            <a:prstTxWarp prst="textNoShape">
              <a:avLst/>
            </a:prstTxWarp>
            <a:spAutoFit/>
          </a:bodyPr>
          <a:lstStyle/>
          <a:p>
            <a:pPr algn="ctr"/>
            <a:r>
              <a:rPr lang="en-US" sz="1200" b="1">
                <a:latin typeface="Times New Roman" charset="0"/>
              </a:rPr>
              <a:t>CANOPY </a:t>
            </a:r>
            <a:r>
              <a:rPr lang="ru-RU" sz="1200" b="1">
                <a:latin typeface="Times New Roman" charset="0"/>
              </a:rPr>
              <a:t/>
            </a:r>
            <a:br>
              <a:rPr lang="ru-RU" sz="1200" b="1">
                <a:latin typeface="Times New Roman" charset="0"/>
              </a:rPr>
            </a:br>
            <a:r>
              <a:rPr lang="ru-RU" sz="1200" b="1">
                <a:latin typeface="Times New Roman" charset="0"/>
              </a:rPr>
              <a:t>(полог древостоя)</a:t>
            </a:r>
          </a:p>
        </p:txBody>
      </p:sp>
      <p:sp>
        <p:nvSpPr>
          <p:cNvPr id="39958" name="Text Box 22"/>
          <p:cNvSpPr txBox="1">
            <a:spLocks noChangeArrowheads="1"/>
          </p:cNvSpPr>
          <p:nvPr/>
        </p:nvSpPr>
        <p:spPr bwMode="auto">
          <a:xfrm>
            <a:off x="381000" y="3201988"/>
            <a:ext cx="2286000" cy="639762"/>
          </a:xfrm>
          <a:prstGeom prst="rect">
            <a:avLst/>
          </a:prstGeom>
          <a:noFill/>
          <a:ln w="9525">
            <a:noFill/>
            <a:miter lim="800000"/>
            <a:headEnd/>
            <a:tailEnd/>
          </a:ln>
          <a:effectLst/>
        </p:spPr>
        <p:txBody>
          <a:bodyPr>
            <a:prstTxWarp prst="textNoShape">
              <a:avLst/>
            </a:prstTxWarp>
            <a:spAutoFit/>
          </a:bodyPr>
          <a:lstStyle/>
          <a:p>
            <a:pPr algn="ctr"/>
            <a:r>
              <a:rPr lang="en-US" sz="1200" b="1">
                <a:latin typeface="Times New Roman" charset="0"/>
                <a:ea typeface="Times New Roman" charset="0"/>
                <a:cs typeface="Times New Roman" charset="0"/>
              </a:rPr>
              <a:t>UNDERGROWTH</a:t>
            </a:r>
            <a:r>
              <a:rPr lang="ru-RU" sz="1200" b="1">
                <a:latin typeface="Times New Roman" charset="0"/>
              </a:rPr>
              <a:t> </a:t>
            </a:r>
          </a:p>
          <a:p>
            <a:pPr algn="ctr"/>
            <a:r>
              <a:rPr lang="en-US" sz="1200" b="1">
                <a:latin typeface="Times New Roman" charset="0"/>
                <a:ea typeface="Times New Roman" charset="0"/>
                <a:cs typeface="Times New Roman" charset="0"/>
              </a:rPr>
              <a:t>UNDERBRUSH</a:t>
            </a:r>
            <a:r>
              <a:rPr lang="ru-RU" sz="1200" b="1">
                <a:latin typeface="Times New Roman" charset="0"/>
              </a:rPr>
              <a:t> </a:t>
            </a:r>
          </a:p>
          <a:p>
            <a:pPr algn="ctr"/>
            <a:r>
              <a:rPr lang="ru-RU" sz="1200" b="1">
                <a:latin typeface="Times New Roman" charset="0"/>
              </a:rPr>
              <a:t>(подрост/подлесок)</a:t>
            </a:r>
          </a:p>
        </p:txBody>
      </p:sp>
      <p:sp>
        <p:nvSpPr>
          <p:cNvPr id="39959" name="Text Box 23"/>
          <p:cNvSpPr txBox="1">
            <a:spLocks noChangeArrowheads="1"/>
          </p:cNvSpPr>
          <p:nvPr/>
        </p:nvSpPr>
        <p:spPr bwMode="auto">
          <a:xfrm>
            <a:off x="395288" y="4219575"/>
            <a:ext cx="2286000" cy="639763"/>
          </a:xfrm>
          <a:prstGeom prst="rect">
            <a:avLst/>
          </a:prstGeom>
          <a:noFill/>
          <a:ln w="9525">
            <a:noFill/>
            <a:miter lim="800000"/>
            <a:headEnd/>
            <a:tailEnd/>
          </a:ln>
          <a:effectLst/>
        </p:spPr>
        <p:txBody>
          <a:bodyPr>
            <a:prstTxWarp prst="textNoShape">
              <a:avLst/>
            </a:prstTxWarp>
            <a:spAutoFit/>
          </a:bodyPr>
          <a:lstStyle/>
          <a:p>
            <a:pPr algn="ctr"/>
            <a:r>
              <a:rPr lang="en-US" sz="1200" b="1">
                <a:latin typeface="Times New Roman" charset="0"/>
              </a:rPr>
              <a:t>GROUND VEGETATION COVER</a:t>
            </a:r>
            <a:endParaRPr lang="ru-RU" sz="1200" b="1">
              <a:latin typeface="Times New Roman" charset="0"/>
            </a:endParaRPr>
          </a:p>
          <a:p>
            <a:pPr algn="ctr"/>
            <a:r>
              <a:rPr lang="ru-RU" sz="1200" b="1">
                <a:latin typeface="Times New Roman" charset="0"/>
              </a:rPr>
              <a:t>(напочвенный покров)</a:t>
            </a:r>
          </a:p>
        </p:txBody>
      </p:sp>
      <p:sp>
        <p:nvSpPr>
          <p:cNvPr id="39960" name="Text Box 24"/>
          <p:cNvSpPr txBox="1">
            <a:spLocks noChangeArrowheads="1"/>
          </p:cNvSpPr>
          <p:nvPr/>
        </p:nvSpPr>
        <p:spPr bwMode="auto">
          <a:xfrm>
            <a:off x="395288" y="5443538"/>
            <a:ext cx="2286000" cy="457200"/>
          </a:xfrm>
          <a:prstGeom prst="rect">
            <a:avLst/>
          </a:prstGeom>
          <a:noFill/>
          <a:ln w="9525">
            <a:noFill/>
            <a:miter lim="800000"/>
            <a:headEnd/>
            <a:tailEnd/>
          </a:ln>
          <a:effectLst/>
        </p:spPr>
        <p:txBody>
          <a:bodyPr>
            <a:prstTxWarp prst="textNoShape">
              <a:avLst/>
            </a:prstTxWarp>
            <a:spAutoFit/>
          </a:bodyPr>
          <a:lstStyle/>
          <a:p>
            <a:pPr algn="ctr"/>
            <a:r>
              <a:rPr lang="en-US" sz="1200" b="1">
                <a:latin typeface="Times New Roman" charset="0"/>
              </a:rPr>
              <a:t>GROUND LAYER (litter)</a:t>
            </a:r>
            <a:endParaRPr lang="ru-RU" sz="1200" b="1">
              <a:latin typeface="Times New Roman" charset="0"/>
            </a:endParaRPr>
          </a:p>
          <a:p>
            <a:pPr algn="ctr"/>
            <a:r>
              <a:rPr lang="ru-RU" sz="1200" b="1">
                <a:latin typeface="Times New Roman" charset="0"/>
              </a:rPr>
              <a:t>(Лесная подстилка)</a:t>
            </a:r>
          </a:p>
        </p:txBody>
      </p:sp>
      <p:sp>
        <p:nvSpPr>
          <p:cNvPr id="39962" name="Text Box 26"/>
          <p:cNvSpPr txBox="1">
            <a:spLocks noChangeArrowheads="1"/>
          </p:cNvSpPr>
          <p:nvPr/>
        </p:nvSpPr>
        <p:spPr bwMode="auto">
          <a:xfrm>
            <a:off x="3444875" y="2108200"/>
            <a:ext cx="2498725" cy="765175"/>
          </a:xfrm>
          <a:prstGeom prst="rect">
            <a:avLst/>
          </a:prstGeom>
          <a:noFill/>
          <a:ln w="9525">
            <a:noFill/>
            <a:miter lim="800000"/>
            <a:headEnd/>
            <a:tailEnd/>
          </a:ln>
          <a:effectLst/>
        </p:spPr>
        <p:txBody>
          <a:bodyPr>
            <a:prstTxWarp prst="textNoShape">
              <a:avLst/>
            </a:prstTxWarp>
            <a:spAutoFit/>
          </a:bodyPr>
          <a:lstStyle/>
          <a:p>
            <a:pPr marL="95250" indent="-95250">
              <a:buFontTx/>
              <a:buChar char="•"/>
            </a:pPr>
            <a:r>
              <a:rPr lang="en-US" sz="1100">
                <a:latin typeface="Times New Roman" charset="0"/>
                <a:ea typeface="Times New Roman" charset="0"/>
                <a:cs typeface="Times New Roman" charset="0"/>
              </a:rPr>
              <a:t>Biomass of needles, foliage and stems </a:t>
            </a:r>
            <a:r>
              <a:rPr lang="ru-RU" sz="1100">
                <a:latin typeface="Times New Roman" charset="0"/>
                <a:ea typeface="Times New Roman" charset="0"/>
                <a:cs typeface="Times New Roman" charset="0"/>
              </a:rPr>
              <a:t>(</a:t>
            </a:r>
            <a:r>
              <a:rPr lang="ru-RU" sz="1100">
                <a:latin typeface="Times New Roman" charset="0"/>
                <a:ea typeface="Times New Roman" charset="0"/>
                <a:cs typeface="Times New Roman" charset="0"/>
                <a:sym typeface="Symbol" charset="2"/>
              </a:rPr>
              <a:t></a:t>
            </a:r>
            <a:r>
              <a:rPr lang="ru-RU" sz="1100">
                <a:latin typeface="Times New Roman" charset="0"/>
                <a:ea typeface="Times New Roman" charset="0"/>
                <a:cs typeface="Times New Roman" charset="0"/>
              </a:rPr>
              <a:t>&lt; 1 </a:t>
            </a:r>
            <a:r>
              <a:rPr lang="en-US" sz="1100">
                <a:latin typeface="Times New Roman" charset="0"/>
                <a:ea typeface="Times New Roman" charset="0"/>
                <a:cs typeface="Times New Roman" charset="0"/>
              </a:rPr>
              <a:t>cm</a:t>
            </a:r>
            <a:r>
              <a:rPr lang="ru-RU" sz="1100">
                <a:latin typeface="Times New Roman" charset="0"/>
                <a:ea typeface="Times New Roman" charset="0"/>
                <a:cs typeface="Times New Roman" charset="0"/>
              </a:rPr>
              <a:t>)</a:t>
            </a:r>
            <a:r>
              <a:rPr lang="ru-RU" sz="1100">
                <a:latin typeface="Times New Roman" charset="0"/>
              </a:rPr>
              <a:t> </a:t>
            </a:r>
            <a:r>
              <a:rPr lang="en-US" sz="1100">
                <a:latin typeface="Times New Roman" charset="0"/>
                <a:ea typeface="Times New Roman" charset="0"/>
                <a:cs typeface="Times New Roman" charset="0"/>
              </a:rPr>
              <a:t>of the forest </a:t>
            </a:r>
            <a:r>
              <a:rPr lang="en-US" sz="1100">
                <a:solidFill>
                  <a:srgbClr val="000000"/>
                </a:solidFill>
                <a:latin typeface="Times New Roman" charset="0"/>
                <a:ea typeface="Times New Roman" charset="0"/>
                <a:cs typeface="Times New Roman" charset="0"/>
              </a:rPr>
              <a:t>top </a:t>
            </a:r>
            <a:r>
              <a:rPr lang="en-US" sz="1100">
                <a:latin typeface="Times New Roman" charset="0"/>
                <a:ea typeface="Times New Roman" charset="0"/>
                <a:cs typeface="Times New Roman" charset="0"/>
              </a:rPr>
              <a:t>layer</a:t>
            </a:r>
            <a:endParaRPr lang="ru-RU" sz="1100">
              <a:latin typeface="Times New Roman" charset="0"/>
              <a:ea typeface="Times New Roman" charset="0"/>
              <a:cs typeface="Times New Roman" charset="0"/>
            </a:endParaRPr>
          </a:p>
          <a:p>
            <a:pPr marL="95250" indent="-95250">
              <a:buFontTx/>
              <a:buChar char="•"/>
            </a:pPr>
            <a:r>
              <a:rPr lang="en-US" sz="1100">
                <a:latin typeface="Times New Roman" charset="0"/>
                <a:ea typeface="Times New Roman" charset="0"/>
                <a:cs typeface="Times New Roman" charset="0"/>
              </a:rPr>
              <a:t>Biomass of dead branches in crones of alive trees</a:t>
            </a:r>
            <a:r>
              <a:rPr lang="ru-RU" sz="1100">
                <a:latin typeface="Times New Roman" charset="0"/>
                <a:ea typeface="Times New Roman" charset="0"/>
                <a:cs typeface="Times New Roman" charset="0"/>
              </a:rPr>
              <a:t> </a:t>
            </a:r>
          </a:p>
        </p:txBody>
      </p:sp>
      <p:sp>
        <p:nvSpPr>
          <p:cNvPr id="39963" name="Text Box 27"/>
          <p:cNvSpPr txBox="1">
            <a:spLocks noChangeArrowheads="1"/>
          </p:cNvSpPr>
          <p:nvPr/>
        </p:nvSpPr>
        <p:spPr bwMode="auto">
          <a:xfrm>
            <a:off x="396875" y="1276350"/>
            <a:ext cx="2378075" cy="549275"/>
          </a:xfrm>
          <a:prstGeom prst="rect">
            <a:avLst/>
          </a:prstGeom>
          <a:noFill/>
          <a:ln w="9525">
            <a:noFill/>
            <a:miter lim="800000"/>
            <a:headEnd/>
            <a:tailEnd/>
          </a:ln>
          <a:effectLst/>
        </p:spPr>
        <p:txBody>
          <a:bodyPr>
            <a:prstTxWarp prst="textNoShape">
              <a:avLst/>
            </a:prstTxWarp>
            <a:spAutoFit/>
          </a:bodyPr>
          <a:lstStyle/>
          <a:p>
            <a:pPr algn="ctr"/>
            <a:r>
              <a:rPr lang="en-US" b="1">
                <a:latin typeface="Times New Roman" charset="0"/>
              </a:rPr>
              <a:t>FOREST LAYERS </a:t>
            </a:r>
          </a:p>
          <a:p>
            <a:pPr algn="ctr"/>
            <a:r>
              <a:rPr lang="en-US" sz="1200" b="1">
                <a:latin typeface="Times New Roman" charset="0"/>
              </a:rPr>
              <a:t>(</a:t>
            </a:r>
            <a:r>
              <a:rPr lang="ru-RU" sz="1200" b="1">
                <a:latin typeface="Times New Roman" charset="0"/>
              </a:rPr>
              <a:t>Слои ЛГМ</a:t>
            </a:r>
            <a:r>
              <a:rPr lang="en-US" sz="1200" b="1">
                <a:latin typeface="Times New Roman" charset="0"/>
              </a:rPr>
              <a:t>)</a:t>
            </a:r>
            <a:endParaRPr lang="ru-RU" sz="1200" b="1">
              <a:latin typeface="Times New Roman" charset="0"/>
            </a:endParaRPr>
          </a:p>
        </p:txBody>
      </p:sp>
      <p:sp>
        <p:nvSpPr>
          <p:cNvPr id="39964" name="Text Box 28"/>
          <p:cNvSpPr txBox="1">
            <a:spLocks noChangeArrowheads="1"/>
          </p:cNvSpPr>
          <p:nvPr/>
        </p:nvSpPr>
        <p:spPr bwMode="auto">
          <a:xfrm>
            <a:off x="3368675" y="1276350"/>
            <a:ext cx="2530475" cy="549275"/>
          </a:xfrm>
          <a:prstGeom prst="rect">
            <a:avLst/>
          </a:prstGeom>
          <a:noFill/>
          <a:ln w="9525">
            <a:noFill/>
            <a:miter lim="800000"/>
            <a:headEnd/>
            <a:tailEnd/>
          </a:ln>
          <a:effectLst/>
        </p:spPr>
        <p:txBody>
          <a:bodyPr>
            <a:prstTxWarp prst="textNoShape">
              <a:avLst/>
            </a:prstTxWarp>
            <a:spAutoFit/>
          </a:bodyPr>
          <a:lstStyle/>
          <a:p>
            <a:pPr algn="ctr"/>
            <a:r>
              <a:rPr lang="en-US" b="1">
                <a:latin typeface="Times New Roman" charset="0"/>
              </a:rPr>
              <a:t>FIRE CONDUCTORS</a:t>
            </a:r>
            <a:endParaRPr lang="ru-RU" b="1">
              <a:latin typeface="Times New Roman" charset="0"/>
            </a:endParaRPr>
          </a:p>
          <a:p>
            <a:pPr algn="ctr"/>
            <a:r>
              <a:rPr lang="ru-RU" sz="1200" b="1">
                <a:latin typeface="Times New Roman" charset="0"/>
              </a:rPr>
              <a:t>(Проводники горения)</a:t>
            </a:r>
          </a:p>
        </p:txBody>
      </p:sp>
      <p:sp>
        <p:nvSpPr>
          <p:cNvPr id="39965" name="Text Box 29"/>
          <p:cNvSpPr txBox="1">
            <a:spLocks noChangeArrowheads="1"/>
          </p:cNvSpPr>
          <p:nvPr/>
        </p:nvSpPr>
        <p:spPr bwMode="auto">
          <a:xfrm>
            <a:off x="6324600" y="1276350"/>
            <a:ext cx="2530475" cy="549275"/>
          </a:xfrm>
          <a:prstGeom prst="rect">
            <a:avLst/>
          </a:prstGeom>
          <a:noFill/>
          <a:ln w="9525">
            <a:noFill/>
            <a:miter lim="800000"/>
            <a:headEnd/>
            <a:tailEnd/>
          </a:ln>
          <a:effectLst/>
        </p:spPr>
        <p:txBody>
          <a:bodyPr>
            <a:prstTxWarp prst="textNoShape">
              <a:avLst/>
            </a:prstTxWarp>
            <a:spAutoFit/>
          </a:bodyPr>
          <a:lstStyle/>
          <a:p>
            <a:pPr algn="ctr"/>
            <a:r>
              <a:rPr lang="en-US" b="1">
                <a:latin typeface="Times New Roman" charset="0"/>
                <a:ea typeface="Times New Roman" charset="0"/>
                <a:cs typeface="Times New Roman" charset="0"/>
              </a:rPr>
              <a:t>FIRE TYPE</a:t>
            </a:r>
            <a:endParaRPr lang="ru-RU" b="1">
              <a:latin typeface="Times New Roman" charset="0"/>
              <a:ea typeface="Times New Roman" charset="0"/>
              <a:cs typeface="Times New Roman" charset="0"/>
            </a:endParaRPr>
          </a:p>
          <a:p>
            <a:pPr algn="ctr"/>
            <a:r>
              <a:rPr lang="ru-RU" sz="1200" b="1">
                <a:latin typeface="Times New Roman" charset="0"/>
                <a:ea typeface="Times New Roman" charset="0"/>
                <a:cs typeface="Times New Roman" charset="0"/>
              </a:rPr>
              <a:t>(Вид пожара)</a:t>
            </a:r>
          </a:p>
        </p:txBody>
      </p:sp>
      <p:sp>
        <p:nvSpPr>
          <p:cNvPr id="39966" name="Text Box 30"/>
          <p:cNvSpPr txBox="1">
            <a:spLocks noChangeArrowheads="1"/>
          </p:cNvSpPr>
          <p:nvPr/>
        </p:nvSpPr>
        <p:spPr bwMode="auto">
          <a:xfrm>
            <a:off x="3565525" y="3178175"/>
            <a:ext cx="2149475" cy="457200"/>
          </a:xfrm>
          <a:prstGeom prst="rect">
            <a:avLst/>
          </a:prstGeom>
          <a:noFill/>
          <a:ln w="9525">
            <a:noFill/>
            <a:miter lim="800000"/>
            <a:headEnd/>
            <a:tailEnd/>
          </a:ln>
          <a:effectLst/>
        </p:spPr>
        <p:txBody>
          <a:bodyPr>
            <a:prstTxWarp prst="textNoShape">
              <a:avLst/>
            </a:prstTxWarp>
            <a:spAutoFit/>
          </a:bodyPr>
          <a:lstStyle/>
          <a:p>
            <a:pPr algn="ctr"/>
            <a:r>
              <a:rPr lang="en-US" sz="1200">
                <a:latin typeface="Times New Roman" charset="0"/>
                <a:ea typeface="Times New Roman" charset="0"/>
                <a:cs typeface="Times New Roman" charset="0"/>
              </a:rPr>
              <a:t>Biomass of stems, branches, foliage, needles</a:t>
            </a:r>
            <a:endParaRPr lang="ru-RU" sz="1200">
              <a:latin typeface="Times New Roman" charset="0"/>
              <a:ea typeface="Times New Roman" charset="0"/>
              <a:cs typeface="Times New Roman" charset="0"/>
            </a:endParaRPr>
          </a:p>
        </p:txBody>
      </p:sp>
      <p:sp>
        <p:nvSpPr>
          <p:cNvPr id="39967" name="Text Box 31"/>
          <p:cNvSpPr txBox="1">
            <a:spLocks noChangeArrowheads="1"/>
          </p:cNvSpPr>
          <p:nvPr/>
        </p:nvSpPr>
        <p:spPr bwMode="auto">
          <a:xfrm>
            <a:off x="3429000" y="4168775"/>
            <a:ext cx="2378075" cy="639763"/>
          </a:xfrm>
          <a:prstGeom prst="rect">
            <a:avLst/>
          </a:prstGeom>
          <a:noFill/>
          <a:ln w="9525">
            <a:noFill/>
            <a:miter lim="800000"/>
            <a:headEnd/>
            <a:tailEnd/>
          </a:ln>
          <a:effectLst/>
        </p:spPr>
        <p:txBody>
          <a:bodyPr>
            <a:prstTxWarp prst="textNoShape">
              <a:avLst/>
            </a:prstTxWarp>
            <a:spAutoFit/>
          </a:bodyPr>
          <a:lstStyle/>
          <a:p>
            <a:pPr marL="95250" indent="-95250">
              <a:buFontTx/>
              <a:buChar char="•"/>
            </a:pPr>
            <a:r>
              <a:rPr lang="en-US" sz="1200">
                <a:latin typeface="Times New Roman" charset="0"/>
                <a:ea typeface="Times New Roman" charset="0"/>
                <a:cs typeface="Times New Roman" charset="0"/>
              </a:rPr>
              <a:t>Biomass of moss and lichens</a:t>
            </a:r>
            <a:r>
              <a:rPr lang="ru-RU" sz="1200">
                <a:latin typeface="Times New Roman" charset="0"/>
              </a:rPr>
              <a:t> </a:t>
            </a:r>
          </a:p>
          <a:p>
            <a:pPr marL="95250" indent="-95250">
              <a:buFontTx/>
              <a:buChar char="•"/>
            </a:pPr>
            <a:r>
              <a:rPr lang="en-US" sz="1200">
                <a:latin typeface="Times New Roman" charset="0"/>
                <a:ea typeface="Times New Roman" charset="0"/>
                <a:cs typeface="Times New Roman" charset="0"/>
              </a:rPr>
              <a:t>Biomass of dead grass and part of bushes</a:t>
            </a:r>
            <a:endParaRPr lang="ru-RU" sz="1200">
              <a:latin typeface="Times New Roman" charset="0"/>
              <a:ea typeface="Times New Roman" charset="0"/>
              <a:cs typeface="Times New Roman" charset="0"/>
            </a:endParaRPr>
          </a:p>
        </p:txBody>
      </p:sp>
      <p:sp>
        <p:nvSpPr>
          <p:cNvPr id="39968" name="Text Box 32"/>
          <p:cNvSpPr txBox="1">
            <a:spLocks noChangeArrowheads="1"/>
          </p:cNvSpPr>
          <p:nvPr/>
        </p:nvSpPr>
        <p:spPr bwMode="auto">
          <a:xfrm>
            <a:off x="6705600" y="4321175"/>
            <a:ext cx="1844675" cy="517525"/>
          </a:xfrm>
          <a:prstGeom prst="rect">
            <a:avLst/>
          </a:prstGeom>
          <a:noFill/>
          <a:ln w="9525">
            <a:noFill/>
            <a:miter lim="800000"/>
            <a:headEnd/>
            <a:tailEnd/>
          </a:ln>
          <a:effectLst/>
        </p:spPr>
        <p:txBody>
          <a:bodyPr>
            <a:prstTxWarp prst="textNoShape">
              <a:avLst/>
            </a:prstTxWarp>
            <a:spAutoFit/>
          </a:bodyPr>
          <a:lstStyle/>
          <a:p>
            <a:pPr algn="ctr"/>
            <a:r>
              <a:rPr lang="en-US" sz="1400" b="1">
                <a:latin typeface="Times New Roman" charset="0"/>
              </a:rPr>
              <a:t>SURFACE FIRE</a:t>
            </a:r>
            <a:endParaRPr lang="ru-RU" sz="1400" b="1">
              <a:latin typeface="Times New Roman" charset="0"/>
            </a:endParaRPr>
          </a:p>
          <a:p>
            <a:pPr algn="ctr"/>
            <a:r>
              <a:rPr lang="ru-RU" sz="1400" b="1">
                <a:latin typeface="Times New Roman" charset="0"/>
              </a:rPr>
              <a:t>(низовой пожар)</a:t>
            </a:r>
          </a:p>
        </p:txBody>
      </p:sp>
      <p:sp>
        <p:nvSpPr>
          <p:cNvPr id="39969" name="Text Box 33"/>
          <p:cNvSpPr txBox="1">
            <a:spLocks noChangeArrowheads="1"/>
          </p:cNvSpPr>
          <p:nvPr/>
        </p:nvSpPr>
        <p:spPr bwMode="auto">
          <a:xfrm>
            <a:off x="6324600" y="5372100"/>
            <a:ext cx="2590800" cy="647700"/>
          </a:xfrm>
          <a:prstGeom prst="rect">
            <a:avLst/>
          </a:prstGeom>
          <a:noFill/>
          <a:ln w="9525">
            <a:noFill/>
            <a:miter lim="800000"/>
            <a:headEnd/>
            <a:tailEnd/>
          </a:ln>
          <a:effectLst/>
        </p:spPr>
        <p:txBody>
          <a:bodyPr>
            <a:prstTxWarp prst="textNoShape">
              <a:avLst/>
            </a:prstTxWarp>
          </a:bodyPr>
          <a:lstStyle/>
          <a:p>
            <a:pPr algn="ctr"/>
            <a:r>
              <a:rPr lang="en-US" sz="1200" b="1">
                <a:latin typeface="Times New Roman" charset="0"/>
              </a:rPr>
              <a:t>SURFACE FIRE          </a:t>
            </a:r>
            <a:r>
              <a:rPr lang="ru-RU" sz="1200">
                <a:latin typeface="Times New Roman" charset="0"/>
              </a:rPr>
              <a:t> </a:t>
            </a:r>
            <a:r>
              <a:rPr lang="en-US" sz="1200">
                <a:latin typeface="Times New Roman" charset="0"/>
              </a:rPr>
              <a:t>  </a:t>
            </a:r>
          </a:p>
          <a:p>
            <a:pPr algn="ctr"/>
            <a:endParaRPr lang="en-US" sz="1200">
              <a:latin typeface="Times New Roman" charset="0"/>
            </a:endParaRPr>
          </a:p>
          <a:p>
            <a:pPr algn="ctr"/>
            <a:r>
              <a:rPr lang="en-US" sz="1200" b="1">
                <a:latin typeface="Times New Roman" charset="0"/>
              </a:rPr>
              <a:t>UNDERGROUND  FIRE</a:t>
            </a:r>
            <a:endParaRPr lang="ru-RU" sz="1200" b="1">
              <a:latin typeface="Times New Roman" charset="0"/>
            </a:endParaRPr>
          </a:p>
        </p:txBody>
      </p:sp>
      <p:sp>
        <p:nvSpPr>
          <p:cNvPr id="39972" name="AutoShape 36"/>
          <p:cNvSpPr>
            <a:spLocks noChangeArrowheads="1"/>
          </p:cNvSpPr>
          <p:nvPr/>
        </p:nvSpPr>
        <p:spPr bwMode="auto">
          <a:xfrm>
            <a:off x="2895600" y="2408238"/>
            <a:ext cx="457200" cy="146050"/>
          </a:xfrm>
          <a:prstGeom prst="rightArrow">
            <a:avLst>
              <a:gd name="adj1" fmla="val 50000"/>
              <a:gd name="adj2" fmla="val 78261"/>
            </a:avLst>
          </a:prstGeom>
          <a:solidFill>
            <a:srgbClr val="FF3300"/>
          </a:solidFill>
          <a:ln w="9525">
            <a:solidFill>
              <a:schemeClr val="tx1"/>
            </a:solidFill>
            <a:miter lim="800000"/>
            <a:headEnd/>
            <a:tailEnd/>
          </a:ln>
          <a:effectLst/>
        </p:spPr>
        <p:txBody>
          <a:bodyPr wrap="none" anchor="ctr">
            <a:prstTxWarp prst="textNoShape">
              <a:avLst/>
            </a:prstTxWarp>
          </a:bodyPr>
          <a:lstStyle/>
          <a:p>
            <a:endParaRPr lang="en-US"/>
          </a:p>
        </p:txBody>
      </p:sp>
      <p:sp>
        <p:nvSpPr>
          <p:cNvPr id="39973" name="AutoShape 37"/>
          <p:cNvSpPr>
            <a:spLocks noChangeArrowheads="1"/>
          </p:cNvSpPr>
          <p:nvPr/>
        </p:nvSpPr>
        <p:spPr bwMode="auto">
          <a:xfrm>
            <a:off x="2895600" y="3348038"/>
            <a:ext cx="457200" cy="146050"/>
          </a:xfrm>
          <a:prstGeom prst="rightArrow">
            <a:avLst>
              <a:gd name="adj1" fmla="val 50000"/>
              <a:gd name="adj2" fmla="val 78261"/>
            </a:avLst>
          </a:prstGeom>
          <a:solidFill>
            <a:srgbClr val="FF3300"/>
          </a:solidFill>
          <a:ln w="9525">
            <a:solidFill>
              <a:schemeClr val="tx1"/>
            </a:solidFill>
            <a:miter lim="800000"/>
            <a:headEnd/>
            <a:tailEnd/>
          </a:ln>
          <a:effectLst/>
        </p:spPr>
        <p:txBody>
          <a:bodyPr wrap="none" anchor="ctr">
            <a:prstTxWarp prst="textNoShape">
              <a:avLst/>
            </a:prstTxWarp>
          </a:bodyPr>
          <a:lstStyle/>
          <a:p>
            <a:endParaRPr lang="en-US"/>
          </a:p>
        </p:txBody>
      </p:sp>
      <p:sp>
        <p:nvSpPr>
          <p:cNvPr id="39974" name="AutoShape 38"/>
          <p:cNvSpPr>
            <a:spLocks noChangeArrowheads="1"/>
          </p:cNvSpPr>
          <p:nvPr/>
        </p:nvSpPr>
        <p:spPr bwMode="auto">
          <a:xfrm>
            <a:off x="2895600" y="4460875"/>
            <a:ext cx="457200" cy="147638"/>
          </a:xfrm>
          <a:prstGeom prst="rightArrow">
            <a:avLst>
              <a:gd name="adj1" fmla="val 50000"/>
              <a:gd name="adj2" fmla="val 77419"/>
            </a:avLst>
          </a:prstGeom>
          <a:solidFill>
            <a:srgbClr val="FF3300"/>
          </a:solidFill>
          <a:ln w="9525">
            <a:solidFill>
              <a:schemeClr val="tx1"/>
            </a:solidFill>
            <a:miter lim="800000"/>
            <a:headEnd/>
            <a:tailEnd/>
          </a:ln>
          <a:effectLst/>
        </p:spPr>
        <p:txBody>
          <a:bodyPr wrap="none" anchor="ctr">
            <a:prstTxWarp prst="textNoShape">
              <a:avLst/>
            </a:prstTxWarp>
          </a:bodyPr>
          <a:lstStyle/>
          <a:p>
            <a:endParaRPr lang="en-US"/>
          </a:p>
        </p:txBody>
      </p:sp>
      <p:sp>
        <p:nvSpPr>
          <p:cNvPr id="39975" name="AutoShape 39"/>
          <p:cNvSpPr>
            <a:spLocks noChangeArrowheads="1"/>
          </p:cNvSpPr>
          <p:nvPr/>
        </p:nvSpPr>
        <p:spPr bwMode="auto">
          <a:xfrm>
            <a:off x="2895600" y="5634038"/>
            <a:ext cx="457200" cy="147637"/>
          </a:xfrm>
          <a:prstGeom prst="rightArrow">
            <a:avLst>
              <a:gd name="adj1" fmla="val 50000"/>
              <a:gd name="adj2" fmla="val 77420"/>
            </a:avLst>
          </a:prstGeom>
          <a:solidFill>
            <a:srgbClr val="FF3300"/>
          </a:solidFill>
          <a:ln w="9525">
            <a:solidFill>
              <a:schemeClr val="tx1"/>
            </a:solidFill>
            <a:miter lim="800000"/>
            <a:headEnd/>
            <a:tailEnd/>
          </a:ln>
          <a:effectLst/>
        </p:spPr>
        <p:txBody>
          <a:bodyPr wrap="none" anchor="ctr">
            <a:prstTxWarp prst="textNoShape">
              <a:avLst/>
            </a:prstTxWarp>
          </a:bodyPr>
          <a:lstStyle/>
          <a:p>
            <a:endParaRPr lang="en-US"/>
          </a:p>
        </p:txBody>
      </p:sp>
      <p:sp>
        <p:nvSpPr>
          <p:cNvPr id="39977" name="AutoShape 41"/>
          <p:cNvSpPr>
            <a:spLocks noChangeArrowheads="1"/>
          </p:cNvSpPr>
          <p:nvPr/>
        </p:nvSpPr>
        <p:spPr bwMode="auto">
          <a:xfrm>
            <a:off x="5867400" y="2481263"/>
            <a:ext cx="457200" cy="146050"/>
          </a:xfrm>
          <a:prstGeom prst="rightArrow">
            <a:avLst>
              <a:gd name="adj1" fmla="val 50000"/>
              <a:gd name="adj2" fmla="val 78261"/>
            </a:avLst>
          </a:prstGeom>
          <a:solidFill>
            <a:srgbClr val="FF3300"/>
          </a:solidFill>
          <a:ln w="9525">
            <a:solidFill>
              <a:schemeClr val="tx1"/>
            </a:solidFill>
            <a:miter lim="800000"/>
            <a:headEnd/>
            <a:tailEnd/>
          </a:ln>
          <a:effectLst/>
        </p:spPr>
        <p:txBody>
          <a:bodyPr wrap="none" anchor="ctr">
            <a:prstTxWarp prst="textNoShape">
              <a:avLst/>
            </a:prstTxWarp>
          </a:bodyPr>
          <a:lstStyle/>
          <a:p>
            <a:endParaRPr lang="en-US"/>
          </a:p>
        </p:txBody>
      </p:sp>
      <p:sp>
        <p:nvSpPr>
          <p:cNvPr id="39978" name="AutoShape 42"/>
          <p:cNvSpPr>
            <a:spLocks noChangeArrowheads="1"/>
          </p:cNvSpPr>
          <p:nvPr/>
        </p:nvSpPr>
        <p:spPr bwMode="auto">
          <a:xfrm>
            <a:off x="5867400" y="3348038"/>
            <a:ext cx="457200" cy="146050"/>
          </a:xfrm>
          <a:prstGeom prst="rightArrow">
            <a:avLst>
              <a:gd name="adj1" fmla="val 50000"/>
              <a:gd name="adj2" fmla="val 78261"/>
            </a:avLst>
          </a:prstGeom>
          <a:solidFill>
            <a:srgbClr val="FF3300"/>
          </a:solidFill>
          <a:ln w="9525">
            <a:solidFill>
              <a:schemeClr val="tx1"/>
            </a:solidFill>
            <a:miter lim="800000"/>
            <a:headEnd/>
            <a:tailEnd/>
          </a:ln>
          <a:effectLst/>
        </p:spPr>
        <p:txBody>
          <a:bodyPr wrap="none" anchor="ctr">
            <a:prstTxWarp prst="textNoShape">
              <a:avLst/>
            </a:prstTxWarp>
          </a:bodyPr>
          <a:lstStyle/>
          <a:p>
            <a:endParaRPr lang="en-US"/>
          </a:p>
        </p:txBody>
      </p:sp>
      <p:sp>
        <p:nvSpPr>
          <p:cNvPr id="39979" name="AutoShape 43"/>
          <p:cNvSpPr>
            <a:spLocks noChangeArrowheads="1"/>
          </p:cNvSpPr>
          <p:nvPr/>
        </p:nvSpPr>
        <p:spPr bwMode="auto">
          <a:xfrm>
            <a:off x="5867400" y="4460875"/>
            <a:ext cx="457200" cy="147638"/>
          </a:xfrm>
          <a:prstGeom prst="rightArrow">
            <a:avLst>
              <a:gd name="adj1" fmla="val 50000"/>
              <a:gd name="adj2" fmla="val 77419"/>
            </a:avLst>
          </a:prstGeom>
          <a:solidFill>
            <a:srgbClr val="FF3300"/>
          </a:solidFill>
          <a:ln w="9525">
            <a:solidFill>
              <a:schemeClr val="tx1"/>
            </a:solidFill>
            <a:miter lim="800000"/>
            <a:headEnd/>
            <a:tailEnd/>
          </a:ln>
          <a:effectLst/>
        </p:spPr>
        <p:txBody>
          <a:bodyPr wrap="none" anchor="ctr">
            <a:prstTxWarp prst="textNoShape">
              <a:avLst/>
            </a:prstTxWarp>
          </a:bodyPr>
          <a:lstStyle/>
          <a:p>
            <a:endParaRPr lang="en-US"/>
          </a:p>
        </p:txBody>
      </p:sp>
      <p:sp>
        <p:nvSpPr>
          <p:cNvPr id="39980" name="AutoShape 44"/>
          <p:cNvSpPr>
            <a:spLocks noChangeArrowheads="1"/>
          </p:cNvSpPr>
          <p:nvPr/>
        </p:nvSpPr>
        <p:spPr bwMode="auto">
          <a:xfrm>
            <a:off x="5867400" y="5634038"/>
            <a:ext cx="457200" cy="147637"/>
          </a:xfrm>
          <a:prstGeom prst="rightArrow">
            <a:avLst>
              <a:gd name="adj1" fmla="val 50000"/>
              <a:gd name="adj2" fmla="val 77420"/>
            </a:avLst>
          </a:prstGeom>
          <a:solidFill>
            <a:srgbClr val="FF3300"/>
          </a:solidFill>
          <a:ln w="9525">
            <a:solidFill>
              <a:schemeClr val="tx1"/>
            </a:solidFill>
            <a:miter lim="800000"/>
            <a:headEnd/>
            <a:tailEnd/>
          </a:ln>
          <a:effectLst/>
        </p:spPr>
        <p:txBody>
          <a:bodyPr wrap="none" anchor="ctr">
            <a:prstTxWarp prst="textNoShape">
              <a:avLst/>
            </a:prstTxWarp>
          </a:bodyPr>
          <a:lstStyle/>
          <a:p>
            <a:endParaRPr lang="en-US"/>
          </a:p>
        </p:txBody>
      </p:sp>
      <p:sp>
        <p:nvSpPr>
          <p:cNvPr id="39982" name="Line 46"/>
          <p:cNvSpPr>
            <a:spLocks noChangeShapeType="1"/>
          </p:cNvSpPr>
          <p:nvPr/>
        </p:nvSpPr>
        <p:spPr bwMode="auto">
          <a:xfrm rot="5400000">
            <a:off x="7559675" y="5695950"/>
            <a:ext cx="215900" cy="0"/>
          </a:xfrm>
          <a:prstGeom prst="line">
            <a:avLst/>
          </a:prstGeom>
          <a:noFill/>
          <a:ln w="9525">
            <a:solidFill>
              <a:schemeClr val="tx1"/>
            </a:solidFill>
            <a:round/>
            <a:headEnd type="triangle" w="med" len="med"/>
            <a:tailEnd type="triangle" w="med" len="med"/>
          </a:ln>
          <a:effectLst/>
        </p:spPr>
        <p:txBody>
          <a:bodyPr>
            <a:prstTxWarp prst="textNoShape">
              <a:avLst/>
            </a:prstTxWarp>
          </a:bodyPr>
          <a:lstStyle/>
          <a:p>
            <a:endParaRPr lang="en-US"/>
          </a:p>
        </p:txBody>
      </p:sp>
      <p:sp>
        <p:nvSpPr>
          <p:cNvPr id="39983" name="Line 47"/>
          <p:cNvSpPr>
            <a:spLocks noChangeShapeType="1"/>
          </p:cNvSpPr>
          <p:nvPr/>
        </p:nvSpPr>
        <p:spPr bwMode="auto">
          <a:xfrm rot="5400000">
            <a:off x="7488238" y="3435350"/>
            <a:ext cx="215900" cy="0"/>
          </a:xfrm>
          <a:prstGeom prst="line">
            <a:avLst/>
          </a:prstGeom>
          <a:noFill/>
          <a:ln w="9525">
            <a:solidFill>
              <a:schemeClr val="tx1"/>
            </a:solidFill>
            <a:round/>
            <a:headEnd type="triangle" w="med" len="med"/>
            <a:tailEnd type="triangle" w="med" len="med"/>
          </a:ln>
          <a:effectLst/>
        </p:spPr>
        <p:txBody>
          <a:bodyPr>
            <a:prstTxWarp prst="textNoShape">
              <a:avLst/>
            </a:prstTxWarp>
          </a:bodyPr>
          <a:lstStyle/>
          <a:p>
            <a:endParaRPr lang="en-US"/>
          </a:p>
        </p:txBody>
      </p:sp>
      <p:sp>
        <p:nvSpPr>
          <p:cNvPr id="39984" name="AutoShape 48"/>
          <p:cNvSpPr>
            <a:spLocks noChangeArrowheads="1"/>
          </p:cNvSpPr>
          <p:nvPr/>
        </p:nvSpPr>
        <p:spPr bwMode="auto">
          <a:xfrm flipH="1">
            <a:off x="5867400" y="2708275"/>
            <a:ext cx="457200" cy="146050"/>
          </a:xfrm>
          <a:prstGeom prst="rightArrow">
            <a:avLst>
              <a:gd name="adj1" fmla="val 50000"/>
              <a:gd name="adj2" fmla="val 78261"/>
            </a:avLst>
          </a:prstGeom>
          <a:solidFill>
            <a:srgbClr val="FF3300"/>
          </a:solidFill>
          <a:ln w="9525">
            <a:solidFill>
              <a:schemeClr val="tx1"/>
            </a:solidFill>
            <a:miter lim="800000"/>
            <a:headEnd/>
            <a:tailEnd/>
          </a:ln>
          <a:effectLst/>
        </p:spPr>
        <p:txBody>
          <a:bodyPr wrap="none" anchor="ctr">
            <a:prstTxWarp prst="textNoShape">
              <a:avLst/>
            </a:prstTxWarp>
          </a:bodyPr>
          <a:lstStyle/>
          <a:p>
            <a:endParaRPr lang="en-US"/>
          </a:p>
        </p:txBody>
      </p:sp>
      <p:sp>
        <p:nvSpPr>
          <p:cNvPr id="39985" name="AutoShape 49"/>
          <p:cNvSpPr>
            <a:spLocks noChangeArrowheads="1"/>
          </p:cNvSpPr>
          <p:nvPr/>
        </p:nvSpPr>
        <p:spPr bwMode="auto">
          <a:xfrm flipH="1">
            <a:off x="5867400" y="3500438"/>
            <a:ext cx="457200" cy="146050"/>
          </a:xfrm>
          <a:prstGeom prst="rightArrow">
            <a:avLst>
              <a:gd name="adj1" fmla="val 50000"/>
              <a:gd name="adj2" fmla="val 78261"/>
            </a:avLst>
          </a:prstGeom>
          <a:solidFill>
            <a:srgbClr val="FF3300"/>
          </a:solidFill>
          <a:ln w="9525">
            <a:solidFill>
              <a:schemeClr val="tx1"/>
            </a:solidFill>
            <a:miter lim="800000"/>
            <a:headEnd/>
            <a:tailEnd/>
          </a:ln>
          <a:effectLst/>
        </p:spPr>
        <p:txBody>
          <a:bodyPr wrap="none" anchor="ctr">
            <a:prstTxWarp prst="textNoShape">
              <a:avLst/>
            </a:prstTxWarp>
          </a:bodyPr>
          <a:lstStyle/>
          <a:p>
            <a:endParaRPr lang="en-US"/>
          </a:p>
        </p:txBody>
      </p:sp>
      <p:sp>
        <p:nvSpPr>
          <p:cNvPr id="39986" name="AutoShape 50"/>
          <p:cNvSpPr>
            <a:spLocks noChangeArrowheads="1"/>
          </p:cNvSpPr>
          <p:nvPr/>
        </p:nvSpPr>
        <p:spPr bwMode="auto">
          <a:xfrm flipH="1">
            <a:off x="5843588" y="4651375"/>
            <a:ext cx="457200" cy="146050"/>
          </a:xfrm>
          <a:prstGeom prst="rightArrow">
            <a:avLst>
              <a:gd name="adj1" fmla="val 50000"/>
              <a:gd name="adj2" fmla="val 78261"/>
            </a:avLst>
          </a:prstGeom>
          <a:solidFill>
            <a:srgbClr val="FF3300"/>
          </a:solidFill>
          <a:ln w="9525">
            <a:solidFill>
              <a:schemeClr val="tx1"/>
            </a:solidFill>
            <a:miter lim="800000"/>
            <a:headEnd/>
            <a:tailEnd/>
          </a:ln>
          <a:effectLst/>
        </p:spPr>
        <p:txBody>
          <a:bodyPr wrap="none" anchor="ctr">
            <a:prstTxWarp prst="textNoShape">
              <a:avLst/>
            </a:prstTxWarp>
          </a:bodyPr>
          <a:lstStyle/>
          <a:p>
            <a:endParaRPr lang="en-US"/>
          </a:p>
        </p:txBody>
      </p:sp>
      <p:sp>
        <p:nvSpPr>
          <p:cNvPr id="39987" name="AutoShape 51"/>
          <p:cNvSpPr>
            <a:spLocks noChangeArrowheads="1"/>
          </p:cNvSpPr>
          <p:nvPr/>
        </p:nvSpPr>
        <p:spPr bwMode="auto">
          <a:xfrm flipH="1">
            <a:off x="5843588" y="5803900"/>
            <a:ext cx="457200" cy="146050"/>
          </a:xfrm>
          <a:prstGeom prst="rightArrow">
            <a:avLst>
              <a:gd name="adj1" fmla="val 50000"/>
              <a:gd name="adj2" fmla="val 78261"/>
            </a:avLst>
          </a:prstGeom>
          <a:solidFill>
            <a:srgbClr val="FF3300"/>
          </a:solidFill>
          <a:ln w="9525">
            <a:solidFill>
              <a:schemeClr val="tx1"/>
            </a:solidFill>
            <a:miter lim="800000"/>
            <a:headEnd/>
            <a:tailEnd/>
          </a:ln>
          <a:effectLst/>
        </p:spPr>
        <p:txBody>
          <a:bodyPr wrap="none" anchor="ctr">
            <a:prstTxWarp prst="textNoShape">
              <a:avLst/>
            </a:prstTxWarp>
          </a:bodyPr>
          <a:lstStyle/>
          <a:p>
            <a:endParaRPr lang="en-US"/>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1BFCF1B-0BF9-AB41-8857-71999D40AD18}" type="slidenum">
              <a:rPr lang="ru-RU"/>
              <a:pPr/>
              <a:t>17</a:t>
            </a:fld>
            <a:endParaRPr lang="ru-RU"/>
          </a:p>
        </p:txBody>
      </p:sp>
      <p:sp>
        <p:nvSpPr>
          <p:cNvPr id="20484" name="Text Box 4"/>
          <p:cNvSpPr txBox="1">
            <a:spLocks noChangeArrowheads="1"/>
          </p:cNvSpPr>
          <p:nvPr/>
        </p:nvSpPr>
        <p:spPr bwMode="auto">
          <a:xfrm>
            <a:off x="323850" y="260350"/>
            <a:ext cx="8375650" cy="854075"/>
          </a:xfrm>
          <a:prstGeom prst="rect">
            <a:avLst/>
          </a:prstGeom>
          <a:solidFill>
            <a:schemeClr val="accent2"/>
          </a:solidFill>
          <a:ln w="9525">
            <a:noFill/>
            <a:miter lim="800000"/>
            <a:headEnd/>
            <a:tailEnd/>
          </a:ln>
          <a:effectLst/>
        </p:spPr>
        <p:txBody>
          <a:bodyPr anchor="ctr">
            <a:prstTxWarp prst="textNoShape">
              <a:avLst/>
            </a:prstTxWarp>
          </a:bodyPr>
          <a:lstStyle/>
          <a:p>
            <a:pPr algn="ctr"/>
            <a:r>
              <a:rPr lang="en-US" sz="3200">
                <a:solidFill>
                  <a:schemeClr val="bg1"/>
                </a:solidFill>
              </a:rPr>
              <a:t>Input Data in Model</a:t>
            </a:r>
            <a:endParaRPr lang="ru-RU" sz="3200"/>
          </a:p>
        </p:txBody>
      </p:sp>
      <p:sp>
        <p:nvSpPr>
          <p:cNvPr id="20485" name="Text Box 5"/>
          <p:cNvSpPr txBox="1">
            <a:spLocks noChangeArrowheads="1"/>
          </p:cNvSpPr>
          <p:nvPr/>
        </p:nvSpPr>
        <p:spPr bwMode="auto">
          <a:xfrm>
            <a:off x="611188" y="3933825"/>
            <a:ext cx="7435850" cy="246538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sz="2400"/>
              <a:t>3</a:t>
            </a:r>
            <a:r>
              <a:rPr lang="ru-RU" sz="2400"/>
              <a:t>. </a:t>
            </a:r>
            <a:r>
              <a:rPr lang="en-US" sz="2400"/>
              <a:t>Course resolution Forest Fuel Loads Maps</a:t>
            </a:r>
            <a:r>
              <a:rPr lang="ru-RU" sz="2400"/>
              <a:t>:</a:t>
            </a:r>
          </a:p>
          <a:p>
            <a:pPr lvl="1">
              <a:lnSpc>
                <a:spcPct val="110000"/>
              </a:lnSpc>
              <a:buFontTx/>
              <a:buChar char="•"/>
            </a:pPr>
            <a:r>
              <a:rPr lang="ru-RU" sz="2400"/>
              <a:t> </a:t>
            </a:r>
            <a:r>
              <a:rPr lang="en-US" sz="2400"/>
              <a:t>Canopy layer</a:t>
            </a:r>
            <a:r>
              <a:rPr lang="ru-RU" sz="2400"/>
              <a:t> </a:t>
            </a:r>
            <a:endParaRPr lang="en-US" sz="2400"/>
          </a:p>
          <a:p>
            <a:pPr lvl="1">
              <a:lnSpc>
                <a:spcPct val="110000"/>
              </a:lnSpc>
              <a:buFontTx/>
              <a:buChar char="•"/>
            </a:pPr>
            <a:r>
              <a:rPr lang="en-US" sz="2400"/>
              <a:t> Undergrowth and underbrush</a:t>
            </a:r>
          </a:p>
          <a:p>
            <a:pPr lvl="1">
              <a:lnSpc>
                <a:spcPct val="110000"/>
              </a:lnSpc>
              <a:buFontTx/>
              <a:buChar char="•"/>
            </a:pPr>
            <a:r>
              <a:rPr lang="en-US" sz="2400"/>
              <a:t> Ground vegetation cover</a:t>
            </a:r>
          </a:p>
          <a:p>
            <a:pPr lvl="1">
              <a:lnSpc>
                <a:spcPct val="110000"/>
              </a:lnSpc>
              <a:buFontTx/>
              <a:buChar char="•"/>
            </a:pPr>
            <a:r>
              <a:rPr lang="en-US" sz="2400"/>
              <a:t> Ground layer (Litter)</a:t>
            </a:r>
            <a:endParaRPr lang="ru-RU" sz="2400"/>
          </a:p>
          <a:p>
            <a:pPr lvl="1"/>
            <a:r>
              <a:rPr lang="ru-RU" sz="2400"/>
              <a:t> </a:t>
            </a:r>
          </a:p>
        </p:txBody>
      </p:sp>
      <p:sp>
        <p:nvSpPr>
          <p:cNvPr id="20486" name="Text Box 6"/>
          <p:cNvSpPr txBox="1">
            <a:spLocks noChangeArrowheads="1"/>
          </p:cNvSpPr>
          <p:nvPr/>
        </p:nvSpPr>
        <p:spPr bwMode="auto">
          <a:xfrm>
            <a:off x="611188" y="2276475"/>
            <a:ext cx="7435850" cy="1406525"/>
          </a:xfrm>
          <a:prstGeom prst="rect">
            <a:avLst/>
          </a:prstGeom>
          <a:noFill/>
          <a:ln w="9525">
            <a:noFill/>
            <a:miter lim="800000"/>
            <a:headEnd/>
            <a:tailEnd/>
          </a:ln>
          <a:effectLst/>
        </p:spPr>
        <p:txBody>
          <a:bodyPr>
            <a:prstTxWarp prst="textNoShape">
              <a:avLst/>
            </a:prstTxWarp>
            <a:spAutoFit/>
          </a:bodyPr>
          <a:lstStyle/>
          <a:p>
            <a:pPr>
              <a:lnSpc>
                <a:spcPct val="120000"/>
              </a:lnSpc>
            </a:pPr>
            <a:r>
              <a:rPr lang="en-US" sz="2400"/>
              <a:t>2</a:t>
            </a:r>
            <a:r>
              <a:rPr lang="ru-RU" sz="2400"/>
              <a:t>. </a:t>
            </a:r>
            <a:r>
              <a:rPr lang="en-US" sz="2400"/>
              <a:t>Satellite Products</a:t>
            </a:r>
            <a:r>
              <a:rPr lang="ru-RU" sz="2400"/>
              <a:t> (</a:t>
            </a:r>
            <a:r>
              <a:rPr lang="en-US" sz="2400"/>
              <a:t>MODIS</a:t>
            </a:r>
            <a:r>
              <a:rPr lang="ru-RU" sz="2400"/>
              <a:t> </a:t>
            </a:r>
            <a:r>
              <a:rPr lang="en-US" sz="2400"/>
              <a:t>500 m</a:t>
            </a:r>
            <a:r>
              <a:rPr lang="ru-RU" sz="2400"/>
              <a:t>)</a:t>
            </a:r>
            <a:r>
              <a:rPr lang="en-GB" sz="2400"/>
              <a:t>:</a:t>
            </a:r>
            <a:endParaRPr lang="ru-RU" sz="2400"/>
          </a:p>
          <a:p>
            <a:pPr lvl="1">
              <a:lnSpc>
                <a:spcPct val="120000"/>
              </a:lnSpc>
              <a:buFontTx/>
              <a:buChar char="•"/>
            </a:pPr>
            <a:r>
              <a:rPr lang="ru-RU" sz="2400"/>
              <a:t> </a:t>
            </a:r>
            <a:r>
              <a:rPr lang="en-US" sz="2400"/>
              <a:t>burned forested areas </a:t>
            </a:r>
          </a:p>
          <a:p>
            <a:pPr lvl="1">
              <a:lnSpc>
                <a:spcPct val="120000"/>
              </a:lnSpc>
              <a:buFontTx/>
              <a:buChar char="•"/>
            </a:pPr>
            <a:r>
              <a:rPr lang="en-US" sz="2400"/>
              <a:t> burnt forest severity areas </a:t>
            </a:r>
            <a:r>
              <a:rPr lang="ru-RU" sz="2400"/>
              <a:t>(0-100%)</a:t>
            </a:r>
          </a:p>
        </p:txBody>
      </p:sp>
      <p:sp>
        <p:nvSpPr>
          <p:cNvPr id="20487" name="Text Box 7"/>
          <p:cNvSpPr txBox="1">
            <a:spLocks noChangeArrowheads="1"/>
          </p:cNvSpPr>
          <p:nvPr/>
        </p:nvSpPr>
        <p:spPr bwMode="auto">
          <a:xfrm>
            <a:off x="611188" y="1557338"/>
            <a:ext cx="8137525" cy="493712"/>
          </a:xfrm>
          <a:prstGeom prst="rect">
            <a:avLst/>
          </a:prstGeom>
          <a:noFill/>
          <a:ln w="9525">
            <a:noFill/>
            <a:miter lim="800000"/>
            <a:headEnd/>
            <a:tailEnd/>
          </a:ln>
          <a:effectLst/>
        </p:spPr>
        <p:txBody>
          <a:bodyPr>
            <a:prstTxWarp prst="textNoShape">
              <a:avLst/>
            </a:prstTxWarp>
            <a:spAutoFit/>
          </a:bodyPr>
          <a:lstStyle/>
          <a:p>
            <a:pPr>
              <a:lnSpc>
                <a:spcPct val="110000"/>
              </a:lnSpc>
            </a:pPr>
            <a:r>
              <a:rPr lang="en-US" sz="2400"/>
              <a:t>1</a:t>
            </a:r>
            <a:r>
              <a:rPr lang="ru-RU" sz="2400"/>
              <a:t>. </a:t>
            </a:r>
            <a:r>
              <a:rPr lang="en-US" sz="2400"/>
              <a:t>Land Cover Map of Northern Eurasia</a:t>
            </a:r>
            <a:r>
              <a:rPr lang="ru-RU" sz="2400"/>
              <a:t> (</a:t>
            </a:r>
            <a:r>
              <a:rPr lang="en-US" sz="2400"/>
              <a:t>GLC2000)</a:t>
            </a:r>
            <a:r>
              <a:rPr lang="ru-RU" sz="2400"/>
              <a:t> – 1 км</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Slide Number Placeholder 3"/>
          <p:cNvSpPr>
            <a:spLocks noGrp="1"/>
          </p:cNvSpPr>
          <p:nvPr>
            <p:ph type="sldNum" sz="quarter" idx="12"/>
          </p:nvPr>
        </p:nvSpPr>
        <p:spPr/>
        <p:txBody>
          <a:bodyPr/>
          <a:lstStyle/>
          <a:p>
            <a:fld id="{85F7851C-48CB-5F4C-A77B-E235B1E82F24}" type="slidenum">
              <a:rPr lang="ru-RU"/>
              <a:pPr/>
              <a:t>18</a:t>
            </a:fld>
            <a:endParaRPr lang="ru-RU"/>
          </a:p>
        </p:txBody>
      </p:sp>
      <p:pic>
        <p:nvPicPr>
          <p:cNvPr id="63490" name="Picture 2" descr="land_cover_map"/>
          <p:cNvPicPr>
            <a:picLocks noChangeAspect="1" noChangeArrowheads="1"/>
          </p:cNvPicPr>
          <p:nvPr/>
        </p:nvPicPr>
        <p:blipFill>
          <a:blip r:embed="rId2"/>
          <a:srcRect l="1033" t="591" r="833" b="1477"/>
          <a:stretch>
            <a:fillRect/>
          </a:stretch>
        </p:blipFill>
        <p:spPr bwMode="auto">
          <a:xfrm>
            <a:off x="0" y="123825"/>
            <a:ext cx="9180513" cy="64658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6481B6EC-1F89-5348-874C-5B1FA0EB6B16}" type="slidenum">
              <a:rPr lang="ru-RU"/>
              <a:pPr/>
              <a:t>19</a:t>
            </a:fld>
            <a:endParaRPr lang="ru-RU"/>
          </a:p>
        </p:txBody>
      </p:sp>
      <p:pic>
        <p:nvPicPr>
          <p:cNvPr id="61459" name="Picture 19" descr="Россия_АЛО_92_ALB_ba"/>
          <p:cNvPicPr>
            <a:picLocks noChangeAspect="1" noChangeArrowheads="1"/>
          </p:cNvPicPr>
          <p:nvPr/>
        </p:nvPicPr>
        <p:blipFill>
          <a:blip r:embed="rId2"/>
          <a:srcRect/>
          <a:stretch>
            <a:fillRect/>
          </a:stretch>
        </p:blipFill>
        <p:spPr bwMode="auto">
          <a:xfrm>
            <a:off x="971550" y="1484313"/>
            <a:ext cx="7345363" cy="5018087"/>
          </a:xfrm>
          <a:prstGeom prst="rect">
            <a:avLst/>
          </a:prstGeom>
          <a:noFill/>
        </p:spPr>
      </p:pic>
      <p:sp>
        <p:nvSpPr>
          <p:cNvPr id="61458" name="Text Box 18"/>
          <p:cNvSpPr txBox="1">
            <a:spLocks noChangeArrowheads="1"/>
          </p:cNvSpPr>
          <p:nvPr/>
        </p:nvSpPr>
        <p:spPr bwMode="auto">
          <a:xfrm>
            <a:off x="395288" y="188913"/>
            <a:ext cx="8497887" cy="1223962"/>
          </a:xfrm>
          <a:prstGeom prst="rect">
            <a:avLst/>
          </a:prstGeom>
          <a:solidFill>
            <a:schemeClr val="accent2"/>
          </a:solidFill>
          <a:ln w="9525">
            <a:noFill/>
            <a:miter lim="800000"/>
            <a:headEnd/>
            <a:tailEnd/>
          </a:ln>
          <a:effectLst/>
        </p:spPr>
        <p:txBody>
          <a:bodyPr anchor="ctr">
            <a:prstTxWarp prst="textNoShape">
              <a:avLst/>
            </a:prstTxWarp>
          </a:bodyPr>
          <a:lstStyle/>
          <a:p>
            <a:pPr algn="ctr">
              <a:spcBef>
                <a:spcPct val="50000"/>
              </a:spcBef>
            </a:pPr>
            <a:r>
              <a:rPr lang="ru-RU" sz="2000">
                <a:solidFill>
                  <a:schemeClr val="bg1"/>
                </a:solidFill>
              </a:rPr>
              <a:t> </a:t>
            </a:r>
            <a:r>
              <a:rPr lang="en-US" sz="2400" b="1">
                <a:solidFill>
                  <a:schemeClr val="bg1"/>
                </a:solidFill>
              </a:rPr>
              <a:t>Burn Area Product Annually Derived </a:t>
            </a:r>
            <a:br>
              <a:rPr lang="en-US" sz="2400" b="1">
                <a:solidFill>
                  <a:schemeClr val="bg1"/>
                </a:solidFill>
              </a:rPr>
            </a:br>
            <a:r>
              <a:rPr lang="en-US" sz="2400" b="1">
                <a:solidFill>
                  <a:schemeClr val="bg1"/>
                </a:solidFill>
              </a:rPr>
              <a:t>from Modis-Terra (500 m) </a:t>
            </a:r>
            <a:br>
              <a:rPr lang="en-US" sz="2400" b="1">
                <a:solidFill>
                  <a:schemeClr val="bg1"/>
                </a:solidFill>
              </a:rPr>
            </a:br>
            <a:r>
              <a:rPr lang="en-US" sz="2400" b="1">
                <a:solidFill>
                  <a:schemeClr val="bg1"/>
                </a:solidFill>
              </a:rPr>
              <a:t>in Russian Forest Satellite Monitoring System</a:t>
            </a:r>
            <a:endParaRPr lang="ru-RU" sz="1600" b="1">
              <a:solidFill>
                <a:schemeClr val="bg1"/>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5" name="Slide Number Placeholder 5"/>
          <p:cNvSpPr>
            <a:spLocks noGrp="1"/>
          </p:cNvSpPr>
          <p:nvPr>
            <p:ph type="sldNum" sz="quarter" idx="12"/>
          </p:nvPr>
        </p:nvSpPr>
        <p:spPr/>
        <p:txBody>
          <a:bodyPr/>
          <a:lstStyle/>
          <a:p>
            <a:fld id="{F9504C35-749E-0A4D-92C2-A692A934674F}" type="slidenum">
              <a:rPr lang="ru-RU"/>
              <a:pPr/>
              <a:t>2</a:t>
            </a:fld>
            <a:endParaRPr lang="ru-RU"/>
          </a:p>
        </p:txBody>
      </p:sp>
      <p:sp>
        <p:nvSpPr>
          <p:cNvPr id="45058" name="Rectangle 2"/>
          <p:cNvSpPr>
            <a:spLocks noGrp="1" noChangeArrowheads="1"/>
          </p:cNvSpPr>
          <p:nvPr>
            <p:ph type="title"/>
          </p:nvPr>
        </p:nvSpPr>
        <p:spPr>
          <a:xfrm>
            <a:off x="250825" y="188913"/>
            <a:ext cx="8686800" cy="884237"/>
          </a:xfrm>
          <a:solidFill>
            <a:schemeClr val="accent2"/>
          </a:solidFill>
        </p:spPr>
        <p:txBody>
          <a:bodyPr/>
          <a:lstStyle/>
          <a:p>
            <a:r>
              <a:rPr lang="en-US" sz="3200">
                <a:solidFill>
                  <a:schemeClr val="bg1"/>
                </a:solidFill>
              </a:rPr>
              <a:t>Main forest disturbances in Russia</a:t>
            </a:r>
            <a:endParaRPr lang="ru-RU" sz="3200">
              <a:solidFill>
                <a:schemeClr val="bg1"/>
              </a:solidFill>
            </a:endParaRPr>
          </a:p>
        </p:txBody>
      </p:sp>
      <p:sp>
        <p:nvSpPr>
          <p:cNvPr id="45059" name="Rectangle 3"/>
          <p:cNvSpPr>
            <a:spLocks noGrp="1" noChangeArrowheads="1"/>
          </p:cNvSpPr>
          <p:nvPr>
            <p:ph type="body" idx="1"/>
          </p:nvPr>
        </p:nvSpPr>
        <p:spPr>
          <a:xfrm>
            <a:off x="457200" y="1557338"/>
            <a:ext cx="8229600" cy="2600325"/>
          </a:xfrm>
        </p:spPr>
        <p:txBody>
          <a:bodyPr/>
          <a:lstStyle/>
          <a:p>
            <a:r>
              <a:rPr lang="en-US" b="1" u="sng"/>
              <a:t>Fires</a:t>
            </a:r>
          </a:p>
          <a:p>
            <a:r>
              <a:rPr lang="en-US" sz="2800">
                <a:solidFill>
                  <a:schemeClr val="hlink"/>
                </a:solidFill>
              </a:rPr>
              <a:t>Logging</a:t>
            </a:r>
          </a:p>
          <a:p>
            <a:r>
              <a:rPr lang="en-US" sz="2800">
                <a:solidFill>
                  <a:schemeClr val="hlink"/>
                </a:solidFill>
              </a:rPr>
              <a:t>Insect outbreaks</a:t>
            </a:r>
          </a:p>
          <a:p>
            <a:r>
              <a:rPr lang="en-US" sz="2800">
                <a:solidFill>
                  <a:schemeClr val="hlink"/>
                </a:solidFill>
              </a:rPr>
              <a:t>Industrial pollutions</a:t>
            </a:r>
            <a:r>
              <a:rPr lang="en-US" sz="2800"/>
              <a:t> </a:t>
            </a:r>
            <a:endParaRPr lang="ru-RU" sz="2800"/>
          </a:p>
        </p:txBody>
      </p:sp>
      <p:grpSp>
        <p:nvGrpSpPr>
          <p:cNvPr id="45060" name="Group 4"/>
          <p:cNvGrpSpPr>
            <a:grpSpLocks/>
          </p:cNvGrpSpPr>
          <p:nvPr/>
        </p:nvGrpSpPr>
        <p:grpSpPr bwMode="auto">
          <a:xfrm>
            <a:off x="827088" y="4292600"/>
            <a:ext cx="7250112" cy="2032000"/>
            <a:chOff x="192" y="2304"/>
            <a:chExt cx="5376" cy="1834"/>
          </a:xfrm>
        </p:grpSpPr>
        <p:pic>
          <p:nvPicPr>
            <p:cNvPr id="45061" name="Picture 5" descr="FIRE4"/>
            <p:cNvPicPr>
              <a:picLocks noChangeAspect="1" noChangeArrowheads="1"/>
            </p:cNvPicPr>
            <p:nvPr/>
          </p:nvPicPr>
          <p:blipFill>
            <a:blip r:embed="rId3"/>
            <a:srcRect/>
            <a:stretch>
              <a:fillRect/>
            </a:stretch>
          </p:blipFill>
          <p:spPr bwMode="auto">
            <a:xfrm>
              <a:off x="192" y="2304"/>
              <a:ext cx="1248" cy="1824"/>
            </a:xfrm>
            <a:prstGeom prst="rect">
              <a:avLst/>
            </a:prstGeom>
            <a:noFill/>
            <a:ln w="9525">
              <a:solidFill>
                <a:schemeClr val="bg1"/>
              </a:solidFill>
              <a:miter lim="800000"/>
              <a:headEnd/>
              <a:tailEnd/>
            </a:ln>
            <a:effectLst/>
          </p:spPr>
        </p:pic>
        <p:pic>
          <p:nvPicPr>
            <p:cNvPr id="45062" name="Picture 6" descr="Photo4"/>
            <p:cNvPicPr>
              <a:picLocks noChangeAspect="1" noChangeArrowheads="1"/>
            </p:cNvPicPr>
            <p:nvPr/>
          </p:nvPicPr>
          <p:blipFill>
            <a:blip r:embed="rId4">
              <a:lum bright="12000" contrast="18000"/>
            </a:blip>
            <a:srcRect/>
            <a:stretch>
              <a:fillRect/>
            </a:stretch>
          </p:blipFill>
          <p:spPr bwMode="auto">
            <a:xfrm>
              <a:off x="2640" y="2304"/>
              <a:ext cx="1728" cy="1834"/>
            </a:xfrm>
            <a:prstGeom prst="rect">
              <a:avLst/>
            </a:prstGeom>
            <a:noFill/>
            <a:ln w="9525">
              <a:solidFill>
                <a:schemeClr val="bg1"/>
              </a:solidFill>
              <a:miter lim="800000"/>
              <a:headEnd/>
              <a:tailEnd/>
            </a:ln>
          </p:spPr>
        </p:pic>
        <p:grpSp>
          <p:nvGrpSpPr>
            <p:cNvPr id="45063" name="Group 7"/>
            <p:cNvGrpSpPr>
              <a:grpSpLocks/>
            </p:cNvGrpSpPr>
            <p:nvPr/>
          </p:nvGrpSpPr>
          <p:grpSpPr bwMode="auto">
            <a:xfrm>
              <a:off x="4272" y="2304"/>
              <a:ext cx="1296" cy="1833"/>
              <a:chOff x="4224" y="2304"/>
              <a:chExt cx="1296" cy="1833"/>
            </a:xfrm>
          </p:grpSpPr>
          <p:pic>
            <p:nvPicPr>
              <p:cNvPr id="45064" name="Picture 8"/>
              <p:cNvPicPr>
                <a:picLocks noChangeAspect="1" noChangeArrowheads="1"/>
              </p:cNvPicPr>
              <p:nvPr/>
            </p:nvPicPr>
            <p:blipFill>
              <a:blip r:embed="rId5"/>
              <a:srcRect/>
              <a:stretch>
                <a:fillRect/>
              </a:stretch>
            </p:blipFill>
            <p:spPr bwMode="auto">
              <a:xfrm>
                <a:off x="4224" y="2304"/>
                <a:ext cx="1296" cy="849"/>
              </a:xfrm>
              <a:prstGeom prst="rect">
                <a:avLst/>
              </a:prstGeom>
              <a:noFill/>
              <a:ln w="9525">
                <a:solidFill>
                  <a:schemeClr val="bg1"/>
                </a:solidFill>
                <a:miter lim="800000"/>
                <a:headEnd/>
                <a:tailEnd/>
              </a:ln>
              <a:effectLst/>
            </p:spPr>
          </p:pic>
          <p:pic>
            <p:nvPicPr>
              <p:cNvPr id="45065" name="Picture 9"/>
              <p:cNvPicPr>
                <a:picLocks noChangeAspect="1" noChangeArrowheads="1"/>
              </p:cNvPicPr>
              <p:nvPr/>
            </p:nvPicPr>
            <p:blipFill>
              <a:blip r:embed="rId6"/>
              <a:srcRect/>
              <a:stretch>
                <a:fillRect/>
              </a:stretch>
            </p:blipFill>
            <p:spPr bwMode="auto">
              <a:xfrm>
                <a:off x="4224" y="3168"/>
                <a:ext cx="1296" cy="969"/>
              </a:xfrm>
              <a:prstGeom prst="rect">
                <a:avLst/>
              </a:prstGeom>
              <a:noFill/>
              <a:ln w="9525">
                <a:solidFill>
                  <a:schemeClr val="bg1"/>
                </a:solidFill>
                <a:miter lim="800000"/>
                <a:headEnd/>
                <a:tailEnd/>
              </a:ln>
              <a:effectLst/>
            </p:spPr>
          </p:pic>
        </p:grpSp>
        <p:pic>
          <p:nvPicPr>
            <p:cNvPr id="45066" name="Picture 10"/>
            <p:cNvPicPr>
              <a:picLocks noChangeArrowheads="1"/>
            </p:cNvPicPr>
            <p:nvPr/>
          </p:nvPicPr>
          <p:blipFill>
            <a:blip r:embed="rId7">
              <a:lum bright="12000"/>
            </a:blip>
            <a:srcRect/>
            <a:stretch>
              <a:fillRect/>
            </a:stretch>
          </p:blipFill>
          <p:spPr bwMode="auto">
            <a:xfrm>
              <a:off x="1440" y="2304"/>
              <a:ext cx="1296" cy="1824"/>
            </a:xfrm>
            <a:prstGeom prst="rect">
              <a:avLst/>
            </a:prstGeom>
            <a:noFill/>
            <a:ln w="9525">
              <a:solidFill>
                <a:schemeClr val="bg1"/>
              </a:solidFill>
              <a:miter lim="800000"/>
              <a:headEnd/>
              <a:tailEnd/>
            </a:ln>
            <a:effectLst/>
          </p:spPr>
        </p:pic>
      </p:grpSp>
      <p:grpSp>
        <p:nvGrpSpPr>
          <p:cNvPr id="45067" name="Group 11"/>
          <p:cNvGrpSpPr>
            <a:grpSpLocks/>
          </p:cNvGrpSpPr>
          <p:nvPr/>
        </p:nvGrpSpPr>
        <p:grpSpPr bwMode="auto">
          <a:xfrm>
            <a:off x="4191000" y="1371600"/>
            <a:ext cx="4572000" cy="2635250"/>
            <a:chOff x="528" y="1200"/>
            <a:chExt cx="2880" cy="1660"/>
          </a:xfrm>
        </p:grpSpPr>
        <p:graphicFrame>
          <p:nvGraphicFramePr>
            <p:cNvPr id="45068" name="Object 12"/>
            <p:cNvGraphicFramePr>
              <a:graphicFrameLocks noChangeAspect="1"/>
            </p:cNvGraphicFramePr>
            <p:nvPr/>
          </p:nvGraphicFramePr>
          <p:xfrm>
            <a:off x="528" y="1392"/>
            <a:ext cx="2877" cy="1468"/>
          </p:xfrm>
          <a:graphic>
            <a:graphicData uri="http://schemas.openxmlformats.org/presentationml/2006/ole">
              <p:oleObj spid="_x0000_s45068" name="Лист" r:id="rId8" imgW="8677496" imgH="3591186" progId="Excel.Sheet.8">
                <p:embed/>
              </p:oleObj>
            </a:graphicData>
          </a:graphic>
        </p:graphicFrame>
        <p:sp>
          <p:nvSpPr>
            <p:cNvPr id="45069" name="Text Box 13"/>
            <p:cNvSpPr txBox="1">
              <a:spLocks noChangeArrowheads="1"/>
            </p:cNvSpPr>
            <p:nvPr/>
          </p:nvSpPr>
          <p:spPr bwMode="auto">
            <a:xfrm>
              <a:off x="528" y="1200"/>
              <a:ext cx="2880" cy="212"/>
            </a:xfrm>
            <a:prstGeom prst="rect">
              <a:avLst/>
            </a:prstGeom>
            <a:noFill/>
            <a:ln w="9525">
              <a:noFill/>
              <a:miter lim="800000"/>
              <a:headEnd/>
              <a:tailEnd/>
            </a:ln>
            <a:effectLst/>
          </p:spPr>
          <p:txBody>
            <a:bodyPr>
              <a:prstTxWarp prst="textNoShape">
                <a:avLst/>
              </a:prstTxWarp>
              <a:spAutoFit/>
            </a:bodyPr>
            <a:lstStyle/>
            <a:p>
              <a:pPr algn="ctr" eaLnBrk="0" hangingPunct="0"/>
              <a:r>
                <a:rPr lang="en-US" sz="1600" b="1">
                  <a:solidFill>
                    <a:srgbClr val="FF9900"/>
                  </a:solidFill>
                  <a:effectLst>
                    <a:outerShdw blurRad="38100" dist="38100" dir="2700000" algn="tl">
                      <a:srgbClr val="DDDDDD"/>
                    </a:outerShdw>
                  </a:effectLst>
                  <a:latin typeface="Times New Roman" charset="0"/>
                </a:rPr>
                <a:t>Dynamics of perished forest stand area (th. ha) </a:t>
              </a:r>
              <a:endParaRPr lang="en-CA" sz="1600">
                <a:solidFill>
                  <a:schemeClr val="bg1"/>
                </a:solidFill>
                <a:effectLst>
                  <a:outerShdw blurRad="38100" dist="38100" dir="2700000" algn="tl">
                    <a:srgbClr val="DDDDDD"/>
                  </a:outerShdw>
                </a:effectLst>
                <a:latin typeface="Times New Roman" charset="0"/>
              </a:endParaRPr>
            </a:p>
          </p:txBody>
        </p:sp>
      </p:grpSp>
      <p:sp>
        <p:nvSpPr>
          <p:cNvPr id="45070" name="Line 14"/>
          <p:cNvSpPr>
            <a:spLocks noChangeShapeType="1"/>
          </p:cNvSpPr>
          <p:nvPr/>
        </p:nvSpPr>
        <p:spPr bwMode="auto">
          <a:xfrm>
            <a:off x="1981200" y="1905000"/>
            <a:ext cx="3352800" cy="838200"/>
          </a:xfrm>
          <a:prstGeom prst="line">
            <a:avLst/>
          </a:prstGeom>
          <a:noFill/>
          <a:ln w="28575">
            <a:solidFill>
              <a:schemeClr val="hlink"/>
            </a:solidFill>
            <a:round/>
            <a:headEnd/>
            <a:tailEnd type="triangle" w="med" len="med"/>
          </a:ln>
          <a:effectLst/>
        </p:spPr>
        <p:txBody>
          <a:bodyPr>
            <a:prstTxWarp prst="textNoShape">
              <a:avLst/>
            </a:prstTxWarp>
          </a:bodyPr>
          <a:lstStyle/>
          <a:p>
            <a:endParaRPr lang="en-US"/>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Slide Number Placeholder 3"/>
          <p:cNvSpPr>
            <a:spLocks noGrp="1"/>
          </p:cNvSpPr>
          <p:nvPr>
            <p:ph type="sldNum" sz="quarter" idx="12"/>
          </p:nvPr>
        </p:nvSpPr>
        <p:spPr/>
        <p:txBody>
          <a:bodyPr/>
          <a:lstStyle/>
          <a:p>
            <a:fld id="{57B4DB52-208B-C84E-BA32-5B2CC8DA8B4D}" type="slidenum">
              <a:rPr lang="ru-RU"/>
              <a:pPr/>
              <a:t>20</a:t>
            </a:fld>
            <a:endParaRPr lang="ru-RU"/>
          </a:p>
        </p:txBody>
      </p:sp>
      <p:sp>
        <p:nvSpPr>
          <p:cNvPr id="62466" name="Text Box 2"/>
          <p:cNvSpPr txBox="1">
            <a:spLocks noChangeArrowheads="1"/>
          </p:cNvSpPr>
          <p:nvPr/>
        </p:nvSpPr>
        <p:spPr bwMode="auto">
          <a:xfrm>
            <a:off x="395288" y="188913"/>
            <a:ext cx="8534400" cy="936625"/>
          </a:xfrm>
          <a:prstGeom prst="rect">
            <a:avLst/>
          </a:prstGeom>
          <a:solidFill>
            <a:schemeClr val="accent2"/>
          </a:solidFill>
          <a:ln w="9525">
            <a:noFill/>
            <a:miter lim="800000"/>
            <a:headEnd/>
            <a:tailEnd/>
          </a:ln>
          <a:effectLst/>
        </p:spPr>
        <p:txBody>
          <a:bodyPr anchor="ctr">
            <a:prstTxWarp prst="textNoShape">
              <a:avLst/>
            </a:prstTxWarp>
          </a:bodyPr>
          <a:lstStyle/>
          <a:p>
            <a:pPr algn="ctr">
              <a:spcBef>
                <a:spcPct val="50000"/>
              </a:spcBef>
            </a:pPr>
            <a:r>
              <a:rPr lang="ru-RU" sz="2000">
                <a:solidFill>
                  <a:schemeClr val="bg1"/>
                </a:solidFill>
              </a:rPr>
              <a:t> </a:t>
            </a:r>
            <a:r>
              <a:rPr lang="en-US" sz="2400" b="1">
                <a:solidFill>
                  <a:schemeClr val="bg1"/>
                </a:solidFill>
              </a:rPr>
              <a:t>Burn Severity Product derived from Modis-Terra (500 m)</a:t>
            </a:r>
            <a:endParaRPr lang="ru-RU" sz="2400" b="1">
              <a:solidFill>
                <a:schemeClr val="bg1"/>
              </a:solidFill>
            </a:endParaRPr>
          </a:p>
        </p:txBody>
      </p:sp>
      <p:pic>
        <p:nvPicPr>
          <p:cNvPr id="62467" name="Picture 3" descr="Pict-for-box2a"/>
          <p:cNvPicPr>
            <a:picLocks noChangeAspect="1" noChangeArrowheads="1"/>
          </p:cNvPicPr>
          <p:nvPr/>
        </p:nvPicPr>
        <p:blipFill>
          <a:blip r:embed="rId2"/>
          <a:srcRect r="2917"/>
          <a:stretch>
            <a:fillRect/>
          </a:stretch>
        </p:blipFill>
        <p:spPr bwMode="auto">
          <a:xfrm>
            <a:off x="900113" y="1490663"/>
            <a:ext cx="7272337" cy="4619625"/>
          </a:xfrm>
          <a:prstGeom prst="rect">
            <a:avLst/>
          </a:prstGeom>
          <a:noFill/>
        </p:spPr>
      </p:pic>
      <p:pic>
        <p:nvPicPr>
          <p:cNvPr id="62468" name="Picture 4" descr="Pict-for-box2c"/>
          <p:cNvPicPr>
            <a:picLocks noChangeAspect="1" noChangeArrowheads="1"/>
          </p:cNvPicPr>
          <p:nvPr/>
        </p:nvPicPr>
        <p:blipFill>
          <a:blip r:embed="rId3"/>
          <a:srcRect/>
          <a:stretch>
            <a:fillRect/>
          </a:stretch>
        </p:blipFill>
        <p:spPr bwMode="auto">
          <a:xfrm>
            <a:off x="2987675" y="6092825"/>
            <a:ext cx="3167063" cy="590550"/>
          </a:xfrm>
          <a:prstGeom prst="rect">
            <a:avLst/>
          </a:prstGeom>
          <a:noFill/>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 name="Slide Number Placeholder 5"/>
          <p:cNvSpPr>
            <a:spLocks noGrp="1"/>
          </p:cNvSpPr>
          <p:nvPr>
            <p:ph type="sldNum" sz="quarter" idx="12"/>
          </p:nvPr>
        </p:nvSpPr>
        <p:spPr/>
        <p:txBody>
          <a:bodyPr/>
          <a:lstStyle/>
          <a:p>
            <a:fld id="{50BDB4CD-2FB8-4F40-BED8-13AB1FAD0526}" type="slidenum">
              <a:rPr lang="ru-RU"/>
              <a:pPr/>
              <a:t>21</a:t>
            </a:fld>
            <a:endParaRPr lang="ru-RU"/>
          </a:p>
        </p:txBody>
      </p:sp>
      <p:sp>
        <p:nvSpPr>
          <p:cNvPr id="8194" name="Text Box 2"/>
          <p:cNvSpPr txBox="1">
            <a:spLocks noChangeArrowheads="1"/>
          </p:cNvSpPr>
          <p:nvPr/>
        </p:nvSpPr>
        <p:spPr bwMode="auto">
          <a:xfrm>
            <a:off x="323850" y="188913"/>
            <a:ext cx="8375650" cy="854075"/>
          </a:xfrm>
          <a:prstGeom prst="rect">
            <a:avLst/>
          </a:prstGeom>
          <a:solidFill>
            <a:schemeClr val="accent2"/>
          </a:solidFill>
          <a:ln w="9525">
            <a:noFill/>
            <a:miter lim="800000"/>
            <a:headEnd/>
            <a:tailEnd/>
          </a:ln>
          <a:effectLst/>
        </p:spPr>
        <p:txBody>
          <a:bodyPr anchor="ctr">
            <a:prstTxWarp prst="textNoShape">
              <a:avLst/>
            </a:prstTxWarp>
          </a:bodyPr>
          <a:lstStyle/>
          <a:p>
            <a:pPr algn="ctr"/>
            <a:r>
              <a:rPr lang="en-US" sz="2800" b="1">
                <a:solidFill>
                  <a:schemeClr val="bg1"/>
                </a:solidFill>
              </a:rPr>
              <a:t>Course Resolution Forest Fuel Loads Maps</a:t>
            </a:r>
            <a:endParaRPr lang="ru-RU" sz="2800" b="1">
              <a:solidFill>
                <a:schemeClr val="bg1"/>
              </a:solidFill>
            </a:endParaRPr>
          </a:p>
        </p:txBody>
      </p:sp>
      <p:pic>
        <p:nvPicPr>
          <p:cNvPr id="8196" name="Picture 4" descr="w1"/>
          <p:cNvPicPr>
            <a:picLocks noChangeAspect="1" noChangeArrowheads="1"/>
          </p:cNvPicPr>
          <p:nvPr/>
        </p:nvPicPr>
        <p:blipFill>
          <a:blip r:embed="rId2"/>
          <a:srcRect/>
          <a:stretch>
            <a:fillRect/>
          </a:stretch>
        </p:blipFill>
        <p:spPr bwMode="auto">
          <a:xfrm>
            <a:off x="466725" y="1050925"/>
            <a:ext cx="3743325" cy="2649538"/>
          </a:xfrm>
          <a:prstGeom prst="rect">
            <a:avLst/>
          </a:prstGeom>
          <a:noFill/>
        </p:spPr>
      </p:pic>
      <p:pic>
        <p:nvPicPr>
          <p:cNvPr id="8197" name="Picture 5" descr="w2"/>
          <p:cNvPicPr>
            <a:picLocks noChangeAspect="1" noChangeArrowheads="1"/>
          </p:cNvPicPr>
          <p:nvPr/>
        </p:nvPicPr>
        <p:blipFill>
          <a:blip r:embed="rId3"/>
          <a:srcRect/>
          <a:stretch>
            <a:fillRect/>
          </a:stretch>
        </p:blipFill>
        <p:spPr bwMode="auto">
          <a:xfrm>
            <a:off x="4714875" y="1050925"/>
            <a:ext cx="3743325" cy="2649538"/>
          </a:xfrm>
          <a:prstGeom prst="rect">
            <a:avLst/>
          </a:prstGeom>
          <a:noFill/>
        </p:spPr>
      </p:pic>
      <p:pic>
        <p:nvPicPr>
          <p:cNvPr id="8198" name="Picture 6" descr="w3_plus_w3tlu"/>
          <p:cNvPicPr>
            <a:picLocks noChangeAspect="1" noChangeArrowheads="1"/>
          </p:cNvPicPr>
          <p:nvPr/>
        </p:nvPicPr>
        <p:blipFill>
          <a:blip r:embed="rId4"/>
          <a:srcRect/>
          <a:stretch>
            <a:fillRect/>
          </a:stretch>
        </p:blipFill>
        <p:spPr bwMode="auto">
          <a:xfrm>
            <a:off x="466725" y="3933825"/>
            <a:ext cx="3743325" cy="2649538"/>
          </a:xfrm>
          <a:prstGeom prst="rect">
            <a:avLst/>
          </a:prstGeom>
          <a:noFill/>
        </p:spPr>
      </p:pic>
      <p:pic>
        <p:nvPicPr>
          <p:cNvPr id="8199" name="Picture 7" descr="w4"/>
          <p:cNvPicPr>
            <a:picLocks noChangeAspect="1" noChangeArrowheads="1"/>
          </p:cNvPicPr>
          <p:nvPr/>
        </p:nvPicPr>
        <p:blipFill>
          <a:blip r:embed="rId5"/>
          <a:srcRect/>
          <a:stretch>
            <a:fillRect/>
          </a:stretch>
        </p:blipFill>
        <p:spPr bwMode="auto">
          <a:xfrm>
            <a:off x="4716463" y="3948113"/>
            <a:ext cx="3743325" cy="2649537"/>
          </a:xfrm>
          <a:prstGeom prst="rect">
            <a:avLst/>
          </a:prstGeom>
          <a:noFill/>
        </p:spPr>
      </p:pic>
      <p:sp>
        <p:nvSpPr>
          <p:cNvPr id="8200" name="Text Box 8"/>
          <p:cNvSpPr txBox="1">
            <a:spLocks noChangeArrowheads="1"/>
          </p:cNvSpPr>
          <p:nvPr/>
        </p:nvSpPr>
        <p:spPr bwMode="auto">
          <a:xfrm>
            <a:off x="808038" y="1144588"/>
            <a:ext cx="1162050" cy="366712"/>
          </a:xfrm>
          <a:prstGeom prst="rect">
            <a:avLst/>
          </a:prstGeom>
          <a:noFill/>
          <a:ln w="9525">
            <a:noFill/>
            <a:miter lim="800000"/>
            <a:headEnd/>
            <a:tailEnd/>
          </a:ln>
          <a:effectLst/>
        </p:spPr>
        <p:txBody>
          <a:bodyPr wrap="none">
            <a:prstTxWarp prst="textNoShape">
              <a:avLst/>
            </a:prstTxWarp>
            <a:spAutoFit/>
          </a:bodyPr>
          <a:lstStyle/>
          <a:p>
            <a:r>
              <a:rPr lang="en-US" b="1"/>
              <a:t>CANOPY</a:t>
            </a:r>
            <a:endParaRPr lang="ru-RU" b="1"/>
          </a:p>
        </p:txBody>
      </p:sp>
      <p:sp>
        <p:nvSpPr>
          <p:cNvPr id="8202" name="Text Box 10"/>
          <p:cNvSpPr txBox="1">
            <a:spLocks noChangeArrowheads="1"/>
          </p:cNvSpPr>
          <p:nvPr/>
        </p:nvSpPr>
        <p:spPr bwMode="auto">
          <a:xfrm>
            <a:off x="5076825" y="1125538"/>
            <a:ext cx="2038350" cy="366712"/>
          </a:xfrm>
          <a:prstGeom prst="rect">
            <a:avLst/>
          </a:prstGeom>
          <a:noFill/>
          <a:ln w="9525">
            <a:noFill/>
            <a:miter lim="800000"/>
            <a:headEnd/>
            <a:tailEnd/>
          </a:ln>
          <a:effectLst/>
        </p:spPr>
        <p:txBody>
          <a:bodyPr wrap="none">
            <a:prstTxWarp prst="textNoShape">
              <a:avLst/>
            </a:prstTxWarp>
            <a:spAutoFit/>
          </a:bodyPr>
          <a:lstStyle/>
          <a:p>
            <a:r>
              <a:rPr lang="en-US" b="1"/>
              <a:t>UNDERGROWTH</a:t>
            </a:r>
            <a:endParaRPr lang="ru-RU" b="1"/>
          </a:p>
        </p:txBody>
      </p:sp>
      <p:sp>
        <p:nvSpPr>
          <p:cNvPr id="8203" name="Text Box 11"/>
          <p:cNvSpPr txBox="1">
            <a:spLocks noChangeArrowheads="1"/>
          </p:cNvSpPr>
          <p:nvPr/>
        </p:nvSpPr>
        <p:spPr bwMode="auto">
          <a:xfrm>
            <a:off x="468313" y="4076700"/>
            <a:ext cx="3673475" cy="366713"/>
          </a:xfrm>
          <a:prstGeom prst="rect">
            <a:avLst/>
          </a:prstGeom>
          <a:noFill/>
          <a:ln w="9525">
            <a:noFill/>
            <a:miter lim="800000"/>
            <a:headEnd/>
            <a:tailEnd/>
          </a:ln>
          <a:effectLst/>
        </p:spPr>
        <p:txBody>
          <a:bodyPr>
            <a:prstTxWarp prst="textNoShape">
              <a:avLst/>
            </a:prstTxWarp>
            <a:spAutoFit/>
          </a:bodyPr>
          <a:lstStyle/>
          <a:p>
            <a:r>
              <a:rPr lang="en-US" b="1"/>
              <a:t>GROUND VEGETATION COVER</a:t>
            </a:r>
            <a:endParaRPr lang="ru-RU" b="1"/>
          </a:p>
        </p:txBody>
      </p:sp>
      <p:sp>
        <p:nvSpPr>
          <p:cNvPr id="8204" name="Text Box 12"/>
          <p:cNvSpPr txBox="1">
            <a:spLocks noChangeArrowheads="1"/>
          </p:cNvSpPr>
          <p:nvPr/>
        </p:nvSpPr>
        <p:spPr bwMode="auto">
          <a:xfrm>
            <a:off x="4932363" y="4076700"/>
            <a:ext cx="3311525" cy="366713"/>
          </a:xfrm>
          <a:prstGeom prst="rect">
            <a:avLst/>
          </a:prstGeom>
          <a:noFill/>
          <a:ln w="9525">
            <a:noFill/>
            <a:miter lim="800000"/>
            <a:headEnd/>
            <a:tailEnd/>
          </a:ln>
          <a:effectLst/>
        </p:spPr>
        <p:txBody>
          <a:bodyPr>
            <a:prstTxWarp prst="textNoShape">
              <a:avLst/>
            </a:prstTxWarp>
            <a:spAutoFit/>
          </a:bodyPr>
          <a:lstStyle/>
          <a:p>
            <a:r>
              <a:rPr lang="en-US" b="1"/>
              <a:t>GROUND LAYER (LITTER)</a:t>
            </a:r>
            <a:endParaRPr lang="ru-RU" b="1"/>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1" name="Slide Number Placeholder 5"/>
          <p:cNvSpPr>
            <a:spLocks noGrp="1"/>
          </p:cNvSpPr>
          <p:nvPr>
            <p:ph type="sldNum" sz="quarter" idx="12"/>
          </p:nvPr>
        </p:nvSpPr>
        <p:spPr/>
        <p:txBody>
          <a:bodyPr/>
          <a:lstStyle/>
          <a:p>
            <a:fld id="{E306671E-D764-7744-B3A0-1D0CB46C64B3}" type="slidenum">
              <a:rPr lang="ru-RU"/>
              <a:pPr/>
              <a:t>22</a:t>
            </a:fld>
            <a:endParaRPr lang="ru-RU"/>
          </a:p>
        </p:txBody>
      </p:sp>
      <p:sp>
        <p:nvSpPr>
          <p:cNvPr id="72706" name="Text Box 2"/>
          <p:cNvSpPr txBox="1">
            <a:spLocks noChangeArrowheads="1"/>
          </p:cNvSpPr>
          <p:nvPr/>
        </p:nvSpPr>
        <p:spPr bwMode="auto">
          <a:xfrm>
            <a:off x="323850" y="188913"/>
            <a:ext cx="8569325" cy="647700"/>
          </a:xfrm>
          <a:prstGeom prst="rect">
            <a:avLst/>
          </a:prstGeom>
          <a:solidFill>
            <a:srgbClr val="0000FF"/>
          </a:solidFill>
          <a:ln w="9525">
            <a:noFill/>
            <a:miter lim="800000"/>
            <a:headEnd/>
            <a:tailEnd/>
          </a:ln>
          <a:effectLst/>
        </p:spPr>
        <p:txBody>
          <a:bodyPr anchor="ctr">
            <a:prstTxWarp prst="textNoShape">
              <a:avLst/>
            </a:prstTxWarp>
          </a:bodyPr>
          <a:lstStyle/>
          <a:p>
            <a:pPr algn="ctr">
              <a:spcBef>
                <a:spcPct val="50000"/>
              </a:spcBef>
            </a:pPr>
            <a:r>
              <a:rPr lang="en-US" sz="2000">
                <a:solidFill>
                  <a:schemeClr val="bg1"/>
                </a:solidFill>
              </a:rPr>
              <a:t>Canopy Biomass Assessment Methodology</a:t>
            </a:r>
            <a:r>
              <a:rPr lang="ru-RU" b="1">
                <a:solidFill>
                  <a:schemeClr val="bg1"/>
                </a:solidFill>
                <a:effectLst>
                  <a:outerShdw blurRad="38100" dist="38100" dir="2700000" algn="tl">
                    <a:srgbClr val="000000"/>
                  </a:outerShdw>
                </a:effectLst>
              </a:rPr>
              <a:t> </a:t>
            </a:r>
            <a:endParaRPr lang="en-US" b="1">
              <a:solidFill>
                <a:schemeClr val="bg1"/>
              </a:solidFill>
              <a:effectLst>
                <a:outerShdw blurRad="38100" dist="38100" dir="2700000" algn="tl">
                  <a:srgbClr val="000000"/>
                </a:outerShdw>
              </a:effectLst>
            </a:endParaRPr>
          </a:p>
          <a:p>
            <a:pPr algn="ctr">
              <a:spcBef>
                <a:spcPct val="50000"/>
              </a:spcBef>
            </a:pPr>
            <a:r>
              <a:rPr lang="ru-RU" sz="1400">
                <a:solidFill>
                  <a:schemeClr val="bg1"/>
                </a:solidFill>
              </a:rPr>
              <a:t>Методика оценки запасов ОПГ полога древостоя по данным ГУЛ </a:t>
            </a:r>
          </a:p>
        </p:txBody>
      </p:sp>
      <p:grpSp>
        <p:nvGrpSpPr>
          <p:cNvPr id="72707" name="Group 3"/>
          <p:cNvGrpSpPr>
            <a:grpSpLocks/>
          </p:cNvGrpSpPr>
          <p:nvPr/>
        </p:nvGrpSpPr>
        <p:grpSpPr bwMode="auto">
          <a:xfrm>
            <a:off x="1476375" y="2924175"/>
            <a:ext cx="1873250" cy="1225550"/>
            <a:chOff x="930" y="1842"/>
            <a:chExt cx="1180" cy="772"/>
          </a:xfrm>
        </p:grpSpPr>
        <p:sp>
          <p:nvSpPr>
            <p:cNvPr id="72708" name="AutoShape 4"/>
            <p:cNvSpPr>
              <a:spLocks noChangeArrowheads="1"/>
            </p:cNvSpPr>
            <p:nvPr/>
          </p:nvSpPr>
          <p:spPr bwMode="auto">
            <a:xfrm>
              <a:off x="930" y="1842"/>
              <a:ext cx="1180" cy="772"/>
            </a:xfrm>
            <a:prstGeom prst="can">
              <a:avLst>
                <a:gd name="adj" fmla="val 25000"/>
              </a:avLst>
            </a:prstGeom>
            <a:gradFill rotWithShape="1">
              <a:gsLst>
                <a:gs pos="0">
                  <a:schemeClr val="accent1">
                    <a:gamma/>
                    <a:shade val="46275"/>
                    <a:invGamma/>
                  </a:schemeClr>
                </a:gs>
                <a:gs pos="50000">
                  <a:schemeClr val="accent1"/>
                </a:gs>
                <a:gs pos="100000">
                  <a:schemeClr val="accent1">
                    <a:gamma/>
                    <a:shade val="46275"/>
                    <a:invGamma/>
                  </a:schemeClr>
                </a:gs>
              </a:gsLst>
              <a:lin ang="5400000" scaled="1"/>
            </a:gradFill>
            <a:ln w="9525">
              <a:solidFill>
                <a:srgbClr val="000000"/>
              </a:solidFill>
              <a:round/>
              <a:headEnd/>
              <a:tailEnd/>
            </a:ln>
          </p:spPr>
          <p:txBody>
            <a:bodyPr wrap="none" anchor="ctr">
              <a:prstTxWarp prst="textNoShape">
                <a:avLst/>
              </a:prstTxWarp>
            </a:bodyPr>
            <a:lstStyle/>
            <a:p>
              <a:endParaRPr lang="en-US"/>
            </a:p>
          </p:txBody>
        </p:sp>
        <p:sp>
          <p:nvSpPr>
            <p:cNvPr id="72709" name="Text Box 5"/>
            <p:cNvSpPr txBox="1">
              <a:spLocks noChangeArrowheads="1"/>
            </p:cNvSpPr>
            <p:nvPr/>
          </p:nvSpPr>
          <p:spPr bwMode="auto">
            <a:xfrm>
              <a:off x="976" y="2069"/>
              <a:ext cx="1088" cy="316"/>
            </a:xfrm>
            <a:prstGeom prst="rect">
              <a:avLst/>
            </a:prstGeom>
            <a:noFill/>
            <a:ln w="9525">
              <a:noFill/>
              <a:miter lim="800000"/>
              <a:headEnd/>
              <a:tailEnd/>
            </a:ln>
          </p:spPr>
          <p:txBody>
            <a:bodyPr>
              <a:prstTxWarp prst="textNoShape">
                <a:avLst/>
              </a:prstTxWarp>
              <a:spAutoFit/>
            </a:bodyPr>
            <a:lstStyle/>
            <a:p>
              <a:pPr algn="ctr" eaLnBrk="0" hangingPunct="0"/>
              <a:r>
                <a:rPr lang="en-US" sz="900" b="1">
                  <a:solidFill>
                    <a:srgbClr val="000000"/>
                  </a:solidFill>
                </a:rPr>
                <a:t>Biomass of needles/leaves and branches for each specie and age class</a:t>
              </a:r>
              <a:endParaRPr lang="ru-RU" sz="900" b="1">
                <a:solidFill>
                  <a:srgbClr val="000000"/>
                </a:solidFill>
              </a:endParaRPr>
            </a:p>
          </p:txBody>
        </p:sp>
      </p:grpSp>
      <p:grpSp>
        <p:nvGrpSpPr>
          <p:cNvPr id="72710" name="Group 6"/>
          <p:cNvGrpSpPr>
            <a:grpSpLocks/>
          </p:cNvGrpSpPr>
          <p:nvPr/>
        </p:nvGrpSpPr>
        <p:grpSpPr bwMode="auto">
          <a:xfrm>
            <a:off x="3419475" y="2852738"/>
            <a:ext cx="2376488" cy="1223962"/>
            <a:chOff x="2154" y="1797"/>
            <a:chExt cx="1497" cy="771"/>
          </a:xfrm>
        </p:grpSpPr>
        <p:sp>
          <p:nvSpPr>
            <p:cNvPr id="72711" name="Line 7"/>
            <p:cNvSpPr>
              <a:spLocks noChangeShapeType="1"/>
            </p:cNvSpPr>
            <p:nvPr/>
          </p:nvSpPr>
          <p:spPr bwMode="auto">
            <a:xfrm flipV="1">
              <a:off x="2154" y="2205"/>
              <a:ext cx="1497" cy="0"/>
            </a:xfrm>
            <a:prstGeom prst="line">
              <a:avLst/>
            </a:prstGeom>
            <a:noFill/>
            <a:ln w="76200">
              <a:solidFill>
                <a:srgbClr val="FF0000"/>
              </a:solidFill>
              <a:round/>
              <a:headEnd/>
              <a:tailEnd type="triangle" w="med" len="med"/>
            </a:ln>
            <a:effectLst/>
          </p:spPr>
          <p:txBody>
            <a:bodyPr>
              <a:prstTxWarp prst="textNoShape">
                <a:avLst/>
              </a:prstTxWarp>
            </a:bodyPr>
            <a:lstStyle/>
            <a:p>
              <a:endParaRPr lang="en-US"/>
            </a:p>
          </p:txBody>
        </p:sp>
        <p:sp>
          <p:nvSpPr>
            <p:cNvPr id="72712" name="Oval 8"/>
            <p:cNvSpPr>
              <a:spLocks noChangeArrowheads="1"/>
            </p:cNvSpPr>
            <p:nvPr/>
          </p:nvSpPr>
          <p:spPr bwMode="auto">
            <a:xfrm>
              <a:off x="2245" y="1797"/>
              <a:ext cx="1179" cy="771"/>
            </a:xfrm>
            <a:prstGeom prst="ellipse">
              <a:avLst/>
            </a:prstGeom>
            <a:solidFill>
              <a:srgbClr val="FFFFFF"/>
            </a:solidFill>
            <a:ln w="9525">
              <a:solidFill>
                <a:schemeClr val="tx1"/>
              </a:solidFill>
              <a:round/>
              <a:headEnd/>
              <a:tailEnd/>
            </a:ln>
            <a:effectLst/>
          </p:spPr>
          <p:txBody>
            <a:bodyPr wrap="none" anchor="ctr">
              <a:prstTxWarp prst="textNoShape">
                <a:avLst/>
              </a:prstTxWarp>
            </a:bodyPr>
            <a:lstStyle/>
            <a:p>
              <a:endParaRPr lang="en-US"/>
            </a:p>
          </p:txBody>
        </p:sp>
        <p:sp>
          <p:nvSpPr>
            <p:cNvPr id="72713" name="Text Box 9"/>
            <p:cNvSpPr txBox="1">
              <a:spLocks noChangeArrowheads="1"/>
            </p:cNvSpPr>
            <p:nvPr/>
          </p:nvSpPr>
          <p:spPr bwMode="auto">
            <a:xfrm>
              <a:off x="2290" y="1933"/>
              <a:ext cx="1089" cy="518"/>
            </a:xfrm>
            <a:prstGeom prst="rect">
              <a:avLst/>
            </a:prstGeom>
            <a:noFill/>
            <a:ln w="9525">
              <a:noFill/>
              <a:miter lim="800000"/>
              <a:headEnd/>
              <a:tailEnd/>
            </a:ln>
            <a:effectLst/>
          </p:spPr>
          <p:txBody>
            <a:bodyPr>
              <a:prstTxWarp prst="textNoShape">
                <a:avLst/>
              </a:prstTxWarp>
              <a:spAutoFit/>
            </a:bodyPr>
            <a:lstStyle/>
            <a:p>
              <a:pPr algn="ctr"/>
              <a:r>
                <a:rPr lang="en-US" sz="1200" b="1">
                  <a:latin typeface="Times New Roman" charset="0"/>
                  <a:ea typeface="Times New Roman" charset="0"/>
                  <a:cs typeface="Times New Roman" charset="0"/>
                </a:rPr>
                <a:t>Calculation of biomass stock of top layer (canopy) at the forest enterprise level</a:t>
              </a:r>
              <a:endParaRPr lang="ru-RU" sz="1200" b="1">
                <a:latin typeface="Times New Roman" charset="0"/>
                <a:ea typeface="Times New Roman" charset="0"/>
                <a:cs typeface="Times New Roman" charset="0"/>
              </a:endParaRPr>
            </a:p>
          </p:txBody>
        </p:sp>
      </p:grpSp>
      <p:grpSp>
        <p:nvGrpSpPr>
          <p:cNvPr id="72714" name="Group 10"/>
          <p:cNvGrpSpPr>
            <a:grpSpLocks/>
          </p:cNvGrpSpPr>
          <p:nvPr/>
        </p:nvGrpSpPr>
        <p:grpSpPr bwMode="auto">
          <a:xfrm>
            <a:off x="2268538" y="5229225"/>
            <a:ext cx="4608512" cy="1223963"/>
            <a:chOff x="1429" y="3294"/>
            <a:chExt cx="2903" cy="771"/>
          </a:xfrm>
        </p:grpSpPr>
        <p:sp>
          <p:nvSpPr>
            <p:cNvPr id="72715" name="Rectangle 11"/>
            <p:cNvSpPr>
              <a:spLocks noChangeArrowheads="1"/>
            </p:cNvSpPr>
            <p:nvPr/>
          </p:nvSpPr>
          <p:spPr bwMode="auto">
            <a:xfrm>
              <a:off x="1429" y="3294"/>
              <a:ext cx="2903" cy="771"/>
            </a:xfrm>
            <a:prstGeom prst="rect">
              <a:avLst/>
            </a:prstGeom>
            <a:solidFill>
              <a:srgbClr val="CCECFF"/>
            </a:solidFill>
            <a:ln w="9525">
              <a:solidFill>
                <a:schemeClr val="tx1"/>
              </a:solidFill>
              <a:prstDash val="dash"/>
              <a:miter lim="800000"/>
              <a:headEnd/>
              <a:tailEnd/>
            </a:ln>
            <a:effectLst/>
          </p:spPr>
          <p:txBody>
            <a:bodyPr wrap="none" anchor="ctr">
              <a:prstTxWarp prst="textNoShape">
                <a:avLst/>
              </a:prstTxWarp>
            </a:bodyPr>
            <a:lstStyle/>
            <a:p>
              <a:endParaRPr lang="en-US"/>
            </a:p>
          </p:txBody>
        </p:sp>
        <p:grpSp>
          <p:nvGrpSpPr>
            <p:cNvPr id="72716" name="Group 12"/>
            <p:cNvGrpSpPr>
              <a:grpSpLocks/>
            </p:cNvGrpSpPr>
            <p:nvPr/>
          </p:nvGrpSpPr>
          <p:grpSpPr bwMode="auto">
            <a:xfrm>
              <a:off x="3243" y="3612"/>
              <a:ext cx="906" cy="409"/>
              <a:chOff x="476" y="935"/>
              <a:chExt cx="907" cy="409"/>
            </a:xfrm>
          </p:grpSpPr>
          <p:sp>
            <p:nvSpPr>
              <p:cNvPr id="72717" name="AutoShape 13"/>
              <p:cNvSpPr>
                <a:spLocks noChangeArrowheads="1"/>
              </p:cNvSpPr>
              <p:nvPr/>
            </p:nvSpPr>
            <p:spPr bwMode="auto">
              <a:xfrm>
                <a:off x="476" y="935"/>
                <a:ext cx="907" cy="409"/>
              </a:xfrm>
              <a:prstGeom prst="parallelogram">
                <a:avLst>
                  <a:gd name="adj" fmla="val 55440"/>
                </a:avLst>
              </a:prstGeom>
              <a:solidFill>
                <a:srgbClr val="CC3399"/>
              </a:solidFill>
              <a:ln w="9525">
                <a:solidFill>
                  <a:srgbClr val="000000"/>
                </a:solidFill>
                <a:miter lim="800000"/>
                <a:headEnd/>
                <a:tailEnd/>
              </a:ln>
            </p:spPr>
            <p:txBody>
              <a:bodyPr wrap="none" anchor="ctr">
                <a:prstTxWarp prst="textNoShape">
                  <a:avLst/>
                </a:prstTxWarp>
              </a:bodyPr>
              <a:lstStyle/>
              <a:p>
                <a:endParaRPr lang="en-US"/>
              </a:p>
            </p:txBody>
          </p:sp>
          <p:sp>
            <p:nvSpPr>
              <p:cNvPr id="72718" name="Freeform 14"/>
              <p:cNvSpPr>
                <a:spLocks/>
              </p:cNvSpPr>
              <p:nvPr/>
            </p:nvSpPr>
            <p:spPr bwMode="auto">
              <a:xfrm>
                <a:off x="567" y="935"/>
                <a:ext cx="317" cy="227"/>
              </a:xfrm>
              <a:custGeom>
                <a:avLst/>
                <a:gdLst/>
                <a:ahLst/>
                <a:cxnLst>
                  <a:cxn ang="0">
                    <a:pos x="317" y="0"/>
                  </a:cxn>
                  <a:cxn ang="0">
                    <a:pos x="226" y="136"/>
                  </a:cxn>
                  <a:cxn ang="0">
                    <a:pos x="136" y="182"/>
                  </a:cxn>
                  <a:cxn ang="0">
                    <a:pos x="0" y="227"/>
                  </a:cxn>
                </a:cxnLst>
                <a:rect l="0" t="0" r="r" b="b"/>
                <a:pathLst>
                  <a:path w="317" h="227">
                    <a:moveTo>
                      <a:pt x="317" y="0"/>
                    </a:moveTo>
                    <a:cubicBezTo>
                      <a:pt x="286" y="53"/>
                      <a:pt x="256" y="106"/>
                      <a:pt x="226" y="136"/>
                    </a:cubicBezTo>
                    <a:cubicBezTo>
                      <a:pt x="196" y="166"/>
                      <a:pt x="174" y="167"/>
                      <a:pt x="136" y="182"/>
                    </a:cubicBezTo>
                    <a:cubicBezTo>
                      <a:pt x="98" y="197"/>
                      <a:pt x="49" y="212"/>
                      <a:pt x="0" y="227"/>
                    </a:cubicBezTo>
                  </a:path>
                </a:pathLst>
              </a:custGeom>
              <a:solidFill>
                <a:srgbClr val="CC3399"/>
              </a:solidFill>
              <a:ln w="9525">
                <a:solidFill>
                  <a:srgbClr val="000000"/>
                </a:solidFill>
                <a:round/>
                <a:headEnd/>
                <a:tailEnd/>
              </a:ln>
              <a:effectLst/>
            </p:spPr>
            <p:txBody>
              <a:bodyPr>
                <a:prstTxWarp prst="textNoShape">
                  <a:avLst/>
                </a:prstTxWarp>
              </a:bodyPr>
              <a:lstStyle/>
              <a:p>
                <a:endParaRPr lang="en-US"/>
              </a:p>
            </p:txBody>
          </p:sp>
          <p:sp>
            <p:nvSpPr>
              <p:cNvPr id="72719" name="Freeform 15"/>
              <p:cNvSpPr>
                <a:spLocks/>
              </p:cNvSpPr>
              <p:nvPr/>
            </p:nvSpPr>
            <p:spPr bwMode="auto">
              <a:xfrm>
                <a:off x="793" y="1071"/>
                <a:ext cx="227" cy="273"/>
              </a:xfrm>
              <a:custGeom>
                <a:avLst/>
                <a:gdLst/>
                <a:ahLst/>
                <a:cxnLst>
                  <a:cxn ang="0">
                    <a:pos x="0" y="0"/>
                  </a:cxn>
                  <a:cxn ang="0">
                    <a:pos x="137" y="91"/>
                  </a:cxn>
                  <a:cxn ang="0">
                    <a:pos x="227" y="273"/>
                  </a:cxn>
                </a:cxnLst>
                <a:rect l="0" t="0" r="r" b="b"/>
                <a:pathLst>
                  <a:path w="227" h="273">
                    <a:moveTo>
                      <a:pt x="0" y="0"/>
                    </a:moveTo>
                    <a:cubicBezTo>
                      <a:pt x="49" y="22"/>
                      <a:pt x="99" y="45"/>
                      <a:pt x="137" y="91"/>
                    </a:cubicBezTo>
                    <a:cubicBezTo>
                      <a:pt x="175" y="137"/>
                      <a:pt x="201" y="205"/>
                      <a:pt x="227" y="273"/>
                    </a:cubicBezTo>
                  </a:path>
                </a:pathLst>
              </a:custGeom>
              <a:solidFill>
                <a:srgbClr val="CC3399"/>
              </a:solidFill>
              <a:ln w="9525">
                <a:solidFill>
                  <a:srgbClr val="000000"/>
                </a:solidFill>
                <a:round/>
                <a:headEnd/>
                <a:tailEnd/>
              </a:ln>
              <a:effectLst/>
            </p:spPr>
            <p:txBody>
              <a:bodyPr>
                <a:prstTxWarp prst="textNoShape">
                  <a:avLst/>
                </a:prstTxWarp>
              </a:bodyPr>
              <a:lstStyle/>
              <a:p>
                <a:endParaRPr lang="en-US"/>
              </a:p>
            </p:txBody>
          </p:sp>
          <p:sp>
            <p:nvSpPr>
              <p:cNvPr id="72720" name="Freeform 16"/>
              <p:cNvSpPr>
                <a:spLocks/>
              </p:cNvSpPr>
              <p:nvPr/>
            </p:nvSpPr>
            <p:spPr bwMode="auto">
              <a:xfrm>
                <a:off x="930" y="1071"/>
                <a:ext cx="362" cy="91"/>
              </a:xfrm>
              <a:custGeom>
                <a:avLst/>
                <a:gdLst/>
                <a:ahLst/>
                <a:cxnLst>
                  <a:cxn ang="0">
                    <a:pos x="0" y="52"/>
                  </a:cxn>
                  <a:cxn ang="0">
                    <a:pos x="226" y="7"/>
                  </a:cxn>
                  <a:cxn ang="0">
                    <a:pos x="317" y="7"/>
                  </a:cxn>
                </a:cxnLst>
                <a:rect l="0" t="0" r="r" b="b"/>
                <a:pathLst>
                  <a:path w="317" h="52">
                    <a:moveTo>
                      <a:pt x="0" y="52"/>
                    </a:moveTo>
                    <a:cubicBezTo>
                      <a:pt x="86" y="33"/>
                      <a:pt x="173" y="14"/>
                      <a:pt x="226" y="7"/>
                    </a:cubicBezTo>
                    <a:cubicBezTo>
                      <a:pt x="279" y="0"/>
                      <a:pt x="298" y="3"/>
                      <a:pt x="317" y="7"/>
                    </a:cubicBezTo>
                  </a:path>
                </a:pathLst>
              </a:custGeom>
              <a:solidFill>
                <a:srgbClr val="CC3399"/>
              </a:solidFill>
              <a:ln w="9525">
                <a:solidFill>
                  <a:srgbClr val="000000"/>
                </a:solidFill>
                <a:round/>
                <a:headEnd/>
                <a:tailEnd/>
              </a:ln>
              <a:effectLst/>
            </p:spPr>
            <p:txBody>
              <a:bodyPr>
                <a:prstTxWarp prst="textNoShape">
                  <a:avLst/>
                </a:prstTxWarp>
              </a:bodyPr>
              <a:lstStyle/>
              <a:p>
                <a:endParaRPr lang="en-US"/>
              </a:p>
            </p:txBody>
          </p:sp>
        </p:grpSp>
        <p:sp>
          <p:nvSpPr>
            <p:cNvPr id="72721" name="Text Box 17"/>
            <p:cNvSpPr txBox="1">
              <a:spLocks noChangeArrowheads="1"/>
            </p:cNvSpPr>
            <p:nvPr/>
          </p:nvSpPr>
          <p:spPr bwMode="auto">
            <a:xfrm>
              <a:off x="3062" y="3294"/>
              <a:ext cx="1180" cy="154"/>
            </a:xfrm>
            <a:prstGeom prst="rect">
              <a:avLst/>
            </a:prstGeom>
            <a:noFill/>
            <a:ln w="9525">
              <a:noFill/>
              <a:miter lim="800000"/>
              <a:headEnd/>
              <a:tailEnd/>
            </a:ln>
          </p:spPr>
          <p:txBody>
            <a:bodyPr>
              <a:prstTxWarp prst="textNoShape">
                <a:avLst/>
              </a:prstTxWarp>
              <a:spAutoFit/>
            </a:bodyPr>
            <a:lstStyle/>
            <a:p>
              <a:pPr algn="ctr" eaLnBrk="0" hangingPunct="0"/>
              <a:r>
                <a:rPr lang="en-US" sz="1000" b="1">
                  <a:solidFill>
                    <a:srgbClr val="000000"/>
                  </a:solidFill>
                  <a:latin typeface="Times New Roman" charset="0"/>
                </a:rPr>
                <a:t>Top Layer Biomass maps</a:t>
              </a:r>
              <a:endParaRPr lang="ru-RU" sz="1000" b="1">
                <a:solidFill>
                  <a:srgbClr val="000000"/>
                </a:solidFill>
                <a:latin typeface="Times New Roman" charset="0"/>
              </a:endParaRPr>
            </a:p>
          </p:txBody>
        </p:sp>
        <p:grpSp>
          <p:nvGrpSpPr>
            <p:cNvPr id="72722" name="Group 18"/>
            <p:cNvGrpSpPr>
              <a:grpSpLocks/>
            </p:cNvGrpSpPr>
            <p:nvPr/>
          </p:nvGrpSpPr>
          <p:grpSpPr bwMode="auto">
            <a:xfrm>
              <a:off x="1520" y="3339"/>
              <a:ext cx="1114" cy="639"/>
              <a:chOff x="1584" y="3456"/>
              <a:chExt cx="1114" cy="639"/>
            </a:xfrm>
          </p:grpSpPr>
          <p:sp>
            <p:nvSpPr>
              <p:cNvPr id="72723" name="AutoShape 19"/>
              <p:cNvSpPr>
                <a:spLocks noChangeArrowheads="1"/>
              </p:cNvSpPr>
              <p:nvPr/>
            </p:nvSpPr>
            <p:spPr bwMode="auto">
              <a:xfrm>
                <a:off x="1584" y="3456"/>
                <a:ext cx="1056" cy="639"/>
              </a:xfrm>
              <a:prstGeom prst="can">
                <a:avLst>
                  <a:gd name="adj" fmla="val 25000"/>
                </a:avLst>
              </a:prstGeom>
              <a:solidFill>
                <a:srgbClr val="F4A49C"/>
              </a:solidFill>
              <a:ln w="9525">
                <a:solidFill>
                  <a:srgbClr val="000000"/>
                </a:solidFill>
                <a:round/>
                <a:headEnd/>
                <a:tailEnd/>
              </a:ln>
            </p:spPr>
            <p:txBody>
              <a:bodyPr wrap="none" anchor="ctr">
                <a:prstTxWarp prst="textNoShape">
                  <a:avLst/>
                </a:prstTxWarp>
              </a:bodyPr>
              <a:lstStyle/>
              <a:p>
                <a:endParaRPr lang="en-US"/>
              </a:p>
            </p:txBody>
          </p:sp>
          <p:sp>
            <p:nvSpPr>
              <p:cNvPr id="72724" name="Text Box 20"/>
              <p:cNvSpPr txBox="1">
                <a:spLocks noChangeArrowheads="1"/>
              </p:cNvSpPr>
              <p:nvPr/>
            </p:nvSpPr>
            <p:spPr bwMode="auto">
              <a:xfrm>
                <a:off x="1584" y="3600"/>
                <a:ext cx="1114" cy="442"/>
              </a:xfrm>
              <a:prstGeom prst="rect">
                <a:avLst/>
              </a:prstGeom>
              <a:noFill/>
              <a:ln w="9525">
                <a:noFill/>
                <a:miter lim="800000"/>
                <a:headEnd/>
                <a:tailEnd/>
              </a:ln>
              <a:effectLst/>
            </p:spPr>
            <p:txBody>
              <a:bodyPr>
                <a:prstTxWarp prst="textNoShape">
                  <a:avLst/>
                </a:prstTxWarp>
                <a:spAutoFit/>
              </a:bodyPr>
              <a:lstStyle/>
              <a:p>
                <a:pPr algn="ctr"/>
                <a:r>
                  <a:rPr lang="en-US" sz="1000" b="1">
                    <a:latin typeface="Times New Roman" charset="0"/>
                  </a:rPr>
                  <a:t>Relative biomass of top layer (canopy) for each dominated specie at pixel level of NE2000 map</a:t>
                </a:r>
                <a:endParaRPr lang="ru-RU" sz="1000" b="1">
                  <a:latin typeface="Times New Roman" charset="0"/>
                </a:endParaRPr>
              </a:p>
            </p:txBody>
          </p:sp>
        </p:grpSp>
        <p:grpSp>
          <p:nvGrpSpPr>
            <p:cNvPr id="72725" name="Group 21"/>
            <p:cNvGrpSpPr>
              <a:grpSpLocks/>
            </p:cNvGrpSpPr>
            <p:nvPr/>
          </p:nvGrpSpPr>
          <p:grpSpPr bwMode="auto">
            <a:xfrm>
              <a:off x="3198" y="3521"/>
              <a:ext cx="906" cy="409"/>
              <a:chOff x="476" y="935"/>
              <a:chExt cx="907" cy="409"/>
            </a:xfrm>
          </p:grpSpPr>
          <p:sp>
            <p:nvSpPr>
              <p:cNvPr id="72726" name="AutoShape 22"/>
              <p:cNvSpPr>
                <a:spLocks noChangeArrowheads="1"/>
              </p:cNvSpPr>
              <p:nvPr/>
            </p:nvSpPr>
            <p:spPr bwMode="auto">
              <a:xfrm>
                <a:off x="476" y="935"/>
                <a:ext cx="907" cy="409"/>
              </a:xfrm>
              <a:prstGeom prst="parallelogram">
                <a:avLst>
                  <a:gd name="adj" fmla="val 55440"/>
                </a:avLst>
              </a:prstGeom>
              <a:solidFill>
                <a:srgbClr val="FF9900"/>
              </a:solidFill>
              <a:ln w="9525">
                <a:solidFill>
                  <a:srgbClr val="000000"/>
                </a:solidFill>
                <a:miter lim="800000"/>
                <a:headEnd/>
                <a:tailEnd/>
              </a:ln>
            </p:spPr>
            <p:txBody>
              <a:bodyPr wrap="none" anchor="ctr">
                <a:prstTxWarp prst="textNoShape">
                  <a:avLst/>
                </a:prstTxWarp>
              </a:bodyPr>
              <a:lstStyle/>
              <a:p>
                <a:endParaRPr lang="en-US"/>
              </a:p>
            </p:txBody>
          </p:sp>
          <p:sp>
            <p:nvSpPr>
              <p:cNvPr id="72727" name="Freeform 23"/>
              <p:cNvSpPr>
                <a:spLocks/>
              </p:cNvSpPr>
              <p:nvPr/>
            </p:nvSpPr>
            <p:spPr bwMode="auto">
              <a:xfrm>
                <a:off x="567" y="935"/>
                <a:ext cx="317" cy="227"/>
              </a:xfrm>
              <a:custGeom>
                <a:avLst/>
                <a:gdLst/>
                <a:ahLst/>
                <a:cxnLst>
                  <a:cxn ang="0">
                    <a:pos x="317" y="0"/>
                  </a:cxn>
                  <a:cxn ang="0">
                    <a:pos x="226" y="136"/>
                  </a:cxn>
                  <a:cxn ang="0">
                    <a:pos x="136" y="182"/>
                  </a:cxn>
                  <a:cxn ang="0">
                    <a:pos x="0" y="227"/>
                  </a:cxn>
                </a:cxnLst>
                <a:rect l="0" t="0" r="r" b="b"/>
                <a:pathLst>
                  <a:path w="317" h="227">
                    <a:moveTo>
                      <a:pt x="317" y="0"/>
                    </a:moveTo>
                    <a:cubicBezTo>
                      <a:pt x="286" y="53"/>
                      <a:pt x="256" y="106"/>
                      <a:pt x="226" y="136"/>
                    </a:cubicBezTo>
                    <a:cubicBezTo>
                      <a:pt x="196" y="166"/>
                      <a:pt x="174" y="167"/>
                      <a:pt x="136" y="182"/>
                    </a:cubicBezTo>
                    <a:cubicBezTo>
                      <a:pt x="98" y="197"/>
                      <a:pt x="49" y="212"/>
                      <a:pt x="0" y="227"/>
                    </a:cubicBezTo>
                  </a:path>
                </a:pathLst>
              </a:custGeom>
              <a:solidFill>
                <a:srgbClr val="FF9900"/>
              </a:solidFill>
              <a:ln w="9525">
                <a:solidFill>
                  <a:srgbClr val="000000"/>
                </a:solidFill>
                <a:round/>
                <a:headEnd/>
                <a:tailEnd/>
              </a:ln>
              <a:effectLst/>
            </p:spPr>
            <p:txBody>
              <a:bodyPr>
                <a:prstTxWarp prst="textNoShape">
                  <a:avLst/>
                </a:prstTxWarp>
              </a:bodyPr>
              <a:lstStyle/>
              <a:p>
                <a:endParaRPr lang="en-US"/>
              </a:p>
            </p:txBody>
          </p:sp>
          <p:sp>
            <p:nvSpPr>
              <p:cNvPr id="72728" name="Freeform 24"/>
              <p:cNvSpPr>
                <a:spLocks/>
              </p:cNvSpPr>
              <p:nvPr/>
            </p:nvSpPr>
            <p:spPr bwMode="auto">
              <a:xfrm>
                <a:off x="793" y="1071"/>
                <a:ext cx="227" cy="273"/>
              </a:xfrm>
              <a:custGeom>
                <a:avLst/>
                <a:gdLst/>
                <a:ahLst/>
                <a:cxnLst>
                  <a:cxn ang="0">
                    <a:pos x="0" y="0"/>
                  </a:cxn>
                  <a:cxn ang="0">
                    <a:pos x="137" y="91"/>
                  </a:cxn>
                  <a:cxn ang="0">
                    <a:pos x="227" y="273"/>
                  </a:cxn>
                </a:cxnLst>
                <a:rect l="0" t="0" r="r" b="b"/>
                <a:pathLst>
                  <a:path w="227" h="273">
                    <a:moveTo>
                      <a:pt x="0" y="0"/>
                    </a:moveTo>
                    <a:cubicBezTo>
                      <a:pt x="49" y="22"/>
                      <a:pt x="99" y="45"/>
                      <a:pt x="137" y="91"/>
                    </a:cubicBezTo>
                    <a:cubicBezTo>
                      <a:pt x="175" y="137"/>
                      <a:pt x="201" y="205"/>
                      <a:pt x="227" y="273"/>
                    </a:cubicBezTo>
                  </a:path>
                </a:pathLst>
              </a:custGeom>
              <a:solidFill>
                <a:srgbClr val="FF9900"/>
              </a:solidFill>
              <a:ln w="9525">
                <a:solidFill>
                  <a:srgbClr val="000000"/>
                </a:solidFill>
                <a:round/>
                <a:headEnd/>
                <a:tailEnd/>
              </a:ln>
              <a:effectLst/>
            </p:spPr>
            <p:txBody>
              <a:bodyPr>
                <a:prstTxWarp prst="textNoShape">
                  <a:avLst/>
                </a:prstTxWarp>
              </a:bodyPr>
              <a:lstStyle/>
              <a:p>
                <a:endParaRPr lang="en-US"/>
              </a:p>
            </p:txBody>
          </p:sp>
          <p:sp>
            <p:nvSpPr>
              <p:cNvPr id="72729" name="Freeform 25"/>
              <p:cNvSpPr>
                <a:spLocks/>
              </p:cNvSpPr>
              <p:nvPr/>
            </p:nvSpPr>
            <p:spPr bwMode="auto">
              <a:xfrm>
                <a:off x="930" y="1071"/>
                <a:ext cx="362" cy="91"/>
              </a:xfrm>
              <a:custGeom>
                <a:avLst/>
                <a:gdLst/>
                <a:ahLst/>
                <a:cxnLst>
                  <a:cxn ang="0">
                    <a:pos x="0" y="52"/>
                  </a:cxn>
                  <a:cxn ang="0">
                    <a:pos x="226" y="7"/>
                  </a:cxn>
                  <a:cxn ang="0">
                    <a:pos x="317" y="7"/>
                  </a:cxn>
                </a:cxnLst>
                <a:rect l="0" t="0" r="r" b="b"/>
                <a:pathLst>
                  <a:path w="317" h="52">
                    <a:moveTo>
                      <a:pt x="0" y="52"/>
                    </a:moveTo>
                    <a:cubicBezTo>
                      <a:pt x="86" y="33"/>
                      <a:pt x="173" y="14"/>
                      <a:pt x="226" y="7"/>
                    </a:cubicBezTo>
                    <a:cubicBezTo>
                      <a:pt x="279" y="0"/>
                      <a:pt x="298" y="3"/>
                      <a:pt x="317" y="7"/>
                    </a:cubicBezTo>
                  </a:path>
                </a:pathLst>
              </a:custGeom>
              <a:solidFill>
                <a:srgbClr val="FF9900"/>
              </a:solidFill>
              <a:ln w="9525">
                <a:solidFill>
                  <a:srgbClr val="000000"/>
                </a:solidFill>
                <a:round/>
                <a:headEnd/>
                <a:tailEnd/>
              </a:ln>
              <a:effectLst/>
            </p:spPr>
            <p:txBody>
              <a:bodyPr>
                <a:prstTxWarp prst="textNoShape">
                  <a:avLst/>
                </a:prstTxWarp>
              </a:bodyPr>
              <a:lstStyle/>
              <a:p>
                <a:endParaRPr lang="en-US"/>
              </a:p>
            </p:txBody>
          </p:sp>
        </p:grpSp>
        <p:grpSp>
          <p:nvGrpSpPr>
            <p:cNvPr id="72730" name="Group 26"/>
            <p:cNvGrpSpPr>
              <a:grpSpLocks/>
            </p:cNvGrpSpPr>
            <p:nvPr/>
          </p:nvGrpSpPr>
          <p:grpSpPr bwMode="auto">
            <a:xfrm>
              <a:off x="3097" y="3465"/>
              <a:ext cx="906" cy="409"/>
              <a:chOff x="476" y="935"/>
              <a:chExt cx="907" cy="409"/>
            </a:xfrm>
          </p:grpSpPr>
          <p:sp>
            <p:nvSpPr>
              <p:cNvPr id="72731" name="AutoShape 27"/>
              <p:cNvSpPr>
                <a:spLocks noChangeArrowheads="1"/>
              </p:cNvSpPr>
              <p:nvPr/>
            </p:nvSpPr>
            <p:spPr bwMode="auto">
              <a:xfrm>
                <a:off x="476" y="935"/>
                <a:ext cx="907" cy="409"/>
              </a:xfrm>
              <a:prstGeom prst="parallelogram">
                <a:avLst>
                  <a:gd name="adj" fmla="val 55440"/>
                </a:avLst>
              </a:prstGeom>
              <a:solidFill>
                <a:srgbClr val="FFA3A3"/>
              </a:solidFill>
              <a:ln w="9525">
                <a:solidFill>
                  <a:srgbClr val="000000"/>
                </a:solidFill>
                <a:miter lim="800000"/>
                <a:headEnd/>
                <a:tailEnd/>
              </a:ln>
            </p:spPr>
            <p:txBody>
              <a:bodyPr wrap="none" anchor="ctr">
                <a:prstTxWarp prst="textNoShape">
                  <a:avLst/>
                </a:prstTxWarp>
              </a:bodyPr>
              <a:lstStyle/>
              <a:p>
                <a:endParaRPr lang="en-US"/>
              </a:p>
            </p:txBody>
          </p:sp>
          <p:sp>
            <p:nvSpPr>
              <p:cNvPr id="72732" name="Freeform 28"/>
              <p:cNvSpPr>
                <a:spLocks/>
              </p:cNvSpPr>
              <p:nvPr/>
            </p:nvSpPr>
            <p:spPr bwMode="auto">
              <a:xfrm>
                <a:off x="567" y="935"/>
                <a:ext cx="317" cy="227"/>
              </a:xfrm>
              <a:custGeom>
                <a:avLst/>
                <a:gdLst/>
                <a:ahLst/>
                <a:cxnLst>
                  <a:cxn ang="0">
                    <a:pos x="317" y="0"/>
                  </a:cxn>
                  <a:cxn ang="0">
                    <a:pos x="226" y="136"/>
                  </a:cxn>
                  <a:cxn ang="0">
                    <a:pos x="136" y="182"/>
                  </a:cxn>
                  <a:cxn ang="0">
                    <a:pos x="0" y="227"/>
                  </a:cxn>
                </a:cxnLst>
                <a:rect l="0" t="0" r="r" b="b"/>
                <a:pathLst>
                  <a:path w="317" h="227">
                    <a:moveTo>
                      <a:pt x="317" y="0"/>
                    </a:moveTo>
                    <a:cubicBezTo>
                      <a:pt x="286" y="53"/>
                      <a:pt x="256" y="106"/>
                      <a:pt x="226" y="136"/>
                    </a:cubicBezTo>
                    <a:cubicBezTo>
                      <a:pt x="196" y="166"/>
                      <a:pt x="174" y="167"/>
                      <a:pt x="136" y="182"/>
                    </a:cubicBezTo>
                    <a:cubicBezTo>
                      <a:pt x="98" y="197"/>
                      <a:pt x="49" y="212"/>
                      <a:pt x="0" y="227"/>
                    </a:cubicBezTo>
                  </a:path>
                </a:pathLst>
              </a:custGeom>
              <a:solidFill>
                <a:srgbClr val="FFA3A3"/>
              </a:solidFill>
              <a:ln w="9525">
                <a:solidFill>
                  <a:srgbClr val="000000"/>
                </a:solidFill>
                <a:round/>
                <a:headEnd/>
                <a:tailEnd/>
              </a:ln>
              <a:effectLst/>
            </p:spPr>
            <p:txBody>
              <a:bodyPr>
                <a:prstTxWarp prst="textNoShape">
                  <a:avLst/>
                </a:prstTxWarp>
              </a:bodyPr>
              <a:lstStyle/>
              <a:p>
                <a:endParaRPr lang="en-US"/>
              </a:p>
            </p:txBody>
          </p:sp>
          <p:sp>
            <p:nvSpPr>
              <p:cNvPr id="72733" name="Freeform 29"/>
              <p:cNvSpPr>
                <a:spLocks/>
              </p:cNvSpPr>
              <p:nvPr/>
            </p:nvSpPr>
            <p:spPr bwMode="auto">
              <a:xfrm>
                <a:off x="793" y="1071"/>
                <a:ext cx="227" cy="273"/>
              </a:xfrm>
              <a:custGeom>
                <a:avLst/>
                <a:gdLst/>
                <a:ahLst/>
                <a:cxnLst>
                  <a:cxn ang="0">
                    <a:pos x="0" y="0"/>
                  </a:cxn>
                  <a:cxn ang="0">
                    <a:pos x="137" y="91"/>
                  </a:cxn>
                  <a:cxn ang="0">
                    <a:pos x="227" y="273"/>
                  </a:cxn>
                </a:cxnLst>
                <a:rect l="0" t="0" r="r" b="b"/>
                <a:pathLst>
                  <a:path w="227" h="273">
                    <a:moveTo>
                      <a:pt x="0" y="0"/>
                    </a:moveTo>
                    <a:cubicBezTo>
                      <a:pt x="49" y="22"/>
                      <a:pt x="99" y="45"/>
                      <a:pt x="137" y="91"/>
                    </a:cubicBezTo>
                    <a:cubicBezTo>
                      <a:pt x="175" y="137"/>
                      <a:pt x="201" y="205"/>
                      <a:pt x="227" y="273"/>
                    </a:cubicBezTo>
                  </a:path>
                </a:pathLst>
              </a:custGeom>
              <a:solidFill>
                <a:srgbClr val="FFA3A3"/>
              </a:solidFill>
              <a:ln w="9525">
                <a:solidFill>
                  <a:srgbClr val="000000"/>
                </a:solidFill>
                <a:round/>
                <a:headEnd/>
                <a:tailEnd/>
              </a:ln>
              <a:effectLst/>
            </p:spPr>
            <p:txBody>
              <a:bodyPr>
                <a:prstTxWarp prst="textNoShape">
                  <a:avLst/>
                </a:prstTxWarp>
              </a:bodyPr>
              <a:lstStyle/>
              <a:p>
                <a:endParaRPr lang="en-US"/>
              </a:p>
            </p:txBody>
          </p:sp>
          <p:sp>
            <p:nvSpPr>
              <p:cNvPr id="72734" name="Freeform 30"/>
              <p:cNvSpPr>
                <a:spLocks/>
              </p:cNvSpPr>
              <p:nvPr/>
            </p:nvSpPr>
            <p:spPr bwMode="auto">
              <a:xfrm>
                <a:off x="930" y="1071"/>
                <a:ext cx="362" cy="91"/>
              </a:xfrm>
              <a:custGeom>
                <a:avLst/>
                <a:gdLst/>
                <a:ahLst/>
                <a:cxnLst>
                  <a:cxn ang="0">
                    <a:pos x="0" y="52"/>
                  </a:cxn>
                  <a:cxn ang="0">
                    <a:pos x="226" y="7"/>
                  </a:cxn>
                  <a:cxn ang="0">
                    <a:pos x="317" y="7"/>
                  </a:cxn>
                </a:cxnLst>
                <a:rect l="0" t="0" r="r" b="b"/>
                <a:pathLst>
                  <a:path w="317" h="52">
                    <a:moveTo>
                      <a:pt x="0" y="52"/>
                    </a:moveTo>
                    <a:cubicBezTo>
                      <a:pt x="86" y="33"/>
                      <a:pt x="173" y="14"/>
                      <a:pt x="226" y="7"/>
                    </a:cubicBezTo>
                    <a:cubicBezTo>
                      <a:pt x="279" y="0"/>
                      <a:pt x="298" y="3"/>
                      <a:pt x="317" y="7"/>
                    </a:cubicBezTo>
                  </a:path>
                </a:pathLst>
              </a:custGeom>
              <a:solidFill>
                <a:srgbClr val="FFA3A3"/>
              </a:solidFill>
              <a:ln w="9525">
                <a:solidFill>
                  <a:srgbClr val="000000"/>
                </a:solidFill>
                <a:round/>
                <a:headEnd/>
                <a:tailEnd/>
              </a:ln>
              <a:effectLst/>
            </p:spPr>
            <p:txBody>
              <a:bodyPr>
                <a:prstTxWarp prst="textNoShape">
                  <a:avLst/>
                </a:prstTxWarp>
              </a:bodyPr>
              <a:lstStyle/>
              <a:p>
                <a:endParaRPr lang="en-US"/>
              </a:p>
            </p:txBody>
          </p:sp>
        </p:grpSp>
      </p:grpSp>
      <p:sp>
        <p:nvSpPr>
          <p:cNvPr id="72735" name="AutoShape 31"/>
          <p:cNvSpPr>
            <a:spLocks noChangeArrowheads="1"/>
          </p:cNvSpPr>
          <p:nvPr/>
        </p:nvSpPr>
        <p:spPr bwMode="auto">
          <a:xfrm flipV="1">
            <a:off x="179388" y="908050"/>
            <a:ext cx="4248150" cy="1944688"/>
          </a:xfrm>
          <a:prstGeom prst="upArrowCallout">
            <a:avLst>
              <a:gd name="adj1" fmla="val 108779"/>
              <a:gd name="adj2" fmla="val 54612"/>
              <a:gd name="adj3" fmla="val 16468"/>
              <a:gd name="adj4" fmla="val 82153"/>
            </a:avLst>
          </a:prstGeom>
          <a:solidFill>
            <a:srgbClr val="FFFFCC"/>
          </a:solidFill>
          <a:ln w="9525">
            <a:solidFill>
              <a:schemeClr val="tx1"/>
            </a:solidFill>
            <a:prstDash val="lgDash"/>
            <a:miter lim="800000"/>
            <a:headEnd/>
            <a:tailEnd/>
          </a:ln>
          <a:effectLst/>
        </p:spPr>
        <p:txBody>
          <a:bodyPr wrap="none" anchor="ctr">
            <a:prstTxWarp prst="textNoShape">
              <a:avLst/>
            </a:prstTxWarp>
          </a:bodyPr>
          <a:lstStyle/>
          <a:p>
            <a:endParaRPr lang="en-US"/>
          </a:p>
        </p:txBody>
      </p:sp>
      <p:sp>
        <p:nvSpPr>
          <p:cNvPr id="72736" name="AutoShape 32"/>
          <p:cNvSpPr>
            <a:spLocks noChangeArrowheads="1"/>
          </p:cNvSpPr>
          <p:nvPr/>
        </p:nvSpPr>
        <p:spPr bwMode="auto">
          <a:xfrm>
            <a:off x="323850" y="1268413"/>
            <a:ext cx="2319338" cy="1219200"/>
          </a:xfrm>
          <a:prstGeom prst="can">
            <a:avLst>
              <a:gd name="adj" fmla="val 25000"/>
            </a:avLst>
          </a:prstGeom>
          <a:solidFill>
            <a:srgbClr val="CCECFF"/>
          </a:solidFill>
          <a:ln w="9525">
            <a:solidFill>
              <a:srgbClr val="000000"/>
            </a:solidFill>
            <a:round/>
            <a:headEnd/>
            <a:tailEnd/>
          </a:ln>
        </p:spPr>
        <p:txBody>
          <a:bodyPr wrap="none" anchor="ctr">
            <a:prstTxWarp prst="textNoShape">
              <a:avLst/>
            </a:prstTxWarp>
          </a:bodyPr>
          <a:lstStyle/>
          <a:p>
            <a:endParaRPr lang="en-US"/>
          </a:p>
        </p:txBody>
      </p:sp>
      <p:sp>
        <p:nvSpPr>
          <p:cNvPr id="72737" name="Text Box 33"/>
          <p:cNvSpPr txBox="1">
            <a:spLocks noChangeArrowheads="1"/>
          </p:cNvSpPr>
          <p:nvPr/>
        </p:nvSpPr>
        <p:spPr bwMode="auto">
          <a:xfrm>
            <a:off x="323850" y="981075"/>
            <a:ext cx="2303463" cy="274638"/>
          </a:xfrm>
          <a:prstGeom prst="rect">
            <a:avLst/>
          </a:prstGeom>
          <a:noFill/>
          <a:ln w="9525">
            <a:noFill/>
            <a:miter lim="800000"/>
            <a:headEnd/>
            <a:tailEnd/>
          </a:ln>
        </p:spPr>
        <p:txBody>
          <a:bodyPr>
            <a:prstTxWarp prst="textNoShape">
              <a:avLst/>
            </a:prstTxWarp>
            <a:spAutoFit/>
          </a:bodyPr>
          <a:lstStyle/>
          <a:p>
            <a:pPr algn="ctr" eaLnBrk="0" hangingPunct="0"/>
            <a:r>
              <a:rPr lang="en-US" sz="1200" b="1">
                <a:solidFill>
                  <a:srgbClr val="000000"/>
                </a:solidFill>
              </a:rPr>
              <a:t>Forest account data base</a:t>
            </a:r>
            <a:endParaRPr lang="ru-RU" sz="1200" b="1">
              <a:solidFill>
                <a:srgbClr val="000000"/>
              </a:solidFill>
            </a:endParaRPr>
          </a:p>
        </p:txBody>
      </p:sp>
      <p:sp>
        <p:nvSpPr>
          <p:cNvPr id="72738" name="Text Box 34"/>
          <p:cNvSpPr txBox="1">
            <a:spLocks noChangeArrowheads="1"/>
          </p:cNvSpPr>
          <p:nvPr/>
        </p:nvSpPr>
        <p:spPr bwMode="auto">
          <a:xfrm>
            <a:off x="250825" y="1341438"/>
            <a:ext cx="2376488" cy="1008062"/>
          </a:xfrm>
          <a:prstGeom prst="rect">
            <a:avLst/>
          </a:prstGeom>
          <a:noFill/>
          <a:ln w="9525">
            <a:noFill/>
            <a:miter lim="800000"/>
            <a:headEnd/>
            <a:tailEnd/>
          </a:ln>
          <a:effectLst/>
        </p:spPr>
        <p:txBody>
          <a:bodyPr>
            <a:prstTxWarp prst="textNoShape">
              <a:avLst/>
            </a:prstTxWarp>
            <a:spAutoFit/>
          </a:bodyPr>
          <a:lstStyle/>
          <a:p>
            <a:pPr algn="ctr">
              <a:lnSpc>
                <a:spcPct val="50000"/>
              </a:lnSpc>
              <a:spcBef>
                <a:spcPct val="50000"/>
              </a:spcBef>
            </a:pPr>
            <a:r>
              <a:rPr lang="en-US" sz="1200" b="1">
                <a:latin typeface="Times New Roman" charset="0"/>
                <a:ea typeface="Times New Roman" charset="0"/>
                <a:cs typeface="Times New Roman" charset="0"/>
              </a:rPr>
              <a:t>Forest enterprise</a:t>
            </a:r>
            <a:r>
              <a:rPr lang="ru-RU" sz="1200" b="1">
                <a:latin typeface="Times New Roman" charset="0"/>
                <a:ea typeface="Times New Roman" charset="0"/>
                <a:cs typeface="Times New Roman" charset="0"/>
              </a:rPr>
              <a:t>:</a:t>
            </a:r>
          </a:p>
          <a:p>
            <a:pPr>
              <a:spcBef>
                <a:spcPct val="50000"/>
              </a:spcBef>
              <a:buFontTx/>
              <a:buChar char="•"/>
            </a:pPr>
            <a:r>
              <a:rPr lang="ru-RU" sz="1200">
                <a:latin typeface="Times New Roman" charset="0"/>
                <a:ea typeface="Times New Roman" charset="0"/>
                <a:cs typeface="Times New Roman" charset="0"/>
              </a:rPr>
              <a:t> </a:t>
            </a:r>
            <a:r>
              <a:rPr lang="en-US" sz="1200" b="1">
                <a:latin typeface="Times New Roman" charset="0"/>
                <a:ea typeface="Times New Roman" charset="0"/>
                <a:cs typeface="Times New Roman" charset="0"/>
              </a:rPr>
              <a:t>Stock volume</a:t>
            </a:r>
            <a:endParaRPr lang="ru-RU" sz="1200" b="1">
              <a:latin typeface="Times New Roman" charset="0"/>
              <a:ea typeface="Times New Roman" charset="0"/>
              <a:cs typeface="Times New Roman" charset="0"/>
            </a:endParaRPr>
          </a:p>
          <a:p>
            <a:pPr>
              <a:spcBef>
                <a:spcPct val="50000"/>
              </a:spcBef>
              <a:buFontTx/>
              <a:buChar char="•"/>
            </a:pPr>
            <a:r>
              <a:rPr lang="en-US" sz="1200" b="1">
                <a:latin typeface="Times New Roman" charset="0"/>
                <a:ea typeface="Times New Roman" charset="0"/>
                <a:cs typeface="Times New Roman" charset="0"/>
              </a:rPr>
              <a:t>Age-specie structure</a:t>
            </a:r>
            <a:endParaRPr lang="ru-RU" sz="1200" b="1">
              <a:latin typeface="Times New Roman" charset="0"/>
              <a:ea typeface="Times New Roman" charset="0"/>
              <a:cs typeface="Times New Roman" charset="0"/>
            </a:endParaRPr>
          </a:p>
          <a:p>
            <a:pPr>
              <a:spcBef>
                <a:spcPct val="50000"/>
              </a:spcBef>
              <a:buFontTx/>
              <a:buChar char="•"/>
            </a:pPr>
            <a:r>
              <a:rPr lang="en-US" sz="1200" b="1">
                <a:latin typeface="Times New Roman" charset="0"/>
                <a:ea typeface="Times New Roman" charset="0"/>
                <a:cs typeface="Times New Roman" charset="0"/>
              </a:rPr>
              <a:t>Specie area</a:t>
            </a:r>
            <a:endParaRPr lang="ru-RU" sz="1200" b="1">
              <a:latin typeface="Times New Roman" charset="0"/>
            </a:endParaRPr>
          </a:p>
        </p:txBody>
      </p:sp>
      <p:sp>
        <p:nvSpPr>
          <p:cNvPr id="72739" name="Text Box 35"/>
          <p:cNvSpPr txBox="1">
            <a:spLocks noChangeArrowheads="1"/>
          </p:cNvSpPr>
          <p:nvPr/>
        </p:nvSpPr>
        <p:spPr bwMode="auto">
          <a:xfrm>
            <a:off x="2555875" y="908050"/>
            <a:ext cx="1871663" cy="581025"/>
          </a:xfrm>
          <a:prstGeom prst="rect">
            <a:avLst/>
          </a:prstGeom>
          <a:noFill/>
          <a:ln w="9525">
            <a:noFill/>
            <a:miter lim="800000"/>
            <a:headEnd/>
            <a:tailEnd/>
          </a:ln>
        </p:spPr>
        <p:txBody>
          <a:bodyPr>
            <a:prstTxWarp prst="textNoShape">
              <a:avLst/>
            </a:prstTxWarp>
            <a:spAutoFit/>
          </a:bodyPr>
          <a:lstStyle/>
          <a:p>
            <a:pPr algn="ctr" eaLnBrk="0" hangingPunct="0"/>
            <a:r>
              <a:rPr lang="en-US" sz="800" b="1"/>
              <a:t>Conversion coefficients stock volumes to biomass of forest layers </a:t>
            </a:r>
            <a:br>
              <a:rPr lang="en-US" sz="800" b="1"/>
            </a:br>
            <a:r>
              <a:rPr lang="ru-RU" sz="800" i="1"/>
              <a:t>(</a:t>
            </a:r>
            <a:r>
              <a:rPr lang="en-US" sz="800" i="1"/>
              <a:t>A. Utkin</a:t>
            </a:r>
            <a:r>
              <a:rPr lang="ru-RU" sz="800" i="1"/>
              <a:t>, </a:t>
            </a:r>
            <a:r>
              <a:rPr lang="en-US" sz="800" i="1"/>
              <a:t>D. Zamolodchikov , etc.</a:t>
            </a:r>
            <a:r>
              <a:rPr lang="ru-RU" sz="800" i="1"/>
              <a:t>)</a:t>
            </a:r>
          </a:p>
        </p:txBody>
      </p:sp>
      <p:grpSp>
        <p:nvGrpSpPr>
          <p:cNvPr id="72740" name="Group 36"/>
          <p:cNvGrpSpPr>
            <a:grpSpLocks/>
          </p:cNvGrpSpPr>
          <p:nvPr/>
        </p:nvGrpSpPr>
        <p:grpSpPr bwMode="auto">
          <a:xfrm>
            <a:off x="2916238" y="1484313"/>
            <a:ext cx="1441450" cy="936625"/>
            <a:chOff x="1791" y="754"/>
            <a:chExt cx="908" cy="590"/>
          </a:xfrm>
        </p:grpSpPr>
        <p:sp>
          <p:nvSpPr>
            <p:cNvPr id="72741" name="AutoShape 37"/>
            <p:cNvSpPr>
              <a:spLocks noChangeArrowheads="1"/>
            </p:cNvSpPr>
            <p:nvPr/>
          </p:nvSpPr>
          <p:spPr bwMode="auto">
            <a:xfrm>
              <a:off x="1791" y="754"/>
              <a:ext cx="908" cy="590"/>
            </a:xfrm>
            <a:prstGeom prst="foldedCorner">
              <a:avLst>
                <a:gd name="adj" fmla="val 12500"/>
              </a:avLst>
            </a:prstGeom>
            <a:solidFill>
              <a:srgbClr val="99FF99"/>
            </a:solidFill>
            <a:ln w="9525">
              <a:solidFill>
                <a:schemeClr val="tx1"/>
              </a:solidFill>
              <a:round/>
              <a:headEnd/>
              <a:tailEnd/>
            </a:ln>
            <a:effectLst/>
          </p:spPr>
          <p:txBody>
            <a:bodyPr wrap="none" anchor="ctr">
              <a:prstTxWarp prst="textNoShape">
                <a:avLst/>
              </a:prstTxWarp>
            </a:bodyPr>
            <a:lstStyle/>
            <a:p>
              <a:endParaRPr lang="en-US"/>
            </a:p>
          </p:txBody>
        </p:sp>
        <p:sp>
          <p:nvSpPr>
            <p:cNvPr id="72742" name="Text Box 38"/>
            <p:cNvSpPr txBox="1">
              <a:spLocks noChangeArrowheads="1"/>
            </p:cNvSpPr>
            <p:nvPr/>
          </p:nvSpPr>
          <p:spPr bwMode="auto">
            <a:xfrm>
              <a:off x="1837" y="890"/>
              <a:ext cx="771" cy="408"/>
            </a:xfrm>
            <a:prstGeom prst="rect">
              <a:avLst/>
            </a:prstGeom>
            <a:solidFill>
              <a:srgbClr val="99FF99"/>
            </a:solidFill>
            <a:ln w="9525">
              <a:noFill/>
              <a:miter lim="800000"/>
              <a:headEnd/>
              <a:tailEnd/>
            </a:ln>
          </p:spPr>
          <p:txBody>
            <a:bodyPr>
              <a:prstTxWarp prst="textNoShape">
                <a:avLst/>
              </a:prstTxWarp>
            </a:bodyPr>
            <a:lstStyle/>
            <a:p>
              <a:pPr eaLnBrk="0" hangingPunct="0"/>
              <a:r>
                <a:rPr lang="en-US" sz="1000" b="1">
                  <a:latin typeface="Times New Roman" charset="0"/>
                </a:rPr>
                <a:t>Biomass fraction</a:t>
              </a:r>
              <a:r>
                <a:rPr lang="ru-RU" sz="1000" b="1">
                  <a:latin typeface="Times New Roman" charset="0"/>
                </a:rPr>
                <a:t>:</a:t>
              </a:r>
            </a:p>
            <a:p>
              <a:pPr eaLnBrk="0" hangingPunct="0"/>
              <a:r>
                <a:rPr lang="en-US" sz="1000">
                  <a:latin typeface="Times New Roman" charset="0"/>
                </a:rPr>
                <a:t>total</a:t>
              </a:r>
              <a:r>
                <a:rPr lang="ru-RU" sz="1000">
                  <a:latin typeface="Times New Roman" charset="0"/>
                </a:rPr>
                <a:t>; </a:t>
              </a:r>
              <a:r>
                <a:rPr lang="en-US" sz="1000">
                  <a:latin typeface="Times New Roman" charset="0"/>
                </a:rPr>
                <a:t>stem</a:t>
              </a:r>
              <a:r>
                <a:rPr lang="ru-RU" sz="1000">
                  <a:latin typeface="Times New Roman" charset="0"/>
                </a:rPr>
                <a:t>; </a:t>
              </a:r>
              <a:r>
                <a:rPr lang="en-US" sz="1000">
                  <a:latin typeface="Times New Roman" charset="0"/>
                </a:rPr>
                <a:t>root</a:t>
              </a:r>
              <a:r>
                <a:rPr lang="ru-RU" sz="1000">
                  <a:latin typeface="Times New Roman" charset="0"/>
                </a:rPr>
                <a:t>; </a:t>
              </a:r>
              <a:r>
                <a:rPr lang="en-US" sz="1000">
                  <a:latin typeface="Times New Roman" charset="0"/>
                </a:rPr>
                <a:t>branch</a:t>
              </a:r>
              <a:r>
                <a:rPr lang="ru-RU" sz="1000">
                  <a:latin typeface="Times New Roman" charset="0"/>
                </a:rPr>
                <a:t>; </a:t>
              </a:r>
              <a:r>
                <a:rPr lang="en-US" sz="1000">
                  <a:latin typeface="Times New Roman" charset="0"/>
                </a:rPr>
                <a:t>leaf</a:t>
              </a:r>
              <a:r>
                <a:rPr lang="ru-RU" sz="1000">
                  <a:latin typeface="Times New Roman" charset="0"/>
                </a:rPr>
                <a:t> / </a:t>
              </a:r>
              <a:r>
                <a:rPr lang="en-US" sz="1000">
                  <a:latin typeface="Times New Roman" charset="0"/>
                </a:rPr>
                <a:t>needle</a:t>
              </a:r>
              <a:endParaRPr lang="ru-RU" sz="1000">
                <a:latin typeface="Times New Roman" charset="0"/>
              </a:endParaRPr>
            </a:p>
          </p:txBody>
        </p:sp>
        <p:sp>
          <p:nvSpPr>
            <p:cNvPr id="72743" name="Text Box 39"/>
            <p:cNvSpPr txBox="1">
              <a:spLocks noChangeArrowheads="1"/>
            </p:cNvSpPr>
            <p:nvPr/>
          </p:nvSpPr>
          <p:spPr bwMode="auto">
            <a:xfrm>
              <a:off x="1882" y="754"/>
              <a:ext cx="442" cy="154"/>
            </a:xfrm>
            <a:prstGeom prst="rect">
              <a:avLst/>
            </a:prstGeom>
            <a:noFill/>
            <a:ln w="9525">
              <a:noFill/>
              <a:miter lim="800000"/>
              <a:headEnd/>
              <a:tailEnd/>
            </a:ln>
            <a:effectLst/>
          </p:spPr>
          <p:txBody>
            <a:bodyPr>
              <a:prstTxWarp prst="textNoShape">
                <a:avLst/>
              </a:prstTxWarp>
              <a:spAutoFit/>
            </a:bodyPr>
            <a:lstStyle/>
            <a:p>
              <a:r>
                <a:rPr lang="en-US" sz="1000" b="1">
                  <a:latin typeface="Times New Roman" charset="0"/>
                  <a:ea typeface="Times New Roman" charset="0"/>
                  <a:cs typeface="Times New Roman" charset="0"/>
                </a:rPr>
                <a:t>k=Ph/M</a:t>
              </a:r>
              <a:r>
                <a:rPr lang="ru-RU" sz="1000">
                  <a:latin typeface="Times New Roman" charset="0"/>
                </a:rPr>
                <a:t> </a:t>
              </a:r>
            </a:p>
          </p:txBody>
        </p:sp>
      </p:grpSp>
      <p:grpSp>
        <p:nvGrpSpPr>
          <p:cNvPr id="72744" name="Group 40"/>
          <p:cNvGrpSpPr>
            <a:grpSpLocks/>
          </p:cNvGrpSpPr>
          <p:nvPr/>
        </p:nvGrpSpPr>
        <p:grpSpPr bwMode="auto">
          <a:xfrm>
            <a:off x="4500563" y="908050"/>
            <a:ext cx="4176712" cy="1944688"/>
            <a:chOff x="2835" y="572"/>
            <a:chExt cx="2631" cy="1225"/>
          </a:xfrm>
        </p:grpSpPr>
        <p:sp>
          <p:nvSpPr>
            <p:cNvPr id="72745" name="AutoShape 41"/>
            <p:cNvSpPr>
              <a:spLocks noChangeArrowheads="1"/>
            </p:cNvSpPr>
            <p:nvPr/>
          </p:nvSpPr>
          <p:spPr bwMode="auto">
            <a:xfrm flipV="1">
              <a:off x="2835" y="572"/>
              <a:ext cx="2631" cy="1225"/>
            </a:xfrm>
            <a:prstGeom prst="upArrowCallout">
              <a:avLst>
                <a:gd name="adj1" fmla="val 106950"/>
                <a:gd name="adj2" fmla="val 53694"/>
                <a:gd name="adj3" fmla="val 16468"/>
                <a:gd name="adj4" fmla="val 82153"/>
              </a:avLst>
            </a:prstGeom>
            <a:solidFill>
              <a:srgbClr val="99CCFF"/>
            </a:solidFill>
            <a:ln w="9525">
              <a:solidFill>
                <a:schemeClr val="tx1"/>
              </a:solidFill>
              <a:prstDash val="lgDash"/>
              <a:miter lim="800000"/>
              <a:headEnd/>
              <a:tailEnd/>
            </a:ln>
            <a:effectLst/>
          </p:spPr>
          <p:txBody>
            <a:bodyPr wrap="none" anchor="ctr">
              <a:prstTxWarp prst="textNoShape">
                <a:avLst/>
              </a:prstTxWarp>
            </a:bodyPr>
            <a:lstStyle/>
            <a:p>
              <a:endParaRPr lang="en-US"/>
            </a:p>
          </p:txBody>
        </p:sp>
        <p:sp>
          <p:nvSpPr>
            <p:cNvPr id="72746" name="AutoShape 42"/>
            <p:cNvSpPr>
              <a:spLocks noChangeArrowheads="1"/>
            </p:cNvSpPr>
            <p:nvPr/>
          </p:nvSpPr>
          <p:spPr bwMode="auto">
            <a:xfrm>
              <a:off x="2925" y="891"/>
              <a:ext cx="817" cy="589"/>
            </a:xfrm>
            <a:prstGeom prst="can">
              <a:avLst>
                <a:gd name="adj" fmla="val 25000"/>
              </a:avLst>
            </a:prstGeom>
            <a:solidFill>
              <a:srgbClr val="CCECFF"/>
            </a:solidFill>
            <a:ln w="9525">
              <a:solidFill>
                <a:srgbClr val="000000"/>
              </a:solidFill>
              <a:round/>
              <a:headEnd/>
              <a:tailEnd/>
            </a:ln>
          </p:spPr>
          <p:txBody>
            <a:bodyPr wrap="none" anchor="ctr">
              <a:prstTxWarp prst="textNoShape">
                <a:avLst/>
              </a:prstTxWarp>
            </a:bodyPr>
            <a:lstStyle/>
            <a:p>
              <a:pPr algn="ctr"/>
              <a:endParaRPr lang="en-US" sz="2400">
                <a:latin typeface="Times New Roman" charset="0"/>
              </a:endParaRPr>
            </a:p>
          </p:txBody>
        </p:sp>
        <p:sp>
          <p:nvSpPr>
            <p:cNvPr id="72747" name="Text Box 43"/>
            <p:cNvSpPr txBox="1">
              <a:spLocks noChangeArrowheads="1"/>
            </p:cNvSpPr>
            <p:nvPr/>
          </p:nvSpPr>
          <p:spPr bwMode="auto">
            <a:xfrm>
              <a:off x="2970" y="1072"/>
              <a:ext cx="726" cy="250"/>
            </a:xfrm>
            <a:prstGeom prst="rect">
              <a:avLst/>
            </a:prstGeom>
            <a:noFill/>
            <a:ln w="9525">
              <a:noFill/>
              <a:miter lim="800000"/>
              <a:headEnd/>
              <a:tailEnd/>
            </a:ln>
            <a:effectLst/>
          </p:spPr>
          <p:txBody>
            <a:bodyPr>
              <a:prstTxWarp prst="textNoShape">
                <a:avLst/>
              </a:prstTxWarp>
              <a:spAutoFit/>
            </a:bodyPr>
            <a:lstStyle/>
            <a:p>
              <a:pPr algn="ctr"/>
              <a:endParaRPr lang="en-US" sz="1000" b="1">
                <a:latin typeface="Times New Roman" charset="0"/>
              </a:endParaRPr>
            </a:p>
            <a:p>
              <a:pPr algn="ctr"/>
              <a:r>
                <a:rPr lang="en-US" sz="1000" b="1">
                  <a:latin typeface="Times New Roman" charset="0"/>
                </a:rPr>
                <a:t>TEST PLOTS</a:t>
              </a:r>
              <a:r>
                <a:rPr lang="ru-RU" sz="1000">
                  <a:latin typeface="Times New Roman" charset="0"/>
                </a:rPr>
                <a:t> </a:t>
              </a:r>
              <a:endParaRPr lang="ru-RU" sz="900" i="1">
                <a:latin typeface="Times New Roman" charset="0"/>
              </a:endParaRPr>
            </a:p>
          </p:txBody>
        </p:sp>
        <p:sp>
          <p:nvSpPr>
            <p:cNvPr id="72748" name="Rectangle 44"/>
            <p:cNvSpPr>
              <a:spLocks noChangeArrowheads="1"/>
            </p:cNvSpPr>
            <p:nvPr/>
          </p:nvSpPr>
          <p:spPr bwMode="auto">
            <a:xfrm>
              <a:off x="3061" y="618"/>
              <a:ext cx="2268" cy="250"/>
            </a:xfrm>
            <a:prstGeom prst="rect">
              <a:avLst/>
            </a:prstGeom>
            <a:noFill/>
            <a:ln w="9525">
              <a:noFill/>
              <a:miter lim="800000"/>
              <a:headEnd/>
              <a:tailEnd/>
            </a:ln>
            <a:effectLst/>
          </p:spPr>
          <p:txBody>
            <a:bodyPr>
              <a:prstTxWarp prst="textNoShape">
                <a:avLst/>
              </a:prstTxWarp>
              <a:spAutoFit/>
            </a:bodyPr>
            <a:lstStyle/>
            <a:p>
              <a:pPr algn="ctr"/>
              <a:r>
                <a:rPr lang="en-US" sz="1200" b="1"/>
                <a:t>Biomass and productivity database</a:t>
              </a:r>
              <a:r>
                <a:rPr lang="ru-RU" sz="1200" b="1"/>
                <a:t/>
              </a:r>
              <a:br>
                <a:rPr lang="ru-RU" sz="1200" b="1"/>
              </a:br>
              <a:r>
                <a:rPr lang="ru-RU" sz="800" i="1"/>
                <a:t>(</a:t>
              </a:r>
              <a:r>
                <a:rPr lang="en-US" sz="800" i="1"/>
                <a:t>A. Utkin</a:t>
              </a:r>
              <a:r>
                <a:rPr lang="ru-RU" sz="800" i="1"/>
                <a:t>, </a:t>
              </a:r>
              <a:r>
                <a:rPr lang="en-US" sz="800" i="1"/>
                <a:t>D. Zamolodchikov , etc.</a:t>
              </a:r>
              <a:r>
                <a:rPr lang="ru-RU" sz="800" i="1"/>
                <a:t>)</a:t>
              </a:r>
            </a:p>
          </p:txBody>
        </p:sp>
        <p:sp>
          <p:nvSpPr>
            <p:cNvPr id="72749" name="AutoShape 45"/>
            <p:cNvSpPr>
              <a:spLocks noChangeArrowheads="1"/>
            </p:cNvSpPr>
            <p:nvPr/>
          </p:nvSpPr>
          <p:spPr bwMode="auto">
            <a:xfrm>
              <a:off x="3878" y="890"/>
              <a:ext cx="681" cy="590"/>
            </a:xfrm>
            <a:prstGeom prst="foldedCorner">
              <a:avLst>
                <a:gd name="adj" fmla="val 12500"/>
              </a:avLst>
            </a:prstGeom>
            <a:solidFill>
              <a:srgbClr val="99FF99"/>
            </a:solidFill>
            <a:ln w="9525">
              <a:solidFill>
                <a:schemeClr val="tx1"/>
              </a:solidFill>
              <a:round/>
              <a:headEnd/>
              <a:tailEnd/>
            </a:ln>
            <a:effectLst/>
          </p:spPr>
          <p:txBody>
            <a:bodyPr wrap="none" anchor="ctr">
              <a:prstTxWarp prst="textNoShape">
                <a:avLst/>
              </a:prstTxWarp>
            </a:bodyPr>
            <a:lstStyle/>
            <a:p>
              <a:endParaRPr lang="en-US"/>
            </a:p>
          </p:txBody>
        </p:sp>
        <p:sp>
          <p:nvSpPr>
            <p:cNvPr id="72750" name="Text Box 46"/>
            <p:cNvSpPr txBox="1">
              <a:spLocks noChangeArrowheads="1"/>
            </p:cNvSpPr>
            <p:nvPr/>
          </p:nvSpPr>
          <p:spPr bwMode="auto">
            <a:xfrm>
              <a:off x="3923" y="936"/>
              <a:ext cx="635" cy="454"/>
            </a:xfrm>
            <a:prstGeom prst="rect">
              <a:avLst/>
            </a:prstGeom>
            <a:noFill/>
            <a:ln w="9525">
              <a:noFill/>
              <a:miter lim="800000"/>
              <a:headEnd/>
              <a:tailEnd/>
            </a:ln>
          </p:spPr>
          <p:txBody>
            <a:bodyPr>
              <a:prstTxWarp prst="textNoShape">
                <a:avLst/>
              </a:prstTxWarp>
            </a:bodyPr>
            <a:lstStyle/>
            <a:p>
              <a:pPr algn="ctr" eaLnBrk="0" hangingPunct="0"/>
              <a:r>
                <a:rPr lang="en-US" sz="900">
                  <a:latin typeface="Times New Roman" charset="0"/>
                </a:rPr>
                <a:t>Conversion coefficients of total biomass of branches of crown to thin ones</a:t>
              </a:r>
              <a:endParaRPr lang="ru-RU" sz="900">
                <a:latin typeface="Times New Roman" charset="0"/>
              </a:endParaRPr>
            </a:p>
          </p:txBody>
        </p:sp>
        <p:sp>
          <p:nvSpPr>
            <p:cNvPr id="72751" name="AutoShape 47"/>
            <p:cNvSpPr>
              <a:spLocks noChangeArrowheads="1"/>
            </p:cNvSpPr>
            <p:nvPr/>
          </p:nvSpPr>
          <p:spPr bwMode="auto">
            <a:xfrm>
              <a:off x="4649" y="890"/>
              <a:ext cx="681" cy="590"/>
            </a:xfrm>
            <a:prstGeom prst="foldedCorner">
              <a:avLst>
                <a:gd name="adj" fmla="val 12500"/>
              </a:avLst>
            </a:prstGeom>
            <a:solidFill>
              <a:srgbClr val="99FF99"/>
            </a:solidFill>
            <a:ln w="9525">
              <a:solidFill>
                <a:schemeClr val="tx1"/>
              </a:solidFill>
              <a:round/>
              <a:headEnd/>
              <a:tailEnd/>
            </a:ln>
            <a:effectLst/>
          </p:spPr>
          <p:txBody>
            <a:bodyPr wrap="none" anchor="ctr">
              <a:prstTxWarp prst="textNoShape">
                <a:avLst/>
              </a:prstTxWarp>
            </a:bodyPr>
            <a:lstStyle/>
            <a:p>
              <a:endParaRPr lang="en-US"/>
            </a:p>
          </p:txBody>
        </p:sp>
        <p:sp>
          <p:nvSpPr>
            <p:cNvPr id="72752" name="Text Box 48"/>
            <p:cNvSpPr txBox="1">
              <a:spLocks noChangeArrowheads="1"/>
            </p:cNvSpPr>
            <p:nvPr/>
          </p:nvSpPr>
          <p:spPr bwMode="auto">
            <a:xfrm>
              <a:off x="4694" y="936"/>
              <a:ext cx="635" cy="454"/>
            </a:xfrm>
            <a:prstGeom prst="rect">
              <a:avLst/>
            </a:prstGeom>
            <a:noFill/>
            <a:ln w="9525">
              <a:noFill/>
              <a:miter lim="800000"/>
              <a:headEnd/>
              <a:tailEnd/>
            </a:ln>
          </p:spPr>
          <p:txBody>
            <a:bodyPr>
              <a:prstTxWarp prst="textNoShape">
                <a:avLst/>
              </a:prstTxWarp>
            </a:bodyPr>
            <a:lstStyle/>
            <a:p>
              <a:pPr algn="ctr" eaLnBrk="0" hangingPunct="0"/>
              <a:r>
                <a:rPr lang="en-US" sz="900">
                  <a:latin typeface="Times New Roman" charset="0"/>
                </a:rPr>
                <a:t>Conversion coefficients of total biomass of branches of crown to dead ones</a:t>
              </a:r>
              <a:endParaRPr lang="ru-RU" sz="900">
                <a:latin typeface="Times New Roman" charset="0"/>
              </a:endParaRPr>
            </a:p>
          </p:txBody>
        </p:sp>
      </p:grpSp>
      <p:grpSp>
        <p:nvGrpSpPr>
          <p:cNvPr id="72753" name="Group 49"/>
          <p:cNvGrpSpPr>
            <a:grpSpLocks/>
          </p:cNvGrpSpPr>
          <p:nvPr/>
        </p:nvGrpSpPr>
        <p:grpSpPr bwMode="auto">
          <a:xfrm>
            <a:off x="5867400" y="2924175"/>
            <a:ext cx="3219450" cy="1800225"/>
            <a:chOff x="3696" y="1842"/>
            <a:chExt cx="2028" cy="1134"/>
          </a:xfrm>
        </p:grpSpPr>
        <p:sp>
          <p:nvSpPr>
            <p:cNvPr id="72754" name="AutoShape 50"/>
            <p:cNvSpPr>
              <a:spLocks noChangeArrowheads="1"/>
            </p:cNvSpPr>
            <p:nvPr/>
          </p:nvSpPr>
          <p:spPr bwMode="auto">
            <a:xfrm>
              <a:off x="3696" y="1842"/>
              <a:ext cx="1062" cy="681"/>
            </a:xfrm>
            <a:prstGeom prst="can">
              <a:avLst>
                <a:gd name="adj" fmla="val 25000"/>
              </a:avLst>
            </a:prstGeom>
            <a:solidFill>
              <a:srgbClr val="E9FFE9"/>
            </a:solidFill>
            <a:ln w="9525">
              <a:solidFill>
                <a:srgbClr val="000000"/>
              </a:solidFill>
              <a:round/>
              <a:headEnd/>
              <a:tailEnd/>
            </a:ln>
          </p:spPr>
          <p:txBody>
            <a:bodyPr wrap="none" anchor="ctr">
              <a:prstTxWarp prst="textNoShape">
                <a:avLst/>
              </a:prstTxWarp>
            </a:bodyPr>
            <a:lstStyle/>
            <a:p>
              <a:endParaRPr lang="en-US"/>
            </a:p>
          </p:txBody>
        </p:sp>
        <p:sp>
          <p:nvSpPr>
            <p:cNvPr id="72755" name="Text Box 51"/>
            <p:cNvSpPr txBox="1">
              <a:spLocks noChangeArrowheads="1"/>
            </p:cNvSpPr>
            <p:nvPr/>
          </p:nvSpPr>
          <p:spPr bwMode="auto">
            <a:xfrm>
              <a:off x="3742" y="2024"/>
              <a:ext cx="936" cy="459"/>
            </a:xfrm>
            <a:prstGeom prst="rect">
              <a:avLst/>
            </a:prstGeom>
            <a:noFill/>
            <a:ln w="9525">
              <a:noFill/>
              <a:miter lim="800000"/>
              <a:headEnd/>
              <a:tailEnd/>
            </a:ln>
          </p:spPr>
          <p:txBody>
            <a:bodyPr>
              <a:prstTxWarp prst="textNoShape">
                <a:avLst/>
              </a:prstTxWarp>
            </a:bodyPr>
            <a:lstStyle/>
            <a:p>
              <a:pPr algn="ctr" eaLnBrk="0" hangingPunct="0"/>
              <a:r>
                <a:rPr lang="en-US" sz="1000" b="1">
                  <a:latin typeface="Times New Roman" charset="0"/>
                </a:rPr>
                <a:t>Relative biomass of top layer (canopy) for each dominated specie at the forest enterprise level</a:t>
              </a:r>
              <a:endParaRPr lang="ru-RU" sz="1000" b="1">
                <a:latin typeface="Times New Roman" charset="0"/>
              </a:endParaRPr>
            </a:p>
          </p:txBody>
        </p:sp>
        <p:sp>
          <p:nvSpPr>
            <p:cNvPr id="72756" name="Text Box 52"/>
            <p:cNvSpPr txBox="1">
              <a:spLocks noChangeArrowheads="1"/>
            </p:cNvSpPr>
            <p:nvPr/>
          </p:nvSpPr>
          <p:spPr bwMode="auto">
            <a:xfrm>
              <a:off x="4970" y="1945"/>
              <a:ext cx="736" cy="215"/>
            </a:xfrm>
            <a:prstGeom prst="rect">
              <a:avLst/>
            </a:prstGeom>
            <a:solidFill>
              <a:srgbClr val="E9FFE9"/>
            </a:solidFill>
            <a:ln w="9525">
              <a:solidFill>
                <a:srgbClr val="000000"/>
              </a:solidFill>
              <a:miter lim="800000"/>
              <a:headEnd/>
              <a:tailEnd/>
            </a:ln>
          </p:spPr>
          <p:txBody>
            <a:bodyPr>
              <a:prstTxWarp prst="textNoShape">
                <a:avLst/>
              </a:prstTxWarp>
            </a:bodyPr>
            <a:lstStyle/>
            <a:p>
              <a:pPr algn="ctr" eaLnBrk="0" hangingPunct="0"/>
              <a:r>
                <a:rPr lang="en-US" sz="1000">
                  <a:latin typeface="Times New Roman" charset="0"/>
                </a:rPr>
                <a:t>Leaf/needle biomass</a:t>
              </a:r>
              <a:r>
                <a:rPr lang="ru-RU" sz="800">
                  <a:latin typeface="Times New Roman" charset="0"/>
                </a:rPr>
                <a:t> </a:t>
              </a:r>
            </a:p>
          </p:txBody>
        </p:sp>
        <p:sp>
          <p:nvSpPr>
            <p:cNvPr id="72757" name="Text Box 53"/>
            <p:cNvSpPr txBox="1">
              <a:spLocks noChangeArrowheads="1"/>
            </p:cNvSpPr>
            <p:nvPr/>
          </p:nvSpPr>
          <p:spPr bwMode="auto">
            <a:xfrm>
              <a:off x="4970" y="2205"/>
              <a:ext cx="736" cy="363"/>
            </a:xfrm>
            <a:prstGeom prst="rect">
              <a:avLst/>
            </a:prstGeom>
            <a:solidFill>
              <a:srgbClr val="E9FFE9"/>
            </a:solidFill>
            <a:ln w="9525">
              <a:solidFill>
                <a:srgbClr val="000000"/>
              </a:solidFill>
              <a:miter lim="800000"/>
              <a:headEnd/>
              <a:tailEnd/>
            </a:ln>
          </p:spPr>
          <p:txBody>
            <a:bodyPr>
              <a:prstTxWarp prst="textNoShape">
                <a:avLst/>
              </a:prstTxWarp>
            </a:bodyPr>
            <a:lstStyle/>
            <a:p>
              <a:pPr algn="ctr" eaLnBrk="0" hangingPunct="0"/>
              <a:r>
                <a:rPr lang="en-US" sz="1000">
                  <a:latin typeface="Times New Roman" charset="0"/>
                </a:rPr>
                <a:t>Thin branch biomass</a:t>
              </a:r>
              <a:r>
                <a:rPr lang="ru-RU" sz="1000">
                  <a:latin typeface="Times New Roman" charset="0"/>
                </a:rPr>
                <a:t> </a:t>
              </a:r>
              <a:r>
                <a:rPr lang="en-US" sz="1000">
                  <a:latin typeface="Times New Roman" charset="0"/>
                </a:rPr>
                <a:t/>
              </a:r>
              <a:br>
                <a:rPr lang="en-US" sz="1000">
                  <a:latin typeface="Times New Roman" charset="0"/>
                </a:rPr>
              </a:br>
              <a:r>
                <a:rPr lang="ru-RU" sz="1000">
                  <a:latin typeface="Times New Roman" charset="0"/>
                </a:rPr>
                <a:t>(</a:t>
              </a:r>
              <a:r>
                <a:rPr lang="en-US" sz="1000">
                  <a:latin typeface="Times New Roman" charset="0"/>
                </a:rPr>
                <a:t>D &lt;</a:t>
              </a:r>
              <a:r>
                <a:rPr lang="ru-RU" sz="1000">
                  <a:latin typeface="Times New Roman" charset="0"/>
                </a:rPr>
                <a:t> 10 мм)</a:t>
              </a:r>
              <a:r>
                <a:rPr lang="ru-RU" sz="800">
                  <a:latin typeface="Times New Roman" charset="0"/>
                </a:rPr>
                <a:t> </a:t>
              </a:r>
            </a:p>
          </p:txBody>
        </p:sp>
        <p:sp>
          <p:nvSpPr>
            <p:cNvPr id="72758" name="Text Box 54"/>
            <p:cNvSpPr txBox="1">
              <a:spLocks noChangeArrowheads="1"/>
            </p:cNvSpPr>
            <p:nvPr/>
          </p:nvSpPr>
          <p:spPr bwMode="auto">
            <a:xfrm>
              <a:off x="4967" y="2614"/>
              <a:ext cx="736" cy="317"/>
            </a:xfrm>
            <a:prstGeom prst="rect">
              <a:avLst/>
            </a:prstGeom>
            <a:solidFill>
              <a:srgbClr val="E9FFE9"/>
            </a:solidFill>
            <a:ln w="9525">
              <a:solidFill>
                <a:srgbClr val="000000"/>
              </a:solidFill>
              <a:miter lim="800000"/>
              <a:headEnd/>
              <a:tailEnd/>
            </a:ln>
          </p:spPr>
          <p:txBody>
            <a:bodyPr>
              <a:prstTxWarp prst="textNoShape">
                <a:avLst/>
              </a:prstTxWarp>
            </a:bodyPr>
            <a:lstStyle/>
            <a:p>
              <a:pPr algn="ctr" eaLnBrk="0" hangingPunct="0"/>
              <a:r>
                <a:rPr lang="en-US" sz="1000">
                  <a:latin typeface="Times New Roman" charset="0"/>
                </a:rPr>
                <a:t>Dead branches biomass in tree</a:t>
              </a:r>
              <a:endParaRPr lang="ru-RU" sz="1000">
                <a:latin typeface="Times New Roman" charset="0"/>
              </a:endParaRPr>
            </a:p>
            <a:p>
              <a:pPr algn="ctr" eaLnBrk="0" hangingPunct="0"/>
              <a:r>
                <a:rPr lang="en-US" sz="1000">
                  <a:latin typeface="Times New Roman" charset="0"/>
                </a:rPr>
                <a:t>crown</a:t>
              </a:r>
              <a:endParaRPr lang="ru-RU" sz="1000">
                <a:latin typeface="Times New Roman" charset="0"/>
              </a:endParaRPr>
            </a:p>
          </p:txBody>
        </p:sp>
        <p:sp>
          <p:nvSpPr>
            <p:cNvPr id="72759" name="AutoShape 55"/>
            <p:cNvSpPr>
              <a:spLocks/>
            </p:cNvSpPr>
            <p:nvPr/>
          </p:nvSpPr>
          <p:spPr bwMode="auto">
            <a:xfrm>
              <a:off x="4924" y="1888"/>
              <a:ext cx="800" cy="1088"/>
            </a:xfrm>
            <a:prstGeom prst="accentBorderCallout1">
              <a:avLst>
                <a:gd name="adj1" fmla="val 6616"/>
                <a:gd name="adj2" fmla="val -6000"/>
                <a:gd name="adj3" fmla="val 25000"/>
                <a:gd name="adj4" fmla="val -34875"/>
              </a:avLst>
            </a:prstGeom>
            <a:noFill/>
            <a:ln w="9525">
              <a:solidFill>
                <a:schemeClr val="tx1"/>
              </a:solidFill>
              <a:prstDash val="sysDot"/>
              <a:miter lim="800000"/>
              <a:headEnd/>
              <a:tailEnd/>
            </a:ln>
            <a:effectLst/>
          </p:spPr>
          <p:txBody>
            <a:bodyPr>
              <a:prstTxWarp prst="textNoShape">
                <a:avLst/>
              </a:prstTxWarp>
            </a:bodyPr>
            <a:lstStyle/>
            <a:p>
              <a:pPr algn="ctr"/>
              <a:endParaRPr lang="en-US" sz="2400">
                <a:latin typeface="Times New Roman" charset="0"/>
              </a:endParaRPr>
            </a:p>
          </p:txBody>
        </p:sp>
      </p:grpSp>
      <p:grpSp>
        <p:nvGrpSpPr>
          <p:cNvPr id="72760" name="Group 56"/>
          <p:cNvGrpSpPr>
            <a:grpSpLocks/>
          </p:cNvGrpSpPr>
          <p:nvPr/>
        </p:nvGrpSpPr>
        <p:grpSpPr bwMode="auto">
          <a:xfrm>
            <a:off x="468313" y="4149725"/>
            <a:ext cx="6265862" cy="1636713"/>
            <a:chOff x="295" y="2614"/>
            <a:chExt cx="3947" cy="1031"/>
          </a:xfrm>
        </p:grpSpPr>
        <p:sp>
          <p:nvSpPr>
            <p:cNvPr id="72761" name="Text Box 57"/>
            <p:cNvSpPr txBox="1">
              <a:spLocks noChangeArrowheads="1"/>
            </p:cNvSpPr>
            <p:nvPr/>
          </p:nvSpPr>
          <p:spPr bwMode="auto">
            <a:xfrm>
              <a:off x="295" y="2704"/>
              <a:ext cx="1292" cy="316"/>
            </a:xfrm>
            <a:prstGeom prst="rect">
              <a:avLst/>
            </a:prstGeom>
            <a:noFill/>
            <a:ln w="9525">
              <a:noFill/>
              <a:miter lim="800000"/>
              <a:headEnd/>
              <a:tailEnd/>
            </a:ln>
          </p:spPr>
          <p:txBody>
            <a:bodyPr>
              <a:prstTxWarp prst="textNoShape">
                <a:avLst/>
              </a:prstTxWarp>
              <a:spAutoFit/>
            </a:bodyPr>
            <a:lstStyle/>
            <a:p>
              <a:pPr algn="ctr" eaLnBrk="0" hangingPunct="0"/>
              <a:r>
                <a:rPr lang="en-US" sz="900" b="1">
                  <a:solidFill>
                    <a:srgbClr val="000000"/>
                  </a:solidFill>
                </a:rPr>
                <a:t>Digital raster and vector maps</a:t>
              </a:r>
              <a:r>
                <a:rPr lang="ru-RU" sz="900" b="1">
                  <a:solidFill>
                    <a:srgbClr val="000000"/>
                  </a:solidFill>
                </a:rPr>
                <a:t>:</a:t>
              </a:r>
            </a:p>
            <a:p>
              <a:pPr algn="ctr" eaLnBrk="0" hangingPunct="0"/>
              <a:r>
                <a:rPr lang="en-US" sz="900" b="1">
                  <a:solidFill>
                    <a:srgbClr val="000000"/>
                  </a:solidFill>
                </a:rPr>
                <a:t>NE2000</a:t>
              </a:r>
              <a:r>
                <a:rPr lang="ru-RU" sz="900" b="1">
                  <a:solidFill>
                    <a:srgbClr val="000000"/>
                  </a:solidFill>
                </a:rPr>
                <a:t>,  </a:t>
              </a:r>
              <a:r>
                <a:rPr lang="en-US" sz="900" b="1">
                  <a:solidFill>
                    <a:srgbClr val="000000"/>
                  </a:solidFill>
                </a:rPr>
                <a:t>Forest Enterprise</a:t>
              </a:r>
              <a:r>
                <a:rPr lang="ru-RU" sz="900" b="1">
                  <a:solidFill>
                    <a:srgbClr val="000000"/>
                  </a:solidFill>
                </a:rPr>
                <a:t> и </a:t>
              </a:r>
              <a:r>
                <a:rPr lang="en-US" sz="900" b="1">
                  <a:solidFill>
                    <a:srgbClr val="000000"/>
                  </a:solidFill>
                </a:rPr>
                <a:t>Forest Growing condition zones</a:t>
              </a:r>
              <a:endParaRPr lang="ru-RU" sz="900" b="1">
                <a:solidFill>
                  <a:srgbClr val="000000"/>
                </a:solidFill>
              </a:endParaRPr>
            </a:p>
          </p:txBody>
        </p:sp>
        <p:grpSp>
          <p:nvGrpSpPr>
            <p:cNvPr id="72762" name="Group 58"/>
            <p:cNvGrpSpPr>
              <a:grpSpLocks/>
            </p:cNvGrpSpPr>
            <p:nvPr/>
          </p:nvGrpSpPr>
          <p:grpSpPr bwMode="auto">
            <a:xfrm>
              <a:off x="385" y="3067"/>
              <a:ext cx="1050" cy="578"/>
              <a:chOff x="192" y="3079"/>
              <a:chExt cx="1050" cy="578"/>
            </a:xfrm>
          </p:grpSpPr>
          <p:grpSp>
            <p:nvGrpSpPr>
              <p:cNvPr id="72763" name="Group 59"/>
              <p:cNvGrpSpPr>
                <a:grpSpLocks/>
              </p:cNvGrpSpPr>
              <p:nvPr/>
            </p:nvGrpSpPr>
            <p:grpSpPr bwMode="auto">
              <a:xfrm>
                <a:off x="336" y="3248"/>
                <a:ext cx="906" cy="409"/>
                <a:chOff x="476" y="935"/>
                <a:chExt cx="907" cy="409"/>
              </a:xfrm>
            </p:grpSpPr>
            <p:sp>
              <p:nvSpPr>
                <p:cNvPr id="72764" name="AutoShape 60"/>
                <p:cNvSpPr>
                  <a:spLocks noChangeArrowheads="1"/>
                </p:cNvSpPr>
                <p:nvPr/>
              </p:nvSpPr>
              <p:spPr bwMode="auto">
                <a:xfrm>
                  <a:off x="476" y="935"/>
                  <a:ext cx="907" cy="409"/>
                </a:xfrm>
                <a:prstGeom prst="parallelogram">
                  <a:avLst>
                    <a:gd name="adj" fmla="val 55440"/>
                  </a:avLst>
                </a:prstGeom>
                <a:solidFill>
                  <a:srgbClr val="FF9900"/>
                </a:solidFill>
                <a:ln w="9525">
                  <a:solidFill>
                    <a:srgbClr val="000000"/>
                  </a:solidFill>
                  <a:miter lim="800000"/>
                  <a:headEnd/>
                  <a:tailEnd/>
                </a:ln>
              </p:spPr>
              <p:txBody>
                <a:bodyPr wrap="none" anchor="ctr">
                  <a:prstTxWarp prst="textNoShape">
                    <a:avLst/>
                  </a:prstTxWarp>
                </a:bodyPr>
                <a:lstStyle/>
                <a:p>
                  <a:endParaRPr lang="en-US"/>
                </a:p>
              </p:txBody>
            </p:sp>
            <p:sp>
              <p:nvSpPr>
                <p:cNvPr id="72765" name="Freeform 61"/>
                <p:cNvSpPr>
                  <a:spLocks/>
                </p:cNvSpPr>
                <p:nvPr/>
              </p:nvSpPr>
              <p:spPr bwMode="auto">
                <a:xfrm>
                  <a:off x="567" y="935"/>
                  <a:ext cx="317" cy="227"/>
                </a:xfrm>
                <a:custGeom>
                  <a:avLst/>
                  <a:gdLst/>
                  <a:ahLst/>
                  <a:cxnLst>
                    <a:cxn ang="0">
                      <a:pos x="317" y="0"/>
                    </a:cxn>
                    <a:cxn ang="0">
                      <a:pos x="226" y="136"/>
                    </a:cxn>
                    <a:cxn ang="0">
                      <a:pos x="136" y="182"/>
                    </a:cxn>
                    <a:cxn ang="0">
                      <a:pos x="0" y="227"/>
                    </a:cxn>
                  </a:cxnLst>
                  <a:rect l="0" t="0" r="r" b="b"/>
                  <a:pathLst>
                    <a:path w="317" h="227">
                      <a:moveTo>
                        <a:pt x="317" y="0"/>
                      </a:moveTo>
                      <a:cubicBezTo>
                        <a:pt x="286" y="53"/>
                        <a:pt x="256" y="106"/>
                        <a:pt x="226" y="136"/>
                      </a:cubicBezTo>
                      <a:cubicBezTo>
                        <a:pt x="196" y="166"/>
                        <a:pt x="174" y="167"/>
                        <a:pt x="136" y="182"/>
                      </a:cubicBezTo>
                      <a:cubicBezTo>
                        <a:pt x="98" y="197"/>
                        <a:pt x="49" y="212"/>
                        <a:pt x="0" y="227"/>
                      </a:cubicBezTo>
                    </a:path>
                  </a:pathLst>
                </a:custGeom>
                <a:solidFill>
                  <a:srgbClr val="FF9900"/>
                </a:solidFill>
                <a:ln w="9525">
                  <a:solidFill>
                    <a:srgbClr val="000000"/>
                  </a:solidFill>
                  <a:round/>
                  <a:headEnd/>
                  <a:tailEnd/>
                </a:ln>
                <a:effectLst/>
              </p:spPr>
              <p:txBody>
                <a:bodyPr>
                  <a:prstTxWarp prst="textNoShape">
                    <a:avLst/>
                  </a:prstTxWarp>
                </a:bodyPr>
                <a:lstStyle/>
                <a:p>
                  <a:endParaRPr lang="en-US"/>
                </a:p>
              </p:txBody>
            </p:sp>
            <p:sp>
              <p:nvSpPr>
                <p:cNvPr id="72766" name="Freeform 62"/>
                <p:cNvSpPr>
                  <a:spLocks/>
                </p:cNvSpPr>
                <p:nvPr/>
              </p:nvSpPr>
              <p:spPr bwMode="auto">
                <a:xfrm>
                  <a:off x="793" y="1071"/>
                  <a:ext cx="227" cy="273"/>
                </a:xfrm>
                <a:custGeom>
                  <a:avLst/>
                  <a:gdLst/>
                  <a:ahLst/>
                  <a:cxnLst>
                    <a:cxn ang="0">
                      <a:pos x="0" y="0"/>
                    </a:cxn>
                    <a:cxn ang="0">
                      <a:pos x="137" y="91"/>
                    </a:cxn>
                    <a:cxn ang="0">
                      <a:pos x="227" y="273"/>
                    </a:cxn>
                  </a:cxnLst>
                  <a:rect l="0" t="0" r="r" b="b"/>
                  <a:pathLst>
                    <a:path w="227" h="273">
                      <a:moveTo>
                        <a:pt x="0" y="0"/>
                      </a:moveTo>
                      <a:cubicBezTo>
                        <a:pt x="49" y="22"/>
                        <a:pt x="99" y="45"/>
                        <a:pt x="137" y="91"/>
                      </a:cubicBezTo>
                      <a:cubicBezTo>
                        <a:pt x="175" y="137"/>
                        <a:pt x="201" y="205"/>
                        <a:pt x="227" y="273"/>
                      </a:cubicBezTo>
                    </a:path>
                  </a:pathLst>
                </a:custGeom>
                <a:solidFill>
                  <a:srgbClr val="FF9900"/>
                </a:solidFill>
                <a:ln w="9525">
                  <a:solidFill>
                    <a:srgbClr val="000000"/>
                  </a:solidFill>
                  <a:round/>
                  <a:headEnd/>
                  <a:tailEnd/>
                </a:ln>
                <a:effectLst/>
              </p:spPr>
              <p:txBody>
                <a:bodyPr>
                  <a:prstTxWarp prst="textNoShape">
                    <a:avLst/>
                  </a:prstTxWarp>
                </a:bodyPr>
                <a:lstStyle/>
                <a:p>
                  <a:endParaRPr lang="en-US"/>
                </a:p>
              </p:txBody>
            </p:sp>
            <p:sp>
              <p:nvSpPr>
                <p:cNvPr id="72767" name="Freeform 63"/>
                <p:cNvSpPr>
                  <a:spLocks/>
                </p:cNvSpPr>
                <p:nvPr/>
              </p:nvSpPr>
              <p:spPr bwMode="auto">
                <a:xfrm>
                  <a:off x="930" y="1071"/>
                  <a:ext cx="362" cy="91"/>
                </a:xfrm>
                <a:custGeom>
                  <a:avLst/>
                  <a:gdLst/>
                  <a:ahLst/>
                  <a:cxnLst>
                    <a:cxn ang="0">
                      <a:pos x="0" y="52"/>
                    </a:cxn>
                    <a:cxn ang="0">
                      <a:pos x="226" y="7"/>
                    </a:cxn>
                    <a:cxn ang="0">
                      <a:pos x="317" y="7"/>
                    </a:cxn>
                  </a:cxnLst>
                  <a:rect l="0" t="0" r="r" b="b"/>
                  <a:pathLst>
                    <a:path w="317" h="52">
                      <a:moveTo>
                        <a:pt x="0" y="52"/>
                      </a:moveTo>
                      <a:cubicBezTo>
                        <a:pt x="86" y="33"/>
                        <a:pt x="173" y="14"/>
                        <a:pt x="226" y="7"/>
                      </a:cubicBezTo>
                      <a:cubicBezTo>
                        <a:pt x="279" y="0"/>
                        <a:pt x="298" y="3"/>
                        <a:pt x="317" y="7"/>
                      </a:cubicBezTo>
                    </a:path>
                  </a:pathLst>
                </a:custGeom>
                <a:solidFill>
                  <a:srgbClr val="FF9900"/>
                </a:solidFill>
                <a:ln w="9525">
                  <a:solidFill>
                    <a:srgbClr val="000000"/>
                  </a:solidFill>
                  <a:round/>
                  <a:headEnd/>
                  <a:tailEnd/>
                </a:ln>
                <a:effectLst/>
              </p:spPr>
              <p:txBody>
                <a:bodyPr>
                  <a:prstTxWarp prst="textNoShape">
                    <a:avLst/>
                  </a:prstTxWarp>
                </a:bodyPr>
                <a:lstStyle/>
                <a:p>
                  <a:endParaRPr lang="en-US"/>
                </a:p>
              </p:txBody>
            </p:sp>
          </p:grpSp>
          <p:grpSp>
            <p:nvGrpSpPr>
              <p:cNvPr id="72768" name="Group 64"/>
              <p:cNvGrpSpPr>
                <a:grpSpLocks/>
              </p:cNvGrpSpPr>
              <p:nvPr/>
            </p:nvGrpSpPr>
            <p:grpSpPr bwMode="auto">
              <a:xfrm>
                <a:off x="262" y="3152"/>
                <a:ext cx="907" cy="409"/>
                <a:chOff x="476" y="935"/>
                <a:chExt cx="907" cy="409"/>
              </a:xfrm>
            </p:grpSpPr>
            <p:sp>
              <p:nvSpPr>
                <p:cNvPr id="72769" name="AutoShape 65"/>
                <p:cNvSpPr>
                  <a:spLocks noChangeArrowheads="1"/>
                </p:cNvSpPr>
                <p:nvPr/>
              </p:nvSpPr>
              <p:spPr bwMode="auto">
                <a:xfrm>
                  <a:off x="476" y="935"/>
                  <a:ext cx="907" cy="409"/>
                </a:xfrm>
                <a:prstGeom prst="parallelogram">
                  <a:avLst>
                    <a:gd name="adj" fmla="val 55440"/>
                  </a:avLst>
                </a:prstGeom>
                <a:solidFill>
                  <a:srgbClr val="F3D1E8"/>
                </a:solidFill>
                <a:ln w="9525">
                  <a:solidFill>
                    <a:srgbClr val="000000"/>
                  </a:solidFill>
                  <a:miter lim="800000"/>
                  <a:headEnd/>
                  <a:tailEnd/>
                </a:ln>
              </p:spPr>
              <p:txBody>
                <a:bodyPr wrap="none" anchor="ctr">
                  <a:prstTxWarp prst="textNoShape">
                    <a:avLst/>
                  </a:prstTxWarp>
                </a:bodyPr>
                <a:lstStyle/>
                <a:p>
                  <a:endParaRPr lang="en-US"/>
                </a:p>
              </p:txBody>
            </p:sp>
            <p:sp>
              <p:nvSpPr>
                <p:cNvPr id="72770" name="Freeform 66"/>
                <p:cNvSpPr>
                  <a:spLocks/>
                </p:cNvSpPr>
                <p:nvPr/>
              </p:nvSpPr>
              <p:spPr bwMode="auto">
                <a:xfrm>
                  <a:off x="567" y="935"/>
                  <a:ext cx="317" cy="227"/>
                </a:xfrm>
                <a:custGeom>
                  <a:avLst/>
                  <a:gdLst/>
                  <a:ahLst/>
                  <a:cxnLst>
                    <a:cxn ang="0">
                      <a:pos x="317" y="0"/>
                    </a:cxn>
                    <a:cxn ang="0">
                      <a:pos x="226" y="136"/>
                    </a:cxn>
                    <a:cxn ang="0">
                      <a:pos x="136" y="182"/>
                    </a:cxn>
                    <a:cxn ang="0">
                      <a:pos x="0" y="227"/>
                    </a:cxn>
                  </a:cxnLst>
                  <a:rect l="0" t="0" r="r" b="b"/>
                  <a:pathLst>
                    <a:path w="317" h="227">
                      <a:moveTo>
                        <a:pt x="317" y="0"/>
                      </a:moveTo>
                      <a:cubicBezTo>
                        <a:pt x="286" y="53"/>
                        <a:pt x="256" y="106"/>
                        <a:pt x="226" y="136"/>
                      </a:cubicBezTo>
                      <a:cubicBezTo>
                        <a:pt x="196" y="166"/>
                        <a:pt x="174" y="167"/>
                        <a:pt x="136" y="182"/>
                      </a:cubicBezTo>
                      <a:cubicBezTo>
                        <a:pt x="98" y="197"/>
                        <a:pt x="49" y="212"/>
                        <a:pt x="0" y="227"/>
                      </a:cubicBezTo>
                    </a:path>
                  </a:pathLst>
                </a:custGeom>
                <a:solidFill>
                  <a:srgbClr val="F3D1E8"/>
                </a:solidFill>
                <a:ln w="9525">
                  <a:solidFill>
                    <a:srgbClr val="000000"/>
                  </a:solidFill>
                  <a:round/>
                  <a:headEnd/>
                  <a:tailEnd/>
                </a:ln>
                <a:effectLst/>
              </p:spPr>
              <p:txBody>
                <a:bodyPr>
                  <a:prstTxWarp prst="textNoShape">
                    <a:avLst/>
                  </a:prstTxWarp>
                </a:bodyPr>
                <a:lstStyle/>
                <a:p>
                  <a:endParaRPr lang="en-US"/>
                </a:p>
              </p:txBody>
            </p:sp>
            <p:sp>
              <p:nvSpPr>
                <p:cNvPr id="72771" name="Freeform 67"/>
                <p:cNvSpPr>
                  <a:spLocks/>
                </p:cNvSpPr>
                <p:nvPr/>
              </p:nvSpPr>
              <p:spPr bwMode="auto">
                <a:xfrm>
                  <a:off x="793" y="1071"/>
                  <a:ext cx="227" cy="273"/>
                </a:xfrm>
                <a:custGeom>
                  <a:avLst/>
                  <a:gdLst/>
                  <a:ahLst/>
                  <a:cxnLst>
                    <a:cxn ang="0">
                      <a:pos x="0" y="0"/>
                    </a:cxn>
                    <a:cxn ang="0">
                      <a:pos x="137" y="91"/>
                    </a:cxn>
                    <a:cxn ang="0">
                      <a:pos x="227" y="273"/>
                    </a:cxn>
                  </a:cxnLst>
                  <a:rect l="0" t="0" r="r" b="b"/>
                  <a:pathLst>
                    <a:path w="227" h="273">
                      <a:moveTo>
                        <a:pt x="0" y="0"/>
                      </a:moveTo>
                      <a:cubicBezTo>
                        <a:pt x="49" y="22"/>
                        <a:pt x="99" y="45"/>
                        <a:pt x="137" y="91"/>
                      </a:cubicBezTo>
                      <a:cubicBezTo>
                        <a:pt x="175" y="137"/>
                        <a:pt x="201" y="205"/>
                        <a:pt x="227" y="273"/>
                      </a:cubicBezTo>
                    </a:path>
                  </a:pathLst>
                </a:custGeom>
                <a:solidFill>
                  <a:srgbClr val="F3D1E8"/>
                </a:solidFill>
                <a:ln w="9525">
                  <a:solidFill>
                    <a:srgbClr val="000000"/>
                  </a:solidFill>
                  <a:round/>
                  <a:headEnd/>
                  <a:tailEnd/>
                </a:ln>
                <a:effectLst/>
              </p:spPr>
              <p:txBody>
                <a:bodyPr>
                  <a:prstTxWarp prst="textNoShape">
                    <a:avLst/>
                  </a:prstTxWarp>
                </a:bodyPr>
                <a:lstStyle/>
                <a:p>
                  <a:endParaRPr lang="en-US"/>
                </a:p>
              </p:txBody>
            </p:sp>
            <p:sp>
              <p:nvSpPr>
                <p:cNvPr id="72772" name="Freeform 68"/>
                <p:cNvSpPr>
                  <a:spLocks/>
                </p:cNvSpPr>
                <p:nvPr/>
              </p:nvSpPr>
              <p:spPr bwMode="auto">
                <a:xfrm>
                  <a:off x="930" y="1071"/>
                  <a:ext cx="362" cy="91"/>
                </a:xfrm>
                <a:custGeom>
                  <a:avLst/>
                  <a:gdLst/>
                  <a:ahLst/>
                  <a:cxnLst>
                    <a:cxn ang="0">
                      <a:pos x="0" y="52"/>
                    </a:cxn>
                    <a:cxn ang="0">
                      <a:pos x="226" y="7"/>
                    </a:cxn>
                    <a:cxn ang="0">
                      <a:pos x="317" y="7"/>
                    </a:cxn>
                  </a:cxnLst>
                  <a:rect l="0" t="0" r="r" b="b"/>
                  <a:pathLst>
                    <a:path w="317" h="52">
                      <a:moveTo>
                        <a:pt x="0" y="52"/>
                      </a:moveTo>
                      <a:cubicBezTo>
                        <a:pt x="86" y="33"/>
                        <a:pt x="173" y="14"/>
                        <a:pt x="226" y="7"/>
                      </a:cubicBezTo>
                      <a:cubicBezTo>
                        <a:pt x="279" y="0"/>
                        <a:pt x="298" y="3"/>
                        <a:pt x="317" y="7"/>
                      </a:cubicBezTo>
                    </a:path>
                  </a:pathLst>
                </a:custGeom>
                <a:solidFill>
                  <a:srgbClr val="F3D1E8"/>
                </a:solidFill>
                <a:ln w="9525">
                  <a:solidFill>
                    <a:srgbClr val="000000"/>
                  </a:solidFill>
                  <a:round/>
                  <a:headEnd/>
                  <a:tailEnd/>
                </a:ln>
                <a:effectLst/>
              </p:spPr>
              <p:txBody>
                <a:bodyPr>
                  <a:prstTxWarp prst="textNoShape">
                    <a:avLst/>
                  </a:prstTxWarp>
                </a:bodyPr>
                <a:lstStyle/>
                <a:p>
                  <a:endParaRPr lang="en-US"/>
                </a:p>
              </p:txBody>
            </p:sp>
          </p:grpSp>
          <p:grpSp>
            <p:nvGrpSpPr>
              <p:cNvPr id="72773" name="Group 69"/>
              <p:cNvGrpSpPr>
                <a:grpSpLocks/>
              </p:cNvGrpSpPr>
              <p:nvPr/>
            </p:nvGrpSpPr>
            <p:grpSpPr bwMode="auto">
              <a:xfrm>
                <a:off x="192" y="3079"/>
                <a:ext cx="906" cy="409"/>
                <a:chOff x="476" y="935"/>
                <a:chExt cx="907" cy="409"/>
              </a:xfrm>
            </p:grpSpPr>
            <p:sp>
              <p:nvSpPr>
                <p:cNvPr id="72774" name="AutoShape 70"/>
                <p:cNvSpPr>
                  <a:spLocks noChangeArrowheads="1"/>
                </p:cNvSpPr>
                <p:nvPr/>
              </p:nvSpPr>
              <p:spPr bwMode="auto">
                <a:xfrm>
                  <a:off x="476" y="935"/>
                  <a:ext cx="907" cy="409"/>
                </a:xfrm>
                <a:prstGeom prst="parallelogram">
                  <a:avLst>
                    <a:gd name="adj" fmla="val 55440"/>
                  </a:avLst>
                </a:prstGeom>
                <a:solidFill>
                  <a:srgbClr val="CCECFF"/>
                </a:solidFill>
                <a:ln w="9525">
                  <a:solidFill>
                    <a:srgbClr val="000000"/>
                  </a:solidFill>
                  <a:miter lim="800000"/>
                  <a:headEnd/>
                  <a:tailEnd/>
                </a:ln>
              </p:spPr>
              <p:txBody>
                <a:bodyPr wrap="none" anchor="ctr">
                  <a:prstTxWarp prst="textNoShape">
                    <a:avLst/>
                  </a:prstTxWarp>
                </a:bodyPr>
                <a:lstStyle/>
                <a:p>
                  <a:endParaRPr lang="en-US"/>
                </a:p>
              </p:txBody>
            </p:sp>
            <p:sp>
              <p:nvSpPr>
                <p:cNvPr id="72775" name="Freeform 71"/>
                <p:cNvSpPr>
                  <a:spLocks/>
                </p:cNvSpPr>
                <p:nvPr/>
              </p:nvSpPr>
              <p:spPr bwMode="auto">
                <a:xfrm>
                  <a:off x="567" y="935"/>
                  <a:ext cx="317" cy="227"/>
                </a:xfrm>
                <a:custGeom>
                  <a:avLst/>
                  <a:gdLst/>
                  <a:ahLst/>
                  <a:cxnLst>
                    <a:cxn ang="0">
                      <a:pos x="317" y="0"/>
                    </a:cxn>
                    <a:cxn ang="0">
                      <a:pos x="226" y="136"/>
                    </a:cxn>
                    <a:cxn ang="0">
                      <a:pos x="136" y="182"/>
                    </a:cxn>
                    <a:cxn ang="0">
                      <a:pos x="0" y="227"/>
                    </a:cxn>
                  </a:cxnLst>
                  <a:rect l="0" t="0" r="r" b="b"/>
                  <a:pathLst>
                    <a:path w="317" h="227">
                      <a:moveTo>
                        <a:pt x="317" y="0"/>
                      </a:moveTo>
                      <a:cubicBezTo>
                        <a:pt x="286" y="53"/>
                        <a:pt x="256" y="106"/>
                        <a:pt x="226" y="136"/>
                      </a:cubicBezTo>
                      <a:cubicBezTo>
                        <a:pt x="196" y="166"/>
                        <a:pt x="174" y="167"/>
                        <a:pt x="136" y="182"/>
                      </a:cubicBezTo>
                      <a:cubicBezTo>
                        <a:pt x="98" y="197"/>
                        <a:pt x="49" y="212"/>
                        <a:pt x="0" y="227"/>
                      </a:cubicBezTo>
                    </a:path>
                  </a:pathLst>
                </a:custGeom>
                <a:solidFill>
                  <a:srgbClr val="CCECFF"/>
                </a:solidFill>
                <a:ln w="9525">
                  <a:solidFill>
                    <a:srgbClr val="000000"/>
                  </a:solidFill>
                  <a:round/>
                  <a:headEnd/>
                  <a:tailEnd/>
                </a:ln>
                <a:effectLst/>
              </p:spPr>
              <p:txBody>
                <a:bodyPr>
                  <a:prstTxWarp prst="textNoShape">
                    <a:avLst/>
                  </a:prstTxWarp>
                </a:bodyPr>
                <a:lstStyle/>
                <a:p>
                  <a:endParaRPr lang="en-US"/>
                </a:p>
              </p:txBody>
            </p:sp>
            <p:sp>
              <p:nvSpPr>
                <p:cNvPr id="72776" name="Freeform 72"/>
                <p:cNvSpPr>
                  <a:spLocks/>
                </p:cNvSpPr>
                <p:nvPr/>
              </p:nvSpPr>
              <p:spPr bwMode="auto">
                <a:xfrm>
                  <a:off x="793" y="1071"/>
                  <a:ext cx="227" cy="273"/>
                </a:xfrm>
                <a:custGeom>
                  <a:avLst/>
                  <a:gdLst/>
                  <a:ahLst/>
                  <a:cxnLst>
                    <a:cxn ang="0">
                      <a:pos x="0" y="0"/>
                    </a:cxn>
                    <a:cxn ang="0">
                      <a:pos x="137" y="91"/>
                    </a:cxn>
                    <a:cxn ang="0">
                      <a:pos x="227" y="273"/>
                    </a:cxn>
                  </a:cxnLst>
                  <a:rect l="0" t="0" r="r" b="b"/>
                  <a:pathLst>
                    <a:path w="227" h="273">
                      <a:moveTo>
                        <a:pt x="0" y="0"/>
                      </a:moveTo>
                      <a:cubicBezTo>
                        <a:pt x="49" y="22"/>
                        <a:pt x="99" y="45"/>
                        <a:pt x="137" y="91"/>
                      </a:cubicBezTo>
                      <a:cubicBezTo>
                        <a:pt x="175" y="137"/>
                        <a:pt x="201" y="205"/>
                        <a:pt x="227" y="273"/>
                      </a:cubicBezTo>
                    </a:path>
                  </a:pathLst>
                </a:custGeom>
                <a:solidFill>
                  <a:srgbClr val="CCECFF"/>
                </a:solidFill>
                <a:ln w="9525">
                  <a:solidFill>
                    <a:srgbClr val="000000"/>
                  </a:solidFill>
                  <a:round/>
                  <a:headEnd/>
                  <a:tailEnd/>
                </a:ln>
                <a:effectLst/>
              </p:spPr>
              <p:txBody>
                <a:bodyPr>
                  <a:prstTxWarp prst="textNoShape">
                    <a:avLst/>
                  </a:prstTxWarp>
                </a:bodyPr>
                <a:lstStyle/>
                <a:p>
                  <a:endParaRPr lang="en-US"/>
                </a:p>
              </p:txBody>
            </p:sp>
            <p:sp>
              <p:nvSpPr>
                <p:cNvPr id="72777" name="Freeform 73"/>
                <p:cNvSpPr>
                  <a:spLocks/>
                </p:cNvSpPr>
                <p:nvPr/>
              </p:nvSpPr>
              <p:spPr bwMode="auto">
                <a:xfrm>
                  <a:off x="930" y="1071"/>
                  <a:ext cx="362" cy="91"/>
                </a:xfrm>
                <a:custGeom>
                  <a:avLst/>
                  <a:gdLst/>
                  <a:ahLst/>
                  <a:cxnLst>
                    <a:cxn ang="0">
                      <a:pos x="0" y="52"/>
                    </a:cxn>
                    <a:cxn ang="0">
                      <a:pos x="226" y="7"/>
                    </a:cxn>
                    <a:cxn ang="0">
                      <a:pos x="317" y="7"/>
                    </a:cxn>
                  </a:cxnLst>
                  <a:rect l="0" t="0" r="r" b="b"/>
                  <a:pathLst>
                    <a:path w="317" h="52">
                      <a:moveTo>
                        <a:pt x="0" y="52"/>
                      </a:moveTo>
                      <a:cubicBezTo>
                        <a:pt x="86" y="33"/>
                        <a:pt x="173" y="14"/>
                        <a:pt x="226" y="7"/>
                      </a:cubicBezTo>
                      <a:cubicBezTo>
                        <a:pt x="279" y="0"/>
                        <a:pt x="298" y="3"/>
                        <a:pt x="317" y="7"/>
                      </a:cubicBezTo>
                    </a:path>
                  </a:pathLst>
                </a:custGeom>
                <a:solidFill>
                  <a:srgbClr val="CCECFF"/>
                </a:solidFill>
                <a:ln w="9525">
                  <a:solidFill>
                    <a:srgbClr val="000000"/>
                  </a:solidFill>
                  <a:round/>
                  <a:headEnd/>
                  <a:tailEnd/>
                </a:ln>
                <a:effectLst/>
              </p:spPr>
              <p:txBody>
                <a:bodyPr>
                  <a:prstTxWarp prst="textNoShape">
                    <a:avLst/>
                  </a:prstTxWarp>
                </a:bodyPr>
                <a:lstStyle/>
                <a:p>
                  <a:endParaRPr lang="en-US"/>
                </a:p>
              </p:txBody>
            </p:sp>
          </p:grpSp>
        </p:grpSp>
        <p:sp>
          <p:nvSpPr>
            <p:cNvPr id="72778" name="Oval 74"/>
            <p:cNvSpPr>
              <a:spLocks noChangeArrowheads="1"/>
            </p:cNvSpPr>
            <p:nvPr/>
          </p:nvSpPr>
          <p:spPr bwMode="auto">
            <a:xfrm>
              <a:off x="2211" y="2704"/>
              <a:ext cx="1248" cy="574"/>
            </a:xfrm>
            <a:prstGeom prst="ellipse">
              <a:avLst/>
            </a:prstGeom>
            <a:solidFill>
              <a:srgbClr val="FFFFFF"/>
            </a:solidFill>
            <a:ln w="12700">
              <a:solidFill>
                <a:schemeClr val="tx1"/>
              </a:solidFill>
              <a:round/>
              <a:headEnd/>
              <a:tailEnd/>
            </a:ln>
            <a:effectLst/>
          </p:spPr>
          <p:txBody>
            <a:bodyPr wrap="none" anchor="ctr">
              <a:prstTxWarp prst="textNoShape">
                <a:avLst/>
              </a:prstTxWarp>
            </a:bodyPr>
            <a:lstStyle/>
            <a:p>
              <a:endParaRPr lang="en-US"/>
            </a:p>
          </p:txBody>
        </p:sp>
        <p:sp>
          <p:nvSpPr>
            <p:cNvPr id="72779" name="Text Box 75"/>
            <p:cNvSpPr txBox="1">
              <a:spLocks noChangeArrowheads="1"/>
            </p:cNvSpPr>
            <p:nvPr/>
          </p:nvSpPr>
          <p:spPr bwMode="auto">
            <a:xfrm>
              <a:off x="2245" y="2795"/>
              <a:ext cx="1162" cy="403"/>
            </a:xfrm>
            <a:prstGeom prst="rect">
              <a:avLst/>
            </a:prstGeom>
            <a:noFill/>
            <a:ln w="9525">
              <a:noFill/>
              <a:miter lim="800000"/>
              <a:headEnd/>
              <a:tailEnd/>
            </a:ln>
            <a:effectLst/>
          </p:spPr>
          <p:txBody>
            <a:bodyPr>
              <a:prstTxWarp prst="textNoShape">
                <a:avLst/>
              </a:prstTxWarp>
              <a:spAutoFit/>
            </a:bodyPr>
            <a:lstStyle/>
            <a:p>
              <a:pPr algn="ctr"/>
              <a:r>
                <a:rPr lang="en-US" sz="1200" b="1">
                  <a:latin typeface="Times New Roman" charset="0"/>
                </a:rPr>
                <a:t>Spatial analysis of database and Northern Eurasia forest map</a:t>
              </a:r>
              <a:endParaRPr lang="ru-RU" sz="1200" b="1">
                <a:latin typeface="Times New Roman" charset="0"/>
              </a:endParaRPr>
            </a:p>
          </p:txBody>
        </p:sp>
        <p:sp>
          <p:nvSpPr>
            <p:cNvPr id="72780" name="Line 76"/>
            <p:cNvSpPr>
              <a:spLocks noChangeShapeType="1"/>
            </p:cNvSpPr>
            <p:nvPr/>
          </p:nvSpPr>
          <p:spPr bwMode="auto">
            <a:xfrm flipV="1">
              <a:off x="1565" y="2976"/>
              <a:ext cx="499" cy="0"/>
            </a:xfrm>
            <a:prstGeom prst="line">
              <a:avLst/>
            </a:prstGeom>
            <a:noFill/>
            <a:ln w="76200">
              <a:solidFill>
                <a:srgbClr val="FF0000"/>
              </a:solidFill>
              <a:round/>
              <a:headEnd/>
              <a:tailEnd type="triangle" w="med" len="med"/>
            </a:ln>
            <a:effectLst/>
          </p:spPr>
          <p:txBody>
            <a:bodyPr>
              <a:prstTxWarp prst="textNoShape">
                <a:avLst/>
              </a:prstTxWarp>
            </a:bodyPr>
            <a:lstStyle/>
            <a:p>
              <a:endParaRPr lang="en-US"/>
            </a:p>
          </p:txBody>
        </p:sp>
        <p:grpSp>
          <p:nvGrpSpPr>
            <p:cNvPr id="72781" name="Group 77"/>
            <p:cNvGrpSpPr>
              <a:grpSpLocks/>
            </p:cNvGrpSpPr>
            <p:nvPr/>
          </p:nvGrpSpPr>
          <p:grpSpPr bwMode="auto">
            <a:xfrm>
              <a:off x="3606" y="2614"/>
              <a:ext cx="636" cy="362"/>
              <a:chOff x="3606" y="2614"/>
              <a:chExt cx="636" cy="522"/>
            </a:xfrm>
          </p:grpSpPr>
          <p:sp>
            <p:nvSpPr>
              <p:cNvPr id="72782" name="Line 78"/>
              <p:cNvSpPr>
                <a:spLocks noChangeShapeType="1"/>
              </p:cNvSpPr>
              <p:nvPr/>
            </p:nvSpPr>
            <p:spPr bwMode="auto">
              <a:xfrm flipH="1" flipV="1">
                <a:off x="3606" y="3113"/>
                <a:ext cx="635" cy="0"/>
              </a:xfrm>
              <a:prstGeom prst="line">
                <a:avLst/>
              </a:prstGeom>
              <a:noFill/>
              <a:ln w="76200">
                <a:solidFill>
                  <a:srgbClr val="FF0000"/>
                </a:solidFill>
                <a:round/>
                <a:headEnd/>
                <a:tailEnd type="triangle" w="med" len="med"/>
              </a:ln>
              <a:effectLst/>
            </p:spPr>
            <p:txBody>
              <a:bodyPr>
                <a:prstTxWarp prst="textNoShape">
                  <a:avLst/>
                </a:prstTxWarp>
              </a:bodyPr>
              <a:lstStyle/>
              <a:p>
                <a:endParaRPr lang="en-US"/>
              </a:p>
            </p:txBody>
          </p:sp>
          <p:sp>
            <p:nvSpPr>
              <p:cNvPr id="72783" name="Line 79"/>
              <p:cNvSpPr>
                <a:spLocks noChangeShapeType="1"/>
              </p:cNvSpPr>
              <p:nvPr/>
            </p:nvSpPr>
            <p:spPr bwMode="auto">
              <a:xfrm rot="5400000" flipV="1">
                <a:off x="3981" y="2874"/>
                <a:ext cx="522" cy="1"/>
              </a:xfrm>
              <a:prstGeom prst="line">
                <a:avLst/>
              </a:prstGeom>
              <a:noFill/>
              <a:ln w="76200">
                <a:solidFill>
                  <a:srgbClr val="FF0000"/>
                </a:solidFill>
                <a:round/>
                <a:headEnd/>
                <a:tailEnd/>
              </a:ln>
              <a:effectLst/>
            </p:spPr>
            <p:txBody>
              <a:bodyPr>
                <a:prstTxWarp prst="textNoShape">
                  <a:avLst/>
                </a:prstTxWarp>
              </a:bodyPr>
              <a:lstStyle/>
              <a:p>
                <a:endParaRPr lang="en-US"/>
              </a:p>
            </p:txBody>
          </p:sp>
        </p:grpSp>
      </p:grpSp>
      <p:sp>
        <p:nvSpPr>
          <p:cNvPr id="72784" name="Line 80"/>
          <p:cNvSpPr>
            <a:spLocks noChangeShapeType="1"/>
          </p:cNvSpPr>
          <p:nvPr/>
        </p:nvSpPr>
        <p:spPr bwMode="auto">
          <a:xfrm rot="5400000" flipV="1">
            <a:off x="4248944" y="5409407"/>
            <a:ext cx="503237" cy="0"/>
          </a:xfrm>
          <a:prstGeom prst="line">
            <a:avLst/>
          </a:prstGeom>
          <a:noFill/>
          <a:ln w="76200">
            <a:solidFill>
              <a:srgbClr val="FF0000"/>
            </a:solidFill>
            <a:round/>
            <a:headEnd/>
            <a:tailEnd type="triangle" w="med" len="med"/>
          </a:ln>
          <a:effectLst/>
        </p:spPr>
        <p:txBody>
          <a:bodyPr>
            <a:prstTxWarp prst="textNoShape">
              <a:avLst/>
            </a:prstTxWarp>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72707"/>
                                        </p:tgtEl>
                                        <p:attrNameLst>
                                          <p:attrName>style.visibility</p:attrName>
                                        </p:attrNameLst>
                                      </p:cBhvr>
                                      <p:to>
                                        <p:strVal val="visible"/>
                                      </p:to>
                                    </p:set>
                                    <p:animEffect transition="in" filter="wipe(left)">
                                      <p:cBhvr>
                                        <p:cTn id="7" dur="500"/>
                                        <p:tgtEl>
                                          <p:spTgt spid="7270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72744"/>
                                        </p:tgtEl>
                                        <p:attrNameLst>
                                          <p:attrName>style.visibility</p:attrName>
                                        </p:attrNameLst>
                                      </p:cBhvr>
                                      <p:to>
                                        <p:strVal val="visible"/>
                                      </p:to>
                                    </p:set>
                                    <p:animEffect transition="in" filter="wipe(up)">
                                      <p:cBhvr>
                                        <p:cTn id="12" dur="500"/>
                                        <p:tgtEl>
                                          <p:spTgt spid="7274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72710"/>
                                        </p:tgtEl>
                                        <p:attrNameLst>
                                          <p:attrName>style.visibility</p:attrName>
                                        </p:attrNameLst>
                                      </p:cBhvr>
                                      <p:to>
                                        <p:strVal val="visible"/>
                                      </p:to>
                                    </p:set>
                                    <p:animEffect transition="in" filter="wipe(left)">
                                      <p:cBhvr>
                                        <p:cTn id="17" dur="500"/>
                                        <p:tgtEl>
                                          <p:spTgt spid="7271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72753"/>
                                        </p:tgtEl>
                                        <p:attrNameLst>
                                          <p:attrName>style.visibility</p:attrName>
                                        </p:attrNameLst>
                                      </p:cBhvr>
                                      <p:to>
                                        <p:strVal val="visible"/>
                                      </p:to>
                                    </p:set>
                                    <p:animEffect transition="in" filter="wipe(up)">
                                      <p:cBhvr>
                                        <p:cTn id="22" dur="500"/>
                                        <p:tgtEl>
                                          <p:spTgt spid="7275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nodeType="clickEffect">
                                  <p:stCondLst>
                                    <p:cond delay="0"/>
                                  </p:stCondLst>
                                  <p:childTnLst>
                                    <p:set>
                                      <p:cBhvr>
                                        <p:cTn id="26" dur="1" fill="hold">
                                          <p:stCondLst>
                                            <p:cond delay="0"/>
                                          </p:stCondLst>
                                        </p:cTn>
                                        <p:tgtEl>
                                          <p:spTgt spid="72760"/>
                                        </p:tgtEl>
                                        <p:attrNameLst>
                                          <p:attrName>style.visibility</p:attrName>
                                        </p:attrNameLst>
                                      </p:cBhvr>
                                      <p:to>
                                        <p:strVal val="visible"/>
                                      </p:to>
                                    </p:set>
                                    <p:animEffect transition="in" filter="wipe(up)">
                                      <p:cBhvr>
                                        <p:cTn id="27" dur="500"/>
                                        <p:tgtEl>
                                          <p:spTgt spid="7276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72784"/>
                                        </p:tgtEl>
                                        <p:attrNameLst>
                                          <p:attrName>style.visibility</p:attrName>
                                        </p:attrNameLst>
                                      </p:cBhvr>
                                      <p:to>
                                        <p:strVal val="visible"/>
                                      </p:to>
                                    </p:set>
                                    <p:animEffect transition="in" filter="wipe(up)">
                                      <p:cBhvr>
                                        <p:cTn id="32" dur="500"/>
                                        <p:tgtEl>
                                          <p:spTgt spid="72784"/>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nodeType="clickEffect">
                                  <p:stCondLst>
                                    <p:cond delay="0"/>
                                  </p:stCondLst>
                                  <p:childTnLst>
                                    <p:set>
                                      <p:cBhvr>
                                        <p:cTn id="36" dur="1" fill="hold">
                                          <p:stCondLst>
                                            <p:cond delay="0"/>
                                          </p:stCondLst>
                                        </p:cTn>
                                        <p:tgtEl>
                                          <p:spTgt spid="72714"/>
                                        </p:tgtEl>
                                        <p:attrNameLst>
                                          <p:attrName>style.visibility</p:attrName>
                                        </p:attrNameLst>
                                      </p:cBhvr>
                                      <p:to>
                                        <p:strVal val="visible"/>
                                      </p:to>
                                    </p:set>
                                    <p:animEffect transition="in" filter="wipe(up)">
                                      <p:cBhvr>
                                        <p:cTn id="37" dur="500"/>
                                        <p:tgtEl>
                                          <p:spTgt spid="727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84" grpId="0" animBg="1"/>
    </p:bld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 name="Slide Number Placeholder 5"/>
          <p:cNvSpPr>
            <a:spLocks noGrp="1"/>
          </p:cNvSpPr>
          <p:nvPr>
            <p:ph type="sldNum" sz="quarter" idx="12"/>
          </p:nvPr>
        </p:nvSpPr>
        <p:spPr/>
        <p:txBody>
          <a:bodyPr/>
          <a:lstStyle/>
          <a:p>
            <a:fld id="{C057A259-4638-6B4A-992E-09F58C272C22}" type="slidenum">
              <a:rPr lang="ru-RU"/>
              <a:pPr/>
              <a:t>23</a:t>
            </a:fld>
            <a:endParaRPr lang="ru-RU"/>
          </a:p>
        </p:txBody>
      </p:sp>
      <p:pic>
        <p:nvPicPr>
          <p:cNvPr id="73730" name="Picture 2" descr="w1_zoom_p2_fe"/>
          <p:cNvPicPr>
            <a:picLocks noChangeAspect="1" noChangeArrowheads="1"/>
          </p:cNvPicPr>
          <p:nvPr/>
        </p:nvPicPr>
        <p:blipFill>
          <a:blip r:embed="rId2"/>
          <a:srcRect/>
          <a:stretch>
            <a:fillRect/>
          </a:stretch>
        </p:blipFill>
        <p:spPr bwMode="auto">
          <a:xfrm>
            <a:off x="682625" y="1106488"/>
            <a:ext cx="8015288" cy="5672137"/>
          </a:xfrm>
          <a:prstGeom prst="rect">
            <a:avLst/>
          </a:prstGeom>
          <a:noFill/>
          <a:ln w="9525">
            <a:noFill/>
            <a:miter lim="800000"/>
            <a:headEnd/>
            <a:tailEnd/>
          </a:ln>
        </p:spPr>
      </p:pic>
      <p:pic>
        <p:nvPicPr>
          <p:cNvPr id="73731" name="Picture 3" descr="ne2000_zoom"/>
          <p:cNvPicPr>
            <a:picLocks noChangeAspect="1" noChangeArrowheads="1"/>
          </p:cNvPicPr>
          <p:nvPr/>
        </p:nvPicPr>
        <p:blipFill>
          <a:blip r:embed="rId3"/>
          <a:srcRect/>
          <a:stretch>
            <a:fillRect/>
          </a:stretch>
        </p:blipFill>
        <p:spPr bwMode="auto">
          <a:xfrm>
            <a:off x="684213" y="1106488"/>
            <a:ext cx="8015287" cy="5672137"/>
          </a:xfrm>
          <a:prstGeom prst="rect">
            <a:avLst/>
          </a:prstGeom>
          <a:noFill/>
        </p:spPr>
      </p:pic>
      <p:grpSp>
        <p:nvGrpSpPr>
          <p:cNvPr id="73732" name="Group 4"/>
          <p:cNvGrpSpPr>
            <a:grpSpLocks/>
          </p:cNvGrpSpPr>
          <p:nvPr/>
        </p:nvGrpSpPr>
        <p:grpSpPr bwMode="auto">
          <a:xfrm>
            <a:off x="682625" y="1106488"/>
            <a:ext cx="8143875" cy="5707062"/>
            <a:chOff x="430" y="299"/>
            <a:chExt cx="5130" cy="3595"/>
          </a:xfrm>
        </p:grpSpPr>
        <p:pic>
          <p:nvPicPr>
            <p:cNvPr id="73733" name="Picture 5" descr="w1_zoom_p2"/>
            <p:cNvPicPr>
              <a:picLocks noChangeAspect="1" noChangeArrowheads="1"/>
            </p:cNvPicPr>
            <p:nvPr/>
          </p:nvPicPr>
          <p:blipFill>
            <a:blip r:embed="rId4"/>
            <a:srcRect/>
            <a:stretch>
              <a:fillRect/>
            </a:stretch>
          </p:blipFill>
          <p:spPr bwMode="auto">
            <a:xfrm>
              <a:off x="430" y="299"/>
              <a:ext cx="5049" cy="3573"/>
            </a:xfrm>
            <a:prstGeom prst="rect">
              <a:avLst/>
            </a:prstGeom>
            <a:noFill/>
            <a:ln w="9525">
              <a:noFill/>
              <a:miter lim="800000"/>
              <a:headEnd/>
              <a:tailEnd/>
            </a:ln>
          </p:spPr>
        </p:pic>
        <p:pic>
          <p:nvPicPr>
            <p:cNvPr id="73734" name="Picture 6" descr="w1_p2"/>
            <p:cNvPicPr>
              <a:picLocks noChangeAspect="1" noChangeArrowheads="1"/>
            </p:cNvPicPr>
            <p:nvPr/>
          </p:nvPicPr>
          <p:blipFill>
            <a:blip r:embed="rId5"/>
            <a:srcRect/>
            <a:stretch>
              <a:fillRect/>
            </a:stretch>
          </p:blipFill>
          <p:spPr bwMode="auto">
            <a:xfrm>
              <a:off x="3878" y="2704"/>
              <a:ext cx="1682" cy="1190"/>
            </a:xfrm>
            <a:prstGeom prst="rect">
              <a:avLst/>
            </a:prstGeom>
            <a:noFill/>
            <a:ln w="9525">
              <a:noFill/>
              <a:miter lim="800000"/>
              <a:headEnd/>
              <a:tailEnd/>
            </a:ln>
          </p:spPr>
        </p:pic>
        <p:sp>
          <p:nvSpPr>
            <p:cNvPr id="73735" name="Text Box 7"/>
            <p:cNvSpPr txBox="1">
              <a:spLocks noChangeArrowheads="1"/>
            </p:cNvSpPr>
            <p:nvPr/>
          </p:nvSpPr>
          <p:spPr bwMode="auto">
            <a:xfrm>
              <a:off x="703" y="527"/>
              <a:ext cx="3168" cy="404"/>
            </a:xfrm>
            <a:prstGeom prst="rect">
              <a:avLst/>
            </a:prstGeom>
            <a:solidFill>
              <a:srgbClr val="FFFFCC"/>
            </a:solidFill>
            <a:ln w="9525">
              <a:noFill/>
              <a:miter lim="800000"/>
              <a:headEnd/>
              <a:tailEnd/>
            </a:ln>
            <a:effectLst/>
          </p:spPr>
          <p:txBody>
            <a:bodyPr wrap="none">
              <a:prstTxWarp prst="textNoShape">
                <a:avLst/>
              </a:prstTxWarp>
              <a:spAutoFit/>
            </a:bodyPr>
            <a:lstStyle/>
            <a:p>
              <a:r>
                <a:rPr lang="ru-RU" b="1"/>
                <a:t>Запас биомассы для темнохвойного леса</a:t>
              </a:r>
              <a:r>
                <a:rPr lang="en-US" b="1"/>
                <a:t> </a:t>
              </a:r>
              <a:br>
                <a:rPr lang="en-US" b="1"/>
              </a:br>
              <a:r>
                <a:rPr lang="en-US" b="1"/>
                <a:t>(Dark Needle Leaf species</a:t>
              </a:r>
              <a:r>
                <a:rPr lang="ru-RU" b="1"/>
                <a:t> </a:t>
              </a:r>
              <a:r>
                <a:rPr lang="en-US" b="1"/>
                <a:t>biomass) (t/ha)</a:t>
              </a:r>
              <a:endParaRPr lang="ru-RU" b="1"/>
            </a:p>
          </p:txBody>
        </p:sp>
        <p:pic>
          <p:nvPicPr>
            <p:cNvPr id="73736" name="Picture 8" descr="w1_p2"/>
            <p:cNvPicPr>
              <a:picLocks noChangeAspect="1" noChangeArrowheads="1"/>
            </p:cNvPicPr>
            <p:nvPr/>
          </p:nvPicPr>
          <p:blipFill>
            <a:blip r:embed="rId5"/>
            <a:srcRect l="4245" t="71455" r="61491" b="6415"/>
            <a:stretch>
              <a:fillRect/>
            </a:stretch>
          </p:blipFill>
          <p:spPr bwMode="auto">
            <a:xfrm>
              <a:off x="545" y="3294"/>
              <a:ext cx="1291" cy="590"/>
            </a:xfrm>
            <a:prstGeom prst="rect">
              <a:avLst/>
            </a:prstGeom>
            <a:noFill/>
            <a:ln w="9525">
              <a:noFill/>
              <a:miter lim="800000"/>
              <a:headEnd/>
              <a:tailEnd/>
            </a:ln>
          </p:spPr>
        </p:pic>
      </p:grpSp>
      <p:sp>
        <p:nvSpPr>
          <p:cNvPr id="73737" name="Text Box 9"/>
          <p:cNvSpPr txBox="1">
            <a:spLocks noChangeArrowheads="1"/>
          </p:cNvSpPr>
          <p:nvPr/>
        </p:nvSpPr>
        <p:spPr bwMode="auto">
          <a:xfrm>
            <a:off x="323850" y="188913"/>
            <a:ext cx="8569325" cy="647700"/>
          </a:xfrm>
          <a:prstGeom prst="rect">
            <a:avLst/>
          </a:prstGeom>
          <a:gradFill rotWithShape="1">
            <a:gsLst>
              <a:gs pos="0">
                <a:srgbClr val="0000FF">
                  <a:gamma/>
                  <a:shade val="40000"/>
                  <a:invGamma/>
                </a:srgbClr>
              </a:gs>
              <a:gs pos="50000">
                <a:srgbClr val="0000FF"/>
              </a:gs>
              <a:gs pos="100000">
                <a:srgbClr val="0000FF">
                  <a:gamma/>
                  <a:shade val="40000"/>
                  <a:invGamma/>
                </a:srgbClr>
              </a:gs>
            </a:gsLst>
            <a:lin ang="5400000" scaled="1"/>
          </a:gradFill>
          <a:ln w="9525">
            <a:noFill/>
            <a:miter lim="800000"/>
            <a:headEnd/>
            <a:tailEnd/>
          </a:ln>
          <a:effectLst/>
        </p:spPr>
        <p:txBody>
          <a:bodyPr anchor="ctr">
            <a:prstTxWarp prst="textNoShape">
              <a:avLst/>
            </a:prstTxWarp>
          </a:bodyPr>
          <a:lstStyle/>
          <a:p>
            <a:pPr algn="ctr">
              <a:spcBef>
                <a:spcPct val="50000"/>
              </a:spcBef>
            </a:pPr>
            <a:r>
              <a:rPr lang="ru-RU" b="1">
                <a:solidFill>
                  <a:schemeClr val="bg1"/>
                </a:solidFill>
                <a:effectLst>
                  <a:outerShdw blurRad="38100" dist="38100" dir="2700000" algn="tl">
                    <a:srgbClr val="000000"/>
                  </a:outerShdw>
                </a:effectLst>
              </a:rPr>
              <a:t>Иллюстрация к методике оценки запасов ОПГ полога древостоя </a:t>
            </a:r>
            <a:br>
              <a:rPr lang="ru-RU" b="1">
                <a:solidFill>
                  <a:schemeClr val="bg1"/>
                </a:solidFill>
                <a:effectLst>
                  <a:outerShdw blurRad="38100" dist="38100" dir="2700000" algn="tl">
                    <a:srgbClr val="000000"/>
                  </a:outerShdw>
                </a:effectLst>
              </a:rPr>
            </a:br>
            <a:r>
              <a:rPr lang="en-US" b="1">
                <a:solidFill>
                  <a:schemeClr val="bg1"/>
                </a:solidFill>
                <a:effectLst>
                  <a:outerShdw blurRad="38100" dist="38100" dir="2700000" algn="tl">
                    <a:srgbClr val="000000"/>
                  </a:outerShdw>
                </a:effectLst>
              </a:rPr>
              <a:t>Example of Canopy Biomass Assessment</a:t>
            </a:r>
            <a:endParaRPr lang="ru-RU" b="1">
              <a:solidFill>
                <a:schemeClr val="bg1"/>
              </a:solidFill>
              <a:effectLst>
                <a:outerShdw blurRad="38100" dist="38100" dir="2700000" algn="tl">
                  <a:srgbClr val="000000"/>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73730"/>
                                        </p:tgtEl>
                                        <p:attrNameLst>
                                          <p:attrName>style.visibility</p:attrName>
                                        </p:attrNameLst>
                                      </p:cBhvr>
                                      <p:to>
                                        <p:strVal val="visible"/>
                                      </p:to>
                                    </p:set>
                                    <p:animEffect transition="in" filter="wipe(up)">
                                      <p:cBhvr>
                                        <p:cTn id="7" dur="500"/>
                                        <p:tgtEl>
                                          <p:spTgt spid="7373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73731"/>
                                        </p:tgtEl>
                                        <p:attrNameLst>
                                          <p:attrName>style.visibility</p:attrName>
                                        </p:attrNameLst>
                                      </p:cBhvr>
                                      <p:to>
                                        <p:strVal val="visible"/>
                                      </p:to>
                                    </p:set>
                                    <p:animEffect transition="in" filter="wipe(up)">
                                      <p:cBhvr>
                                        <p:cTn id="12" dur="500"/>
                                        <p:tgtEl>
                                          <p:spTgt spid="7373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73732"/>
                                        </p:tgtEl>
                                        <p:attrNameLst>
                                          <p:attrName>style.visibility</p:attrName>
                                        </p:attrNameLst>
                                      </p:cBhvr>
                                      <p:to>
                                        <p:strVal val="visible"/>
                                      </p:to>
                                    </p:set>
                                    <p:animEffect transition="in" filter="wipe(up)">
                                      <p:cBhvr>
                                        <p:cTn id="17" dur="500"/>
                                        <p:tgtEl>
                                          <p:spTgt spid="737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 name="Slide Number Placeholder 5"/>
          <p:cNvSpPr>
            <a:spLocks noGrp="1"/>
          </p:cNvSpPr>
          <p:nvPr>
            <p:ph type="sldNum" sz="quarter" idx="12"/>
          </p:nvPr>
        </p:nvSpPr>
        <p:spPr/>
        <p:txBody>
          <a:bodyPr/>
          <a:lstStyle/>
          <a:p>
            <a:fld id="{3F7654B5-BD63-3A42-8384-8A8733C8E396}" type="slidenum">
              <a:rPr lang="ru-RU"/>
              <a:pPr/>
              <a:t>24</a:t>
            </a:fld>
            <a:endParaRPr lang="ru-RU"/>
          </a:p>
        </p:txBody>
      </p:sp>
      <p:sp>
        <p:nvSpPr>
          <p:cNvPr id="64514" name="Text Box 2"/>
          <p:cNvSpPr txBox="1">
            <a:spLocks noChangeArrowheads="1"/>
          </p:cNvSpPr>
          <p:nvPr/>
        </p:nvSpPr>
        <p:spPr bwMode="auto">
          <a:xfrm>
            <a:off x="468313" y="260350"/>
            <a:ext cx="8424862" cy="1008063"/>
          </a:xfrm>
          <a:prstGeom prst="rect">
            <a:avLst/>
          </a:prstGeom>
          <a:gradFill rotWithShape="1">
            <a:gsLst>
              <a:gs pos="0">
                <a:schemeClr val="accent2">
                  <a:gamma/>
                  <a:tint val="86667"/>
                  <a:invGamma/>
                </a:schemeClr>
              </a:gs>
              <a:gs pos="50000">
                <a:schemeClr val="accent2"/>
              </a:gs>
              <a:gs pos="100000">
                <a:schemeClr val="accent2">
                  <a:gamma/>
                  <a:tint val="86667"/>
                  <a:invGamma/>
                </a:schemeClr>
              </a:gs>
            </a:gsLst>
            <a:lin ang="5400000" scaled="1"/>
          </a:gradFill>
          <a:ln w="9525">
            <a:noFill/>
            <a:miter lim="800000"/>
            <a:headEnd/>
            <a:tailEnd/>
          </a:ln>
          <a:effectLst/>
        </p:spPr>
        <p:txBody>
          <a:bodyPr anchor="ctr" anchorCtr="1">
            <a:prstTxWarp prst="textNoShape">
              <a:avLst/>
            </a:prstTxWarp>
          </a:bodyPr>
          <a:lstStyle/>
          <a:p>
            <a:pPr algn="ctr"/>
            <a:r>
              <a:rPr lang="en-US" sz="2400">
                <a:solidFill>
                  <a:schemeClr val="bg1"/>
                </a:solidFill>
              </a:rPr>
              <a:t>Why  we degraded our FFL Product</a:t>
            </a:r>
          </a:p>
        </p:txBody>
      </p:sp>
      <p:sp>
        <p:nvSpPr>
          <p:cNvPr id="64515" name="Text Box 3"/>
          <p:cNvSpPr txBox="1">
            <a:spLocks noChangeArrowheads="1"/>
          </p:cNvSpPr>
          <p:nvPr/>
        </p:nvSpPr>
        <p:spPr bwMode="auto">
          <a:xfrm>
            <a:off x="179388" y="1484313"/>
            <a:ext cx="5400675" cy="2305050"/>
          </a:xfrm>
          <a:prstGeom prst="rect">
            <a:avLst/>
          </a:prstGeom>
          <a:noFill/>
          <a:ln w="9525">
            <a:noFill/>
            <a:miter lim="800000"/>
            <a:headEnd/>
            <a:tailEnd/>
          </a:ln>
          <a:effectLst/>
        </p:spPr>
        <p:txBody>
          <a:bodyPr>
            <a:prstTxWarp prst="textNoShape">
              <a:avLst/>
            </a:prstTxWarp>
          </a:bodyPr>
          <a:lstStyle/>
          <a:p>
            <a:pPr marL="355600">
              <a:lnSpc>
                <a:spcPct val="130000"/>
              </a:lnSpc>
            </a:pPr>
            <a:r>
              <a:rPr lang="en-GB">
                <a:solidFill>
                  <a:srgbClr val="000099"/>
                </a:solidFill>
              </a:rPr>
              <a:t>Forest fuel loads (FFL) database was created, including the following fraction (t/ha):</a:t>
            </a:r>
          </a:p>
          <a:p>
            <a:pPr marL="355600">
              <a:lnSpc>
                <a:spcPct val="130000"/>
              </a:lnSpc>
            </a:pPr>
            <a:r>
              <a:rPr lang="en-GB">
                <a:solidFill>
                  <a:srgbClr val="000099"/>
                </a:solidFill>
              </a:rPr>
              <a:t> - top forest layer or canopy</a:t>
            </a:r>
          </a:p>
          <a:p>
            <a:pPr marL="355600">
              <a:lnSpc>
                <a:spcPct val="130000"/>
              </a:lnSpc>
            </a:pPr>
            <a:r>
              <a:rPr lang="en-GB">
                <a:solidFill>
                  <a:srgbClr val="000099"/>
                </a:solidFill>
              </a:rPr>
              <a:t> - undergrowth / underbrush</a:t>
            </a:r>
          </a:p>
          <a:p>
            <a:pPr marL="355600">
              <a:lnSpc>
                <a:spcPct val="130000"/>
              </a:lnSpc>
            </a:pPr>
            <a:r>
              <a:rPr lang="en-GB">
                <a:solidFill>
                  <a:srgbClr val="000099"/>
                </a:solidFill>
              </a:rPr>
              <a:t> - ground vegetation cover</a:t>
            </a:r>
          </a:p>
          <a:p>
            <a:pPr marL="355600">
              <a:lnSpc>
                <a:spcPct val="130000"/>
              </a:lnSpc>
            </a:pPr>
            <a:r>
              <a:rPr lang="en-GB">
                <a:solidFill>
                  <a:srgbClr val="000099"/>
                </a:solidFill>
              </a:rPr>
              <a:t> - ground layer or litter</a:t>
            </a:r>
          </a:p>
          <a:p>
            <a:pPr marL="355600">
              <a:lnSpc>
                <a:spcPct val="130000"/>
              </a:lnSpc>
            </a:pPr>
            <a:r>
              <a:rPr lang="en-GB">
                <a:solidFill>
                  <a:srgbClr val="000099"/>
                </a:solidFill>
              </a:rPr>
              <a:t>Total Biomass of Forests (t/ha)</a:t>
            </a:r>
          </a:p>
        </p:txBody>
      </p:sp>
      <p:graphicFrame>
        <p:nvGraphicFramePr>
          <p:cNvPr id="64516" name="Object 4"/>
          <p:cNvGraphicFramePr>
            <a:graphicFrameLocks noChangeAspect="1"/>
          </p:cNvGraphicFramePr>
          <p:nvPr/>
        </p:nvGraphicFramePr>
        <p:xfrm>
          <a:off x="3995738" y="2349500"/>
          <a:ext cx="5029200" cy="3371850"/>
        </p:xfrm>
        <a:graphic>
          <a:graphicData uri="http://schemas.openxmlformats.org/presentationml/2006/ole">
            <p:oleObj spid="_x0000_s64516" name="Диаграмма" r:id="rId3" imgW="5029281" imgH="3371820" progId="Excel.Chart.8">
              <p:embed/>
            </p:oleObj>
          </a:graphicData>
        </a:graphic>
      </p:graphicFrame>
      <p:sp>
        <p:nvSpPr>
          <p:cNvPr id="64517" name="Text Box 5"/>
          <p:cNvSpPr txBox="1">
            <a:spLocks noChangeArrowheads="1"/>
          </p:cNvSpPr>
          <p:nvPr/>
        </p:nvSpPr>
        <p:spPr bwMode="auto">
          <a:xfrm>
            <a:off x="684213" y="4149725"/>
            <a:ext cx="3095625" cy="1619250"/>
          </a:xfrm>
          <a:prstGeom prst="rect">
            <a:avLst/>
          </a:prstGeom>
          <a:noFill/>
          <a:ln w="9525">
            <a:noFill/>
            <a:miter lim="800000"/>
            <a:headEnd/>
            <a:tailEnd/>
          </a:ln>
          <a:effectLst/>
        </p:spPr>
        <p:txBody>
          <a:bodyPr>
            <a:prstTxWarp prst="textNoShape">
              <a:avLst/>
            </a:prstTxWarp>
            <a:spAutoFit/>
          </a:bodyPr>
          <a:lstStyle/>
          <a:p>
            <a:r>
              <a:rPr lang="en-GB" sz="1600">
                <a:solidFill>
                  <a:srgbClr val="000099"/>
                </a:solidFill>
              </a:rPr>
              <a:t>Special resolution of database: </a:t>
            </a:r>
            <a:r>
              <a:rPr lang="en-GB" b="1">
                <a:solidFill>
                  <a:srgbClr val="000099"/>
                </a:solidFill>
              </a:rPr>
              <a:t>1 km</a:t>
            </a:r>
            <a:r>
              <a:rPr lang="en-GB" sz="1600">
                <a:solidFill>
                  <a:srgbClr val="000099"/>
                </a:solidFill>
              </a:rPr>
              <a:t> </a:t>
            </a:r>
          </a:p>
          <a:p>
            <a:endParaRPr lang="en-GB" sz="1600">
              <a:solidFill>
                <a:srgbClr val="000099"/>
              </a:solidFill>
            </a:endParaRPr>
          </a:p>
          <a:p>
            <a:r>
              <a:rPr lang="en-GB" sz="1600">
                <a:solidFill>
                  <a:srgbClr val="000099"/>
                </a:solidFill>
              </a:rPr>
              <a:t>Level of output results of Carbon emission assessments: </a:t>
            </a:r>
          </a:p>
          <a:p>
            <a:r>
              <a:rPr lang="en-GB" b="1">
                <a:solidFill>
                  <a:srgbClr val="000099"/>
                </a:solidFill>
              </a:rPr>
              <a:t>20 km</a:t>
            </a:r>
            <a:endParaRPr lang="ru-RU" sz="1600"/>
          </a:p>
        </p:txBody>
      </p:sp>
      <p:sp>
        <p:nvSpPr>
          <p:cNvPr id="64518" name="Text Box 6"/>
          <p:cNvSpPr txBox="1">
            <a:spLocks noChangeArrowheads="1"/>
          </p:cNvSpPr>
          <p:nvPr/>
        </p:nvSpPr>
        <p:spPr bwMode="auto">
          <a:xfrm>
            <a:off x="4067175" y="5805488"/>
            <a:ext cx="4105275" cy="942975"/>
          </a:xfrm>
          <a:prstGeom prst="rect">
            <a:avLst/>
          </a:prstGeom>
          <a:noFill/>
          <a:ln w="9525">
            <a:noFill/>
            <a:miter lim="800000"/>
            <a:headEnd/>
            <a:tailEnd/>
          </a:ln>
          <a:effectLst/>
        </p:spPr>
        <p:txBody>
          <a:bodyPr>
            <a:prstTxWarp prst="textNoShape">
              <a:avLst/>
            </a:prstTxWarp>
            <a:spAutoFit/>
          </a:bodyPr>
          <a:lstStyle/>
          <a:p>
            <a:pPr algn="ctr"/>
            <a:r>
              <a:rPr lang="en-US" sz="1400"/>
              <a:t>Biomass comparing derived from forest inventory </a:t>
            </a:r>
            <a:br>
              <a:rPr lang="en-US" sz="1400"/>
            </a:br>
            <a:r>
              <a:rPr lang="en-US" sz="1400"/>
              <a:t>(Forest Stands Unit) and State Forest Account data (Forestry Unit) for different aggregation size of GRID (see diagram)</a:t>
            </a:r>
            <a:endParaRPr lang="ru-RU" sz="1400"/>
          </a:p>
        </p:txBody>
      </p:sp>
      <p:grpSp>
        <p:nvGrpSpPr>
          <p:cNvPr id="64519" name="Group 7"/>
          <p:cNvGrpSpPr>
            <a:grpSpLocks/>
          </p:cNvGrpSpPr>
          <p:nvPr/>
        </p:nvGrpSpPr>
        <p:grpSpPr bwMode="auto">
          <a:xfrm>
            <a:off x="827088" y="5876925"/>
            <a:ext cx="2951162" cy="720725"/>
            <a:chOff x="703" y="3702"/>
            <a:chExt cx="1859" cy="454"/>
          </a:xfrm>
        </p:grpSpPr>
        <p:sp>
          <p:nvSpPr>
            <p:cNvPr id="64520" name="Freeform 8"/>
            <p:cNvSpPr>
              <a:spLocks/>
            </p:cNvSpPr>
            <p:nvPr/>
          </p:nvSpPr>
          <p:spPr bwMode="auto">
            <a:xfrm>
              <a:off x="703" y="3702"/>
              <a:ext cx="318" cy="181"/>
            </a:xfrm>
            <a:custGeom>
              <a:avLst/>
              <a:gdLst/>
              <a:ahLst/>
              <a:cxnLst>
                <a:cxn ang="0">
                  <a:pos x="0" y="0"/>
                </a:cxn>
                <a:cxn ang="0">
                  <a:pos x="91" y="91"/>
                </a:cxn>
                <a:cxn ang="0">
                  <a:pos x="182" y="91"/>
                </a:cxn>
                <a:cxn ang="0">
                  <a:pos x="318" y="181"/>
                </a:cxn>
              </a:cxnLst>
              <a:rect l="0" t="0" r="r" b="b"/>
              <a:pathLst>
                <a:path w="318" h="181">
                  <a:moveTo>
                    <a:pt x="0" y="0"/>
                  </a:moveTo>
                  <a:cubicBezTo>
                    <a:pt x="30" y="38"/>
                    <a:pt x="61" y="76"/>
                    <a:pt x="91" y="91"/>
                  </a:cubicBezTo>
                  <a:cubicBezTo>
                    <a:pt x="121" y="106"/>
                    <a:pt x="144" y="76"/>
                    <a:pt x="182" y="91"/>
                  </a:cubicBezTo>
                  <a:cubicBezTo>
                    <a:pt x="220" y="106"/>
                    <a:pt x="269" y="143"/>
                    <a:pt x="318" y="181"/>
                  </a:cubicBezTo>
                </a:path>
              </a:pathLst>
            </a:custGeom>
            <a:noFill/>
            <a:ln w="28575" cmpd="sng">
              <a:solidFill>
                <a:schemeClr val="accent2"/>
              </a:solidFill>
              <a:round/>
              <a:headEnd/>
              <a:tailEnd/>
            </a:ln>
            <a:effectLst/>
          </p:spPr>
          <p:txBody>
            <a:bodyPr>
              <a:prstTxWarp prst="textNoShape">
                <a:avLst/>
              </a:prstTxWarp>
            </a:bodyPr>
            <a:lstStyle/>
            <a:p>
              <a:endParaRPr lang="en-US"/>
            </a:p>
          </p:txBody>
        </p:sp>
        <p:sp>
          <p:nvSpPr>
            <p:cNvPr id="64521" name="Line 9"/>
            <p:cNvSpPr>
              <a:spLocks noChangeShapeType="1"/>
            </p:cNvSpPr>
            <p:nvPr/>
          </p:nvSpPr>
          <p:spPr bwMode="auto">
            <a:xfrm>
              <a:off x="884" y="3929"/>
              <a:ext cx="0" cy="227"/>
            </a:xfrm>
            <a:prstGeom prst="line">
              <a:avLst/>
            </a:prstGeom>
            <a:noFill/>
            <a:ln w="19050">
              <a:solidFill>
                <a:srgbClr val="FF3300"/>
              </a:solidFill>
              <a:round/>
              <a:headEnd/>
              <a:tailEnd/>
            </a:ln>
            <a:effectLst/>
          </p:spPr>
          <p:txBody>
            <a:bodyPr>
              <a:prstTxWarp prst="textNoShape">
                <a:avLst/>
              </a:prstTxWarp>
            </a:bodyPr>
            <a:lstStyle/>
            <a:p>
              <a:endParaRPr lang="en-US"/>
            </a:p>
          </p:txBody>
        </p:sp>
        <p:sp>
          <p:nvSpPr>
            <p:cNvPr id="64522" name="Text Box 10"/>
            <p:cNvSpPr txBox="1">
              <a:spLocks noChangeArrowheads="1"/>
            </p:cNvSpPr>
            <p:nvPr/>
          </p:nvSpPr>
          <p:spPr bwMode="auto">
            <a:xfrm>
              <a:off x="1066" y="3702"/>
              <a:ext cx="1270" cy="173"/>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200">
                  <a:solidFill>
                    <a:schemeClr val="accent2"/>
                  </a:solidFill>
                </a:rPr>
                <a:t>- Mean Ratio Error Trend</a:t>
              </a:r>
              <a:endParaRPr lang="ru-RU" sz="1200">
                <a:solidFill>
                  <a:schemeClr val="accent2"/>
                </a:solidFill>
              </a:endParaRPr>
            </a:p>
          </p:txBody>
        </p:sp>
        <p:sp>
          <p:nvSpPr>
            <p:cNvPr id="64523" name="Text Box 11"/>
            <p:cNvSpPr txBox="1">
              <a:spLocks noChangeArrowheads="1"/>
            </p:cNvSpPr>
            <p:nvPr/>
          </p:nvSpPr>
          <p:spPr bwMode="auto">
            <a:xfrm>
              <a:off x="1066" y="3974"/>
              <a:ext cx="1496" cy="173"/>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200">
                  <a:solidFill>
                    <a:schemeClr val="accent2"/>
                  </a:solidFill>
                </a:rPr>
                <a:t>- Ratio Error Standard Deviation</a:t>
              </a:r>
              <a:endParaRPr lang="ru-RU" sz="1200">
                <a:solidFill>
                  <a:schemeClr val="accent2"/>
                </a:solidFill>
              </a:endParaRPr>
            </a:p>
          </p:txBody>
        </p:sp>
      </p:grpSp>
      <p:sp>
        <p:nvSpPr>
          <p:cNvPr id="64524" name="Oval 12"/>
          <p:cNvSpPr>
            <a:spLocks noChangeArrowheads="1"/>
          </p:cNvSpPr>
          <p:nvPr/>
        </p:nvSpPr>
        <p:spPr bwMode="auto">
          <a:xfrm>
            <a:off x="7524750" y="3644900"/>
            <a:ext cx="792163" cy="2016125"/>
          </a:xfrm>
          <a:prstGeom prst="ellipse">
            <a:avLst/>
          </a:prstGeom>
          <a:noFill/>
          <a:ln w="38100">
            <a:solidFill>
              <a:srgbClr val="CC3300"/>
            </a:solidFill>
            <a:round/>
            <a:headEnd/>
            <a:tailEnd/>
          </a:ln>
          <a:effectLst/>
        </p:spPr>
        <p:txBody>
          <a:bodyPr wrap="none" anchor="ctr">
            <a:prstTxWarp prst="textNoShape">
              <a:avLst/>
            </a:prstTxWarp>
          </a:bodyPr>
          <a:lstStyle/>
          <a:p>
            <a:endParaRPr lang="en-US"/>
          </a:p>
        </p:txBody>
      </p:sp>
      <p:pic>
        <p:nvPicPr>
          <p:cNvPr id="64525" name="Picture 13" descr="zoom_co2_Integral_Wtotal"/>
          <p:cNvPicPr>
            <a:picLocks noChangeAspect="1" noChangeArrowheads="1"/>
          </p:cNvPicPr>
          <p:nvPr/>
        </p:nvPicPr>
        <p:blipFill>
          <a:blip r:embed="rId4"/>
          <a:srcRect/>
          <a:stretch>
            <a:fillRect/>
          </a:stretch>
        </p:blipFill>
        <p:spPr bwMode="auto">
          <a:xfrm>
            <a:off x="6443663" y="1268413"/>
            <a:ext cx="2232025" cy="157956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64524"/>
                                        </p:tgtEl>
                                        <p:attrNameLst>
                                          <p:attrName>style.visibility</p:attrName>
                                        </p:attrNameLst>
                                      </p:cBhvr>
                                      <p:to>
                                        <p:strVal val="visible"/>
                                      </p:to>
                                    </p:set>
                                    <p:animEffect transition="in" filter="wipe(up)">
                                      <p:cBhvr>
                                        <p:cTn id="7" dur="500"/>
                                        <p:tgtEl>
                                          <p:spTgt spid="645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24" grpId="0" animBg="1"/>
    </p:bld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3" name="Slide Number Placeholder 5"/>
          <p:cNvSpPr>
            <a:spLocks noGrp="1"/>
          </p:cNvSpPr>
          <p:nvPr>
            <p:ph type="sldNum" sz="quarter" idx="12"/>
          </p:nvPr>
        </p:nvSpPr>
        <p:spPr/>
        <p:txBody>
          <a:bodyPr/>
          <a:lstStyle/>
          <a:p>
            <a:fld id="{0BAE00DD-6BB2-C74F-BD9D-14CD88C5EA36}" type="slidenum">
              <a:rPr lang="ru-RU"/>
              <a:pPr/>
              <a:t>25</a:t>
            </a:fld>
            <a:endParaRPr lang="ru-RU"/>
          </a:p>
        </p:txBody>
      </p:sp>
      <p:sp>
        <p:nvSpPr>
          <p:cNvPr id="65538" name="AutoShape 2"/>
          <p:cNvSpPr>
            <a:spLocks noChangeArrowheads="1"/>
          </p:cNvSpPr>
          <p:nvPr/>
        </p:nvSpPr>
        <p:spPr bwMode="auto">
          <a:xfrm>
            <a:off x="755650" y="1774825"/>
            <a:ext cx="587375" cy="574675"/>
          </a:xfrm>
          <a:prstGeom prst="can">
            <a:avLst>
              <a:gd name="adj" fmla="val 25000"/>
            </a:avLst>
          </a:prstGeom>
          <a:solidFill>
            <a:schemeClr val="accent1"/>
          </a:solidFill>
          <a:ln w="9525">
            <a:solidFill>
              <a:schemeClr val="tx1"/>
            </a:solidFill>
            <a:round/>
            <a:headEnd/>
            <a:tailEnd/>
          </a:ln>
          <a:effectLst/>
        </p:spPr>
        <p:txBody>
          <a:bodyPr wrap="none" anchor="ctr">
            <a:prstTxWarp prst="textNoShape">
              <a:avLst/>
            </a:prstTxWarp>
          </a:bodyPr>
          <a:lstStyle/>
          <a:p>
            <a:endParaRPr lang="en-US"/>
          </a:p>
        </p:txBody>
      </p:sp>
      <p:sp>
        <p:nvSpPr>
          <p:cNvPr id="65539" name="Oval 3"/>
          <p:cNvSpPr>
            <a:spLocks noChangeArrowheads="1"/>
          </p:cNvSpPr>
          <p:nvPr/>
        </p:nvSpPr>
        <p:spPr bwMode="auto">
          <a:xfrm>
            <a:off x="2628900" y="3141663"/>
            <a:ext cx="1295400" cy="936625"/>
          </a:xfrm>
          <a:prstGeom prst="ellipse">
            <a:avLst/>
          </a:prstGeom>
          <a:solidFill>
            <a:schemeClr val="accent1"/>
          </a:solidFill>
          <a:ln w="9525">
            <a:solidFill>
              <a:schemeClr val="tx1"/>
            </a:solidFill>
            <a:round/>
            <a:headEnd/>
            <a:tailEnd/>
          </a:ln>
          <a:effectLst/>
        </p:spPr>
        <p:txBody>
          <a:bodyPr wrap="none" anchor="ctr">
            <a:prstTxWarp prst="textNoShape">
              <a:avLst/>
            </a:prstTxWarp>
          </a:bodyPr>
          <a:lstStyle/>
          <a:p>
            <a:pPr algn="ctr"/>
            <a:r>
              <a:rPr lang="en-US"/>
              <a:t>GIS </a:t>
            </a:r>
            <a:br>
              <a:rPr lang="en-US"/>
            </a:br>
            <a:r>
              <a:rPr lang="en-US"/>
              <a:t>modeling</a:t>
            </a:r>
            <a:endParaRPr lang="ru-RU"/>
          </a:p>
        </p:txBody>
      </p:sp>
      <p:grpSp>
        <p:nvGrpSpPr>
          <p:cNvPr id="65540" name="Group 4"/>
          <p:cNvGrpSpPr>
            <a:grpSpLocks/>
          </p:cNvGrpSpPr>
          <p:nvPr/>
        </p:nvGrpSpPr>
        <p:grpSpPr bwMode="auto">
          <a:xfrm>
            <a:off x="1789113" y="1844675"/>
            <a:ext cx="1439862" cy="649288"/>
            <a:chOff x="476" y="935"/>
            <a:chExt cx="907" cy="409"/>
          </a:xfrm>
        </p:grpSpPr>
        <p:sp>
          <p:nvSpPr>
            <p:cNvPr id="65541" name="AutoShape 5"/>
            <p:cNvSpPr>
              <a:spLocks noChangeArrowheads="1"/>
            </p:cNvSpPr>
            <p:nvPr/>
          </p:nvSpPr>
          <p:spPr bwMode="auto">
            <a:xfrm>
              <a:off x="476" y="935"/>
              <a:ext cx="907" cy="409"/>
            </a:xfrm>
            <a:prstGeom prst="parallelogram">
              <a:avLst>
                <a:gd name="adj" fmla="val 55440"/>
              </a:avLst>
            </a:prstGeom>
            <a:solidFill>
              <a:srgbClr val="FF9900"/>
            </a:solidFill>
            <a:ln w="9525">
              <a:solidFill>
                <a:schemeClr val="tx1"/>
              </a:solidFill>
              <a:miter lim="800000"/>
              <a:headEnd/>
              <a:tailEnd/>
            </a:ln>
            <a:effectLst/>
          </p:spPr>
          <p:txBody>
            <a:bodyPr wrap="none" anchor="ctr">
              <a:prstTxWarp prst="textNoShape">
                <a:avLst/>
              </a:prstTxWarp>
            </a:bodyPr>
            <a:lstStyle/>
            <a:p>
              <a:endParaRPr lang="en-US"/>
            </a:p>
          </p:txBody>
        </p:sp>
        <p:sp>
          <p:nvSpPr>
            <p:cNvPr id="65542" name="Freeform 6"/>
            <p:cNvSpPr>
              <a:spLocks/>
            </p:cNvSpPr>
            <p:nvPr/>
          </p:nvSpPr>
          <p:spPr bwMode="auto">
            <a:xfrm>
              <a:off x="567" y="935"/>
              <a:ext cx="317" cy="227"/>
            </a:xfrm>
            <a:custGeom>
              <a:avLst/>
              <a:gdLst/>
              <a:ahLst/>
              <a:cxnLst>
                <a:cxn ang="0">
                  <a:pos x="317" y="0"/>
                </a:cxn>
                <a:cxn ang="0">
                  <a:pos x="226" y="136"/>
                </a:cxn>
                <a:cxn ang="0">
                  <a:pos x="136" y="182"/>
                </a:cxn>
                <a:cxn ang="0">
                  <a:pos x="0" y="227"/>
                </a:cxn>
              </a:cxnLst>
              <a:rect l="0" t="0" r="r" b="b"/>
              <a:pathLst>
                <a:path w="317" h="227">
                  <a:moveTo>
                    <a:pt x="317" y="0"/>
                  </a:moveTo>
                  <a:cubicBezTo>
                    <a:pt x="286" y="53"/>
                    <a:pt x="256" y="106"/>
                    <a:pt x="226" y="136"/>
                  </a:cubicBezTo>
                  <a:cubicBezTo>
                    <a:pt x="196" y="166"/>
                    <a:pt x="174" y="167"/>
                    <a:pt x="136" y="182"/>
                  </a:cubicBezTo>
                  <a:cubicBezTo>
                    <a:pt x="98" y="197"/>
                    <a:pt x="49" y="212"/>
                    <a:pt x="0" y="227"/>
                  </a:cubicBezTo>
                </a:path>
              </a:pathLst>
            </a:custGeom>
            <a:solidFill>
              <a:srgbClr val="FF9900"/>
            </a:solidFill>
            <a:ln w="9525">
              <a:solidFill>
                <a:schemeClr val="tx1"/>
              </a:solidFill>
              <a:round/>
              <a:headEnd/>
              <a:tailEnd/>
            </a:ln>
            <a:effectLst/>
          </p:spPr>
          <p:txBody>
            <a:bodyPr>
              <a:prstTxWarp prst="textNoShape">
                <a:avLst/>
              </a:prstTxWarp>
            </a:bodyPr>
            <a:lstStyle/>
            <a:p>
              <a:endParaRPr lang="en-US"/>
            </a:p>
          </p:txBody>
        </p:sp>
        <p:sp>
          <p:nvSpPr>
            <p:cNvPr id="65543" name="Freeform 7"/>
            <p:cNvSpPr>
              <a:spLocks/>
            </p:cNvSpPr>
            <p:nvPr/>
          </p:nvSpPr>
          <p:spPr bwMode="auto">
            <a:xfrm>
              <a:off x="793" y="1071"/>
              <a:ext cx="227" cy="273"/>
            </a:xfrm>
            <a:custGeom>
              <a:avLst/>
              <a:gdLst/>
              <a:ahLst/>
              <a:cxnLst>
                <a:cxn ang="0">
                  <a:pos x="0" y="0"/>
                </a:cxn>
                <a:cxn ang="0">
                  <a:pos x="137" y="91"/>
                </a:cxn>
                <a:cxn ang="0">
                  <a:pos x="227" y="273"/>
                </a:cxn>
              </a:cxnLst>
              <a:rect l="0" t="0" r="r" b="b"/>
              <a:pathLst>
                <a:path w="227" h="273">
                  <a:moveTo>
                    <a:pt x="0" y="0"/>
                  </a:moveTo>
                  <a:cubicBezTo>
                    <a:pt x="49" y="22"/>
                    <a:pt x="99" y="45"/>
                    <a:pt x="137" y="91"/>
                  </a:cubicBezTo>
                  <a:cubicBezTo>
                    <a:pt x="175" y="137"/>
                    <a:pt x="201" y="205"/>
                    <a:pt x="227" y="273"/>
                  </a:cubicBezTo>
                </a:path>
              </a:pathLst>
            </a:custGeom>
            <a:solidFill>
              <a:srgbClr val="FF9900"/>
            </a:solidFill>
            <a:ln w="9525">
              <a:solidFill>
                <a:schemeClr val="tx1"/>
              </a:solidFill>
              <a:round/>
              <a:headEnd/>
              <a:tailEnd/>
            </a:ln>
            <a:effectLst/>
          </p:spPr>
          <p:txBody>
            <a:bodyPr>
              <a:prstTxWarp prst="textNoShape">
                <a:avLst/>
              </a:prstTxWarp>
            </a:bodyPr>
            <a:lstStyle/>
            <a:p>
              <a:endParaRPr lang="en-US"/>
            </a:p>
          </p:txBody>
        </p:sp>
        <p:sp>
          <p:nvSpPr>
            <p:cNvPr id="65544" name="Freeform 8"/>
            <p:cNvSpPr>
              <a:spLocks/>
            </p:cNvSpPr>
            <p:nvPr/>
          </p:nvSpPr>
          <p:spPr bwMode="auto">
            <a:xfrm>
              <a:off x="930" y="1071"/>
              <a:ext cx="362" cy="91"/>
            </a:xfrm>
            <a:custGeom>
              <a:avLst/>
              <a:gdLst/>
              <a:ahLst/>
              <a:cxnLst>
                <a:cxn ang="0">
                  <a:pos x="0" y="52"/>
                </a:cxn>
                <a:cxn ang="0">
                  <a:pos x="226" y="7"/>
                </a:cxn>
                <a:cxn ang="0">
                  <a:pos x="317" y="7"/>
                </a:cxn>
              </a:cxnLst>
              <a:rect l="0" t="0" r="r" b="b"/>
              <a:pathLst>
                <a:path w="317" h="52">
                  <a:moveTo>
                    <a:pt x="0" y="52"/>
                  </a:moveTo>
                  <a:cubicBezTo>
                    <a:pt x="86" y="33"/>
                    <a:pt x="173" y="14"/>
                    <a:pt x="226" y="7"/>
                  </a:cubicBezTo>
                  <a:cubicBezTo>
                    <a:pt x="279" y="0"/>
                    <a:pt x="298" y="3"/>
                    <a:pt x="317" y="7"/>
                  </a:cubicBezTo>
                </a:path>
              </a:pathLst>
            </a:custGeom>
            <a:solidFill>
              <a:srgbClr val="FF9900"/>
            </a:solidFill>
            <a:ln w="9525">
              <a:solidFill>
                <a:schemeClr val="tx1"/>
              </a:solidFill>
              <a:round/>
              <a:headEnd/>
              <a:tailEnd/>
            </a:ln>
            <a:effectLst/>
          </p:spPr>
          <p:txBody>
            <a:bodyPr>
              <a:prstTxWarp prst="textNoShape">
                <a:avLst/>
              </a:prstTxWarp>
            </a:bodyPr>
            <a:lstStyle/>
            <a:p>
              <a:endParaRPr lang="en-US"/>
            </a:p>
          </p:txBody>
        </p:sp>
      </p:grpSp>
      <p:sp>
        <p:nvSpPr>
          <p:cNvPr id="65545" name="AutoShape 9"/>
          <p:cNvSpPr>
            <a:spLocks noChangeArrowheads="1"/>
          </p:cNvSpPr>
          <p:nvPr/>
        </p:nvSpPr>
        <p:spPr bwMode="auto">
          <a:xfrm>
            <a:off x="3457575" y="1844675"/>
            <a:ext cx="1439863" cy="649288"/>
          </a:xfrm>
          <a:prstGeom prst="parallelogram">
            <a:avLst>
              <a:gd name="adj" fmla="val 55440"/>
            </a:avLst>
          </a:prstGeom>
          <a:solidFill>
            <a:schemeClr val="folHlink"/>
          </a:solidFill>
          <a:ln w="9525">
            <a:solidFill>
              <a:schemeClr val="tx1"/>
            </a:solidFill>
            <a:miter lim="800000"/>
            <a:headEnd/>
            <a:tailEnd/>
          </a:ln>
          <a:effectLst/>
        </p:spPr>
        <p:txBody>
          <a:bodyPr wrap="none" anchor="ctr">
            <a:prstTxWarp prst="textNoShape">
              <a:avLst/>
            </a:prstTxWarp>
          </a:bodyPr>
          <a:lstStyle/>
          <a:p>
            <a:endParaRPr lang="en-US"/>
          </a:p>
        </p:txBody>
      </p:sp>
      <p:sp>
        <p:nvSpPr>
          <p:cNvPr id="65546" name="Line 10"/>
          <p:cNvSpPr>
            <a:spLocks noChangeShapeType="1"/>
          </p:cNvSpPr>
          <p:nvPr/>
        </p:nvSpPr>
        <p:spPr bwMode="auto">
          <a:xfrm>
            <a:off x="2557463" y="2636838"/>
            <a:ext cx="360362" cy="431800"/>
          </a:xfrm>
          <a:prstGeom prst="line">
            <a:avLst/>
          </a:prstGeom>
          <a:noFill/>
          <a:ln w="38100">
            <a:solidFill>
              <a:schemeClr val="tx1"/>
            </a:solidFill>
            <a:round/>
            <a:headEnd/>
            <a:tailEnd type="triangle" w="med" len="med"/>
          </a:ln>
          <a:effectLst/>
        </p:spPr>
        <p:txBody>
          <a:bodyPr>
            <a:prstTxWarp prst="textNoShape">
              <a:avLst/>
            </a:prstTxWarp>
          </a:bodyPr>
          <a:lstStyle/>
          <a:p>
            <a:endParaRPr lang="en-US"/>
          </a:p>
        </p:txBody>
      </p:sp>
      <p:sp>
        <p:nvSpPr>
          <p:cNvPr id="65547" name="Line 11"/>
          <p:cNvSpPr>
            <a:spLocks noChangeShapeType="1"/>
          </p:cNvSpPr>
          <p:nvPr/>
        </p:nvSpPr>
        <p:spPr bwMode="auto">
          <a:xfrm flipH="1">
            <a:off x="3565525" y="2636838"/>
            <a:ext cx="360363" cy="431800"/>
          </a:xfrm>
          <a:prstGeom prst="line">
            <a:avLst/>
          </a:prstGeom>
          <a:noFill/>
          <a:ln w="38100">
            <a:solidFill>
              <a:schemeClr val="tx1"/>
            </a:solidFill>
            <a:round/>
            <a:headEnd/>
            <a:tailEnd type="triangle" w="med" len="med"/>
          </a:ln>
          <a:effectLst/>
        </p:spPr>
        <p:txBody>
          <a:bodyPr>
            <a:prstTxWarp prst="textNoShape">
              <a:avLst/>
            </a:prstTxWarp>
          </a:bodyPr>
          <a:lstStyle/>
          <a:p>
            <a:endParaRPr lang="en-US"/>
          </a:p>
        </p:txBody>
      </p:sp>
      <p:sp>
        <p:nvSpPr>
          <p:cNvPr id="65548" name="Line 12"/>
          <p:cNvSpPr>
            <a:spLocks noChangeShapeType="1"/>
          </p:cNvSpPr>
          <p:nvPr/>
        </p:nvSpPr>
        <p:spPr bwMode="auto">
          <a:xfrm flipH="1">
            <a:off x="6372225" y="3286125"/>
            <a:ext cx="0" cy="504825"/>
          </a:xfrm>
          <a:prstGeom prst="line">
            <a:avLst/>
          </a:prstGeom>
          <a:noFill/>
          <a:ln w="38100">
            <a:solidFill>
              <a:schemeClr val="tx1"/>
            </a:solidFill>
            <a:round/>
            <a:headEnd/>
            <a:tailEnd type="triangle" w="med" len="med"/>
          </a:ln>
          <a:effectLst/>
        </p:spPr>
        <p:txBody>
          <a:bodyPr>
            <a:prstTxWarp prst="textNoShape">
              <a:avLst/>
            </a:prstTxWarp>
          </a:bodyPr>
          <a:lstStyle/>
          <a:p>
            <a:endParaRPr lang="en-US"/>
          </a:p>
        </p:txBody>
      </p:sp>
      <p:sp>
        <p:nvSpPr>
          <p:cNvPr id="65549" name="Line 13"/>
          <p:cNvSpPr>
            <a:spLocks noChangeShapeType="1"/>
          </p:cNvSpPr>
          <p:nvPr/>
        </p:nvSpPr>
        <p:spPr bwMode="auto">
          <a:xfrm>
            <a:off x="2197100" y="3717925"/>
            <a:ext cx="431800" cy="0"/>
          </a:xfrm>
          <a:prstGeom prst="line">
            <a:avLst/>
          </a:prstGeom>
          <a:noFill/>
          <a:ln w="38100">
            <a:solidFill>
              <a:schemeClr val="tx1"/>
            </a:solidFill>
            <a:round/>
            <a:headEnd/>
            <a:tailEnd type="triangle" w="med" len="med"/>
          </a:ln>
          <a:effectLst/>
        </p:spPr>
        <p:txBody>
          <a:bodyPr>
            <a:prstTxWarp prst="textNoShape">
              <a:avLst/>
            </a:prstTxWarp>
          </a:bodyPr>
          <a:lstStyle/>
          <a:p>
            <a:endParaRPr lang="en-US"/>
          </a:p>
        </p:txBody>
      </p:sp>
      <p:sp>
        <p:nvSpPr>
          <p:cNvPr id="65550" name="Line 14"/>
          <p:cNvSpPr>
            <a:spLocks noChangeShapeType="1"/>
          </p:cNvSpPr>
          <p:nvPr/>
        </p:nvSpPr>
        <p:spPr bwMode="auto">
          <a:xfrm flipH="1">
            <a:off x="3276600" y="4149725"/>
            <a:ext cx="0" cy="504825"/>
          </a:xfrm>
          <a:prstGeom prst="line">
            <a:avLst/>
          </a:prstGeom>
          <a:noFill/>
          <a:ln w="38100">
            <a:solidFill>
              <a:schemeClr val="tx1"/>
            </a:solidFill>
            <a:round/>
            <a:headEnd/>
            <a:tailEnd type="triangle" w="med" len="med"/>
          </a:ln>
          <a:effectLst/>
        </p:spPr>
        <p:txBody>
          <a:bodyPr>
            <a:prstTxWarp prst="textNoShape">
              <a:avLst/>
            </a:prstTxWarp>
          </a:bodyPr>
          <a:lstStyle/>
          <a:p>
            <a:endParaRPr lang="en-US"/>
          </a:p>
        </p:txBody>
      </p:sp>
      <p:sp>
        <p:nvSpPr>
          <p:cNvPr id="65551" name="Freeform 15"/>
          <p:cNvSpPr>
            <a:spLocks/>
          </p:cNvSpPr>
          <p:nvPr/>
        </p:nvSpPr>
        <p:spPr bwMode="auto">
          <a:xfrm>
            <a:off x="3889375" y="1989138"/>
            <a:ext cx="576263" cy="358775"/>
          </a:xfrm>
          <a:custGeom>
            <a:avLst/>
            <a:gdLst/>
            <a:ahLst/>
            <a:cxnLst>
              <a:cxn ang="0">
                <a:pos x="227" y="0"/>
              </a:cxn>
              <a:cxn ang="0">
                <a:pos x="91" y="45"/>
              </a:cxn>
              <a:cxn ang="0">
                <a:pos x="91" y="90"/>
              </a:cxn>
              <a:cxn ang="0">
                <a:pos x="0" y="136"/>
              </a:cxn>
              <a:cxn ang="0">
                <a:pos x="3" y="211"/>
              </a:cxn>
              <a:cxn ang="0">
                <a:pos x="91" y="226"/>
              </a:cxn>
              <a:cxn ang="0">
                <a:pos x="227" y="226"/>
              </a:cxn>
              <a:cxn ang="0">
                <a:pos x="227" y="181"/>
              </a:cxn>
              <a:cxn ang="0">
                <a:pos x="363" y="181"/>
              </a:cxn>
              <a:cxn ang="0">
                <a:pos x="363" y="90"/>
              </a:cxn>
              <a:cxn ang="0">
                <a:pos x="363" y="45"/>
              </a:cxn>
              <a:cxn ang="0">
                <a:pos x="363" y="0"/>
              </a:cxn>
              <a:cxn ang="0">
                <a:pos x="318" y="0"/>
              </a:cxn>
              <a:cxn ang="0">
                <a:pos x="227" y="0"/>
              </a:cxn>
            </a:cxnLst>
            <a:rect l="0" t="0" r="r" b="b"/>
            <a:pathLst>
              <a:path w="363" h="226">
                <a:moveTo>
                  <a:pt x="227" y="0"/>
                </a:moveTo>
                <a:lnTo>
                  <a:pt x="91" y="45"/>
                </a:lnTo>
                <a:lnTo>
                  <a:pt x="91" y="90"/>
                </a:lnTo>
                <a:lnTo>
                  <a:pt x="0" y="136"/>
                </a:lnTo>
                <a:lnTo>
                  <a:pt x="3" y="211"/>
                </a:lnTo>
                <a:lnTo>
                  <a:pt x="91" y="226"/>
                </a:lnTo>
                <a:lnTo>
                  <a:pt x="227" y="226"/>
                </a:lnTo>
                <a:lnTo>
                  <a:pt x="227" y="181"/>
                </a:lnTo>
                <a:lnTo>
                  <a:pt x="363" y="181"/>
                </a:lnTo>
                <a:lnTo>
                  <a:pt x="363" y="90"/>
                </a:lnTo>
                <a:lnTo>
                  <a:pt x="363" y="45"/>
                </a:lnTo>
                <a:lnTo>
                  <a:pt x="363" y="0"/>
                </a:lnTo>
                <a:lnTo>
                  <a:pt x="318" y="0"/>
                </a:lnTo>
                <a:lnTo>
                  <a:pt x="227" y="0"/>
                </a:lnTo>
                <a:close/>
              </a:path>
            </a:pathLst>
          </a:custGeom>
          <a:solidFill>
            <a:schemeClr val="bg2"/>
          </a:solidFill>
          <a:ln w="9525">
            <a:solidFill>
              <a:schemeClr val="tx1"/>
            </a:solidFill>
            <a:round/>
            <a:headEnd/>
            <a:tailEnd/>
          </a:ln>
          <a:effectLst/>
        </p:spPr>
        <p:txBody>
          <a:bodyPr>
            <a:prstTxWarp prst="textNoShape">
              <a:avLst/>
            </a:prstTxWarp>
          </a:bodyPr>
          <a:lstStyle/>
          <a:p>
            <a:endParaRPr lang="en-US"/>
          </a:p>
        </p:txBody>
      </p:sp>
      <p:grpSp>
        <p:nvGrpSpPr>
          <p:cNvPr id="65552" name="Group 16"/>
          <p:cNvGrpSpPr>
            <a:grpSpLocks/>
          </p:cNvGrpSpPr>
          <p:nvPr/>
        </p:nvGrpSpPr>
        <p:grpSpPr bwMode="auto">
          <a:xfrm>
            <a:off x="1044575" y="3357563"/>
            <a:ext cx="1439863" cy="649287"/>
            <a:chOff x="476" y="935"/>
            <a:chExt cx="907" cy="409"/>
          </a:xfrm>
        </p:grpSpPr>
        <p:sp>
          <p:nvSpPr>
            <p:cNvPr id="65553" name="AutoShape 17"/>
            <p:cNvSpPr>
              <a:spLocks noChangeArrowheads="1"/>
            </p:cNvSpPr>
            <p:nvPr/>
          </p:nvSpPr>
          <p:spPr bwMode="auto">
            <a:xfrm>
              <a:off x="476" y="935"/>
              <a:ext cx="907" cy="409"/>
            </a:xfrm>
            <a:prstGeom prst="parallelogram">
              <a:avLst>
                <a:gd name="adj" fmla="val 55440"/>
              </a:avLst>
            </a:prstGeom>
            <a:solidFill>
              <a:schemeClr val="folHlink"/>
            </a:solidFill>
            <a:ln w="9525">
              <a:solidFill>
                <a:schemeClr val="tx1"/>
              </a:solidFill>
              <a:miter lim="800000"/>
              <a:headEnd/>
              <a:tailEnd/>
            </a:ln>
            <a:effectLst/>
          </p:spPr>
          <p:txBody>
            <a:bodyPr wrap="none" anchor="ctr">
              <a:prstTxWarp prst="textNoShape">
                <a:avLst/>
              </a:prstTxWarp>
            </a:bodyPr>
            <a:lstStyle/>
            <a:p>
              <a:endParaRPr lang="en-US"/>
            </a:p>
          </p:txBody>
        </p:sp>
        <p:sp>
          <p:nvSpPr>
            <p:cNvPr id="65554" name="Freeform 18"/>
            <p:cNvSpPr>
              <a:spLocks/>
            </p:cNvSpPr>
            <p:nvPr/>
          </p:nvSpPr>
          <p:spPr bwMode="auto">
            <a:xfrm>
              <a:off x="567" y="935"/>
              <a:ext cx="317" cy="227"/>
            </a:xfrm>
            <a:custGeom>
              <a:avLst/>
              <a:gdLst/>
              <a:ahLst/>
              <a:cxnLst>
                <a:cxn ang="0">
                  <a:pos x="317" y="0"/>
                </a:cxn>
                <a:cxn ang="0">
                  <a:pos x="226" y="136"/>
                </a:cxn>
                <a:cxn ang="0">
                  <a:pos x="136" y="182"/>
                </a:cxn>
                <a:cxn ang="0">
                  <a:pos x="0" y="227"/>
                </a:cxn>
              </a:cxnLst>
              <a:rect l="0" t="0" r="r" b="b"/>
              <a:pathLst>
                <a:path w="317" h="227">
                  <a:moveTo>
                    <a:pt x="317" y="0"/>
                  </a:moveTo>
                  <a:cubicBezTo>
                    <a:pt x="286" y="53"/>
                    <a:pt x="256" y="106"/>
                    <a:pt x="226" y="136"/>
                  </a:cubicBezTo>
                  <a:cubicBezTo>
                    <a:pt x="196" y="166"/>
                    <a:pt x="174" y="167"/>
                    <a:pt x="136" y="182"/>
                  </a:cubicBezTo>
                  <a:cubicBezTo>
                    <a:pt x="98" y="197"/>
                    <a:pt x="49" y="212"/>
                    <a:pt x="0" y="227"/>
                  </a:cubicBezTo>
                </a:path>
              </a:pathLst>
            </a:custGeom>
            <a:solidFill>
              <a:schemeClr val="folHlink"/>
            </a:solidFill>
            <a:ln w="9525">
              <a:solidFill>
                <a:schemeClr val="tx1"/>
              </a:solidFill>
              <a:round/>
              <a:headEnd/>
              <a:tailEnd/>
            </a:ln>
            <a:effectLst/>
          </p:spPr>
          <p:txBody>
            <a:bodyPr>
              <a:prstTxWarp prst="textNoShape">
                <a:avLst/>
              </a:prstTxWarp>
            </a:bodyPr>
            <a:lstStyle/>
            <a:p>
              <a:endParaRPr lang="en-US"/>
            </a:p>
          </p:txBody>
        </p:sp>
        <p:sp>
          <p:nvSpPr>
            <p:cNvPr id="65555" name="Freeform 19"/>
            <p:cNvSpPr>
              <a:spLocks/>
            </p:cNvSpPr>
            <p:nvPr/>
          </p:nvSpPr>
          <p:spPr bwMode="auto">
            <a:xfrm>
              <a:off x="793" y="1071"/>
              <a:ext cx="227" cy="273"/>
            </a:xfrm>
            <a:custGeom>
              <a:avLst/>
              <a:gdLst/>
              <a:ahLst/>
              <a:cxnLst>
                <a:cxn ang="0">
                  <a:pos x="0" y="0"/>
                </a:cxn>
                <a:cxn ang="0">
                  <a:pos x="137" y="91"/>
                </a:cxn>
                <a:cxn ang="0">
                  <a:pos x="227" y="273"/>
                </a:cxn>
              </a:cxnLst>
              <a:rect l="0" t="0" r="r" b="b"/>
              <a:pathLst>
                <a:path w="227" h="273">
                  <a:moveTo>
                    <a:pt x="0" y="0"/>
                  </a:moveTo>
                  <a:cubicBezTo>
                    <a:pt x="49" y="22"/>
                    <a:pt x="99" y="45"/>
                    <a:pt x="137" y="91"/>
                  </a:cubicBezTo>
                  <a:cubicBezTo>
                    <a:pt x="175" y="137"/>
                    <a:pt x="201" y="205"/>
                    <a:pt x="227" y="273"/>
                  </a:cubicBezTo>
                </a:path>
              </a:pathLst>
            </a:custGeom>
            <a:solidFill>
              <a:schemeClr val="folHlink"/>
            </a:solidFill>
            <a:ln w="9525">
              <a:solidFill>
                <a:schemeClr val="tx1"/>
              </a:solidFill>
              <a:round/>
              <a:headEnd/>
              <a:tailEnd/>
            </a:ln>
            <a:effectLst/>
          </p:spPr>
          <p:txBody>
            <a:bodyPr>
              <a:prstTxWarp prst="textNoShape">
                <a:avLst/>
              </a:prstTxWarp>
            </a:bodyPr>
            <a:lstStyle/>
            <a:p>
              <a:endParaRPr lang="en-US"/>
            </a:p>
          </p:txBody>
        </p:sp>
        <p:sp>
          <p:nvSpPr>
            <p:cNvPr id="65556" name="Freeform 20"/>
            <p:cNvSpPr>
              <a:spLocks/>
            </p:cNvSpPr>
            <p:nvPr/>
          </p:nvSpPr>
          <p:spPr bwMode="auto">
            <a:xfrm>
              <a:off x="930" y="1071"/>
              <a:ext cx="362" cy="91"/>
            </a:xfrm>
            <a:custGeom>
              <a:avLst/>
              <a:gdLst/>
              <a:ahLst/>
              <a:cxnLst>
                <a:cxn ang="0">
                  <a:pos x="0" y="52"/>
                </a:cxn>
                <a:cxn ang="0">
                  <a:pos x="226" y="7"/>
                </a:cxn>
                <a:cxn ang="0">
                  <a:pos x="317" y="7"/>
                </a:cxn>
              </a:cxnLst>
              <a:rect l="0" t="0" r="r" b="b"/>
              <a:pathLst>
                <a:path w="317" h="52">
                  <a:moveTo>
                    <a:pt x="0" y="52"/>
                  </a:moveTo>
                  <a:cubicBezTo>
                    <a:pt x="86" y="33"/>
                    <a:pt x="173" y="14"/>
                    <a:pt x="226" y="7"/>
                  </a:cubicBezTo>
                  <a:cubicBezTo>
                    <a:pt x="279" y="0"/>
                    <a:pt x="298" y="3"/>
                    <a:pt x="317" y="7"/>
                  </a:cubicBezTo>
                </a:path>
              </a:pathLst>
            </a:custGeom>
            <a:solidFill>
              <a:schemeClr val="folHlink"/>
            </a:solidFill>
            <a:ln w="9525">
              <a:solidFill>
                <a:schemeClr val="tx1"/>
              </a:solidFill>
              <a:round/>
              <a:headEnd/>
              <a:tailEnd/>
            </a:ln>
            <a:effectLst/>
          </p:spPr>
          <p:txBody>
            <a:bodyPr>
              <a:prstTxWarp prst="textNoShape">
                <a:avLst/>
              </a:prstTxWarp>
            </a:bodyPr>
            <a:lstStyle/>
            <a:p>
              <a:endParaRPr lang="en-US"/>
            </a:p>
          </p:txBody>
        </p:sp>
      </p:grpSp>
      <p:sp>
        <p:nvSpPr>
          <p:cNvPr id="65557" name="Text Box 21"/>
          <p:cNvSpPr txBox="1">
            <a:spLocks noChangeArrowheads="1"/>
          </p:cNvSpPr>
          <p:nvPr/>
        </p:nvSpPr>
        <p:spPr bwMode="auto">
          <a:xfrm>
            <a:off x="646113" y="1196975"/>
            <a:ext cx="2076450" cy="641350"/>
          </a:xfrm>
          <a:prstGeom prst="rect">
            <a:avLst/>
          </a:prstGeom>
          <a:noFill/>
          <a:ln w="9525">
            <a:noFill/>
            <a:miter lim="800000"/>
            <a:headEnd/>
            <a:tailEnd/>
          </a:ln>
          <a:effectLst/>
        </p:spPr>
        <p:txBody>
          <a:bodyPr wrap="none">
            <a:prstTxWarp prst="textNoShape">
              <a:avLst/>
            </a:prstTxWarp>
            <a:spAutoFit/>
          </a:bodyPr>
          <a:lstStyle/>
          <a:p>
            <a:pPr algn="ctr"/>
            <a:r>
              <a:rPr lang="en-US"/>
              <a:t>Pre-fire Fuel load </a:t>
            </a:r>
          </a:p>
          <a:p>
            <a:pPr algn="ctr"/>
            <a:r>
              <a:rPr lang="en-US"/>
              <a:t>database and map</a:t>
            </a:r>
            <a:endParaRPr lang="ru-RU"/>
          </a:p>
        </p:txBody>
      </p:sp>
      <p:sp>
        <p:nvSpPr>
          <p:cNvPr id="65558" name="Line 22"/>
          <p:cNvSpPr>
            <a:spLocks noChangeShapeType="1"/>
          </p:cNvSpPr>
          <p:nvPr/>
        </p:nvSpPr>
        <p:spPr bwMode="auto">
          <a:xfrm>
            <a:off x="1514475" y="2060575"/>
            <a:ext cx="431800" cy="0"/>
          </a:xfrm>
          <a:prstGeom prst="line">
            <a:avLst/>
          </a:prstGeom>
          <a:noFill/>
          <a:ln w="38100">
            <a:solidFill>
              <a:schemeClr val="tx1"/>
            </a:solidFill>
            <a:prstDash val="sysDot"/>
            <a:round/>
            <a:headEnd type="triangle" w="med" len="med"/>
            <a:tailEnd type="triangle" w="med" len="med"/>
          </a:ln>
          <a:effectLst/>
        </p:spPr>
        <p:txBody>
          <a:bodyPr>
            <a:prstTxWarp prst="textNoShape">
              <a:avLst/>
            </a:prstTxWarp>
          </a:bodyPr>
          <a:lstStyle/>
          <a:p>
            <a:endParaRPr lang="en-US"/>
          </a:p>
        </p:txBody>
      </p:sp>
      <p:sp>
        <p:nvSpPr>
          <p:cNvPr id="65559" name="Text Box 23"/>
          <p:cNvSpPr txBox="1">
            <a:spLocks noChangeArrowheads="1"/>
          </p:cNvSpPr>
          <p:nvPr/>
        </p:nvSpPr>
        <p:spPr bwMode="auto">
          <a:xfrm>
            <a:off x="3203575" y="1196975"/>
            <a:ext cx="1728788" cy="641350"/>
          </a:xfrm>
          <a:prstGeom prst="rect">
            <a:avLst/>
          </a:prstGeom>
          <a:noFill/>
          <a:ln w="9525">
            <a:noFill/>
            <a:miter lim="800000"/>
            <a:headEnd/>
            <a:tailEnd/>
          </a:ln>
          <a:effectLst/>
        </p:spPr>
        <p:txBody>
          <a:bodyPr>
            <a:prstTxWarp prst="textNoShape">
              <a:avLst/>
            </a:prstTxWarp>
            <a:spAutoFit/>
          </a:bodyPr>
          <a:lstStyle/>
          <a:p>
            <a:pPr algn="ctr"/>
            <a:r>
              <a:rPr lang="en-US"/>
              <a:t>Burn severity map </a:t>
            </a:r>
            <a:endParaRPr lang="ru-RU"/>
          </a:p>
        </p:txBody>
      </p:sp>
      <p:sp>
        <p:nvSpPr>
          <p:cNvPr id="65560" name="Text Box 24"/>
          <p:cNvSpPr txBox="1">
            <a:spLocks noChangeArrowheads="1"/>
          </p:cNvSpPr>
          <p:nvPr/>
        </p:nvSpPr>
        <p:spPr bwMode="auto">
          <a:xfrm>
            <a:off x="1116013" y="2709863"/>
            <a:ext cx="1657350" cy="641350"/>
          </a:xfrm>
          <a:prstGeom prst="rect">
            <a:avLst/>
          </a:prstGeom>
          <a:noFill/>
          <a:ln w="9525">
            <a:noFill/>
            <a:miter lim="800000"/>
            <a:headEnd/>
            <a:tailEnd/>
          </a:ln>
          <a:effectLst/>
        </p:spPr>
        <p:txBody>
          <a:bodyPr>
            <a:prstTxWarp prst="textNoShape">
              <a:avLst/>
            </a:prstTxWarp>
            <a:spAutoFit/>
          </a:bodyPr>
          <a:lstStyle/>
          <a:p>
            <a:pPr algn="ctr"/>
            <a:r>
              <a:rPr lang="en-US"/>
              <a:t>Forest cover </a:t>
            </a:r>
          </a:p>
          <a:p>
            <a:pPr algn="ctr"/>
            <a:r>
              <a:rPr lang="en-US"/>
              <a:t>map </a:t>
            </a:r>
            <a:endParaRPr lang="ru-RU"/>
          </a:p>
        </p:txBody>
      </p:sp>
      <p:grpSp>
        <p:nvGrpSpPr>
          <p:cNvPr id="65561" name="Group 25"/>
          <p:cNvGrpSpPr>
            <a:grpSpLocks/>
          </p:cNvGrpSpPr>
          <p:nvPr/>
        </p:nvGrpSpPr>
        <p:grpSpPr bwMode="auto">
          <a:xfrm>
            <a:off x="2627313" y="4725988"/>
            <a:ext cx="1439862" cy="649287"/>
            <a:chOff x="1247" y="2750"/>
            <a:chExt cx="907" cy="409"/>
          </a:xfrm>
        </p:grpSpPr>
        <p:grpSp>
          <p:nvGrpSpPr>
            <p:cNvPr id="65562" name="Group 26"/>
            <p:cNvGrpSpPr>
              <a:grpSpLocks/>
            </p:cNvGrpSpPr>
            <p:nvPr/>
          </p:nvGrpSpPr>
          <p:grpSpPr bwMode="auto">
            <a:xfrm>
              <a:off x="1247" y="2750"/>
              <a:ext cx="907" cy="409"/>
              <a:chOff x="476" y="935"/>
              <a:chExt cx="907" cy="409"/>
            </a:xfrm>
          </p:grpSpPr>
          <p:sp>
            <p:nvSpPr>
              <p:cNvPr id="65563" name="AutoShape 27"/>
              <p:cNvSpPr>
                <a:spLocks noChangeArrowheads="1"/>
              </p:cNvSpPr>
              <p:nvPr/>
            </p:nvSpPr>
            <p:spPr bwMode="auto">
              <a:xfrm>
                <a:off x="476" y="935"/>
                <a:ext cx="907" cy="409"/>
              </a:xfrm>
              <a:prstGeom prst="parallelogram">
                <a:avLst>
                  <a:gd name="adj" fmla="val 55440"/>
                </a:avLst>
              </a:prstGeom>
              <a:solidFill>
                <a:schemeClr val="folHlink"/>
              </a:solidFill>
              <a:ln w="9525">
                <a:solidFill>
                  <a:schemeClr val="tx1"/>
                </a:solidFill>
                <a:miter lim="800000"/>
                <a:headEnd/>
                <a:tailEnd/>
              </a:ln>
              <a:effectLst/>
            </p:spPr>
            <p:txBody>
              <a:bodyPr wrap="none" anchor="ctr">
                <a:prstTxWarp prst="textNoShape">
                  <a:avLst/>
                </a:prstTxWarp>
              </a:bodyPr>
              <a:lstStyle/>
              <a:p>
                <a:endParaRPr lang="en-US"/>
              </a:p>
            </p:txBody>
          </p:sp>
          <p:sp>
            <p:nvSpPr>
              <p:cNvPr id="65564" name="Freeform 28"/>
              <p:cNvSpPr>
                <a:spLocks/>
              </p:cNvSpPr>
              <p:nvPr/>
            </p:nvSpPr>
            <p:spPr bwMode="auto">
              <a:xfrm>
                <a:off x="567" y="935"/>
                <a:ext cx="317" cy="227"/>
              </a:xfrm>
              <a:custGeom>
                <a:avLst/>
                <a:gdLst/>
                <a:ahLst/>
                <a:cxnLst>
                  <a:cxn ang="0">
                    <a:pos x="317" y="0"/>
                  </a:cxn>
                  <a:cxn ang="0">
                    <a:pos x="226" y="136"/>
                  </a:cxn>
                  <a:cxn ang="0">
                    <a:pos x="136" y="182"/>
                  </a:cxn>
                  <a:cxn ang="0">
                    <a:pos x="0" y="227"/>
                  </a:cxn>
                </a:cxnLst>
                <a:rect l="0" t="0" r="r" b="b"/>
                <a:pathLst>
                  <a:path w="317" h="227">
                    <a:moveTo>
                      <a:pt x="317" y="0"/>
                    </a:moveTo>
                    <a:cubicBezTo>
                      <a:pt x="286" y="53"/>
                      <a:pt x="256" y="106"/>
                      <a:pt x="226" y="136"/>
                    </a:cubicBezTo>
                    <a:cubicBezTo>
                      <a:pt x="196" y="166"/>
                      <a:pt x="174" y="167"/>
                      <a:pt x="136" y="182"/>
                    </a:cubicBezTo>
                    <a:cubicBezTo>
                      <a:pt x="98" y="197"/>
                      <a:pt x="49" y="212"/>
                      <a:pt x="0" y="227"/>
                    </a:cubicBezTo>
                  </a:path>
                </a:pathLst>
              </a:custGeom>
              <a:solidFill>
                <a:schemeClr val="folHlink"/>
              </a:solidFill>
              <a:ln w="9525">
                <a:solidFill>
                  <a:schemeClr val="tx1"/>
                </a:solidFill>
                <a:round/>
                <a:headEnd/>
                <a:tailEnd/>
              </a:ln>
              <a:effectLst/>
            </p:spPr>
            <p:txBody>
              <a:bodyPr>
                <a:prstTxWarp prst="textNoShape">
                  <a:avLst/>
                </a:prstTxWarp>
              </a:bodyPr>
              <a:lstStyle/>
              <a:p>
                <a:endParaRPr lang="en-US"/>
              </a:p>
            </p:txBody>
          </p:sp>
          <p:sp>
            <p:nvSpPr>
              <p:cNvPr id="65565" name="Freeform 29"/>
              <p:cNvSpPr>
                <a:spLocks/>
              </p:cNvSpPr>
              <p:nvPr/>
            </p:nvSpPr>
            <p:spPr bwMode="auto">
              <a:xfrm>
                <a:off x="793" y="1071"/>
                <a:ext cx="227" cy="273"/>
              </a:xfrm>
              <a:custGeom>
                <a:avLst/>
                <a:gdLst/>
                <a:ahLst/>
                <a:cxnLst>
                  <a:cxn ang="0">
                    <a:pos x="0" y="0"/>
                  </a:cxn>
                  <a:cxn ang="0">
                    <a:pos x="137" y="91"/>
                  </a:cxn>
                  <a:cxn ang="0">
                    <a:pos x="227" y="273"/>
                  </a:cxn>
                </a:cxnLst>
                <a:rect l="0" t="0" r="r" b="b"/>
                <a:pathLst>
                  <a:path w="227" h="273">
                    <a:moveTo>
                      <a:pt x="0" y="0"/>
                    </a:moveTo>
                    <a:cubicBezTo>
                      <a:pt x="49" y="22"/>
                      <a:pt x="99" y="45"/>
                      <a:pt x="137" y="91"/>
                    </a:cubicBezTo>
                    <a:cubicBezTo>
                      <a:pt x="175" y="137"/>
                      <a:pt x="201" y="205"/>
                      <a:pt x="227" y="273"/>
                    </a:cubicBezTo>
                  </a:path>
                </a:pathLst>
              </a:custGeom>
              <a:solidFill>
                <a:schemeClr val="folHlink"/>
              </a:solidFill>
              <a:ln w="9525">
                <a:solidFill>
                  <a:schemeClr val="tx1"/>
                </a:solidFill>
                <a:round/>
                <a:headEnd/>
                <a:tailEnd/>
              </a:ln>
              <a:effectLst/>
            </p:spPr>
            <p:txBody>
              <a:bodyPr>
                <a:prstTxWarp prst="textNoShape">
                  <a:avLst/>
                </a:prstTxWarp>
              </a:bodyPr>
              <a:lstStyle/>
              <a:p>
                <a:endParaRPr lang="en-US"/>
              </a:p>
            </p:txBody>
          </p:sp>
          <p:sp>
            <p:nvSpPr>
              <p:cNvPr id="65566" name="Freeform 30"/>
              <p:cNvSpPr>
                <a:spLocks/>
              </p:cNvSpPr>
              <p:nvPr/>
            </p:nvSpPr>
            <p:spPr bwMode="auto">
              <a:xfrm>
                <a:off x="930" y="1071"/>
                <a:ext cx="362" cy="91"/>
              </a:xfrm>
              <a:custGeom>
                <a:avLst/>
                <a:gdLst/>
                <a:ahLst/>
                <a:cxnLst>
                  <a:cxn ang="0">
                    <a:pos x="0" y="52"/>
                  </a:cxn>
                  <a:cxn ang="0">
                    <a:pos x="226" y="7"/>
                  </a:cxn>
                  <a:cxn ang="0">
                    <a:pos x="317" y="7"/>
                  </a:cxn>
                </a:cxnLst>
                <a:rect l="0" t="0" r="r" b="b"/>
                <a:pathLst>
                  <a:path w="317" h="52">
                    <a:moveTo>
                      <a:pt x="0" y="52"/>
                    </a:moveTo>
                    <a:cubicBezTo>
                      <a:pt x="86" y="33"/>
                      <a:pt x="173" y="14"/>
                      <a:pt x="226" y="7"/>
                    </a:cubicBezTo>
                    <a:cubicBezTo>
                      <a:pt x="279" y="0"/>
                      <a:pt x="298" y="3"/>
                      <a:pt x="317" y="7"/>
                    </a:cubicBezTo>
                  </a:path>
                </a:pathLst>
              </a:custGeom>
              <a:solidFill>
                <a:schemeClr val="folHlink"/>
              </a:solidFill>
              <a:ln w="9525">
                <a:solidFill>
                  <a:schemeClr val="tx1"/>
                </a:solidFill>
                <a:round/>
                <a:headEnd/>
                <a:tailEnd/>
              </a:ln>
              <a:effectLst/>
            </p:spPr>
            <p:txBody>
              <a:bodyPr>
                <a:prstTxWarp prst="textNoShape">
                  <a:avLst/>
                </a:prstTxWarp>
              </a:bodyPr>
              <a:lstStyle/>
              <a:p>
                <a:endParaRPr lang="en-US"/>
              </a:p>
            </p:txBody>
          </p:sp>
        </p:grpSp>
        <p:sp>
          <p:nvSpPr>
            <p:cNvPr id="65567" name="Freeform 31"/>
            <p:cNvSpPr>
              <a:spLocks/>
            </p:cNvSpPr>
            <p:nvPr/>
          </p:nvSpPr>
          <p:spPr bwMode="auto">
            <a:xfrm>
              <a:off x="1474" y="2841"/>
              <a:ext cx="363" cy="226"/>
            </a:xfrm>
            <a:custGeom>
              <a:avLst/>
              <a:gdLst/>
              <a:ahLst/>
              <a:cxnLst>
                <a:cxn ang="0">
                  <a:pos x="227" y="0"/>
                </a:cxn>
                <a:cxn ang="0">
                  <a:pos x="91" y="45"/>
                </a:cxn>
                <a:cxn ang="0">
                  <a:pos x="91" y="90"/>
                </a:cxn>
                <a:cxn ang="0">
                  <a:pos x="0" y="136"/>
                </a:cxn>
                <a:cxn ang="0">
                  <a:pos x="3" y="211"/>
                </a:cxn>
                <a:cxn ang="0">
                  <a:pos x="91" y="226"/>
                </a:cxn>
                <a:cxn ang="0">
                  <a:pos x="227" y="226"/>
                </a:cxn>
                <a:cxn ang="0">
                  <a:pos x="227" y="181"/>
                </a:cxn>
                <a:cxn ang="0">
                  <a:pos x="363" y="181"/>
                </a:cxn>
                <a:cxn ang="0">
                  <a:pos x="363" y="90"/>
                </a:cxn>
                <a:cxn ang="0">
                  <a:pos x="363" y="45"/>
                </a:cxn>
                <a:cxn ang="0">
                  <a:pos x="363" y="0"/>
                </a:cxn>
                <a:cxn ang="0">
                  <a:pos x="318" y="0"/>
                </a:cxn>
                <a:cxn ang="0">
                  <a:pos x="227" y="0"/>
                </a:cxn>
              </a:cxnLst>
              <a:rect l="0" t="0" r="r" b="b"/>
              <a:pathLst>
                <a:path w="363" h="226">
                  <a:moveTo>
                    <a:pt x="227" y="0"/>
                  </a:moveTo>
                  <a:lnTo>
                    <a:pt x="91" y="45"/>
                  </a:lnTo>
                  <a:lnTo>
                    <a:pt x="91" y="90"/>
                  </a:lnTo>
                  <a:lnTo>
                    <a:pt x="0" y="136"/>
                  </a:lnTo>
                  <a:lnTo>
                    <a:pt x="3" y="211"/>
                  </a:lnTo>
                  <a:lnTo>
                    <a:pt x="91" y="226"/>
                  </a:lnTo>
                  <a:lnTo>
                    <a:pt x="227" y="226"/>
                  </a:lnTo>
                  <a:lnTo>
                    <a:pt x="227" y="181"/>
                  </a:lnTo>
                  <a:lnTo>
                    <a:pt x="363" y="181"/>
                  </a:lnTo>
                  <a:lnTo>
                    <a:pt x="363" y="90"/>
                  </a:lnTo>
                  <a:lnTo>
                    <a:pt x="363" y="45"/>
                  </a:lnTo>
                  <a:lnTo>
                    <a:pt x="363" y="0"/>
                  </a:lnTo>
                  <a:lnTo>
                    <a:pt x="318" y="0"/>
                  </a:lnTo>
                  <a:lnTo>
                    <a:pt x="227" y="0"/>
                  </a:lnTo>
                  <a:close/>
                </a:path>
              </a:pathLst>
            </a:custGeom>
            <a:solidFill>
              <a:schemeClr val="bg2">
                <a:alpha val="62000"/>
              </a:schemeClr>
            </a:solidFill>
            <a:ln w="9525">
              <a:solidFill>
                <a:schemeClr val="tx1"/>
              </a:solidFill>
              <a:round/>
              <a:headEnd/>
              <a:tailEnd/>
            </a:ln>
            <a:effectLst/>
          </p:spPr>
          <p:txBody>
            <a:bodyPr>
              <a:prstTxWarp prst="textNoShape">
                <a:avLst/>
              </a:prstTxWarp>
            </a:bodyPr>
            <a:lstStyle/>
            <a:p>
              <a:endParaRPr lang="en-US"/>
            </a:p>
          </p:txBody>
        </p:sp>
      </p:grpSp>
      <p:sp>
        <p:nvSpPr>
          <p:cNvPr id="65568" name="Text Box 32"/>
          <p:cNvSpPr txBox="1">
            <a:spLocks noChangeArrowheads="1"/>
          </p:cNvSpPr>
          <p:nvPr/>
        </p:nvSpPr>
        <p:spPr bwMode="auto">
          <a:xfrm>
            <a:off x="1116013" y="4510088"/>
            <a:ext cx="1727200" cy="641350"/>
          </a:xfrm>
          <a:prstGeom prst="rect">
            <a:avLst/>
          </a:prstGeom>
          <a:noFill/>
          <a:ln w="9525">
            <a:noFill/>
            <a:miter lim="800000"/>
            <a:headEnd/>
            <a:tailEnd/>
          </a:ln>
          <a:effectLst/>
        </p:spPr>
        <p:txBody>
          <a:bodyPr>
            <a:prstTxWarp prst="textNoShape">
              <a:avLst/>
            </a:prstTxWarp>
            <a:spAutoFit/>
          </a:bodyPr>
          <a:lstStyle/>
          <a:p>
            <a:pPr algn="ctr"/>
            <a:r>
              <a:rPr lang="en-US"/>
              <a:t>Fire types and intensity map</a:t>
            </a:r>
            <a:endParaRPr lang="ru-RU"/>
          </a:p>
        </p:txBody>
      </p:sp>
      <p:sp>
        <p:nvSpPr>
          <p:cNvPr id="65569" name="Line 33"/>
          <p:cNvSpPr>
            <a:spLocks noChangeShapeType="1"/>
          </p:cNvSpPr>
          <p:nvPr/>
        </p:nvSpPr>
        <p:spPr bwMode="auto">
          <a:xfrm flipV="1">
            <a:off x="4067175" y="4583113"/>
            <a:ext cx="1512888" cy="358775"/>
          </a:xfrm>
          <a:prstGeom prst="line">
            <a:avLst/>
          </a:prstGeom>
          <a:noFill/>
          <a:ln w="28575">
            <a:solidFill>
              <a:schemeClr val="tx1"/>
            </a:solidFill>
            <a:prstDash val="dash"/>
            <a:round/>
            <a:headEnd/>
            <a:tailEnd type="triangle" w="med" len="med"/>
          </a:ln>
          <a:effectLst/>
        </p:spPr>
        <p:txBody>
          <a:bodyPr>
            <a:prstTxWarp prst="textNoShape">
              <a:avLst/>
            </a:prstTxWarp>
          </a:bodyPr>
          <a:lstStyle/>
          <a:p>
            <a:endParaRPr lang="en-US"/>
          </a:p>
        </p:txBody>
      </p:sp>
      <p:sp>
        <p:nvSpPr>
          <p:cNvPr id="65570" name="Oval 34"/>
          <p:cNvSpPr>
            <a:spLocks noChangeArrowheads="1"/>
          </p:cNvSpPr>
          <p:nvPr/>
        </p:nvSpPr>
        <p:spPr bwMode="auto">
          <a:xfrm>
            <a:off x="5724525" y="3862388"/>
            <a:ext cx="1295400" cy="936625"/>
          </a:xfrm>
          <a:prstGeom prst="ellipse">
            <a:avLst/>
          </a:prstGeom>
          <a:solidFill>
            <a:schemeClr val="accent1"/>
          </a:solidFill>
          <a:ln w="9525">
            <a:solidFill>
              <a:schemeClr val="tx1"/>
            </a:solidFill>
            <a:round/>
            <a:headEnd/>
            <a:tailEnd/>
          </a:ln>
          <a:effectLst/>
        </p:spPr>
        <p:txBody>
          <a:bodyPr wrap="none" anchor="ctr">
            <a:prstTxWarp prst="textNoShape">
              <a:avLst/>
            </a:prstTxWarp>
          </a:bodyPr>
          <a:lstStyle/>
          <a:p>
            <a:pPr algn="ctr"/>
            <a:r>
              <a:rPr lang="en-US"/>
              <a:t>GIS </a:t>
            </a:r>
            <a:br>
              <a:rPr lang="en-US"/>
            </a:br>
            <a:r>
              <a:rPr lang="en-US"/>
              <a:t>analysis</a:t>
            </a:r>
            <a:endParaRPr lang="ru-RU"/>
          </a:p>
        </p:txBody>
      </p:sp>
      <p:sp>
        <p:nvSpPr>
          <p:cNvPr id="65571" name="Text Box 35"/>
          <p:cNvSpPr txBox="1">
            <a:spLocks noChangeArrowheads="1"/>
          </p:cNvSpPr>
          <p:nvPr/>
        </p:nvSpPr>
        <p:spPr bwMode="auto">
          <a:xfrm>
            <a:off x="5218113" y="1597025"/>
            <a:ext cx="914400" cy="350838"/>
          </a:xfrm>
          <a:prstGeom prst="rect">
            <a:avLst/>
          </a:prstGeom>
          <a:noFill/>
          <a:ln w="9525">
            <a:solidFill>
              <a:schemeClr val="tx1"/>
            </a:solidFill>
            <a:miter lim="800000"/>
            <a:headEnd/>
            <a:tailEnd/>
          </a:ln>
          <a:effectLst/>
        </p:spPr>
        <p:txBody>
          <a:bodyPr>
            <a:prstTxWarp prst="textNoShape">
              <a:avLst/>
            </a:prstTxWarp>
          </a:bodyPr>
          <a:lstStyle/>
          <a:p>
            <a:endParaRPr lang="en-US"/>
          </a:p>
        </p:txBody>
      </p:sp>
      <p:sp>
        <p:nvSpPr>
          <p:cNvPr id="65572" name="Text Box 36"/>
          <p:cNvSpPr txBox="1">
            <a:spLocks noChangeArrowheads="1"/>
          </p:cNvSpPr>
          <p:nvPr/>
        </p:nvSpPr>
        <p:spPr bwMode="auto">
          <a:xfrm>
            <a:off x="6594475" y="1597025"/>
            <a:ext cx="735013" cy="327025"/>
          </a:xfrm>
          <a:prstGeom prst="rect">
            <a:avLst/>
          </a:prstGeom>
          <a:noFill/>
          <a:ln w="9525">
            <a:solidFill>
              <a:schemeClr val="tx1"/>
            </a:solidFill>
            <a:miter lim="800000"/>
            <a:headEnd/>
            <a:tailEnd/>
          </a:ln>
          <a:effectLst/>
        </p:spPr>
        <p:txBody>
          <a:bodyPr>
            <a:prstTxWarp prst="textNoShape">
              <a:avLst/>
            </a:prstTxWarp>
          </a:bodyPr>
          <a:lstStyle/>
          <a:p>
            <a:pPr algn="ctr"/>
            <a:r>
              <a:rPr lang="en-US" sz="1000"/>
              <a:t>W2</a:t>
            </a:r>
            <a:endParaRPr lang="ru-RU"/>
          </a:p>
        </p:txBody>
      </p:sp>
      <p:sp>
        <p:nvSpPr>
          <p:cNvPr id="65573" name="Text Box 37"/>
          <p:cNvSpPr txBox="1">
            <a:spLocks noChangeArrowheads="1"/>
          </p:cNvSpPr>
          <p:nvPr/>
        </p:nvSpPr>
        <p:spPr bwMode="auto">
          <a:xfrm>
            <a:off x="5218113" y="1930400"/>
            <a:ext cx="917575" cy="330200"/>
          </a:xfrm>
          <a:prstGeom prst="rect">
            <a:avLst/>
          </a:prstGeom>
          <a:noFill/>
          <a:ln w="9525">
            <a:solidFill>
              <a:schemeClr val="tx1"/>
            </a:solidFill>
            <a:miter lim="800000"/>
            <a:headEnd/>
            <a:tailEnd/>
          </a:ln>
          <a:effectLst/>
        </p:spPr>
        <p:txBody>
          <a:bodyPr>
            <a:prstTxWarp prst="textNoShape">
              <a:avLst/>
            </a:prstTxWarp>
          </a:bodyPr>
          <a:lstStyle/>
          <a:p>
            <a:r>
              <a:rPr lang="en-US" sz="800"/>
              <a:t>Surface fire  – low intensity</a:t>
            </a:r>
            <a:endParaRPr lang="ru-RU" sz="800"/>
          </a:p>
        </p:txBody>
      </p:sp>
      <p:sp>
        <p:nvSpPr>
          <p:cNvPr id="65574" name="Text Box 38"/>
          <p:cNvSpPr txBox="1">
            <a:spLocks noChangeArrowheads="1"/>
          </p:cNvSpPr>
          <p:nvPr/>
        </p:nvSpPr>
        <p:spPr bwMode="auto">
          <a:xfrm>
            <a:off x="5218113" y="2260600"/>
            <a:ext cx="917575" cy="333375"/>
          </a:xfrm>
          <a:prstGeom prst="rect">
            <a:avLst/>
          </a:prstGeom>
          <a:noFill/>
          <a:ln w="9525">
            <a:solidFill>
              <a:schemeClr val="tx1"/>
            </a:solidFill>
            <a:miter lim="800000"/>
            <a:headEnd/>
            <a:tailEnd/>
          </a:ln>
          <a:effectLst/>
        </p:spPr>
        <p:txBody>
          <a:bodyPr>
            <a:prstTxWarp prst="textNoShape">
              <a:avLst/>
            </a:prstTxWarp>
          </a:bodyPr>
          <a:lstStyle/>
          <a:p>
            <a:r>
              <a:rPr lang="en-US" sz="800"/>
              <a:t>Surface fire  – medium one</a:t>
            </a:r>
            <a:endParaRPr lang="ru-RU" sz="800"/>
          </a:p>
        </p:txBody>
      </p:sp>
      <p:sp>
        <p:nvSpPr>
          <p:cNvPr id="65575" name="Text Box 39"/>
          <p:cNvSpPr txBox="1">
            <a:spLocks noChangeArrowheads="1"/>
          </p:cNvSpPr>
          <p:nvPr/>
        </p:nvSpPr>
        <p:spPr bwMode="auto">
          <a:xfrm>
            <a:off x="6135688" y="1930400"/>
            <a:ext cx="549275" cy="285750"/>
          </a:xfrm>
          <a:prstGeom prst="rect">
            <a:avLst/>
          </a:prstGeom>
          <a:noFill/>
          <a:ln w="9525">
            <a:solidFill>
              <a:schemeClr val="tx1"/>
            </a:solidFill>
            <a:miter lim="800000"/>
            <a:headEnd/>
            <a:tailEnd/>
          </a:ln>
          <a:effectLst/>
        </p:spPr>
        <p:txBody>
          <a:bodyPr>
            <a:prstTxWarp prst="textNoShape">
              <a:avLst/>
            </a:prstTxWarp>
            <a:spAutoFit/>
          </a:bodyPr>
          <a:lstStyle/>
          <a:p>
            <a:r>
              <a:rPr lang="en-US" sz="1200"/>
              <a:t> </a:t>
            </a:r>
            <a:endParaRPr lang="ru-RU"/>
          </a:p>
        </p:txBody>
      </p:sp>
      <p:sp>
        <p:nvSpPr>
          <p:cNvPr id="65576" name="Text Box 40"/>
          <p:cNvSpPr txBox="1">
            <a:spLocks noChangeArrowheads="1"/>
          </p:cNvSpPr>
          <p:nvPr/>
        </p:nvSpPr>
        <p:spPr bwMode="auto">
          <a:xfrm>
            <a:off x="5218113" y="2593975"/>
            <a:ext cx="917575" cy="327025"/>
          </a:xfrm>
          <a:prstGeom prst="rect">
            <a:avLst/>
          </a:prstGeom>
          <a:noFill/>
          <a:ln w="9525">
            <a:solidFill>
              <a:schemeClr val="tx1"/>
            </a:solidFill>
            <a:miter lim="800000"/>
            <a:headEnd/>
            <a:tailEnd/>
          </a:ln>
          <a:effectLst/>
        </p:spPr>
        <p:txBody>
          <a:bodyPr>
            <a:prstTxWarp prst="textNoShape">
              <a:avLst/>
            </a:prstTxWarp>
          </a:bodyPr>
          <a:lstStyle/>
          <a:p>
            <a:r>
              <a:rPr lang="en-US" sz="800"/>
              <a:t>Surface fire  – high intensity</a:t>
            </a:r>
            <a:endParaRPr lang="ru-RU" sz="800"/>
          </a:p>
        </p:txBody>
      </p:sp>
      <p:sp>
        <p:nvSpPr>
          <p:cNvPr id="65577" name="Text Box 41"/>
          <p:cNvSpPr txBox="1">
            <a:spLocks noChangeArrowheads="1"/>
          </p:cNvSpPr>
          <p:nvPr/>
        </p:nvSpPr>
        <p:spPr bwMode="auto">
          <a:xfrm>
            <a:off x="6135688" y="2260600"/>
            <a:ext cx="549275" cy="284163"/>
          </a:xfrm>
          <a:prstGeom prst="rect">
            <a:avLst/>
          </a:prstGeom>
          <a:noFill/>
          <a:ln w="9525">
            <a:solidFill>
              <a:schemeClr val="tx1"/>
            </a:solidFill>
            <a:miter lim="800000"/>
            <a:headEnd/>
            <a:tailEnd/>
          </a:ln>
          <a:effectLst/>
        </p:spPr>
        <p:txBody>
          <a:bodyPr>
            <a:prstTxWarp prst="textNoShape">
              <a:avLst/>
            </a:prstTxWarp>
            <a:spAutoFit/>
          </a:bodyPr>
          <a:lstStyle/>
          <a:p>
            <a:r>
              <a:rPr lang="en-US" sz="1200"/>
              <a:t> </a:t>
            </a:r>
            <a:endParaRPr lang="ru-RU"/>
          </a:p>
        </p:txBody>
      </p:sp>
      <p:sp>
        <p:nvSpPr>
          <p:cNvPr id="65578" name="Text Box 42"/>
          <p:cNvSpPr txBox="1">
            <a:spLocks noChangeArrowheads="1"/>
          </p:cNvSpPr>
          <p:nvPr/>
        </p:nvSpPr>
        <p:spPr bwMode="auto">
          <a:xfrm>
            <a:off x="6137275" y="2593975"/>
            <a:ext cx="550863" cy="284163"/>
          </a:xfrm>
          <a:prstGeom prst="rect">
            <a:avLst/>
          </a:prstGeom>
          <a:noFill/>
          <a:ln w="9525">
            <a:solidFill>
              <a:schemeClr val="tx1"/>
            </a:solidFill>
            <a:miter lim="800000"/>
            <a:headEnd/>
            <a:tailEnd/>
          </a:ln>
          <a:effectLst/>
        </p:spPr>
        <p:txBody>
          <a:bodyPr>
            <a:prstTxWarp prst="textNoShape">
              <a:avLst/>
            </a:prstTxWarp>
            <a:spAutoFit/>
          </a:bodyPr>
          <a:lstStyle/>
          <a:p>
            <a:r>
              <a:rPr lang="en-US" sz="1200"/>
              <a:t> </a:t>
            </a:r>
            <a:endParaRPr lang="ru-RU"/>
          </a:p>
        </p:txBody>
      </p:sp>
      <p:sp>
        <p:nvSpPr>
          <p:cNvPr id="65579" name="Text Box 43"/>
          <p:cNvSpPr txBox="1">
            <a:spLocks noChangeArrowheads="1"/>
          </p:cNvSpPr>
          <p:nvPr/>
        </p:nvSpPr>
        <p:spPr bwMode="auto">
          <a:xfrm>
            <a:off x="6688138" y="1930400"/>
            <a:ext cx="550862" cy="285750"/>
          </a:xfrm>
          <a:prstGeom prst="rect">
            <a:avLst/>
          </a:prstGeom>
          <a:noFill/>
          <a:ln w="9525">
            <a:solidFill>
              <a:schemeClr val="tx1"/>
            </a:solidFill>
            <a:miter lim="800000"/>
            <a:headEnd/>
            <a:tailEnd/>
          </a:ln>
          <a:effectLst/>
        </p:spPr>
        <p:txBody>
          <a:bodyPr>
            <a:prstTxWarp prst="textNoShape">
              <a:avLst/>
            </a:prstTxWarp>
            <a:spAutoFit/>
          </a:bodyPr>
          <a:lstStyle/>
          <a:p>
            <a:r>
              <a:rPr lang="en-US" sz="1200"/>
              <a:t> </a:t>
            </a:r>
            <a:endParaRPr lang="ru-RU"/>
          </a:p>
        </p:txBody>
      </p:sp>
      <p:sp>
        <p:nvSpPr>
          <p:cNvPr id="65580" name="Text Box 44"/>
          <p:cNvSpPr txBox="1">
            <a:spLocks noChangeArrowheads="1"/>
          </p:cNvSpPr>
          <p:nvPr/>
        </p:nvSpPr>
        <p:spPr bwMode="auto">
          <a:xfrm>
            <a:off x="6688138" y="2260600"/>
            <a:ext cx="550862" cy="284163"/>
          </a:xfrm>
          <a:prstGeom prst="rect">
            <a:avLst/>
          </a:prstGeom>
          <a:noFill/>
          <a:ln w="9525">
            <a:solidFill>
              <a:schemeClr val="tx1"/>
            </a:solidFill>
            <a:miter lim="800000"/>
            <a:headEnd/>
            <a:tailEnd/>
          </a:ln>
          <a:effectLst/>
        </p:spPr>
        <p:txBody>
          <a:bodyPr>
            <a:prstTxWarp prst="textNoShape">
              <a:avLst/>
            </a:prstTxWarp>
            <a:spAutoFit/>
          </a:bodyPr>
          <a:lstStyle/>
          <a:p>
            <a:r>
              <a:rPr lang="en-US" sz="1200"/>
              <a:t> </a:t>
            </a:r>
            <a:endParaRPr lang="ru-RU"/>
          </a:p>
        </p:txBody>
      </p:sp>
      <p:sp>
        <p:nvSpPr>
          <p:cNvPr id="65581" name="Text Box 45"/>
          <p:cNvSpPr txBox="1">
            <a:spLocks noChangeArrowheads="1"/>
          </p:cNvSpPr>
          <p:nvPr/>
        </p:nvSpPr>
        <p:spPr bwMode="auto">
          <a:xfrm>
            <a:off x="6688138" y="2593975"/>
            <a:ext cx="550862" cy="284163"/>
          </a:xfrm>
          <a:prstGeom prst="rect">
            <a:avLst/>
          </a:prstGeom>
          <a:noFill/>
          <a:ln w="9525">
            <a:solidFill>
              <a:schemeClr val="tx1"/>
            </a:solidFill>
            <a:miter lim="800000"/>
            <a:headEnd/>
            <a:tailEnd/>
          </a:ln>
          <a:effectLst/>
        </p:spPr>
        <p:txBody>
          <a:bodyPr>
            <a:prstTxWarp prst="textNoShape">
              <a:avLst/>
            </a:prstTxWarp>
            <a:spAutoFit/>
          </a:bodyPr>
          <a:lstStyle/>
          <a:p>
            <a:r>
              <a:rPr lang="en-US" sz="1200"/>
              <a:t> </a:t>
            </a:r>
            <a:endParaRPr lang="ru-RU"/>
          </a:p>
        </p:txBody>
      </p:sp>
      <p:sp>
        <p:nvSpPr>
          <p:cNvPr id="65582" name="Text Box 46"/>
          <p:cNvSpPr txBox="1">
            <a:spLocks noChangeArrowheads="1"/>
          </p:cNvSpPr>
          <p:nvPr/>
        </p:nvSpPr>
        <p:spPr bwMode="auto">
          <a:xfrm>
            <a:off x="7239000" y="1930400"/>
            <a:ext cx="549275" cy="285750"/>
          </a:xfrm>
          <a:prstGeom prst="rect">
            <a:avLst/>
          </a:prstGeom>
          <a:noFill/>
          <a:ln w="9525">
            <a:solidFill>
              <a:schemeClr val="tx1"/>
            </a:solidFill>
            <a:miter lim="800000"/>
            <a:headEnd/>
            <a:tailEnd/>
          </a:ln>
          <a:effectLst/>
        </p:spPr>
        <p:txBody>
          <a:bodyPr>
            <a:prstTxWarp prst="textNoShape">
              <a:avLst/>
            </a:prstTxWarp>
            <a:spAutoFit/>
          </a:bodyPr>
          <a:lstStyle/>
          <a:p>
            <a:r>
              <a:rPr lang="en-US" sz="1200"/>
              <a:t> </a:t>
            </a:r>
            <a:endParaRPr lang="ru-RU"/>
          </a:p>
        </p:txBody>
      </p:sp>
      <p:sp>
        <p:nvSpPr>
          <p:cNvPr id="65583" name="Text Box 47"/>
          <p:cNvSpPr txBox="1">
            <a:spLocks noChangeArrowheads="1"/>
          </p:cNvSpPr>
          <p:nvPr/>
        </p:nvSpPr>
        <p:spPr bwMode="auto">
          <a:xfrm>
            <a:off x="7239000" y="2260600"/>
            <a:ext cx="549275" cy="284163"/>
          </a:xfrm>
          <a:prstGeom prst="rect">
            <a:avLst/>
          </a:prstGeom>
          <a:noFill/>
          <a:ln w="9525">
            <a:solidFill>
              <a:schemeClr val="tx1"/>
            </a:solidFill>
            <a:miter lim="800000"/>
            <a:headEnd/>
            <a:tailEnd/>
          </a:ln>
          <a:effectLst/>
        </p:spPr>
        <p:txBody>
          <a:bodyPr>
            <a:prstTxWarp prst="textNoShape">
              <a:avLst/>
            </a:prstTxWarp>
            <a:spAutoFit/>
          </a:bodyPr>
          <a:lstStyle/>
          <a:p>
            <a:r>
              <a:rPr lang="en-US" sz="1200"/>
              <a:t> </a:t>
            </a:r>
            <a:endParaRPr lang="ru-RU"/>
          </a:p>
        </p:txBody>
      </p:sp>
      <p:sp>
        <p:nvSpPr>
          <p:cNvPr id="65584" name="Text Box 48"/>
          <p:cNvSpPr txBox="1">
            <a:spLocks noChangeArrowheads="1"/>
          </p:cNvSpPr>
          <p:nvPr/>
        </p:nvSpPr>
        <p:spPr bwMode="auto">
          <a:xfrm>
            <a:off x="7239000" y="2593975"/>
            <a:ext cx="549275" cy="284163"/>
          </a:xfrm>
          <a:prstGeom prst="rect">
            <a:avLst/>
          </a:prstGeom>
          <a:noFill/>
          <a:ln w="9525">
            <a:solidFill>
              <a:schemeClr val="tx1"/>
            </a:solidFill>
            <a:miter lim="800000"/>
            <a:headEnd/>
            <a:tailEnd/>
          </a:ln>
          <a:effectLst/>
        </p:spPr>
        <p:txBody>
          <a:bodyPr>
            <a:prstTxWarp prst="textNoShape">
              <a:avLst/>
            </a:prstTxWarp>
            <a:spAutoFit/>
          </a:bodyPr>
          <a:lstStyle/>
          <a:p>
            <a:r>
              <a:rPr lang="en-US" sz="1200"/>
              <a:t> </a:t>
            </a:r>
            <a:endParaRPr lang="ru-RU"/>
          </a:p>
        </p:txBody>
      </p:sp>
      <p:sp>
        <p:nvSpPr>
          <p:cNvPr id="65585" name="Text Box 49"/>
          <p:cNvSpPr txBox="1">
            <a:spLocks noChangeArrowheads="1"/>
          </p:cNvSpPr>
          <p:nvPr/>
        </p:nvSpPr>
        <p:spPr bwMode="auto">
          <a:xfrm>
            <a:off x="6135688" y="1597025"/>
            <a:ext cx="549275" cy="327025"/>
          </a:xfrm>
          <a:prstGeom prst="rect">
            <a:avLst/>
          </a:prstGeom>
          <a:solidFill>
            <a:schemeClr val="bg1"/>
          </a:solidFill>
          <a:ln w="9525">
            <a:solidFill>
              <a:schemeClr val="tx1"/>
            </a:solidFill>
            <a:miter lim="800000"/>
            <a:headEnd/>
            <a:tailEnd/>
          </a:ln>
          <a:effectLst/>
        </p:spPr>
        <p:txBody>
          <a:bodyPr>
            <a:prstTxWarp prst="textNoShape">
              <a:avLst/>
            </a:prstTxWarp>
          </a:bodyPr>
          <a:lstStyle/>
          <a:p>
            <a:r>
              <a:rPr lang="en-US" sz="1000"/>
              <a:t>W1</a:t>
            </a:r>
            <a:endParaRPr lang="ru-RU"/>
          </a:p>
        </p:txBody>
      </p:sp>
      <p:sp>
        <p:nvSpPr>
          <p:cNvPr id="65586" name="Text Box 50"/>
          <p:cNvSpPr txBox="1">
            <a:spLocks noChangeArrowheads="1"/>
          </p:cNvSpPr>
          <p:nvPr/>
        </p:nvSpPr>
        <p:spPr bwMode="auto">
          <a:xfrm>
            <a:off x="7239000" y="1597025"/>
            <a:ext cx="549275" cy="327025"/>
          </a:xfrm>
          <a:prstGeom prst="rect">
            <a:avLst/>
          </a:prstGeom>
          <a:solidFill>
            <a:schemeClr val="bg1"/>
          </a:solidFill>
          <a:ln w="9525">
            <a:solidFill>
              <a:schemeClr val="tx1"/>
            </a:solidFill>
            <a:miter lim="800000"/>
            <a:headEnd/>
            <a:tailEnd/>
          </a:ln>
          <a:effectLst/>
        </p:spPr>
        <p:txBody>
          <a:bodyPr>
            <a:prstTxWarp prst="textNoShape">
              <a:avLst/>
            </a:prstTxWarp>
          </a:bodyPr>
          <a:lstStyle/>
          <a:p>
            <a:r>
              <a:rPr lang="en-US" sz="1000"/>
              <a:t>W3</a:t>
            </a:r>
            <a:endParaRPr lang="ru-RU"/>
          </a:p>
        </p:txBody>
      </p:sp>
      <p:sp>
        <p:nvSpPr>
          <p:cNvPr id="65587" name="Text Box 51"/>
          <p:cNvSpPr txBox="1">
            <a:spLocks noChangeArrowheads="1"/>
          </p:cNvSpPr>
          <p:nvPr/>
        </p:nvSpPr>
        <p:spPr bwMode="auto">
          <a:xfrm>
            <a:off x="7788275" y="1930400"/>
            <a:ext cx="550863" cy="285750"/>
          </a:xfrm>
          <a:prstGeom prst="rect">
            <a:avLst/>
          </a:prstGeom>
          <a:noFill/>
          <a:ln w="9525">
            <a:solidFill>
              <a:schemeClr val="tx1"/>
            </a:solidFill>
            <a:miter lim="800000"/>
            <a:headEnd/>
            <a:tailEnd/>
          </a:ln>
          <a:effectLst/>
        </p:spPr>
        <p:txBody>
          <a:bodyPr>
            <a:prstTxWarp prst="textNoShape">
              <a:avLst/>
            </a:prstTxWarp>
            <a:spAutoFit/>
          </a:bodyPr>
          <a:lstStyle/>
          <a:p>
            <a:r>
              <a:rPr lang="en-US" sz="1200"/>
              <a:t> </a:t>
            </a:r>
            <a:endParaRPr lang="ru-RU"/>
          </a:p>
        </p:txBody>
      </p:sp>
      <p:sp>
        <p:nvSpPr>
          <p:cNvPr id="65588" name="Text Box 52"/>
          <p:cNvSpPr txBox="1">
            <a:spLocks noChangeArrowheads="1"/>
          </p:cNvSpPr>
          <p:nvPr/>
        </p:nvSpPr>
        <p:spPr bwMode="auto">
          <a:xfrm>
            <a:off x="7788275" y="2260600"/>
            <a:ext cx="550863" cy="284163"/>
          </a:xfrm>
          <a:prstGeom prst="rect">
            <a:avLst/>
          </a:prstGeom>
          <a:noFill/>
          <a:ln w="9525">
            <a:solidFill>
              <a:schemeClr val="tx1"/>
            </a:solidFill>
            <a:miter lim="800000"/>
            <a:headEnd/>
            <a:tailEnd/>
          </a:ln>
          <a:effectLst/>
        </p:spPr>
        <p:txBody>
          <a:bodyPr>
            <a:prstTxWarp prst="textNoShape">
              <a:avLst/>
            </a:prstTxWarp>
            <a:spAutoFit/>
          </a:bodyPr>
          <a:lstStyle/>
          <a:p>
            <a:r>
              <a:rPr lang="en-US" sz="1200"/>
              <a:t> </a:t>
            </a:r>
            <a:endParaRPr lang="ru-RU"/>
          </a:p>
        </p:txBody>
      </p:sp>
      <p:sp>
        <p:nvSpPr>
          <p:cNvPr id="65589" name="Text Box 53"/>
          <p:cNvSpPr txBox="1">
            <a:spLocks noChangeArrowheads="1"/>
          </p:cNvSpPr>
          <p:nvPr/>
        </p:nvSpPr>
        <p:spPr bwMode="auto">
          <a:xfrm>
            <a:off x="7788275" y="2593975"/>
            <a:ext cx="550863" cy="284163"/>
          </a:xfrm>
          <a:prstGeom prst="rect">
            <a:avLst/>
          </a:prstGeom>
          <a:noFill/>
          <a:ln w="9525">
            <a:solidFill>
              <a:schemeClr val="tx1"/>
            </a:solidFill>
            <a:miter lim="800000"/>
            <a:headEnd/>
            <a:tailEnd/>
          </a:ln>
          <a:effectLst/>
        </p:spPr>
        <p:txBody>
          <a:bodyPr>
            <a:prstTxWarp prst="textNoShape">
              <a:avLst/>
            </a:prstTxWarp>
            <a:spAutoFit/>
          </a:bodyPr>
          <a:lstStyle/>
          <a:p>
            <a:r>
              <a:rPr lang="en-US" sz="1200"/>
              <a:t> </a:t>
            </a:r>
            <a:endParaRPr lang="ru-RU"/>
          </a:p>
        </p:txBody>
      </p:sp>
      <p:sp>
        <p:nvSpPr>
          <p:cNvPr id="65590" name="Text Box 54"/>
          <p:cNvSpPr txBox="1">
            <a:spLocks noChangeArrowheads="1"/>
          </p:cNvSpPr>
          <p:nvPr/>
        </p:nvSpPr>
        <p:spPr bwMode="auto">
          <a:xfrm>
            <a:off x="7788275" y="1597025"/>
            <a:ext cx="550863" cy="327025"/>
          </a:xfrm>
          <a:prstGeom prst="rect">
            <a:avLst/>
          </a:prstGeom>
          <a:solidFill>
            <a:schemeClr val="bg1"/>
          </a:solidFill>
          <a:ln w="9525">
            <a:solidFill>
              <a:schemeClr val="tx1"/>
            </a:solidFill>
            <a:miter lim="800000"/>
            <a:headEnd/>
            <a:tailEnd/>
          </a:ln>
          <a:effectLst/>
        </p:spPr>
        <p:txBody>
          <a:bodyPr>
            <a:prstTxWarp prst="textNoShape">
              <a:avLst/>
            </a:prstTxWarp>
          </a:bodyPr>
          <a:lstStyle/>
          <a:p>
            <a:r>
              <a:rPr lang="en-US" sz="1000"/>
              <a:t>W4</a:t>
            </a:r>
            <a:endParaRPr lang="ru-RU"/>
          </a:p>
        </p:txBody>
      </p:sp>
      <p:sp>
        <p:nvSpPr>
          <p:cNvPr id="65591" name="Text Box 55"/>
          <p:cNvSpPr txBox="1">
            <a:spLocks noChangeArrowheads="1"/>
          </p:cNvSpPr>
          <p:nvPr/>
        </p:nvSpPr>
        <p:spPr bwMode="auto">
          <a:xfrm>
            <a:off x="8339138" y="1930400"/>
            <a:ext cx="550862" cy="285750"/>
          </a:xfrm>
          <a:prstGeom prst="rect">
            <a:avLst/>
          </a:prstGeom>
          <a:noFill/>
          <a:ln w="9525">
            <a:solidFill>
              <a:schemeClr val="tx1"/>
            </a:solidFill>
            <a:miter lim="800000"/>
            <a:headEnd/>
            <a:tailEnd/>
          </a:ln>
          <a:effectLst/>
        </p:spPr>
        <p:txBody>
          <a:bodyPr>
            <a:prstTxWarp prst="textNoShape">
              <a:avLst/>
            </a:prstTxWarp>
            <a:spAutoFit/>
          </a:bodyPr>
          <a:lstStyle/>
          <a:p>
            <a:r>
              <a:rPr lang="en-US" sz="1200"/>
              <a:t> </a:t>
            </a:r>
            <a:endParaRPr lang="ru-RU"/>
          </a:p>
        </p:txBody>
      </p:sp>
      <p:sp>
        <p:nvSpPr>
          <p:cNvPr id="65592" name="Text Box 56"/>
          <p:cNvSpPr txBox="1">
            <a:spLocks noChangeArrowheads="1"/>
          </p:cNvSpPr>
          <p:nvPr/>
        </p:nvSpPr>
        <p:spPr bwMode="auto">
          <a:xfrm>
            <a:off x="8339138" y="2260600"/>
            <a:ext cx="550862" cy="284163"/>
          </a:xfrm>
          <a:prstGeom prst="rect">
            <a:avLst/>
          </a:prstGeom>
          <a:noFill/>
          <a:ln w="9525">
            <a:solidFill>
              <a:schemeClr val="tx1"/>
            </a:solidFill>
            <a:miter lim="800000"/>
            <a:headEnd/>
            <a:tailEnd/>
          </a:ln>
          <a:effectLst/>
        </p:spPr>
        <p:txBody>
          <a:bodyPr>
            <a:prstTxWarp prst="textNoShape">
              <a:avLst/>
            </a:prstTxWarp>
            <a:spAutoFit/>
          </a:bodyPr>
          <a:lstStyle/>
          <a:p>
            <a:r>
              <a:rPr lang="en-US" sz="1200"/>
              <a:t> </a:t>
            </a:r>
            <a:endParaRPr lang="ru-RU"/>
          </a:p>
        </p:txBody>
      </p:sp>
      <p:sp>
        <p:nvSpPr>
          <p:cNvPr id="65593" name="Text Box 57"/>
          <p:cNvSpPr txBox="1">
            <a:spLocks noChangeArrowheads="1"/>
          </p:cNvSpPr>
          <p:nvPr/>
        </p:nvSpPr>
        <p:spPr bwMode="auto">
          <a:xfrm>
            <a:off x="8339138" y="2593975"/>
            <a:ext cx="550862" cy="284163"/>
          </a:xfrm>
          <a:prstGeom prst="rect">
            <a:avLst/>
          </a:prstGeom>
          <a:noFill/>
          <a:ln w="9525">
            <a:solidFill>
              <a:schemeClr val="tx1"/>
            </a:solidFill>
            <a:miter lim="800000"/>
            <a:headEnd/>
            <a:tailEnd/>
          </a:ln>
          <a:effectLst/>
        </p:spPr>
        <p:txBody>
          <a:bodyPr>
            <a:prstTxWarp prst="textNoShape">
              <a:avLst/>
            </a:prstTxWarp>
            <a:spAutoFit/>
          </a:bodyPr>
          <a:lstStyle/>
          <a:p>
            <a:r>
              <a:rPr lang="en-US" sz="1200"/>
              <a:t> </a:t>
            </a:r>
            <a:endParaRPr lang="ru-RU"/>
          </a:p>
        </p:txBody>
      </p:sp>
      <p:sp>
        <p:nvSpPr>
          <p:cNvPr id="65594" name="Text Box 58"/>
          <p:cNvSpPr txBox="1">
            <a:spLocks noChangeArrowheads="1"/>
          </p:cNvSpPr>
          <p:nvPr/>
        </p:nvSpPr>
        <p:spPr bwMode="auto">
          <a:xfrm>
            <a:off x="8339138" y="1597025"/>
            <a:ext cx="550862" cy="327025"/>
          </a:xfrm>
          <a:prstGeom prst="rect">
            <a:avLst/>
          </a:prstGeom>
          <a:solidFill>
            <a:schemeClr val="bg1"/>
          </a:solidFill>
          <a:ln w="9525">
            <a:solidFill>
              <a:schemeClr val="tx1"/>
            </a:solidFill>
            <a:miter lim="800000"/>
            <a:headEnd/>
            <a:tailEnd/>
          </a:ln>
          <a:effectLst/>
        </p:spPr>
        <p:txBody>
          <a:bodyPr>
            <a:prstTxWarp prst="textNoShape">
              <a:avLst/>
            </a:prstTxWarp>
          </a:bodyPr>
          <a:lstStyle/>
          <a:p>
            <a:r>
              <a:rPr lang="en-US" sz="1000"/>
              <a:t>W5</a:t>
            </a:r>
            <a:endParaRPr lang="ru-RU"/>
          </a:p>
        </p:txBody>
      </p:sp>
      <p:sp>
        <p:nvSpPr>
          <p:cNvPr id="65595" name="Text Box 59"/>
          <p:cNvSpPr txBox="1">
            <a:spLocks noChangeArrowheads="1"/>
          </p:cNvSpPr>
          <p:nvPr/>
        </p:nvSpPr>
        <p:spPr bwMode="auto">
          <a:xfrm>
            <a:off x="5218113" y="2925763"/>
            <a:ext cx="914400" cy="279400"/>
          </a:xfrm>
          <a:prstGeom prst="rect">
            <a:avLst/>
          </a:prstGeom>
          <a:noFill/>
          <a:ln w="9525">
            <a:solidFill>
              <a:schemeClr val="tx1"/>
            </a:solidFill>
            <a:miter lim="800000"/>
            <a:headEnd/>
            <a:tailEnd/>
          </a:ln>
          <a:effectLst/>
        </p:spPr>
        <p:txBody>
          <a:bodyPr>
            <a:prstTxWarp prst="textNoShape">
              <a:avLst/>
            </a:prstTxWarp>
          </a:bodyPr>
          <a:lstStyle/>
          <a:p>
            <a:r>
              <a:rPr lang="en-US" sz="800"/>
              <a:t>Crown fire </a:t>
            </a:r>
            <a:endParaRPr lang="ru-RU" sz="800"/>
          </a:p>
        </p:txBody>
      </p:sp>
      <p:sp>
        <p:nvSpPr>
          <p:cNvPr id="65596" name="Text Box 60"/>
          <p:cNvSpPr txBox="1">
            <a:spLocks noChangeArrowheads="1"/>
          </p:cNvSpPr>
          <p:nvPr/>
        </p:nvSpPr>
        <p:spPr bwMode="auto">
          <a:xfrm>
            <a:off x="6135688" y="2925763"/>
            <a:ext cx="549275" cy="284162"/>
          </a:xfrm>
          <a:prstGeom prst="rect">
            <a:avLst/>
          </a:prstGeom>
          <a:noFill/>
          <a:ln w="9525">
            <a:solidFill>
              <a:schemeClr val="tx1"/>
            </a:solidFill>
            <a:miter lim="800000"/>
            <a:headEnd/>
            <a:tailEnd/>
          </a:ln>
          <a:effectLst/>
        </p:spPr>
        <p:txBody>
          <a:bodyPr>
            <a:prstTxWarp prst="textNoShape">
              <a:avLst/>
            </a:prstTxWarp>
            <a:spAutoFit/>
          </a:bodyPr>
          <a:lstStyle/>
          <a:p>
            <a:r>
              <a:rPr lang="en-US" sz="1200"/>
              <a:t> </a:t>
            </a:r>
            <a:endParaRPr lang="ru-RU"/>
          </a:p>
        </p:txBody>
      </p:sp>
      <p:sp>
        <p:nvSpPr>
          <p:cNvPr id="65597" name="Text Box 61"/>
          <p:cNvSpPr txBox="1">
            <a:spLocks noChangeArrowheads="1"/>
          </p:cNvSpPr>
          <p:nvPr/>
        </p:nvSpPr>
        <p:spPr bwMode="auto">
          <a:xfrm>
            <a:off x="6684963" y="2925763"/>
            <a:ext cx="550862" cy="284162"/>
          </a:xfrm>
          <a:prstGeom prst="rect">
            <a:avLst/>
          </a:prstGeom>
          <a:noFill/>
          <a:ln w="9525">
            <a:solidFill>
              <a:schemeClr val="tx1"/>
            </a:solidFill>
            <a:miter lim="800000"/>
            <a:headEnd/>
            <a:tailEnd/>
          </a:ln>
          <a:effectLst/>
        </p:spPr>
        <p:txBody>
          <a:bodyPr>
            <a:prstTxWarp prst="textNoShape">
              <a:avLst/>
            </a:prstTxWarp>
            <a:spAutoFit/>
          </a:bodyPr>
          <a:lstStyle/>
          <a:p>
            <a:r>
              <a:rPr lang="en-US" sz="1200"/>
              <a:t> </a:t>
            </a:r>
            <a:endParaRPr lang="ru-RU"/>
          </a:p>
        </p:txBody>
      </p:sp>
      <p:sp>
        <p:nvSpPr>
          <p:cNvPr id="65598" name="Text Box 62"/>
          <p:cNvSpPr txBox="1">
            <a:spLocks noChangeArrowheads="1"/>
          </p:cNvSpPr>
          <p:nvPr/>
        </p:nvSpPr>
        <p:spPr bwMode="auto">
          <a:xfrm>
            <a:off x="7235825" y="2925763"/>
            <a:ext cx="550863" cy="284162"/>
          </a:xfrm>
          <a:prstGeom prst="rect">
            <a:avLst/>
          </a:prstGeom>
          <a:noFill/>
          <a:ln w="9525">
            <a:solidFill>
              <a:schemeClr val="tx1"/>
            </a:solidFill>
            <a:miter lim="800000"/>
            <a:headEnd/>
            <a:tailEnd/>
          </a:ln>
          <a:effectLst/>
        </p:spPr>
        <p:txBody>
          <a:bodyPr>
            <a:prstTxWarp prst="textNoShape">
              <a:avLst/>
            </a:prstTxWarp>
            <a:spAutoFit/>
          </a:bodyPr>
          <a:lstStyle/>
          <a:p>
            <a:r>
              <a:rPr lang="en-US" sz="1200"/>
              <a:t> </a:t>
            </a:r>
            <a:endParaRPr lang="ru-RU"/>
          </a:p>
        </p:txBody>
      </p:sp>
      <p:sp>
        <p:nvSpPr>
          <p:cNvPr id="65599" name="Text Box 63"/>
          <p:cNvSpPr txBox="1">
            <a:spLocks noChangeArrowheads="1"/>
          </p:cNvSpPr>
          <p:nvPr/>
        </p:nvSpPr>
        <p:spPr bwMode="auto">
          <a:xfrm>
            <a:off x="7786688" y="2925763"/>
            <a:ext cx="550862" cy="284162"/>
          </a:xfrm>
          <a:prstGeom prst="rect">
            <a:avLst/>
          </a:prstGeom>
          <a:noFill/>
          <a:ln w="9525">
            <a:solidFill>
              <a:schemeClr val="tx1"/>
            </a:solidFill>
            <a:miter lim="800000"/>
            <a:headEnd/>
            <a:tailEnd/>
          </a:ln>
          <a:effectLst/>
        </p:spPr>
        <p:txBody>
          <a:bodyPr>
            <a:prstTxWarp prst="textNoShape">
              <a:avLst/>
            </a:prstTxWarp>
            <a:spAutoFit/>
          </a:bodyPr>
          <a:lstStyle/>
          <a:p>
            <a:r>
              <a:rPr lang="en-US" sz="1200"/>
              <a:t> </a:t>
            </a:r>
            <a:endParaRPr lang="ru-RU"/>
          </a:p>
        </p:txBody>
      </p:sp>
      <p:sp>
        <p:nvSpPr>
          <p:cNvPr id="65600" name="Text Box 64"/>
          <p:cNvSpPr txBox="1">
            <a:spLocks noChangeArrowheads="1"/>
          </p:cNvSpPr>
          <p:nvPr/>
        </p:nvSpPr>
        <p:spPr bwMode="auto">
          <a:xfrm>
            <a:off x="8337550" y="2925763"/>
            <a:ext cx="550863" cy="284162"/>
          </a:xfrm>
          <a:prstGeom prst="rect">
            <a:avLst/>
          </a:prstGeom>
          <a:noFill/>
          <a:ln w="9525">
            <a:solidFill>
              <a:schemeClr val="tx1"/>
            </a:solidFill>
            <a:miter lim="800000"/>
            <a:headEnd/>
            <a:tailEnd/>
          </a:ln>
          <a:effectLst/>
        </p:spPr>
        <p:txBody>
          <a:bodyPr>
            <a:prstTxWarp prst="textNoShape">
              <a:avLst/>
            </a:prstTxWarp>
            <a:spAutoFit/>
          </a:bodyPr>
          <a:lstStyle/>
          <a:p>
            <a:r>
              <a:rPr lang="en-US" sz="1200"/>
              <a:t> </a:t>
            </a:r>
            <a:endParaRPr lang="ru-RU"/>
          </a:p>
        </p:txBody>
      </p:sp>
      <p:grpSp>
        <p:nvGrpSpPr>
          <p:cNvPr id="65601" name="Group 65"/>
          <p:cNvGrpSpPr>
            <a:grpSpLocks/>
          </p:cNvGrpSpPr>
          <p:nvPr/>
        </p:nvGrpSpPr>
        <p:grpSpPr bwMode="auto">
          <a:xfrm>
            <a:off x="5508625" y="5373688"/>
            <a:ext cx="1439863" cy="649287"/>
            <a:chOff x="1247" y="2750"/>
            <a:chExt cx="907" cy="409"/>
          </a:xfrm>
        </p:grpSpPr>
        <p:grpSp>
          <p:nvGrpSpPr>
            <p:cNvPr id="65602" name="Group 66"/>
            <p:cNvGrpSpPr>
              <a:grpSpLocks/>
            </p:cNvGrpSpPr>
            <p:nvPr/>
          </p:nvGrpSpPr>
          <p:grpSpPr bwMode="auto">
            <a:xfrm>
              <a:off x="1247" y="2750"/>
              <a:ext cx="907" cy="409"/>
              <a:chOff x="476" y="935"/>
              <a:chExt cx="907" cy="409"/>
            </a:xfrm>
          </p:grpSpPr>
          <p:sp>
            <p:nvSpPr>
              <p:cNvPr id="65603" name="AutoShape 67"/>
              <p:cNvSpPr>
                <a:spLocks noChangeArrowheads="1"/>
              </p:cNvSpPr>
              <p:nvPr/>
            </p:nvSpPr>
            <p:spPr bwMode="auto">
              <a:xfrm>
                <a:off x="476" y="935"/>
                <a:ext cx="907" cy="409"/>
              </a:xfrm>
              <a:prstGeom prst="parallelogram">
                <a:avLst>
                  <a:gd name="adj" fmla="val 55440"/>
                </a:avLst>
              </a:prstGeom>
              <a:solidFill>
                <a:schemeClr val="folHlink"/>
              </a:solidFill>
              <a:ln w="9525">
                <a:solidFill>
                  <a:schemeClr val="tx1"/>
                </a:solidFill>
                <a:miter lim="800000"/>
                <a:headEnd/>
                <a:tailEnd/>
              </a:ln>
              <a:effectLst/>
            </p:spPr>
            <p:txBody>
              <a:bodyPr wrap="none" anchor="ctr">
                <a:prstTxWarp prst="textNoShape">
                  <a:avLst/>
                </a:prstTxWarp>
              </a:bodyPr>
              <a:lstStyle/>
              <a:p>
                <a:endParaRPr lang="en-US"/>
              </a:p>
            </p:txBody>
          </p:sp>
          <p:sp>
            <p:nvSpPr>
              <p:cNvPr id="65604" name="Freeform 68"/>
              <p:cNvSpPr>
                <a:spLocks/>
              </p:cNvSpPr>
              <p:nvPr/>
            </p:nvSpPr>
            <p:spPr bwMode="auto">
              <a:xfrm>
                <a:off x="567" y="935"/>
                <a:ext cx="317" cy="227"/>
              </a:xfrm>
              <a:custGeom>
                <a:avLst/>
                <a:gdLst/>
                <a:ahLst/>
                <a:cxnLst>
                  <a:cxn ang="0">
                    <a:pos x="317" y="0"/>
                  </a:cxn>
                  <a:cxn ang="0">
                    <a:pos x="226" y="136"/>
                  </a:cxn>
                  <a:cxn ang="0">
                    <a:pos x="136" y="182"/>
                  </a:cxn>
                  <a:cxn ang="0">
                    <a:pos x="0" y="227"/>
                  </a:cxn>
                </a:cxnLst>
                <a:rect l="0" t="0" r="r" b="b"/>
                <a:pathLst>
                  <a:path w="317" h="227">
                    <a:moveTo>
                      <a:pt x="317" y="0"/>
                    </a:moveTo>
                    <a:cubicBezTo>
                      <a:pt x="286" y="53"/>
                      <a:pt x="256" y="106"/>
                      <a:pt x="226" y="136"/>
                    </a:cubicBezTo>
                    <a:cubicBezTo>
                      <a:pt x="196" y="166"/>
                      <a:pt x="174" y="167"/>
                      <a:pt x="136" y="182"/>
                    </a:cubicBezTo>
                    <a:cubicBezTo>
                      <a:pt x="98" y="197"/>
                      <a:pt x="49" y="212"/>
                      <a:pt x="0" y="227"/>
                    </a:cubicBezTo>
                  </a:path>
                </a:pathLst>
              </a:custGeom>
              <a:solidFill>
                <a:schemeClr val="folHlink"/>
              </a:solidFill>
              <a:ln w="9525">
                <a:solidFill>
                  <a:schemeClr val="tx1"/>
                </a:solidFill>
                <a:round/>
                <a:headEnd/>
                <a:tailEnd/>
              </a:ln>
              <a:effectLst/>
            </p:spPr>
            <p:txBody>
              <a:bodyPr>
                <a:prstTxWarp prst="textNoShape">
                  <a:avLst/>
                </a:prstTxWarp>
              </a:bodyPr>
              <a:lstStyle/>
              <a:p>
                <a:endParaRPr lang="en-US"/>
              </a:p>
            </p:txBody>
          </p:sp>
          <p:sp>
            <p:nvSpPr>
              <p:cNvPr id="65605" name="Freeform 69"/>
              <p:cNvSpPr>
                <a:spLocks/>
              </p:cNvSpPr>
              <p:nvPr/>
            </p:nvSpPr>
            <p:spPr bwMode="auto">
              <a:xfrm>
                <a:off x="793" y="1071"/>
                <a:ext cx="227" cy="273"/>
              </a:xfrm>
              <a:custGeom>
                <a:avLst/>
                <a:gdLst/>
                <a:ahLst/>
                <a:cxnLst>
                  <a:cxn ang="0">
                    <a:pos x="0" y="0"/>
                  </a:cxn>
                  <a:cxn ang="0">
                    <a:pos x="137" y="91"/>
                  </a:cxn>
                  <a:cxn ang="0">
                    <a:pos x="227" y="273"/>
                  </a:cxn>
                </a:cxnLst>
                <a:rect l="0" t="0" r="r" b="b"/>
                <a:pathLst>
                  <a:path w="227" h="273">
                    <a:moveTo>
                      <a:pt x="0" y="0"/>
                    </a:moveTo>
                    <a:cubicBezTo>
                      <a:pt x="49" y="22"/>
                      <a:pt x="99" y="45"/>
                      <a:pt x="137" y="91"/>
                    </a:cubicBezTo>
                    <a:cubicBezTo>
                      <a:pt x="175" y="137"/>
                      <a:pt x="201" y="205"/>
                      <a:pt x="227" y="273"/>
                    </a:cubicBezTo>
                  </a:path>
                </a:pathLst>
              </a:custGeom>
              <a:solidFill>
                <a:schemeClr val="folHlink"/>
              </a:solidFill>
              <a:ln w="9525">
                <a:solidFill>
                  <a:schemeClr val="tx1"/>
                </a:solidFill>
                <a:round/>
                <a:headEnd/>
                <a:tailEnd/>
              </a:ln>
              <a:effectLst/>
            </p:spPr>
            <p:txBody>
              <a:bodyPr>
                <a:prstTxWarp prst="textNoShape">
                  <a:avLst/>
                </a:prstTxWarp>
              </a:bodyPr>
              <a:lstStyle/>
              <a:p>
                <a:endParaRPr lang="en-US"/>
              </a:p>
            </p:txBody>
          </p:sp>
          <p:sp>
            <p:nvSpPr>
              <p:cNvPr id="65606" name="Freeform 70"/>
              <p:cNvSpPr>
                <a:spLocks/>
              </p:cNvSpPr>
              <p:nvPr/>
            </p:nvSpPr>
            <p:spPr bwMode="auto">
              <a:xfrm>
                <a:off x="930" y="1071"/>
                <a:ext cx="362" cy="91"/>
              </a:xfrm>
              <a:custGeom>
                <a:avLst/>
                <a:gdLst/>
                <a:ahLst/>
                <a:cxnLst>
                  <a:cxn ang="0">
                    <a:pos x="0" y="52"/>
                  </a:cxn>
                  <a:cxn ang="0">
                    <a:pos x="226" y="7"/>
                  </a:cxn>
                  <a:cxn ang="0">
                    <a:pos x="317" y="7"/>
                  </a:cxn>
                </a:cxnLst>
                <a:rect l="0" t="0" r="r" b="b"/>
                <a:pathLst>
                  <a:path w="317" h="52">
                    <a:moveTo>
                      <a:pt x="0" y="52"/>
                    </a:moveTo>
                    <a:cubicBezTo>
                      <a:pt x="86" y="33"/>
                      <a:pt x="173" y="14"/>
                      <a:pt x="226" y="7"/>
                    </a:cubicBezTo>
                    <a:cubicBezTo>
                      <a:pt x="279" y="0"/>
                      <a:pt x="298" y="3"/>
                      <a:pt x="317" y="7"/>
                    </a:cubicBezTo>
                  </a:path>
                </a:pathLst>
              </a:custGeom>
              <a:solidFill>
                <a:schemeClr val="folHlink"/>
              </a:solidFill>
              <a:ln w="9525">
                <a:solidFill>
                  <a:schemeClr val="tx1"/>
                </a:solidFill>
                <a:round/>
                <a:headEnd/>
                <a:tailEnd/>
              </a:ln>
              <a:effectLst/>
            </p:spPr>
            <p:txBody>
              <a:bodyPr>
                <a:prstTxWarp prst="textNoShape">
                  <a:avLst/>
                </a:prstTxWarp>
              </a:bodyPr>
              <a:lstStyle/>
              <a:p>
                <a:endParaRPr lang="en-US"/>
              </a:p>
            </p:txBody>
          </p:sp>
        </p:grpSp>
        <p:sp>
          <p:nvSpPr>
            <p:cNvPr id="65607" name="Freeform 71"/>
            <p:cNvSpPr>
              <a:spLocks/>
            </p:cNvSpPr>
            <p:nvPr/>
          </p:nvSpPr>
          <p:spPr bwMode="auto">
            <a:xfrm>
              <a:off x="1474" y="2841"/>
              <a:ext cx="363" cy="226"/>
            </a:xfrm>
            <a:custGeom>
              <a:avLst/>
              <a:gdLst/>
              <a:ahLst/>
              <a:cxnLst>
                <a:cxn ang="0">
                  <a:pos x="227" y="0"/>
                </a:cxn>
                <a:cxn ang="0">
                  <a:pos x="91" y="45"/>
                </a:cxn>
                <a:cxn ang="0">
                  <a:pos x="91" y="90"/>
                </a:cxn>
                <a:cxn ang="0">
                  <a:pos x="0" y="136"/>
                </a:cxn>
                <a:cxn ang="0">
                  <a:pos x="3" y="211"/>
                </a:cxn>
                <a:cxn ang="0">
                  <a:pos x="91" y="226"/>
                </a:cxn>
                <a:cxn ang="0">
                  <a:pos x="227" y="226"/>
                </a:cxn>
                <a:cxn ang="0">
                  <a:pos x="227" y="181"/>
                </a:cxn>
                <a:cxn ang="0">
                  <a:pos x="363" y="181"/>
                </a:cxn>
                <a:cxn ang="0">
                  <a:pos x="363" y="90"/>
                </a:cxn>
                <a:cxn ang="0">
                  <a:pos x="363" y="45"/>
                </a:cxn>
                <a:cxn ang="0">
                  <a:pos x="363" y="0"/>
                </a:cxn>
                <a:cxn ang="0">
                  <a:pos x="318" y="0"/>
                </a:cxn>
                <a:cxn ang="0">
                  <a:pos x="227" y="0"/>
                </a:cxn>
              </a:cxnLst>
              <a:rect l="0" t="0" r="r" b="b"/>
              <a:pathLst>
                <a:path w="363" h="226">
                  <a:moveTo>
                    <a:pt x="227" y="0"/>
                  </a:moveTo>
                  <a:lnTo>
                    <a:pt x="91" y="45"/>
                  </a:lnTo>
                  <a:lnTo>
                    <a:pt x="91" y="90"/>
                  </a:lnTo>
                  <a:lnTo>
                    <a:pt x="0" y="136"/>
                  </a:lnTo>
                  <a:lnTo>
                    <a:pt x="3" y="211"/>
                  </a:lnTo>
                  <a:lnTo>
                    <a:pt x="91" y="226"/>
                  </a:lnTo>
                  <a:lnTo>
                    <a:pt x="227" y="226"/>
                  </a:lnTo>
                  <a:lnTo>
                    <a:pt x="227" y="181"/>
                  </a:lnTo>
                  <a:lnTo>
                    <a:pt x="363" y="181"/>
                  </a:lnTo>
                  <a:lnTo>
                    <a:pt x="363" y="90"/>
                  </a:lnTo>
                  <a:lnTo>
                    <a:pt x="363" y="45"/>
                  </a:lnTo>
                  <a:lnTo>
                    <a:pt x="363" y="0"/>
                  </a:lnTo>
                  <a:lnTo>
                    <a:pt x="318" y="0"/>
                  </a:lnTo>
                  <a:lnTo>
                    <a:pt x="227" y="0"/>
                  </a:lnTo>
                  <a:close/>
                </a:path>
              </a:pathLst>
            </a:custGeom>
            <a:solidFill>
              <a:srgbClr val="9900FF">
                <a:alpha val="62000"/>
              </a:srgbClr>
            </a:solidFill>
            <a:ln w="9525">
              <a:solidFill>
                <a:schemeClr val="tx1"/>
              </a:solidFill>
              <a:round/>
              <a:headEnd/>
              <a:tailEnd/>
            </a:ln>
            <a:effectLst/>
          </p:spPr>
          <p:txBody>
            <a:bodyPr>
              <a:prstTxWarp prst="textNoShape">
                <a:avLst/>
              </a:prstTxWarp>
            </a:bodyPr>
            <a:lstStyle/>
            <a:p>
              <a:endParaRPr lang="en-US"/>
            </a:p>
          </p:txBody>
        </p:sp>
      </p:grpSp>
      <p:sp>
        <p:nvSpPr>
          <p:cNvPr id="65608" name="Text Box 72"/>
          <p:cNvSpPr txBox="1">
            <a:spLocks noChangeArrowheads="1"/>
          </p:cNvSpPr>
          <p:nvPr/>
        </p:nvSpPr>
        <p:spPr bwMode="auto">
          <a:xfrm>
            <a:off x="7019925" y="5013325"/>
            <a:ext cx="1727200" cy="641350"/>
          </a:xfrm>
          <a:prstGeom prst="rect">
            <a:avLst/>
          </a:prstGeom>
          <a:noFill/>
          <a:ln w="9525">
            <a:noFill/>
            <a:miter lim="800000"/>
            <a:headEnd/>
            <a:tailEnd/>
          </a:ln>
          <a:effectLst/>
        </p:spPr>
        <p:txBody>
          <a:bodyPr>
            <a:prstTxWarp prst="textNoShape">
              <a:avLst/>
            </a:prstTxWarp>
            <a:spAutoFit/>
          </a:bodyPr>
          <a:lstStyle/>
          <a:p>
            <a:pPr algn="ctr"/>
            <a:r>
              <a:rPr lang="en-US"/>
              <a:t>Fire Carbon Emission map</a:t>
            </a:r>
            <a:endParaRPr lang="ru-RU"/>
          </a:p>
        </p:txBody>
      </p:sp>
      <p:sp>
        <p:nvSpPr>
          <p:cNvPr id="65609" name="Line 73"/>
          <p:cNvSpPr>
            <a:spLocks noChangeShapeType="1"/>
          </p:cNvSpPr>
          <p:nvPr/>
        </p:nvSpPr>
        <p:spPr bwMode="auto">
          <a:xfrm flipH="1">
            <a:off x="6372225" y="4870450"/>
            <a:ext cx="0" cy="360363"/>
          </a:xfrm>
          <a:prstGeom prst="line">
            <a:avLst/>
          </a:prstGeom>
          <a:noFill/>
          <a:ln w="38100">
            <a:solidFill>
              <a:schemeClr val="tx1"/>
            </a:solidFill>
            <a:round/>
            <a:headEnd/>
            <a:tailEnd type="triangle" w="med" len="med"/>
          </a:ln>
          <a:effectLst/>
        </p:spPr>
        <p:txBody>
          <a:bodyPr>
            <a:prstTxWarp prst="textNoShape">
              <a:avLst/>
            </a:prstTxWarp>
          </a:bodyPr>
          <a:lstStyle/>
          <a:p>
            <a:endParaRPr lang="en-US"/>
          </a:p>
        </p:txBody>
      </p:sp>
      <p:sp>
        <p:nvSpPr>
          <p:cNvPr id="65610" name="AutoShape 74"/>
          <p:cNvSpPr>
            <a:spLocks noChangeArrowheads="1"/>
          </p:cNvSpPr>
          <p:nvPr/>
        </p:nvSpPr>
        <p:spPr bwMode="auto">
          <a:xfrm>
            <a:off x="4429125" y="6238875"/>
            <a:ext cx="587375" cy="574675"/>
          </a:xfrm>
          <a:prstGeom prst="can">
            <a:avLst>
              <a:gd name="adj" fmla="val 25000"/>
            </a:avLst>
          </a:prstGeom>
          <a:solidFill>
            <a:schemeClr val="accent1"/>
          </a:solidFill>
          <a:ln w="9525">
            <a:solidFill>
              <a:schemeClr val="tx1"/>
            </a:solidFill>
            <a:round/>
            <a:headEnd/>
            <a:tailEnd/>
          </a:ln>
          <a:effectLst/>
        </p:spPr>
        <p:txBody>
          <a:bodyPr wrap="none" anchor="ctr">
            <a:prstTxWarp prst="textNoShape">
              <a:avLst/>
            </a:prstTxWarp>
          </a:bodyPr>
          <a:lstStyle/>
          <a:p>
            <a:endParaRPr lang="en-US"/>
          </a:p>
        </p:txBody>
      </p:sp>
      <p:sp>
        <p:nvSpPr>
          <p:cNvPr id="65611" name="Text Box 75"/>
          <p:cNvSpPr txBox="1">
            <a:spLocks noChangeArrowheads="1"/>
          </p:cNvSpPr>
          <p:nvPr/>
        </p:nvSpPr>
        <p:spPr bwMode="auto">
          <a:xfrm>
            <a:off x="3708400" y="5662613"/>
            <a:ext cx="1987550" cy="641350"/>
          </a:xfrm>
          <a:prstGeom prst="rect">
            <a:avLst/>
          </a:prstGeom>
          <a:noFill/>
          <a:ln w="9525">
            <a:noFill/>
            <a:miter lim="800000"/>
            <a:headEnd/>
            <a:tailEnd/>
          </a:ln>
          <a:effectLst/>
        </p:spPr>
        <p:txBody>
          <a:bodyPr wrap="none">
            <a:prstTxWarp prst="textNoShape">
              <a:avLst/>
            </a:prstTxWarp>
            <a:spAutoFit/>
          </a:bodyPr>
          <a:lstStyle/>
          <a:p>
            <a:pPr algn="ctr"/>
            <a:r>
              <a:rPr lang="en-US"/>
              <a:t>Carbon Emission </a:t>
            </a:r>
          </a:p>
          <a:p>
            <a:pPr algn="ctr"/>
            <a:r>
              <a:rPr lang="en-US"/>
              <a:t>database</a:t>
            </a:r>
            <a:endParaRPr lang="ru-RU"/>
          </a:p>
        </p:txBody>
      </p:sp>
      <p:sp>
        <p:nvSpPr>
          <p:cNvPr id="65612" name="Line 76"/>
          <p:cNvSpPr>
            <a:spLocks noChangeShapeType="1"/>
          </p:cNvSpPr>
          <p:nvPr/>
        </p:nvSpPr>
        <p:spPr bwMode="auto">
          <a:xfrm>
            <a:off x="6084888" y="6094413"/>
            <a:ext cx="0" cy="431800"/>
          </a:xfrm>
          <a:prstGeom prst="line">
            <a:avLst/>
          </a:prstGeom>
          <a:noFill/>
          <a:ln w="38100">
            <a:solidFill>
              <a:schemeClr val="tx1"/>
            </a:solidFill>
            <a:round/>
            <a:headEnd/>
            <a:tailEnd/>
          </a:ln>
          <a:effectLst/>
        </p:spPr>
        <p:txBody>
          <a:bodyPr>
            <a:prstTxWarp prst="textNoShape">
              <a:avLst/>
            </a:prstTxWarp>
          </a:bodyPr>
          <a:lstStyle/>
          <a:p>
            <a:endParaRPr lang="en-US"/>
          </a:p>
        </p:txBody>
      </p:sp>
      <p:sp>
        <p:nvSpPr>
          <p:cNvPr id="65613" name="Line 77"/>
          <p:cNvSpPr>
            <a:spLocks noChangeShapeType="1"/>
          </p:cNvSpPr>
          <p:nvPr/>
        </p:nvSpPr>
        <p:spPr bwMode="auto">
          <a:xfrm>
            <a:off x="5076825" y="6526213"/>
            <a:ext cx="1008063" cy="0"/>
          </a:xfrm>
          <a:prstGeom prst="line">
            <a:avLst/>
          </a:prstGeom>
          <a:noFill/>
          <a:ln w="38100">
            <a:solidFill>
              <a:schemeClr val="tx1"/>
            </a:solidFill>
            <a:round/>
            <a:headEnd type="triangle" w="med" len="med"/>
            <a:tailEnd/>
          </a:ln>
          <a:effectLst/>
        </p:spPr>
        <p:txBody>
          <a:bodyPr>
            <a:prstTxWarp prst="textNoShape">
              <a:avLst/>
            </a:prstTxWarp>
          </a:bodyPr>
          <a:lstStyle/>
          <a:p>
            <a:endParaRPr lang="en-US"/>
          </a:p>
        </p:txBody>
      </p:sp>
      <p:sp>
        <p:nvSpPr>
          <p:cNvPr id="65614" name="Line 78"/>
          <p:cNvSpPr>
            <a:spLocks noChangeShapeType="1"/>
          </p:cNvSpPr>
          <p:nvPr/>
        </p:nvSpPr>
        <p:spPr bwMode="auto">
          <a:xfrm flipH="1">
            <a:off x="1044575" y="6526213"/>
            <a:ext cx="3240088" cy="0"/>
          </a:xfrm>
          <a:prstGeom prst="line">
            <a:avLst/>
          </a:prstGeom>
          <a:noFill/>
          <a:ln w="28575">
            <a:solidFill>
              <a:schemeClr val="tx1"/>
            </a:solidFill>
            <a:prstDash val="dash"/>
            <a:round/>
            <a:headEnd/>
            <a:tailEnd/>
          </a:ln>
          <a:effectLst/>
        </p:spPr>
        <p:txBody>
          <a:bodyPr>
            <a:prstTxWarp prst="textNoShape">
              <a:avLst/>
            </a:prstTxWarp>
          </a:bodyPr>
          <a:lstStyle/>
          <a:p>
            <a:endParaRPr lang="en-US"/>
          </a:p>
        </p:txBody>
      </p:sp>
      <p:sp>
        <p:nvSpPr>
          <p:cNvPr id="65615" name="Line 79"/>
          <p:cNvSpPr>
            <a:spLocks noChangeShapeType="1"/>
          </p:cNvSpPr>
          <p:nvPr/>
        </p:nvSpPr>
        <p:spPr bwMode="auto">
          <a:xfrm flipV="1">
            <a:off x="1044575" y="2422525"/>
            <a:ext cx="0" cy="4103688"/>
          </a:xfrm>
          <a:prstGeom prst="line">
            <a:avLst/>
          </a:prstGeom>
          <a:noFill/>
          <a:ln w="28575">
            <a:solidFill>
              <a:schemeClr val="tx1"/>
            </a:solidFill>
            <a:prstDash val="dash"/>
            <a:round/>
            <a:headEnd/>
            <a:tailEnd type="triangle" w="med" len="med"/>
          </a:ln>
          <a:effectLst/>
        </p:spPr>
        <p:txBody>
          <a:bodyPr>
            <a:prstTxWarp prst="textNoShape">
              <a:avLst/>
            </a:prstTxWarp>
          </a:bodyPr>
          <a:lstStyle/>
          <a:p>
            <a:endParaRPr lang="en-US"/>
          </a:p>
        </p:txBody>
      </p:sp>
      <p:sp>
        <p:nvSpPr>
          <p:cNvPr id="65616" name="Text Box 80"/>
          <p:cNvSpPr txBox="1">
            <a:spLocks noChangeArrowheads="1"/>
          </p:cNvSpPr>
          <p:nvPr/>
        </p:nvSpPr>
        <p:spPr bwMode="auto">
          <a:xfrm>
            <a:off x="1406525" y="6165850"/>
            <a:ext cx="2127250" cy="641350"/>
          </a:xfrm>
          <a:prstGeom prst="rect">
            <a:avLst/>
          </a:prstGeom>
          <a:noFill/>
          <a:ln w="9525">
            <a:noFill/>
            <a:miter lim="800000"/>
            <a:headEnd/>
            <a:tailEnd/>
          </a:ln>
          <a:effectLst/>
        </p:spPr>
        <p:txBody>
          <a:bodyPr wrap="none">
            <a:prstTxWarp prst="textNoShape">
              <a:avLst/>
            </a:prstTxWarp>
            <a:spAutoFit/>
          </a:bodyPr>
          <a:lstStyle/>
          <a:p>
            <a:pPr algn="ctr"/>
            <a:r>
              <a:rPr lang="en-US"/>
              <a:t>Updating of </a:t>
            </a:r>
          </a:p>
          <a:p>
            <a:pPr algn="ctr"/>
            <a:r>
              <a:rPr lang="en-US"/>
              <a:t>Fuel load database</a:t>
            </a:r>
            <a:endParaRPr lang="ru-RU"/>
          </a:p>
        </p:txBody>
      </p:sp>
      <p:sp>
        <p:nvSpPr>
          <p:cNvPr id="65617" name="Text Box 81"/>
          <p:cNvSpPr txBox="1">
            <a:spLocks noChangeArrowheads="1"/>
          </p:cNvSpPr>
          <p:nvPr/>
        </p:nvSpPr>
        <p:spPr bwMode="auto">
          <a:xfrm>
            <a:off x="6081713" y="2028825"/>
            <a:ext cx="2735262" cy="1081088"/>
          </a:xfrm>
          <a:prstGeom prst="rect">
            <a:avLst/>
          </a:prstGeom>
          <a:solidFill>
            <a:schemeClr val="bg1"/>
          </a:solidFill>
          <a:ln w="9525">
            <a:noFill/>
            <a:miter lim="800000"/>
            <a:headEnd/>
            <a:tailEnd/>
          </a:ln>
          <a:effectLst/>
        </p:spPr>
        <p:txBody>
          <a:bodyPr>
            <a:prstTxWarp prst="textNoShape">
              <a:avLst/>
            </a:prstTxWarp>
          </a:bodyPr>
          <a:lstStyle/>
          <a:p>
            <a:pPr algn="ctr"/>
            <a:r>
              <a:rPr lang="en-US"/>
              <a:t>Burned part of fuel load during fire – conversion coefficients</a:t>
            </a:r>
            <a:endParaRPr lang="ru-RU" sz="2000"/>
          </a:p>
        </p:txBody>
      </p:sp>
      <p:sp>
        <p:nvSpPr>
          <p:cNvPr id="65618" name="Text Box 82"/>
          <p:cNvSpPr txBox="1">
            <a:spLocks noChangeArrowheads="1"/>
          </p:cNvSpPr>
          <p:nvPr/>
        </p:nvSpPr>
        <p:spPr bwMode="auto">
          <a:xfrm>
            <a:off x="179388" y="188913"/>
            <a:ext cx="8713787" cy="936625"/>
          </a:xfrm>
          <a:prstGeom prst="rect">
            <a:avLst/>
          </a:prstGeom>
          <a:solidFill>
            <a:schemeClr val="accent2"/>
          </a:solidFill>
          <a:ln w="9525">
            <a:noFill/>
            <a:miter lim="800000"/>
            <a:headEnd/>
            <a:tailEnd/>
          </a:ln>
          <a:effectLst/>
        </p:spPr>
        <p:txBody>
          <a:bodyPr anchor="ctr">
            <a:prstTxWarp prst="textNoShape">
              <a:avLst/>
            </a:prstTxWarp>
          </a:bodyPr>
          <a:lstStyle/>
          <a:p>
            <a:pPr algn="ctr">
              <a:spcBef>
                <a:spcPct val="50000"/>
              </a:spcBef>
            </a:pPr>
            <a:r>
              <a:rPr lang="en-US" sz="2400">
                <a:solidFill>
                  <a:schemeClr val="bg1"/>
                </a:solidFill>
              </a:rPr>
              <a:t>Diagram Flow of Carbon Emission Assessment</a:t>
            </a:r>
            <a:endParaRPr lang="ru-RU" sz="2400" b="1">
              <a:solidFill>
                <a:schemeClr val="bg1"/>
              </a:solidFill>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 name="Slide Number Placeholder 5"/>
          <p:cNvSpPr>
            <a:spLocks noGrp="1"/>
          </p:cNvSpPr>
          <p:nvPr>
            <p:ph type="sldNum" sz="quarter" idx="12"/>
          </p:nvPr>
        </p:nvSpPr>
        <p:spPr/>
        <p:txBody>
          <a:bodyPr/>
          <a:lstStyle/>
          <a:p>
            <a:fld id="{FCCD0816-2B0B-9349-8B89-FA8833CFC3ED}" type="slidenum">
              <a:rPr lang="ru-RU"/>
              <a:pPr/>
              <a:t>26</a:t>
            </a:fld>
            <a:endParaRPr lang="ru-RU"/>
          </a:p>
        </p:txBody>
      </p:sp>
      <p:sp>
        <p:nvSpPr>
          <p:cNvPr id="10242" name="Text Box 2"/>
          <p:cNvSpPr txBox="1">
            <a:spLocks noChangeArrowheads="1"/>
          </p:cNvSpPr>
          <p:nvPr/>
        </p:nvSpPr>
        <p:spPr bwMode="auto">
          <a:xfrm>
            <a:off x="323850" y="188913"/>
            <a:ext cx="8375650" cy="854075"/>
          </a:xfrm>
          <a:prstGeom prst="rect">
            <a:avLst/>
          </a:prstGeom>
          <a:solidFill>
            <a:srgbClr val="0000FF"/>
          </a:solidFill>
          <a:ln w="9525">
            <a:noFill/>
            <a:miter lim="800000"/>
            <a:headEnd/>
            <a:tailEnd/>
          </a:ln>
          <a:effectLst/>
        </p:spPr>
        <p:txBody>
          <a:bodyPr anchor="ctr">
            <a:prstTxWarp prst="textNoShape">
              <a:avLst/>
            </a:prstTxWarp>
          </a:bodyPr>
          <a:lstStyle/>
          <a:p>
            <a:pPr algn="ctr"/>
            <a:r>
              <a:rPr lang="ru-RU" sz="2400" b="1">
                <a:solidFill>
                  <a:schemeClr val="bg1"/>
                </a:solidFill>
              </a:rPr>
              <a:t> </a:t>
            </a:r>
            <a:r>
              <a:rPr lang="en-US" sz="2400" b="1">
                <a:solidFill>
                  <a:schemeClr val="bg1"/>
                </a:solidFill>
              </a:rPr>
              <a:t>Demonstration of Carbon Assessment Approach </a:t>
            </a:r>
            <a:endParaRPr lang="ru-RU" sz="2400" b="1">
              <a:solidFill>
                <a:schemeClr val="bg1"/>
              </a:solidFill>
            </a:endParaRPr>
          </a:p>
        </p:txBody>
      </p:sp>
      <p:pic>
        <p:nvPicPr>
          <p:cNvPr id="10254" name="Picture 14" descr="CO2_sibford_w1"/>
          <p:cNvPicPr>
            <a:picLocks noChangeAspect="1" noChangeArrowheads="1"/>
          </p:cNvPicPr>
          <p:nvPr/>
        </p:nvPicPr>
        <p:blipFill>
          <a:blip r:embed="rId2"/>
          <a:srcRect/>
          <a:stretch>
            <a:fillRect/>
          </a:stretch>
        </p:blipFill>
        <p:spPr bwMode="auto">
          <a:xfrm>
            <a:off x="1116013" y="1196975"/>
            <a:ext cx="7524750" cy="5319713"/>
          </a:xfrm>
          <a:prstGeom prst="rect">
            <a:avLst/>
          </a:prstGeom>
          <a:noFill/>
        </p:spPr>
      </p:pic>
      <p:pic>
        <p:nvPicPr>
          <p:cNvPr id="10255" name="Picture 15" descr="CO2_sibford_crown"/>
          <p:cNvPicPr>
            <a:picLocks noChangeAspect="1" noChangeArrowheads="1"/>
          </p:cNvPicPr>
          <p:nvPr/>
        </p:nvPicPr>
        <p:blipFill>
          <a:blip r:embed="rId3"/>
          <a:srcRect/>
          <a:stretch>
            <a:fillRect/>
          </a:stretch>
        </p:blipFill>
        <p:spPr bwMode="auto">
          <a:xfrm>
            <a:off x="1116013" y="1193800"/>
            <a:ext cx="7478712" cy="5291138"/>
          </a:xfrm>
          <a:prstGeom prst="rect">
            <a:avLst/>
          </a:prstGeom>
          <a:noFill/>
          <a:ln w="9525">
            <a:noFill/>
            <a:miter lim="800000"/>
            <a:headEnd/>
            <a:tailEnd/>
          </a:ln>
        </p:spPr>
      </p:pic>
      <p:pic>
        <p:nvPicPr>
          <p:cNvPr id="10256" name="Picture 16" descr="CO2_sibford_damage"/>
          <p:cNvPicPr>
            <a:picLocks noChangeAspect="1" noChangeArrowheads="1"/>
          </p:cNvPicPr>
          <p:nvPr/>
        </p:nvPicPr>
        <p:blipFill>
          <a:blip r:embed="rId4"/>
          <a:srcRect/>
          <a:stretch>
            <a:fillRect/>
          </a:stretch>
        </p:blipFill>
        <p:spPr bwMode="auto">
          <a:xfrm>
            <a:off x="1114425" y="1196975"/>
            <a:ext cx="7442200" cy="5260975"/>
          </a:xfrm>
          <a:prstGeom prst="rect">
            <a:avLst/>
          </a:prstGeom>
          <a:noFill/>
        </p:spPr>
      </p:pic>
      <p:pic>
        <p:nvPicPr>
          <p:cNvPr id="10257" name="Picture 17" descr="CO2_sibford_intensiv"/>
          <p:cNvPicPr>
            <a:picLocks noChangeAspect="1" noChangeArrowheads="1"/>
          </p:cNvPicPr>
          <p:nvPr/>
        </p:nvPicPr>
        <p:blipFill>
          <a:blip r:embed="rId5"/>
          <a:srcRect/>
          <a:stretch>
            <a:fillRect/>
          </a:stretch>
        </p:blipFill>
        <p:spPr bwMode="auto">
          <a:xfrm>
            <a:off x="1114425" y="1196975"/>
            <a:ext cx="7521575" cy="5318125"/>
          </a:xfrm>
          <a:prstGeom prst="rect">
            <a:avLst/>
          </a:prstGeom>
          <a:noFill/>
          <a:ln w="9525">
            <a:noFill/>
            <a:miter lim="800000"/>
            <a:headEnd/>
            <a:tailEnd/>
          </a:ln>
        </p:spPr>
      </p:pic>
      <p:pic>
        <p:nvPicPr>
          <p:cNvPr id="10258" name="Picture 18" descr="CO2_emisCO2_w1"/>
          <p:cNvPicPr>
            <a:picLocks noChangeAspect="1" noChangeArrowheads="1"/>
          </p:cNvPicPr>
          <p:nvPr/>
        </p:nvPicPr>
        <p:blipFill>
          <a:blip r:embed="rId6"/>
          <a:srcRect/>
          <a:stretch>
            <a:fillRect/>
          </a:stretch>
        </p:blipFill>
        <p:spPr bwMode="auto">
          <a:xfrm>
            <a:off x="1114425" y="1196975"/>
            <a:ext cx="7445375" cy="526732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0255"/>
                                        </p:tgtEl>
                                        <p:attrNameLst>
                                          <p:attrName>style.visibility</p:attrName>
                                        </p:attrNameLst>
                                      </p:cBhvr>
                                      <p:to>
                                        <p:strVal val="visible"/>
                                      </p:to>
                                    </p:set>
                                    <p:animEffect transition="in" filter="wipe(left)">
                                      <p:cBhvr>
                                        <p:cTn id="7" dur="500"/>
                                        <p:tgtEl>
                                          <p:spTgt spid="1025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0256"/>
                                        </p:tgtEl>
                                        <p:attrNameLst>
                                          <p:attrName>style.visibility</p:attrName>
                                        </p:attrNameLst>
                                      </p:cBhvr>
                                      <p:to>
                                        <p:strVal val="visible"/>
                                      </p:to>
                                    </p:set>
                                    <p:animEffect transition="in" filter="wipe(left)">
                                      <p:cBhvr>
                                        <p:cTn id="12" dur="500"/>
                                        <p:tgtEl>
                                          <p:spTgt spid="1025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0257"/>
                                        </p:tgtEl>
                                        <p:attrNameLst>
                                          <p:attrName>style.visibility</p:attrName>
                                        </p:attrNameLst>
                                      </p:cBhvr>
                                      <p:to>
                                        <p:strVal val="visible"/>
                                      </p:to>
                                    </p:set>
                                    <p:animEffect transition="in" filter="wipe(left)">
                                      <p:cBhvr>
                                        <p:cTn id="17" dur="500"/>
                                        <p:tgtEl>
                                          <p:spTgt spid="1025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0258"/>
                                        </p:tgtEl>
                                        <p:attrNameLst>
                                          <p:attrName>style.visibility</p:attrName>
                                        </p:attrNameLst>
                                      </p:cBhvr>
                                      <p:to>
                                        <p:strVal val="visible"/>
                                      </p:to>
                                    </p:set>
                                    <p:animEffect transition="in" filter="wipe(left)">
                                      <p:cBhvr>
                                        <p:cTn id="22" dur="500"/>
                                        <p:tgtEl>
                                          <p:spTgt spid="102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5" name="Slide Number Placeholder 5"/>
          <p:cNvSpPr>
            <a:spLocks noGrp="1"/>
          </p:cNvSpPr>
          <p:nvPr>
            <p:ph type="sldNum" sz="quarter" idx="12"/>
          </p:nvPr>
        </p:nvSpPr>
        <p:spPr/>
        <p:txBody>
          <a:bodyPr/>
          <a:lstStyle/>
          <a:p>
            <a:fld id="{B344B779-CA2E-6F4B-B2F7-795D29BB4831}" type="slidenum">
              <a:rPr lang="ru-RU"/>
              <a:pPr/>
              <a:t>27</a:t>
            </a:fld>
            <a:endParaRPr lang="ru-RU"/>
          </a:p>
        </p:txBody>
      </p:sp>
      <p:sp>
        <p:nvSpPr>
          <p:cNvPr id="66562" name="Text Box 2"/>
          <p:cNvSpPr txBox="1">
            <a:spLocks noChangeArrowheads="1"/>
          </p:cNvSpPr>
          <p:nvPr/>
        </p:nvSpPr>
        <p:spPr bwMode="auto">
          <a:xfrm>
            <a:off x="468313" y="333375"/>
            <a:ext cx="8424862" cy="935038"/>
          </a:xfrm>
          <a:prstGeom prst="rect">
            <a:avLst/>
          </a:prstGeom>
          <a:gradFill rotWithShape="1">
            <a:gsLst>
              <a:gs pos="0">
                <a:schemeClr val="accent2">
                  <a:gamma/>
                  <a:tint val="86667"/>
                  <a:invGamma/>
                </a:schemeClr>
              </a:gs>
              <a:gs pos="50000">
                <a:schemeClr val="accent2"/>
              </a:gs>
              <a:gs pos="100000">
                <a:schemeClr val="accent2">
                  <a:gamma/>
                  <a:tint val="86667"/>
                  <a:invGamma/>
                </a:schemeClr>
              </a:gs>
            </a:gsLst>
            <a:lin ang="5400000" scaled="1"/>
          </a:gradFill>
          <a:ln w="9525">
            <a:noFill/>
            <a:miter lim="800000"/>
            <a:headEnd/>
            <a:tailEnd/>
          </a:ln>
          <a:effectLst/>
        </p:spPr>
        <p:txBody>
          <a:bodyPr anchor="ctr" anchorCtr="1">
            <a:prstTxWarp prst="textNoShape">
              <a:avLst/>
            </a:prstTxWarp>
          </a:bodyPr>
          <a:lstStyle/>
          <a:p>
            <a:pPr algn="ctr"/>
            <a:r>
              <a:rPr lang="en-US" sz="2400">
                <a:solidFill>
                  <a:schemeClr val="bg1"/>
                </a:solidFill>
              </a:rPr>
              <a:t>Example of Special Database on Carbon Emission Assessments</a:t>
            </a:r>
          </a:p>
        </p:txBody>
      </p:sp>
      <p:sp>
        <p:nvSpPr>
          <p:cNvPr id="66563" name="Text Box 3"/>
          <p:cNvSpPr txBox="1">
            <a:spLocks noChangeArrowheads="1"/>
          </p:cNvSpPr>
          <p:nvPr/>
        </p:nvSpPr>
        <p:spPr bwMode="auto">
          <a:xfrm>
            <a:off x="827088" y="1341438"/>
            <a:ext cx="7562850" cy="719137"/>
          </a:xfrm>
          <a:prstGeom prst="rect">
            <a:avLst/>
          </a:prstGeom>
          <a:noFill/>
          <a:ln w="9525">
            <a:noFill/>
            <a:miter lim="800000"/>
            <a:headEnd/>
            <a:tailEnd/>
          </a:ln>
          <a:effectLst/>
        </p:spPr>
        <p:txBody>
          <a:bodyPr>
            <a:prstTxWarp prst="textNoShape">
              <a:avLst/>
            </a:prstTxWarp>
          </a:bodyPr>
          <a:lstStyle/>
          <a:p>
            <a:pPr marL="355600" algn="ctr"/>
            <a:r>
              <a:rPr lang="en-US">
                <a:solidFill>
                  <a:schemeClr val="accent2"/>
                </a:solidFill>
              </a:rPr>
              <a:t>Forest fire disturbances in Central Siberia in 2003-2007</a:t>
            </a:r>
            <a:endParaRPr lang="en-GB">
              <a:solidFill>
                <a:schemeClr val="accent2"/>
              </a:solidFill>
            </a:endParaRPr>
          </a:p>
        </p:txBody>
      </p:sp>
      <p:pic>
        <p:nvPicPr>
          <p:cNvPr id="66564" name="Picture 4" descr="CO2_sibford_grid_2003"/>
          <p:cNvPicPr>
            <a:picLocks noChangeAspect="1" noChangeArrowheads="1"/>
          </p:cNvPicPr>
          <p:nvPr/>
        </p:nvPicPr>
        <p:blipFill>
          <a:blip r:embed="rId2"/>
          <a:srcRect r="23642"/>
          <a:stretch>
            <a:fillRect/>
          </a:stretch>
        </p:blipFill>
        <p:spPr bwMode="auto">
          <a:xfrm>
            <a:off x="582613" y="2060575"/>
            <a:ext cx="2476500" cy="2293938"/>
          </a:xfrm>
          <a:prstGeom prst="rect">
            <a:avLst/>
          </a:prstGeom>
          <a:noFill/>
        </p:spPr>
      </p:pic>
      <p:pic>
        <p:nvPicPr>
          <p:cNvPr id="66565" name="Picture 5" descr="CO2_sibford_grid_2004"/>
          <p:cNvPicPr>
            <a:picLocks noChangeAspect="1" noChangeArrowheads="1"/>
          </p:cNvPicPr>
          <p:nvPr/>
        </p:nvPicPr>
        <p:blipFill>
          <a:blip r:embed="rId3"/>
          <a:srcRect r="23615"/>
          <a:stretch>
            <a:fillRect/>
          </a:stretch>
        </p:blipFill>
        <p:spPr bwMode="auto">
          <a:xfrm>
            <a:off x="582613" y="4365625"/>
            <a:ext cx="2449512" cy="2268538"/>
          </a:xfrm>
          <a:prstGeom prst="rect">
            <a:avLst/>
          </a:prstGeom>
          <a:noFill/>
        </p:spPr>
      </p:pic>
      <p:pic>
        <p:nvPicPr>
          <p:cNvPr id="66566" name="Picture 6" descr="CO2_sibford_grid_2005"/>
          <p:cNvPicPr>
            <a:picLocks noChangeAspect="1" noChangeArrowheads="1"/>
          </p:cNvPicPr>
          <p:nvPr/>
        </p:nvPicPr>
        <p:blipFill>
          <a:blip r:embed="rId4"/>
          <a:srcRect r="23763"/>
          <a:stretch>
            <a:fillRect/>
          </a:stretch>
        </p:blipFill>
        <p:spPr bwMode="auto">
          <a:xfrm>
            <a:off x="3348038" y="2097088"/>
            <a:ext cx="2444750" cy="2268537"/>
          </a:xfrm>
          <a:prstGeom prst="rect">
            <a:avLst/>
          </a:prstGeom>
          <a:noFill/>
        </p:spPr>
      </p:pic>
      <p:pic>
        <p:nvPicPr>
          <p:cNvPr id="66567" name="Picture 7" descr="CO2_sibford_grid_2006"/>
          <p:cNvPicPr>
            <a:picLocks noChangeAspect="1" noChangeArrowheads="1"/>
          </p:cNvPicPr>
          <p:nvPr/>
        </p:nvPicPr>
        <p:blipFill>
          <a:blip r:embed="rId5"/>
          <a:srcRect r="23763"/>
          <a:stretch>
            <a:fillRect/>
          </a:stretch>
        </p:blipFill>
        <p:spPr bwMode="auto">
          <a:xfrm>
            <a:off x="3348038" y="4365625"/>
            <a:ext cx="2444750" cy="2268538"/>
          </a:xfrm>
          <a:prstGeom prst="rect">
            <a:avLst/>
          </a:prstGeom>
          <a:noFill/>
        </p:spPr>
      </p:pic>
      <p:pic>
        <p:nvPicPr>
          <p:cNvPr id="66568" name="Picture 8" descr="CO2_sibford_grid_2007"/>
          <p:cNvPicPr>
            <a:picLocks noChangeAspect="1" noChangeArrowheads="1"/>
          </p:cNvPicPr>
          <p:nvPr/>
        </p:nvPicPr>
        <p:blipFill>
          <a:blip r:embed="rId6"/>
          <a:srcRect r="23615"/>
          <a:stretch>
            <a:fillRect/>
          </a:stretch>
        </p:blipFill>
        <p:spPr bwMode="auto">
          <a:xfrm>
            <a:off x="6156325" y="2097088"/>
            <a:ext cx="2449513" cy="2268537"/>
          </a:xfrm>
          <a:prstGeom prst="rect">
            <a:avLst/>
          </a:prstGeom>
          <a:noFill/>
        </p:spPr>
      </p:pic>
      <p:pic>
        <p:nvPicPr>
          <p:cNvPr id="66569" name="Picture 9" descr="legend_CO2"/>
          <p:cNvPicPr>
            <a:picLocks noChangeAspect="1" noChangeArrowheads="1"/>
          </p:cNvPicPr>
          <p:nvPr/>
        </p:nvPicPr>
        <p:blipFill>
          <a:blip r:embed="rId7"/>
          <a:srcRect/>
          <a:stretch>
            <a:fillRect/>
          </a:stretch>
        </p:blipFill>
        <p:spPr bwMode="auto">
          <a:xfrm>
            <a:off x="6300788" y="4508500"/>
            <a:ext cx="2249487" cy="2005013"/>
          </a:xfrm>
          <a:prstGeom prst="rect">
            <a:avLst/>
          </a:prstGeom>
          <a:noFill/>
        </p:spPr>
      </p:pic>
      <p:sp>
        <p:nvSpPr>
          <p:cNvPr id="66570" name="Text Box 10"/>
          <p:cNvSpPr txBox="1">
            <a:spLocks noChangeArrowheads="1"/>
          </p:cNvSpPr>
          <p:nvPr/>
        </p:nvSpPr>
        <p:spPr bwMode="auto">
          <a:xfrm>
            <a:off x="1547813" y="2205038"/>
            <a:ext cx="577850" cy="304800"/>
          </a:xfrm>
          <a:prstGeom prst="rect">
            <a:avLst/>
          </a:prstGeom>
          <a:noFill/>
          <a:ln w="9525">
            <a:noFill/>
            <a:miter lim="800000"/>
            <a:headEnd/>
            <a:tailEnd/>
          </a:ln>
          <a:effectLst/>
        </p:spPr>
        <p:txBody>
          <a:bodyPr wrap="none">
            <a:prstTxWarp prst="textNoShape">
              <a:avLst/>
            </a:prstTxWarp>
            <a:spAutoFit/>
          </a:bodyPr>
          <a:lstStyle/>
          <a:p>
            <a:pPr algn="ctr"/>
            <a:r>
              <a:rPr lang="en-US" sz="1400" b="1"/>
              <a:t>2003</a:t>
            </a:r>
            <a:endParaRPr lang="ru-RU" sz="1400" b="1"/>
          </a:p>
        </p:txBody>
      </p:sp>
      <p:sp>
        <p:nvSpPr>
          <p:cNvPr id="66571" name="Text Box 11"/>
          <p:cNvSpPr txBox="1">
            <a:spLocks noChangeArrowheads="1"/>
          </p:cNvSpPr>
          <p:nvPr/>
        </p:nvSpPr>
        <p:spPr bwMode="auto">
          <a:xfrm>
            <a:off x="4284663" y="2205038"/>
            <a:ext cx="577850" cy="304800"/>
          </a:xfrm>
          <a:prstGeom prst="rect">
            <a:avLst/>
          </a:prstGeom>
          <a:noFill/>
          <a:ln w="9525">
            <a:noFill/>
            <a:miter lim="800000"/>
            <a:headEnd/>
            <a:tailEnd/>
          </a:ln>
          <a:effectLst/>
        </p:spPr>
        <p:txBody>
          <a:bodyPr wrap="none">
            <a:prstTxWarp prst="textNoShape">
              <a:avLst/>
            </a:prstTxWarp>
            <a:spAutoFit/>
          </a:bodyPr>
          <a:lstStyle/>
          <a:p>
            <a:pPr algn="ctr"/>
            <a:r>
              <a:rPr lang="en-US" sz="1400" b="1"/>
              <a:t>2005</a:t>
            </a:r>
            <a:endParaRPr lang="ru-RU" sz="1400" b="1"/>
          </a:p>
        </p:txBody>
      </p:sp>
      <p:sp>
        <p:nvSpPr>
          <p:cNvPr id="66572" name="Text Box 12"/>
          <p:cNvSpPr txBox="1">
            <a:spLocks noChangeArrowheads="1"/>
          </p:cNvSpPr>
          <p:nvPr/>
        </p:nvSpPr>
        <p:spPr bwMode="auto">
          <a:xfrm>
            <a:off x="7164388" y="2205038"/>
            <a:ext cx="577850" cy="304800"/>
          </a:xfrm>
          <a:prstGeom prst="rect">
            <a:avLst/>
          </a:prstGeom>
          <a:noFill/>
          <a:ln w="9525">
            <a:noFill/>
            <a:miter lim="800000"/>
            <a:headEnd/>
            <a:tailEnd/>
          </a:ln>
          <a:effectLst/>
        </p:spPr>
        <p:txBody>
          <a:bodyPr wrap="none">
            <a:prstTxWarp prst="textNoShape">
              <a:avLst/>
            </a:prstTxWarp>
            <a:spAutoFit/>
          </a:bodyPr>
          <a:lstStyle/>
          <a:p>
            <a:pPr algn="ctr"/>
            <a:r>
              <a:rPr lang="en-US" sz="1400" b="1"/>
              <a:t>2007</a:t>
            </a:r>
            <a:endParaRPr lang="ru-RU" sz="1400" b="1"/>
          </a:p>
        </p:txBody>
      </p:sp>
      <p:sp>
        <p:nvSpPr>
          <p:cNvPr id="66573" name="Text Box 13"/>
          <p:cNvSpPr txBox="1">
            <a:spLocks noChangeArrowheads="1"/>
          </p:cNvSpPr>
          <p:nvPr/>
        </p:nvSpPr>
        <p:spPr bwMode="auto">
          <a:xfrm>
            <a:off x="1547813" y="4508500"/>
            <a:ext cx="577850" cy="304800"/>
          </a:xfrm>
          <a:prstGeom prst="rect">
            <a:avLst/>
          </a:prstGeom>
          <a:noFill/>
          <a:ln w="9525">
            <a:noFill/>
            <a:miter lim="800000"/>
            <a:headEnd/>
            <a:tailEnd/>
          </a:ln>
          <a:effectLst/>
        </p:spPr>
        <p:txBody>
          <a:bodyPr wrap="none">
            <a:prstTxWarp prst="textNoShape">
              <a:avLst/>
            </a:prstTxWarp>
            <a:spAutoFit/>
          </a:bodyPr>
          <a:lstStyle/>
          <a:p>
            <a:pPr algn="ctr"/>
            <a:r>
              <a:rPr lang="en-US" sz="1400" b="1"/>
              <a:t>2004</a:t>
            </a:r>
            <a:endParaRPr lang="ru-RU" sz="1400" b="1"/>
          </a:p>
        </p:txBody>
      </p:sp>
      <p:sp>
        <p:nvSpPr>
          <p:cNvPr id="66574" name="Text Box 14"/>
          <p:cNvSpPr txBox="1">
            <a:spLocks noChangeArrowheads="1"/>
          </p:cNvSpPr>
          <p:nvPr/>
        </p:nvSpPr>
        <p:spPr bwMode="auto">
          <a:xfrm>
            <a:off x="4284663" y="4508500"/>
            <a:ext cx="577850" cy="304800"/>
          </a:xfrm>
          <a:prstGeom prst="rect">
            <a:avLst/>
          </a:prstGeom>
          <a:noFill/>
          <a:ln w="9525">
            <a:noFill/>
            <a:miter lim="800000"/>
            <a:headEnd/>
            <a:tailEnd/>
          </a:ln>
          <a:effectLst/>
        </p:spPr>
        <p:txBody>
          <a:bodyPr wrap="none">
            <a:prstTxWarp prst="textNoShape">
              <a:avLst/>
            </a:prstTxWarp>
            <a:spAutoFit/>
          </a:bodyPr>
          <a:lstStyle/>
          <a:p>
            <a:pPr algn="ctr"/>
            <a:r>
              <a:rPr lang="en-US" sz="1400" b="1"/>
              <a:t>2006</a:t>
            </a:r>
            <a:endParaRPr lang="ru-RU" sz="1400" b="1"/>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8" name="Slide Number Placeholder 4"/>
          <p:cNvSpPr>
            <a:spLocks noGrp="1"/>
          </p:cNvSpPr>
          <p:nvPr>
            <p:ph type="sldNum" sz="quarter" idx="12"/>
          </p:nvPr>
        </p:nvSpPr>
        <p:spPr/>
        <p:txBody>
          <a:bodyPr/>
          <a:lstStyle/>
          <a:p>
            <a:fld id="{B8D5C4A9-4071-9647-8CD1-44C6F945357D}" type="slidenum">
              <a:rPr lang="ru-RU"/>
              <a:pPr/>
              <a:t>28</a:t>
            </a:fld>
            <a:endParaRPr lang="ru-RU"/>
          </a:p>
        </p:txBody>
      </p:sp>
      <p:sp>
        <p:nvSpPr>
          <p:cNvPr id="28196" name="Text Box 548"/>
          <p:cNvSpPr txBox="1">
            <a:spLocks noChangeArrowheads="1"/>
          </p:cNvSpPr>
          <p:nvPr/>
        </p:nvSpPr>
        <p:spPr bwMode="auto">
          <a:xfrm>
            <a:off x="323850" y="188913"/>
            <a:ext cx="8424863" cy="1008062"/>
          </a:xfrm>
          <a:prstGeom prst="rect">
            <a:avLst/>
          </a:prstGeom>
          <a:solidFill>
            <a:srgbClr val="0000FF"/>
          </a:solidFill>
          <a:ln w="9525">
            <a:noFill/>
            <a:miter lim="800000"/>
            <a:headEnd/>
            <a:tailEnd/>
          </a:ln>
          <a:effectLst/>
        </p:spPr>
        <p:txBody>
          <a:bodyPr anchor="ctr">
            <a:prstTxWarp prst="textNoShape">
              <a:avLst/>
            </a:prstTxWarp>
          </a:bodyPr>
          <a:lstStyle/>
          <a:p>
            <a:pPr algn="ctr"/>
            <a:r>
              <a:rPr lang="en-US" sz="2000">
                <a:solidFill>
                  <a:schemeClr val="bg1"/>
                </a:solidFill>
              </a:rPr>
              <a:t>Comparison of Carbon Emission Derived from Satellite Data and Based on Official Burnt Area Statistic 2003-2009</a:t>
            </a:r>
          </a:p>
          <a:p>
            <a:pPr algn="ctr"/>
            <a:r>
              <a:rPr lang="en-US" sz="1400">
                <a:solidFill>
                  <a:schemeClr val="bg1"/>
                </a:solidFill>
              </a:rPr>
              <a:t> </a:t>
            </a:r>
            <a:r>
              <a:rPr lang="ru-RU" sz="1400">
                <a:solidFill>
                  <a:schemeClr val="bg1"/>
                </a:solidFill>
              </a:rPr>
              <a:t>Сравнение с данными официальной статистической отчетности</a:t>
            </a:r>
            <a:r>
              <a:rPr lang="en-US" sz="1400">
                <a:solidFill>
                  <a:schemeClr val="bg1"/>
                </a:solidFill>
              </a:rPr>
              <a:t> </a:t>
            </a:r>
            <a:r>
              <a:rPr lang="ru-RU" sz="1400">
                <a:solidFill>
                  <a:schemeClr val="bg1"/>
                </a:solidFill>
              </a:rPr>
              <a:t> за период с 2003 по 200</a:t>
            </a:r>
            <a:r>
              <a:rPr lang="en-US" sz="1400">
                <a:solidFill>
                  <a:schemeClr val="bg1"/>
                </a:solidFill>
              </a:rPr>
              <a:t>9</a:t>
            </a:r>
            <a:r>
              <a:rPr lang="ru-RU" sz="1400">
                <a:solidFill>
                  <a:schemeClr val="bg1"/>
                </a:solidFill>
              </a:rPr>
              <a:t> гг.</a:t>
            </a:r>
          </a:p>
        </p:txBody>
      </p:sp>
      <p:graphicFrame>
        <p:nvGraphicFramePr>
          <p:cNvPr id="71708" name="Group 1052"/>
          <p:cNvGraphicFramePr>
            <a:graphicFrameLocks noGrp="1"/>
          </p:cNvGraphicFramePr>
          <p:nvPr>
            <p:ph/>
          </p:nvPr>
        </p:nvGraphicFramePr>
        <p:xfrm>
          <a:off x="250825" y="1341438"/>
          <a:ext cx="8642350" cy="5035550"/>
        </p:xfrm>
        <a:graphic>
          <a:graphicData uri="http://schemas.openxmlformats.org/drawingml/2006/table">
            <a:tbl>
              <a:tblPr/>
              <a:tblGrid>
                <a:gridCol w="714375"/>
                <a:gridCol w="1143000"/>
                <a:gridCol w="1403350"/>
                <a:gridCol w="1276350"/>
                <a:gridCol w="1152525"/>
                <a:gridCol w="1439863"/>
                <a:gridCol w="1512887"/>
              </a:tblGrid>
              <a:tr h="450850">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a:ln>
                            <a:noFill/>
                          </a:ln>
                          <a:solidFill>
                            <a:schemeClr val="tx1"/>
                          </a:solidFill>
                          <a:effectLst/>
                          <a:latin typeface="Arial" charset="0"/>
                          <a:ea typeface="Times New Roman" charset="0"/>
                          <a:cs typeface="Times New Roman" charset="0"/>
                        </a:rPr>
                        <a:t>Year</a:t>
                      </a:r>
                      <a:endParaRPr kumimoji="0" lang="ru-RU" sz="1600" b="0" i="0" u="none" strike="noStrike" cap="none" normalizeH="0" baseline="0">
                        <a:ln>
                          <a:noFill/>
                        </a:ln>
                        <a:solidFill>
                          <a:schemeClr val="tx1"/>
                        </a:solidFill>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gridSpan="3">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a:ln>
                            <a:noFill/>
                          </a:ln>
                          <a:solidFill>
                            <a:schemeClr val="tx1"/>
                          </a:solidFill>
                          <a:effectLst/>
                          <a:latin typeface="Arial" charset="0"/>
                          <a:ea typeface="Times New Roman" charset="0"/>
                          <a:cs typeface="Times New Roman" charset="0"/>
                        </a:rPr>
                        <a:t>Satellite burned area product of forests</a:t>
                      </a:r>
                      <a:endParaRPr kumimoji="0" lang="ru-RU" sz="1600" b="0" i="0" u="none" strike="noStrike" cap="none" normalizeH="0" baseline="0">
                        <a:ln>
                          <a:noFill/>
                        </a:ln>
                        <a:solidFill>
                          <a:schemeClr val="tx1"/>
                        </a:solidFill>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hMerge="1">
                  <a:txBody>
                    <a:bodyPr/>
                    <a:lstStyle/>
                    <a:p>
                      <a:endParaRPr lang="en-US"/>
                    </a:p>
                  </a:txBody>
                  <a:tcPr/>
                </a:tc>
                <a:tc hMerge="1">
                  <a:txBody>
                    <a:bodyPr/>
                    <a:lstStyle/>
                    <a:p>
                      <a:endParaRPr lang="en-US"/>
                    </a:p>
                  </a:txBody>
                  <a:tcPr/>
                </a:tc>
                <a:tc gridSpan="3">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a:ln>
                            <a:noFill/>
                          </a:ln>
                          <a:solidFill>
                            <a:schemeClr val="tx1"/>
                          </a:solidFill>
                          <a:effectLst/>
                          <a:latin typeface="Arial" charset="0"/>
                          <a:ea typeface="Times New Roman" charset="0"/>
                          <a:cs typeface="Times New Roman" charset="0"/>
                        </a:rPr>
                        <a:t>Official statistics of burned area of forests</a:t>
                      </a:r>
                      <a:endParaRPr kumimoji="0" lang="ru-RU" sz="1600" b="0" i="0" u="none" strike="noStrike" cap="none" normalizeH="0" baseline="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hMerge="1">
                  <a:txBody>
                    <a:bodyPr/>
                    <a:lstStyle/>
                    <a:p>
                      <a:endParaRPr lang="en-US"/>
                    </a:p>
                  </a:txBody>
                  <a:tcPr/>
                </a:tc>
                <a:tc hMerge="1">
                  <a:txBody>
                    <a:bodyPr/>
                    <a:lstStyle/>
                    <a:p>
                      <a:endParaRPr lang="en-US"/>
                    </a:p>
                  </a:txBody>
                  <a:tcPr/>
                </a:tc>
              </a:tr>
              <a:tr h="1058863">
                <a:tc vMerge="1">
                  <a:txBody>
                    <a:bodyPr/>
                    <a:lstStyle/>
                    <a:p>
                      <a:endParaRPr lang="en-US"/>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a:ln>
                            <a:noFill/>
                          </a:ln>
                          <a:solidFill>
                            <a:srgbClr val="000000"/>
                          </a:solidFill>
                          <a:effectLst/>
                          <a:latin typeface="Arial" charset="0"/>
                          <a:ea typeface="Times New Roman" charset="0"/>
                          <a:cs typeface="Times New Roman" charset="0"/>
                        </a:rPr>
                        <a:t>Carbon Emission MtC</a:t>
                      </a:r>
                      <a:endParaRPr kumimoji="0" lang="ru-RU" sz="1600" b="0" i="0" u="none" strike="noStrike" cap="none" normalizeH="0" baseline="0">
                        <a:ln>
                          <a:noFill/>
                        </a:ln>
                        <a:solidFill>
                          <a:schemeClr val="tx1"/>
                        </a:solidFill>
                        <a:effectLst/>
                        <a:latin typeface="Arial" charset="0"/>
                        <a:ea typeface="Times New Roman" charset="0"/>
                        <a:cs typeface="Times New Roman"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1" i="0" u="none" strike="noStrike" cap="none" normalizeH="0" baseline="0">
                          <a:ln>
                            <a:noFill/>
                          </a:ln>
                          <a:solidFill>
                            <a:srgbClr val="000000"/>
                          </a:solidFill>
                          <a:effectLst/>
                          <a:latin typeface="Arial" charset="0"/>
                          <a:ea typeface="Times New Roman" charset="0"/>
                          <a:cs typeface="Times New Roman" charset="0"/>
                        </a:rPr>
                        <a:t> </a:t>
                      </a:r>
                      <a:endParaRPr kumimoji="0" lang="ru-RU" sz="1600" b="0" i="0" u="none" strike="noStrike" cap="none" normalizeH="0" baseline="0">
                        <a:ln>
                          <a:noFill/>
                        </a:ln>
                        <a:solidFill>
                          <a:schemeClr val="tx1"/>
                        </a:solidFill>
                        <a:effectLst/>
                        <a:latin typeface="Arial" charset="0"/>
                        <a:ea typeface="Times New Roman" charset="0"/>
                        <a:cs typeface="Times New Roman"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a:ln>
                            <a:noFill/>
                          </a:ln>
                          <a:solidFill>
                            <a:srgbClr val="000000"/>
                          </a:solidFill>
                          <a:effectLst/>
                          <a:latin typeface="Arial" charset="0"/>
                          <a:ea typeface="Times New Roman" charset="0"/>
                          <a:cs typeface="Times New Roman" charset="0"/>
                        </a:rPr>
                        <a:t>Burnt areas, ha</a:t>
                      </a:r>
                      <a:endParaRPr kumimoji="0" lang="ru-RU" sz="1600" b="0" i="0" u="none" strike="noStrike" cap="none" normalizeH="0" baseline="0">
                        <a:ln>
                          <a:noFill/>
                        </a:ln>
                        <a:solidFill>
                          <a:schemeClr val="tx1"/>
                        </a:solidFill>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a:ln>
                            <a:noFill/>
                          </a:ln>
                          <a:solidFill>
                            <a:srgbClr val="000000"/>
                          </a:solidFill>
                          <a:effectLst/>
                          <a:latin typeface="Arial" charset="0"/>
                          <a:ea typeface="Times New Roman" charset="0"/>
                          <a:cs typeface="Times New Roman" charset="0"/>
                        </a:rPr>
                        <a:t>Relative Emission </a:t>
                      </a:r>
                      <a:r>
                        <a:rPr kumimoji="0" lang="ru-RU" sz="1600" b="1" i="0" u="none" strike="noStrike" cap="none" normalizeH="0" baseline="0">
                          <a:ln>
                            <a:noFill/>
                          </a:ln>
                          <a:solidFill>
                            <a:srgbClr val="000000"/>
                          </a:solidFill>
                          <a:effectLst/>
                          <a:latin typeface="Arial" charset="0"/>
                          <a:ea typeface="Times New Roman" charset="0"/>
                          <a:cs typeface="Times New Roman" charset="0"/>
                        </a:rPr>
                        <a:t> </a:t>
                      </a:r>
                      <a:r>
                        <a:rPr kumimoji="0" lang="en-US" sz="1600" b="1" i="0" u="none" strike="noStrike" cap="none" normalizeH="0" baseline="0">
                          <a:ln>
                            <a:noFill/>
                          </a:ln>
                          <a:solidFill>
                            <a:srgbClr val="000000"/>
                          </a:solidFill>
                          <a:effectLst/>
                          <a:latin typeface="Arial" charset="0"/>
                          <a:ea typeface="Times New Roman" charset="0"/>
                          <a:cs typeface="Times New Roman" charset="0"/>
                        </a:rPr>
                        <a:t>C</a:t>
                      </a:r>
                      <a:r>
                        <a:rPr kumimoji="0" lang="ru-RU" sz="1600" b="1" i="0" u="none" strike="noStrike" cap="none" normalizeH="0" baseline="0">
                          <a:ln>
                            <a:noFill/>
                          </a:ln>
                          <a:solidFill>
                            <a:srgbClr val="000000"/>
                          </a:solidFill>
                          <a:effectLst/>
                          <a:latin typeface="Arial" charset="0"/>
                          <a:ea typeface="Times New Roman" charset="0"/>
                          <a:cs typeface="Times New Roman" charset="0"/>
                        </a:rPr>
                        <a:t>,</a:t>
                      </a:r>
                      <a:r>
                        <a:rPr kumimoji="0" lang="en-US" sz="1600" b="1" i="0" u="none" strike="noStrike" cap="none" normalizeH="0" baseline="0">
                          <a:ln>
                            <a:noFill/>
                          </a:ln>
                          <a:solidFill>
                            <a:srgbClr val="000000"/>
                          </a:solidFill>
                          <a:effectLst/>
                          <a:latin typeface="Arial" charset="0"/>
                          <a:ea typeface="Times New Roman" charset="0"/>
                          <a:cs typeface="Times New Roman" charset="0"/>
                        </a:rPr>
                        <a:t>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a:ln>
                            <a:noFill/>
                          </a:ln>
                          <a:solidFill>
                            <a:srgbClr val="000000"/>
                          </a:solidFill>
                          <a:effectLst/>
                          <a:latin typeface="Arial" charset="0"/>
                          <a:ea typeface="Times New Roman" charset="0"/>
                          <a:cs typeface="Times New Roman" charset="0"/>
                        </a:rPr>
                        <a:t>ton per ha</a:t>
                      </a:r>
                      <a:endParaRPr kumimoji="0" lang="ru-RU" sz="1600" b="0" i="0" u="none" strike="noStrike" cap="none" normalizeH="0" baseline="0">
                        <a:ln>
                          <a:noFill/>
                        </a:ln>
                        <a:solidFill>
                          <a:schemeClr val="tx1"/>
                        </a:solidFill>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a:ln>
                            <a:noFill/>
                          </a:ln>
                          <a:solidFill>
                            <a:srgbClr val="000000"/>
                          </a:solidFill>
                          <a:effectLst/>
                          <a:latin typeface="Arial" charset="0"/>
                          <a:ea typeface="Times New Roman" charset="0"/>
                          <a:cs typeface="Times New Roman" charset="0"/>
                        </a:rPr>
                        <a:t>Carbon Emission MtC</a:t>
                      </a:r>
                      <a:endParaRPr kumimoji="0" lang="ru-RU" sz="1600" b="0" i="0" u="none" strike="noStrike" cap="none" normalizeH="0" baseline="0">
                        <a:ln>
                          <a:noFill/>
                        </a:ln>
                        <a:solidFill>
                          <a:schemeClr val="tx1"/>
                        </a:solidFill>
                        <a:effectLst/>
                        <a:latin typeface="Arial" charset="0"/>
                        <a:ea typeface="Times New Roman" charset="0"/>
                        <a:cs typeface="Times New Roman"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1" i="0" u="none" strike="noStrike" cap="none" normalizeH="0" baseline="0">
                          <a:ln>
                            <a:noFill/>
                          </a:ln>
                          <a:solidFill>
                            <a:srgbClr val="000000"/>
                          </a:solidFill>
                          <a:effectLst/>
                          <a:latin typeface="Arial" charset="0"/>
                          <a:ea typeface="Times New Roman" charset="0"/>
                          <a:cs typeface="Times New Roman" charset="0"/>
                        </a:rPr>
                        <a:t> </a:t>
                      </a:r>
                      <a:endParaRPr kumimoji="0" lang="ru-RU" sz="1600" b="0" i="0" u="none" strike="noStrike" cap="none" normalizeH="0" baseline="0">
                        <a:ln>
                          <a:noFill/>
                        </a:ln>
                        <a:solidFill>
                          <a:schemeClr val="tx1"/>
                        </a:solidFill>
                        <a:effectLst/>
                        <a:latin typeface="Arial" charset="0"/>
                        <a:ea typeface="Times New Roman" charset="0"/>
                        <a:cs typeface="Times New Roman"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a:ln>
                            <a:noFill/>
                          </a:ln>
                          <a:solidFill>
                            <a:srgbClr val="000000"/>
                          </a:solidFill>
                          <a:effectLst/>
                          <a:latin typeface="Arial" charset="0"/>
                          <a:ea typeface="Times New Roman" charset="0"/>
                          <a:cs typeface="Times New Roman" charset="0"/>
                        </a:rPr>
                        <a:t>Burnt areas, ha</a:t>
                      </a:r>
                      <a:endParaRPr kumimoji="0" lang="ru-RU" sz="1600" b="0" i="0" u="none" strike="noStrike" cap="none" normalizeH="0" baseline="0">
                        <a:ln>
                          <a:noFill/>
                        </a:ln>
                        <a:solidFill>
                          <a:schemeClr val="tx1"/>
                        </a:solidFill>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a:ln>
                            <a:noFill/>
                          </a:ln>
                          <a:solidFill>
                            <a:srgbClr val="000000"/>
                          </a:solidFill>
                          <a:effectLst/>
                          <a:latin typeface="Arial" charset="0"/>
                          <a:ea typeface="Times New Roman" charset="0"/>
                          <a:cs typeface="Times New Roman" charset="0"/>
                        </a:rPr>
                        <a:t>Relative Emission </a:t>
                      </a:r>
                      <a:r>
                        <a:rPr kumimoji="0" lang="ru-RU" sz="1600" b="1" i="0" u="none" strike="noStrike" cap="none" normalizeH="0" baseline="0">
                          <a:ln>
                            <a:noFill/>
                          </a:ln>
                          <a:solidFill>
                            <a:srgbClr val="000000"/>
                          </a:solidFill>
                          <a:effectLst/>
                          <a:latin typeface="Arial" charset="0"/>
                          <a:ea typeface="Times New Roman" charset="0"/>
                          <a:cs typeface="Times New Roman" charset="0"/>
                        </a:rPr>
                        <a:t> </a:t>
                      </a:r>
                      <a:r>
                        <a:rPr kumimoji="0" lang="en-US" sz="1600" b="1" i="0" u="none" strike="noStrike" cap="none" normalizeH="0" baseline="0">
                          <a:ln>
                            <a:noFill/>
                          </a:ln>
                          <a:solidFill>
                            <a:srgbClr val="000000"/>
                          </a:solidFill>
                          <a:effectLst/>
                          <a:latin typeface="Arial" charset="0"/>
                          <a:ea typeface="Times New Roman" charset="0"/>
                          <a:cs typeface="Times New Roman" charset="0"/>
                        </a:rPr>
                        <a:t>C</a:t>
                      </a:r>
                      <a:r>
                        <a:rPr kumimoji="0" lang="ru-RU" sz="1600" b="1" i="0" u="none" strike="noStrike" cap="none" normalizeH="0" baseline="0">
                          <a:ln>
                            <a:noFill/>
                          </a:ln>
                          <a:solidFill>
                            <a:srgbClr val="000000"/>
                          </a:solidFill>
                          <a:effectLst/>
                          <a:latin typeface="Arial" charset="0"/>
                          <a:ea typeface="Times New Roman" charset="0"/>
                          <a:cs typeface="Times New Roman" charset="0"/>
                        </a:rPr>
                        <a:t>,</a:t>
                      </a:r>
                      <a:r>
                        <a:rPr kumimoji="0" lang="en-US" sz="1600" b="1" i="0" u="none" strike="noStrike" cap="none" normalizeH="0" baseline="0">
                          <a:ln>
                            <a:noFill/>
                          </a:ln>
                          <a:solidFill>
                            <a:srgbClr val="000000"/>
                          </a:solidFill>
                          <a:effectLst/>
                          <a:latin typeface="Arial" charset="0"/>
                          <a:ea typeface="Times New Roman" charset="0"/>
                          <a:cs typeface="Times New Roman" charset="0"/>
                        </a:rPr>
                        <a:t>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a:ln>
                            <a:noFill/>
                          </a:ln>
                          <a:solidFill>
                            <a:srgbClr val="000000"/>
                          </a:solidFill>
                          <a:effectLst/>
                          <a:latin typeface="Arial" charset="0"/>
                          <a:ea typeface="Times New Roman" charset="0"/>
                          <a:cs typeface="Times New Roman" charset="0"/>
                        </a:rPr>
                        <a:t>ton per ha</a:t>
                      </a:r>
                      <a:endParaRPr kumimoji="0" lang="ru-RU" sz="1600" b="0" i="0" u="none" strike="noStrike" cap="none" normalizeH="0" baseline="0">
                        <a:ln>
                          <a:noFill/>
                        </a:ln>
                        <a:solidFill>
                          <a:schemeClr val="tx1"/>
                        </a:solidFill>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r>
              <a:tr h="419100">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a:ln>
                            <a:noFill/>
                          </a:ln>
                          <a:solidFill>
                            <a:schemeClr val="tx1"/>
                          </a:solidFill>
                          <a:effectLst/>
                          <a:latin typeface="Arial" charset="0"/>
                          <a:ea typeface="Times New Roman" charset="0"/>
                          <a:cs typeface="Times New Roman" charset="0"/>
                        </a:rPr>
                        <a:t>2003</a:t>
                      </a:r>
                      <a:endParaRPr kumimoji="0" lang="en-US" sz="1600" b="0" i="0" u="none" strike="noStrike" cap="none" normalizeH="0" baseline="0">
                        <a:ln>
                          <a:noFill/>
                        </a:ln>
                        <a:solidFill>
                          <a:schemeClr val="tx1"/>
                        </a:solidFill>
                        <a:effectLst/>
                        <a:latin typeface="Arial" charset="0"/>
                      </a:endParaRPr>
                    </a:p>
                  </a:txBody>
                  <a:tcPr marL="90000" marR="90000" marT="46800" marB="4680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a:ln>
                            <a:noFill/>
                          </a:ln>
                          <a:solidFill>
                            <a:schemeClr val="tx1"/>
                          </a:solidFill>
                          <a:effectLst/>
                          <a:latin typeface="Arial" charset="0"/>
                          <a:ea typeface="Times New Roman" charset="0"/>
                          <a:cs typeface="Times New Roman" charset="0"/>
                        </a:rPr>
                        <a:t>127,1</a:t>
                      </a:r>
                      <a:endParaRPr kumimoji="0" lang="ru-RU" sz="1600" b="0" i="0" u="none" strike="noStrike" cap="none" normalizeH="0" baseline="0">
                        <a:ln>
                          <a:noFill/>
                        </a:ln>
                        <a:solidFill>
                          <a:schemeClr val="tx1"/>
                        </a:solidFill>
                        <a:effectLst/>
                        <a:latin typeface="Arial" charset="0"/>
                      </a:endParaRPr>
                    </a:p>
                  </a:txBody>
                  <a:tcPr marL="90000" marR="90000" marT="46800" marB="4680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a:ln>
                            <a:noFill/>
                          </a:ln>
                          <a:solidFill>
                            <a:schemeClr val="tx1"/>
                          </a:solidFill>
                          <a:effectLst/>
                          <a:latin typeface="Arial" charset="0"/>
                          <a:ea typeface="Times New Roman" charset="0"/>
                          <a:cs typeface="Times New Roman" charset="0"/>
                        </a:rPr>
                        <a:t>12 025 093</a:t>
                      </a:r>
                      <a:endParaRPr kumimoji="0" lang="ru-RU" sz="1600" b="0" i="0" u="none" strike="noStrike" cap="none" normalizeH="0" baseline="0">
                        <a:ln>
                          <a:noFill/>
                        </a:ln>
                        <a:solidFill>
                          <a:schemeClr val="tx1"/>
                        </a:solidFill>
                        <a:effectLst/>
                        <a:latin typeface="Arial" charset="0"/>
                      </a:endParaRPr>
                    </a:p>
                  </a:txBody>
                  <a:tcPr marL="90000" marR="90000" marT="46800" marB="4680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a:ln>
                            <a:noFill/>
                          </a:ln>
                          <a:solidFill>
                            <a:schemeClr val="tx1"/>
                          </a:solidFill>
                          <a:effectLst/>
                          <a:latin typeface="Arial" charset="0"/>
                          <a:ea typeface="Times New Roman" charset="0"/>
                          <a:cs typeface="Times New Roman" charset="0"/>
                        </a:rPr>
                        <a:t>10,57</a:t>
                      </a:r>
                      <a:endParaRPr kumimoji="0" lang="ru-RU" sz="1600" b="0" i="0" u="none" strike="noStrike" cap="none" normalizeH="0" baseline="0">
                        <a:ln>
                          <a:noFill/>
                        </a:ln>
                        <a:solidFill>
                          <a:schemeClr val="tx1"/>
                        </a:solidFill>
                        <a:effectLst/>
                        <a:latin typeface="Arial" charset="0"/>
                      </a:endParaRPr>
                    </a:p>
                  </a:txBody>
                  <a:tcPr marL="90000" marR="90000" marT="46800" marB="4680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a:ln>
                            <a:noFill/>
                          </a:ln>
                          <a:solidFill>
                            <a:schemeClr val="tx1"/>
                          </a:solidFill>
                          <a:effectLst/>
                          <a:latin typeface="Arial" charset="0"/>
                          <a:ea typeface="Times New Roman" charset="0"/>
                          <a:cs typeface="Times New Roman" charset="0"/>
                        </a:rPr>
                        <a:t>21,3</a:t>
                      </a:r>
                      <a:endParaRPr kumimoji="0" lang="ru-RU" sz="1600" b="0" i="0" u="none" strike="noStrike" cap="none" normalizeH="0" baseline="0">
                        <a:ln>
                          <a:noFill/>
                        </a:ln>
                        <a:solidFill>
                          <a:schemeClr val="tx1"/>
                        </a:solidFill>
                        <a:effectLst/>
                        <a:latin typeface="Arial" charset="0"/>
                      </a:endParaRPr>
                    </a:p>
                  </a:txBody>
                  <a:tcPr marL="90000" marR="90000" marT="46800" marB="4680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a:ln>
                            <a:noFill/>
                          </a:ln>
                          <a:solidFill>
                            <a:schemeClr val="tx1"/>
                          </a:solidFill>
                          <a:effectLst/>
                          <a:latin typeface="Arial" charset="0"/>
                          <a:ea typeface="Times New Roman" charset="0"/>
                          <a:cs typeface="Times New Roman" charset="0"/>
                        </a:rPr>
                        <a:t>2 309 164</a:t>
                      </a:r>
                      <a:endParaRPr kumimoji="0" lang="ru-RU" sz="1600" b="0" i="0" u="none" strike="noStrike" cap="none" normalizeH="0" baseline="0">
                        <a:ln>
                          <a:noFill/>
                        </a:ln>
                        <a:solidFill>
                          <a:schemeClr val="tx1"/>
                        </a:solidFill>
                        <a:effectLst/>
                        <a:latin typeface="Arial" charset="0"/>
                      </a:endParaRPr>
                    </a:p>
                  </a:txBody>
                  <a:tcPr marL="90000" marR="90000" marT="46800" marB="4680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a:ln>
                            <a:noFill/>
                          </a:ln>
                          <a:solidFill>
                            <a:schemeClr val="tx1"/>
                          </a:solidFill>
                          <a:effectLst/>
                          <a:latin typeface="Arial" charset="0"/>
                          <a:ea typeface="Times New Roman" charset="0"/>
                          <a:cs typeface="Times New Roman" charset="0"/>
                        </a:rPr>
                        <a:t>9,23</a:t>
                      </a:r>
                      <a:endParaRPr kumimoji="0" lang="ru-RU" sz="1600" b="0" i="0" u="none" strike="noStrike" cap="none" normalizeH="0" baseline="0">
                        <a:ln>
                          <a:noFill/>
                        </a:ln>
                        <a:solidFill>
                          <a:schemeClr val="tx1"/>
                        </a:solidFill>
                        <a:effectLst/>
                        <a:latin typeface="Arial" charset="0"/>
                      </a:endParaRPr>
                    </a:p>
                  </a:txBody>
                  <a:tcPr marL="90000" marR="90000" marT="46800" marB="4680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r>
              <a:tr h="422275">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a:ln>
                            <a:noFill/>
                          </a:ln>
                          <a:solidFill>
                            <a:schemeClr val="tx1"/>
                          </a:solidFill>
                          <a:effectLst/>
                          <a:latin typeface="Arial" charset="0"/>
                          <a:ea typeface="Times New Roman" charset="0"/>
                          <a:cs typeface="Times New Roman" charset="0"/>
                        </a:rPr>
                        <a:t>2004</a:t>
                      </a:r>
                      <a:endParaRPr kumimoji="0" lang="en-US" sz="1600" b="0" i="0" u="none" strike="noStrike" cap="none" normalizeH="0" baseline="0">
                        <a:ln>
                          <a:noFill/>
                        </a:ln>
                        <a:solidFill>
                          <a:schemeClr val="tx1"/>
                        </a:solidFill>
                        <a:effectLst/>
                        <a:latin typeface="Arial" charset="0"/>
                      </a:endParaRPr>
                    </a:p>
                  </a:txBody>
                  <a:tcPr marL="90000" marR="90000" marT="46800" marB="4680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a:ln>
                            <a:noFill/>
                          </a:ln>
                          <a:solidFill>
                            <a:schemeClr val="tx1"/>
                          </a:solidFill>
                          <a:effectLst/>
                          <a:latin typeface="Arial" charset="0"/>
                          <a:ea typeface="Times New Roman" charset="0"/>
                          <a:cs typeface="Times New Roman" charset="0"/>
                        </a:rPr>
                        <a:t>13,9</a:t>
                      </a:r>
                      <a:endParaRPr kumimoji="0" lang="ru-RU" sz="1600" b="0" i="0" u="none" strike="noStrike" cap="none" normalizeH="0" baseline="0">
                        <a:ln>
                          <a:noFill/>
                        </a:ln>
                        <a:solidFill>
                          <a:schemeClr val="tx1"/>
                        </a:solidFill>
                        <a:effectLst/>
                        <a:latin typeface="Arial" charset="0"/>
                      </a:endParaRPr>
                    </a:p>
                  </a:txBody>
                  <a:tcPr marL="90000" marR="90000" marT="46800" marB="4680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a:ln>
                            <a:noFill/>
                          </a:ln>
                          <a:solidFill>
                            <a:schemeClr val="tx1"/>
                          </a:solidFill>
                          <a:effectLst/>
                          <a:latin typeface="Arial" charset="0"/>
                          <a:ea typeface="Times New Roman" charset="0"/>
                          <a:cs typeface="Times New Roman" charset="0"/>
                        </a:rPr>
                        <a:t>1 224 070</a:t>
                      </a:r>
                      <a:endParaRPr kumimoji="0" lang="ru-RU" sz="1600" b="0" i="0" u="none" strike="noStrike" cap="none" normalizeH="0" baseline="0">
                        <a:ln>
                          <a:noFill/>
                        </a:ln>
                        <a:solidFill>
                          <a:schemeClr val="tx1"/>
                        </a:solidFill>
                        <a:effectLst/>
                        <a:latin typeface="Arial" charset="0"/>
                      </a:endParaRPr>
                    </a:p>
                  </a:txBody>
                  <a:tcPr marL="90000" marR="90000" marT="46800" marB="4680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a:ln>
                            <a:noFill/>
                          </a:ln>
                          <a:solidFill>
                            <a:schemeClr val="tx1"/>
                          </a:solidFill>
                          <a:effectLst/>
                          <a:latin typeface="Arial" charset="0"/>
                          <a:ea typeface="Times New Roman" charset="0"/>
                          <a:cs typeface="Times New Roman" charset="0"/>
                        </a:rPr>
                        <a:t>11,39</a:t>
                      </a:r>
                      <a:endParaRPr kumimoji="0" lang="ru-RU" sz="1600" b="0" i="0" u="none" strike="noStrike" cap="none" normalizeH="0" baseline="0">
                        <a:ln>
                          <a:noFill/>
                        </a:ln>
                        <a:solidFill>
                          <a:schemeClr val="tx1"/>
                        </a:solidFill>
                        <a:effectLst/>
                        <a:latin typeface="Arial" charset="0"/>
                      </a:endParaRPr>
                    </a:p>
                  </a:txBody>
                  <a:tcPr marL="90000" marR="90000" marT="46800" marB="4680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a:ln>
                            <a:noFill/>
                          </a:ln>
                          <a:solidFill>
                            <a:schemeClr val="tx1"/>
                          </a:solidFill>
                          <a:effectLst/>
                          <a:latin typeface="Arial" charset="0"/>
                          <a:ea typeface="Times New Roman" charset="0"/>
                          <a:cs typeface="Times New Roman" charset="0"/>
                        </a:rPr>
                        <a:t>5,6</a:t>
                      </a:r>
                      <a:endParaRPr kumimoji="0" lang="ru-RU" sz="1600" b="0" i="0" u="none" strike="noStrike" cap="none" normalizeH="0" baseline="0">
                        <a:ln>
                          <a:noFill/>
                        </a:ln>
                        <a:solidFill>
                          <a:schemeClr val="tx1"/>
                        </a:solidFill>
                        <a:effectLst/>
                        <a:latin typeface="Arial" charset="0"/>
                      </a:endParaRPr>
                    </a:p>
                  </a:txBody>
                  <a:tcPr marL="90000" marR="90000" marT="46800" marB="4680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a:ln>
                            <a:noFill/>
                          </a:ln>
                          <a:solidFill>
                            <a:schemeClr val="tx1"/>
                          </a:solidFill>
                          <a:effectLst/>
                          <a:latin typeface="Arial" charset="0"/>
                          <a:ea typeface="Times New Roman" charset="0"/>
                          <a:cs typeface="Times New Roman" charset="0"/>
                        </a:rPr>
                        <a:t>543 289</a:t>
                      </a:r>
                      <a:endParaRPr kumimoji="0" lang="ru-RU" sz="1600" b="0" i="0" u="none" strike="noStrike" cap="none" normalizeH="0" baseline="0">
                        <a:ln>
                          <a:noFill/>
                        </a:ln>
                        <a:solidFill>
                          <a:schemeClr val="tx1"/>
                        </a:solidFill>
                        <a:effectLst/>
                        <a:latin typeface="Arial" charset="0"/>
                      </a:endParaRPr>
                    </a:p>
                  </a:txBody>
                  <a:tcPr marL="90000" marR="90000" marT="46800" marB="4680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a:ln>
                            <a:noFill/>
                          </a:ln>
                          <a:solidFill>
                            <a:schemeClr val="tx1"/>
                          </a:solidFill>
                          <a:effectLst/>
                          <a:latin typeface="Arial" charset="0"/>
                          <a:ea typeface="Times New Roman" charset="0"/>
                          <a:cs typeface="Times New Roman" charset="0"/>
                        </a:rPr>
                        <a:t>10,29</a:t>
                      </a:r>
                      <a:endParaRPr kumimoji="0" lang="ru-RU" sz="1600" b="0" i="0" u="none" strike="noStrike" cap="none" normalizeH="0" baseline="0">
                        <a:ln>
                          <a:noFill/>
                        </a:ln>
                        <a:solidFill>
                          <a:schemeClr val="tx1"/>
                        </a:solidFill>
                        <a:effectLst/>
                        <a:latin typeface="Arial" charset="0"/>
                      </a:endParaRPr>
                    </a:p>
                  </a:txBody>
                  <a:tcPr marL="90000" marR="90000" marT="46800" marB="4680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r>
              <a:tr h="419100">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a:ln>
                            <a:noFill/>
                          </a:ln>
                          <a:solidFill>
                            <a:schemeClr val="tx1"/>
                          </a:solidFill>
                          <a:effectLst/>
                          <a:latin typeface="Arial" charset="0"/>
                          <a:ea typeface="Times New Roman" charset="0"/>
                          <a:cs typeface="Times New Roman" charset="0"/>
                        </a:rPr>
                        <a:t>2005</a:t>
                      </a:r>
                      <a:endParaRPr kumimoji="0" lang="en-US" sz="1600" b="0" i="0" u="none" strike="noStrike" cap="none" normalizeH="0" baseline="0">
                        <a:ln>
                          <a:noFill/>
                        </a:ln>
                        <a:solidFill>
                          <a:schemeClr val="tx1"/>
                        </a:solidFill>
                        <a:effectLst/>
                        <a:latin typeface="Arial" charset="0"/>
                      </a:endParaRPr>
                    </a:p>
                  </a:txBody>
                  <a:tcPr marL="90000" marR="90000" marT="46800" marB="4680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a:ln>
                            <a:noFill/>
                          </a:ln>
                          <a:solidFill>
                            <a:schemeClr val="tx1"/>
                          </a:solidFill>
                          <a:effectLst/>
                          <a:latin typeface="Arial" charset="0"/>
                          <a:ea typeface="Times New Roman" charset="0"/>
                          <a:cs typeface="Times New Roman" charset="0"/>
                        </a:rPr>
                        <a:t>21,0</a:t>
                      </a:r>
                      <a:endParaRPr kumimoji="0" lang="ru-RU" sz="1600" b="0" i="0" u="none" strike="noStrike" cap="none" normalizeH="0" baseline="0">
                        <a:ln>
                          <a:noFill/>
                        </a:ln>
                        <a:solidFill>
                          <a:schemeClr val="tx1"/>
                        </a:solidFill>
                        <a:effectLst/>
                        <a:latin typeface="Arial" charset="0"/>
                      </a:endParaRPr>
                    </a:p>
                  </a:txBody>
                  <a:tcPr marL="90000" marR="90000" marT="46800" marB="4680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a:ln>
                            <a:noFill/>
                          </a:ln>
                          <a:solidFill>
                            <a:schemeClr val="tx1"/>
                          </a:solidFill>
                          <a:effectLst/>
                          <a:latin typeface="Arial" charset="0"/>
                          <a:ea typeface="Times New Roman" charset="0"/>
                          <a:cs typeface="Times New Roman" charset="0"/>
                        </a:rPr>
                        <a:t>1 328 394</a:t>
                      </a:r>
                      <a:endParaRPr kumimoji="0" lang="ru-RU" sz="1600" b="0" i="0" u="none" strike="noStrike" cap="none" normalizeH="0" baseline="0">
                        <a:ln>
                          <a:noFill/>
                        </a:ln>
                        <a:solidFill>
                          <a:schemeClr val="tx1"/>
                        </a:solidFill>
                        <a:effectLst/>
                        <a:latin typeface="Arial" charset="0"/>
                      </a:endParaRPr>
                    </a:p>
                  </a:txBody>
                  <a:tcPr marL="90000" marR="90000" marT="46800" marB="4680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a:ln>
                            <a:noFill/>
                          </a:ln>
                          <a:solidFill>
                            <a:schemeClr val="tx1"/>
                          </a:solidFill>
                          <a:effectLst/>
                          <a:latin typeface="Arial" charset="0"/>
                          <a:ea typeface="Times New Roman" charset="0"/>
                          <a:cs typeface="Times New Roman" charset="0"/>
                        </a:rPr>
                        <a:t>15,80</a:t>
                      </a:r>
                      <a:endParaRPr kumimoji="0" lang="ru-RU" sz="1600" b="0" i="0" u="none" strike="noStrike" cap="none" normalizeH="0" baseline="0">
                        <a:ln>
                          <a:noFill/>
                        </a:ln>
                        <a:solidFill>
                          <a:schemeClr val="tx1"/>
                        </a:solidFill>
                        <a:effectLst/>
                        <a:latin typeface="Arial" charset="0"/>
                      </a:endParaRPr>
                    </a:p>
                  </a:txBody>
                  <a:tcPr marL="90000" marR="90000" marT="46800" marB="4680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a:ln>
                            <a:noFill/>
                          </a:ln>
                          <a:solidFill>
                            <a:schemeClr val="tx1"/>
                          </a:solidFill>
                          <a:effectLst/>
                          <a:latin typeface="Arial" charset="0"/>
                          <a:ea typeface="Times New Roman" charset="0"/>
                          <a:cs typeface="Times New Roman" charset="0"/>
                        </a:rPr>
                        <a:t>7,1</a:t>
                      </a:r>
                      <a:endParaRPr kumimoji="0" lang="ru-RU" sz="1600" b="0" i="0" u="none" strike="noStrike" cap="none" normalizeH="0" baseline="0">
                        <a:ln>
                          <a:noFill/>
                        </a:ln>
                        <a:solidFill>
                          <a:schemeClr val="tx1"/>
                        </a:solidFill>
                        <a:effectLst/>
                        <a:latin typeface="Arial" charset="0"/>
                      </a:endParaRPr>
                    </a:p>
                  </a:txBody>
                  <a:tcPr marL="90000" marR="90000" marT="46800" marB="4680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a:ln>
                            <a:noFill/>
                          </a:ln>
                          <a:solidFill>
                            <a:schemeClr val="tx1"/>
                          </a:solidFill>
                          <a:effectLst/>
                          <a:latin typeface="Arial" charset="0"/>
                          <a:ea typeface="Times New Roman" charset="0"/>
                          <a:cs typeface="Times New Roman" charset="0"/>
                        </a:rPr>
                        <a:t>845 313</a:t>
                      </a:r>
                      <a:endParaRPr kumimoji="0" lang="ru-RU" sz="1600" b="0" i="0" u="none" strike="noStrike" cap="none" normalizeH="0" baseline="0">
                        <a:ln>
                          <a:noFill/>
                        </a:ln>
                        <a:solidFill>
                          <a:schemeClr val="tx1"/>
                        </a:solidFill>
                        <a:effectLst/>
                        <a:latin typeface="Arial" charset="0"/>
                      </a:endParaRPr>
                    </a:p>
                  </a:txBody>
                  <a:tcPr marL="90000" marR="90000" marT="46800" marB="4680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a:ln>
                            <a:noFill/>
                          </a:ln>
                          <a:solidFill>
                            <a:schemeClr val="tx1"/>
                          </a:solidFill>
                          <a:effectLst/>
                          <a:latin typeface="Arial" charset="0"/>
                          <a:ea typeface="Times New Roman" charset="0"/>
                          <a:cs typeface="Times New Roman" charset="0"/>
                        </a:rPr>
                        <a:t>8,42</a:t>
                      </a:r>
                      <a:endParaRPr kumimoji="0" lang="ru-RU" sz="1600" b="0" i="0" u="none" strike="noStrike" cap="none" normalizeH="0" baseline="0">
                        <a:ln>
                          <a:noFill/>
                        </a:ln>
                        <a:solidFill>
                          <a:schemeClr val="tx1"/>
                        </a:solidFill>
                        <a:effectLst/>
                        <a:latin typeface="Arial" charset="0"/>
                      </a:endParaRPr>
                    </a:p>
                  </a:txBody>
                  <a:tcPr marL="90000" marR="90000" marT="46800" marB="4680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r>
              <a:tr h="420688">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a:ln>
                            <a:noFill/>
                          </a:ln>
                          <a:solidFill>
                            <a:schemeClr val="tx1"/>
                          </a:solidFill>
                          <a:effectLst/>
                          <a:latin typeface="Arial" charset="0"/>
                          <a:ea typeface="Times New Roman" charset="0"/>
                          <a:cs typeface="Times New Roman" charset="0"/>
                        </a:rPr>
                        <a:t>2006</a:t>
                      </a:r>
                      <a:endParaRPr kumimoji="0" lang="en-US" sz="1600" b="0" i="0" u="none" strike="noStrike" cap="none" normalizeH="0" baseline="0">
                        <a:ln>
                          <a:noFill/>
                        </a:ln>
                        <a:solidFill>
                          <a:schemeClr val="tx1"/>
                        </a:solidFill>
                        <a:effectLst/>
                        <a:latin typeface="Arial" charset="0"/>
                      </a:endParaRPr>
                    </a:p>
                  </a:txBody>
                  <a:tcPr marL="90000" marR="90000" marT="46800" marB="4680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a:ln>
                            <a:noFill/>
                          </a:ln>
                          <a:solidFill>
                            <a:schemeClr val="tx1"/>
                          </a:solidFill>
                          <a:effectLst/>
                          <a:latin typeface="Arial" charset="0"/>
                          <a:ea typeface="Times New Roman" charset="0"/>
                          <a:cs typeface="Times New Roman" charset="0"/>
                        </a:rPr>
                        <a:t>46,2</a:t>
                      </a:r>
                      <a:endParaRPr kumimoji="0" lang="ru-RU" sz="1600" b="0" i="0" u="none" strike="noStrike" cap="none" normalizeH="0" baseline="0">
                        <a:ln>
                          <a:noFill/>
                        </a:ln>
                        <a:solidFill>
                          <a:schemeClr val="tx1"/>
                        </a:solidFill>
                        <a:effectLst/>
                        <a:latin typeface="Arial" charset="0"/>
                      </a:endParaRPr>
                    </a:p>
                  </a:txBody>
                  <a:tcPr marL="90000" marR="90000" marT="46800" marB="4680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a:ln>
                            <a:noFill/>
                          </a:ln>
                          <a:solidFill>
                            <a:schemeClr val="tx1"/>
                          </a:solidFill>
                          <a:effectLst/>
                          <a:latin typeface="Arial" charset="0"/>
                          <a:ea typeface="Times New Roman" charset="0"/>
                          <a:cs typeface="Times New Roman" charset="0"/>
                        </a:rPr>
                        <a:t>3 595 705</a:t>
                      </a:r>
                      <a:endParaRPr kumimoji="0" lang="ru-RU" sz="1600" b="0" i="0" u="none" strike="noStrike" cap="none" normalizeH="0" baseline="0">
                        <a:ln>
                          <a:noFill/>
                        </a:ln>
                        <a:solidFill>
                          <a:schemeClr val="tx1"/>
                        </a:solidFill>
                        <a:effectLst/>
                        <a:latin typeface="Arial" charset="0"/>
                      </a:endParaRPr>
                    </a:p>
                  </a:txBody>
                  <a:tcPr marL="90000" marR="90000" marT="46800" marB="4680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a:ln>
                            <a:noFill/>
                          </a:ln>
                          <a:solidFill>
                            <a:schemeClr val="tx1"/>
                          </a:solidFill>
                          <a:effectLst/>
                          <a:latin typeface="Arial" charset="0"/>
                          <a:ea typeface="Times New Roman" charset="0"/>
                          <a:cs typeface="Times New Roman" charset="0"/>
                        </a:rPr>
                        <a:t>12,83</a:t>
                      </a:r>
                      <a:endParaRPr kumimoji="0" lang="ru-RU" sz="1600" b="0" i="0" u="none" strike="noStrike" cap="none" normalizeH="0" baseline="0">
                        <a:ln>
                          <a:noFill/>
                        </a:ln>
                        <a:solidFill>
                          <a:schemeClr val="tx1"/>
                        </a:solidFill>
                        <a:effectLst/>
                        <a:latin typeface="Arial" charset="0"/>
                      </a:endParaRPr>
                    </a:p>
                  </a:txBody>
                  <a:tcPr marL="90000" marR="90000" marT="46800" marB="4680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a:ln>
                            <a:noFill/>
                          </a:ln>
                          <a:solidFill>
                            <a:schemeClr val="tx1"/>
                          </a:solidFill>
                          <a:effectLst/>
                          <a:latin typeface="Arial" charset="0"/>
                          <a:ea typeface="Times New Roman" charset="0"/>
                          <a:cs typeface="Times New Roman" charset="0"/>
                        </a:rPr>
                        <a:t>11,1</a:t>
                      </a:r>
                      <a:endParaRPr kumimoji="0" lang="ru-RU" sz="1600" b="0" i="0" u="none" strike="noStrike" cap="none" normalizeH="0" baseline="0">
                        <a:ln>
                          <a:noFill/>
                        </a:ln>
                        <a:solidFill>
                          <a:schemeClr val="tx1"/>
                        </a:solidFill>
                        <a:effectLst/>
                        <a:latin typeface="Arial" charset="0"/>
                      </a:endParaRPr>
                    </a:p>
                  </a:txBody>
                  <a:tcPr marL="90000" marR="90000" marT="46800" marB="4680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a:ln>
                            <a:noFill/>
                          </a:ln>
                          <a:solidFill>
                            <a:schemeClr val="tx1"/>
                          </a:solidFill>
                          <a:effectLst/>
                          <a:latin typeface="Arial" charset="0"/>
                          <a:ea typeface="Times New Roman" charset="0"/>
                          <a:cs typeface="Times New Roman" charset="0"/>
                        </a:rPr>
                        <a:t>1 273 097</a:t>
                      </a:r>
                      <a:endParaRPr kumimoji="0" lang="ru-RU" sz="1600" b="0" i="0" u="none" strike="noStrike" cap="none" normalizeH="0" baseline="0">
                        <a:ln>
                          <a:noFill/>
                        </a:ln>
                        <a:solidFill>
                          <a:schemeClr val="tx1"/>
                        </a:solidFill>
                        <a:effectLst/>
                        <a:latin typeface="Arial" charset="0"/>
                      </a:endParaRPr>
                    </a:p>
                  </a:txBody>
                  <a:tcPr marL="90000" marR="90000" marT="46800" marB="4680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a:ln>
                            <a:noFill/>
                          </a:ln>
                          <a:solidFill>
                            <a:schemeClr val="tx1"/>
                          </a:solidFill>
                          <a:effectLst/>
                          <a:latin typeface="Arial" charset="0"/>
                          <a:ea typeface="Times New Roman" charset="0"/>
                          <a:cs typeface="Times New Roman" charset="0"/>
                        </a:rPr>
                        <a:t>8,69</a:t>
                      </a:r>
                      <a:endParaRPr kumimoji="0" lang="ru-RU" sz="1600" b="0" i="0" u="none" strike="noStrike" cap="none" normalizeH="0" baseline="0">
                        <a:ln>
                          <a:noFill/>
                        </a:ln>
                        <a:solidFill>
                          <a:schemeClr val="tx1"/>
                        </a:solidFill>
                        <a:effectLst/>
                        <a:latin typeface="Arial" charset="0"/>
                      </a:endParaRPr>
                    </a:p>
                  </a:txBody>
                  <a:tcPr marL="90000" marR="90000" marT="46800" marB="4680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r>
              <a:tr h="419100">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a:ln>
                            <a:noFill/>
                          </a:ln>
                          <a:solidFill>
                            <a:schemeClr val="tx1"/>
                          </a:solidFill>
                          <a:effectLst/>
                          <a:latin typeface="Arial" charset="0"/>
                          <a:ea typeface="Times New Roman" charset="0"/>
                          <a:cs typeface="Times New Roman" charset="0"/>
                        </a:rPr>
                        <a:t>2007</a:t>
                      </a:r>
                      <a:endParaRPr kumimoji="0" lang="en-US" sz="1600" b="0" i="0" u="none" strike="noStrike" cap="none" normalizeH="0" baseline="0">
                        <a:ln>
                          <a:noFill/>
                        </a:ln>
                        <a:solidFill>
                          <a:schemeClr val="tx1"/>
                        </a:solidFill>
                        <a:effectLst/>
                        <a:latin typeface="Arial" charset="0"/>
                      </a:endParaRPr>
                    </a:p>
                  </a:txBody>
                  <a:tcPr marL="90000" marR="90000" marT="46800" marB="4680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a:ln>
                            <a:noFill/>
                          </a:ln>
                          <a:solidFill>
                            <a:schemeClr val="tx1"/>
                          </a:solidFill>
                          <a:effectLst/>
                          <a:latin typeface="Arial" charset="0"/>
                          <a:ea typeface="Times New Roman" charset="0"/>
                          <a:cs typeface="Times New Roman" charset="0"/>
                        </a:rPr>
                        <a:t>13,2</a:t>
                      </a:r>
                      <a:endParaRPr kumimoji="0" lang="ru-RU" sz="1600" b="0" i="0" u="none" strike="noStrike" cap="none" normalizeH="0" baseline="0">
                        <a:ln>
                          <a:noFill/>
                        </a:ln>
                        <a:solidFill>
                          <a:schemeClr val="tx1"/>
                        </a:solidFill>
                        <a:effectLst/>
                        <a:latin typeface="Arial" charset="0"/>
                      </a:endParaRPr>
                    </a:p>
                  </a:txBody>
                  <a:tcPr marL="90000" marR="90000" marT="46800" marB="4680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a:ln>
                            <a:noFill/>
                          </a:ln>
                          <a:solidFill>
                            <a:schemeClr val="tx1"/>
                          </a:solidFill>
                          <a:effectLst/>
                          <a:latin typeface="Arial" charset="0"/>
                          <a:ea typeface="Times New Roman" charset="0"/>
                          <a:cs typeface="Times New Roman" charset="0"/>
                        </a:rPr>
                        <a:t>1 203 205</a:t>
                      </a:r>
                      <a:endParaRPr kumimoji="0" lang="ru-RU" sz="1600" b="0" i="0" u="none" strike="noStrike" cap="none" normalizeH="0" baseline="0">
                        <a:ln>
                          <a:noFill/>
                        </a:ln>
                        <a:solidFill>
                          <a:schemeClr val="tx1"/>
                        </a:solidFill>
                        <a:effectLst/>
                        <a:latin typeface="Arial" charset="0"/>
                      </a:endParaRPr>
                    </a:p>
                  </a:txBody>
                  <a:tcPr marL="90000" marR="90000" marT="46800" marB="4680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a:ln>
                            <a:noFill/>
                          </a:ln>
                          <a:solidFill>
                            <a:schemeClr val="tx1"/>
                          </a:solidFill>
                          <a:effectLst/>
                          <a:latin typeface="Arial" charset="0"/>
                          <a:ea typeface="Times New Roman" charset="0"/>
                          <a:cs typeface="Times New Roman" charset="0"/>
                        </a:rPr>
                        <a:t>10,93</a:t>
                      </a:r>
                      <a:endParaRPr kumimoji="0" lang="ru-RU" sz="1600" b="0" i="0" u="none" strike="noStrike" cap="none" normalizeH="0" baseline="0">
                        <a:ln>
                          <a:noFill/>
                        </a:ln>
                        <a:solidFill>
                          <a:schemeClr val="tx1"/>
                        </a:solidFill>
                        <a:effectLst/>
                        <a:latin typeface="Arial" charset="0"/>
                      </a:endParaRPr>
                    </a:p>
                  </a:txBody>
                  <a:tcPr marL="90000" marR="90000" marT="46800" marB="4680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a:ln>
                            <a:noFill/>
                          </a:ln>
                          <a:solidFill>
                            <a:schemeClr val="tx1"/>
                          </a:solidFill>
                          <a:effectLst/>
                          <a:latin typeface="Arial" charset="0"/>
                          <a:ea typeface="Times New Roman" charset="0"/>
                          <a:cs typeface="Times New Roman" charset="0"/>
                        </a:rPr>
                        <a:t>7,8</a:t>
                      </a:r>
                      <a:endParaRPr kumimoji="0" lang="ru-RU" sz="1600" b="0" i="0" u="none" strike="noStrike" cap="none" normalizeH="0" baseline="0">
                        <a:ln>
                          <a:noFill/>
                        </a:ln>
                        <a:solidFill>
                          <a:schemeClr val="tx1"/>
                        </a:solidFill>
                        <a:effectLst/>
                        <a:latin typeface="Arial" charset="0"/>
                      </a:endParaRPr>
                    </a:p>
                  </a:txBody>
                  <a:tcPr marL="90000" marR="90000" marT="46800" marB="4680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a:ln>
                            <a:noFill/>
                          </a:ln>
                          <a:solidFill>
                            <a:schemeClr val="tx1"/>
                          </a:solidFill>
                          <a:effectLst/>
                          <a:latin typeface="Arial" charset="0"/>
                          <a:ea typeface="Times New Roman" charset="0"/>
                          <a:cs typeface="Times New Roman" charset="0"/>
                        </a:rPr>
                        <a:t>853 049</a:t>
                      </a:r>
                      <a:endParaRPr kumimoji="0" lang="ru-RU" sz="1600" b="0" i="0" u="none" strike="noStrike" cap="none" normalizeH="0" baseline="0">
                        <a:ln>
                          <a:noFill/>
                        </a:ln>
                        <a:solidFill>
                          <a:schemeClr val="tx1"/>
                        </a:solidFill>
                        <a:effectLst/>
                        <a:latin typeface="Arial" charset="0"/>
                      </a:endParaRPr>
                    </a:p>
                  </a:txBody>
                  <a:tcPr marL="90000" marR="90000" marT="46800" marB="4680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a:ln>
                            <a:noFill/>
                          </a:ln>
                          <a:solidFill>
                            <a:schemeClr val="tx1"/>
                          </a:solidFill>
                          <a:effectLst/>
                          <a:latin typeface="Arial" charset="0"/>
                          <a:ea typeface="Times New Roman" charset="0"/>
                          <a:cs typeface="Times New Roman" charset="0"/>
                        </a:rPr>
                        <a:t>9,13</a:t>
                      </a:r>
                      <a:endParaRPr kumimoji="0" lang="ru-RU" sz="1600" b="0" i="0" u="none" strike="noStrike" cap="none" normalizeH="0" baseline="0">
                        <a:ln>
                          <a:noFill/>
                        </a:ln>
                        <a:solidFill>
                          <a:schemeClr val="tx1"/>
                        </a:solidFill>
                        <a:effectLst/>
                        <a:latin typeface="Arial" charset="0"/>
                      </a:endParaRPr>
                    </a:p>
                  </a:txBody>
                  <a:tcPr marL="90000" marR="90000" marT="46800" marB="4680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r>
              <a:tr h="420688">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a:ln>
                            <a:noFill/>
                          </a:ln>
                          <a:solidFill>
                            <a:schemeClr val="tx1"/>
                          </a:solidFill>
                          <a:effectLst/>
                          <a:latin typeface="Arial" charset="0"/>
                          <a:ea typeface="Times New Roman" charset="0"/>
                          <a:cs typeface="Times New Roman" charset="0"/>
                        </a:rPr>
                        <a:t>2008</a:t>
                      </a:r>
                      <a:endParaRPr kumimoji="0" lang="en-US" sz="1600" b="0" i="0" u="none" strike="noStrike" cap="none" normalizeH="0" baseline="0">
                        <a:ln>
                          <a:noFill/>
                        </a:ln>
                        <a:solidFill>
                          <a:schemeClr val="tx1"/>
                        </a:solidFill>
                        <a:effectLst/>
                        <a:latin typeface="Arial" charset="0"/>
                      </a:endParaRPr>
                    </a:p>
                  </a:txBody>
                  <a:tcPr marL="90000" marR="90000" marT="46800" marB="4680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a:ln>
                            <a:noFill/>
                          </a:ln>
                          <a:solidFill>
                            <a:schemeClr val="tx1"/>
                          </a:solidFill>
                          <a:effectLst/>
                          <a:latin typeface="Arial" charset="0"/>
                          <a:ea typeface="Times New Roman" charset="0"/>
                          <a:cs typeface="Times New Roman" charset="0"/>
                        </a:rPr>
                        <a:t>82,75</a:t>
                      </a:r>
                      <a:endParaRPr kumimoji="0" lang="en-US" sz="1600" b="0" i="0" u="none" strike="noStrike" cap="none" normalizeH="0" baseline="0">
                        <a:ln>
                          <a:noFill/>
                        </a:ln>
                        <a:solidFill>
                          <a:schemeClr val="tx1"/>
                        </a:solidFill>
                        <a:effectLst/>
                        <a:latin typeface="Arial" charset="0"/>
                      </a:endParaRPr>
                    </a:p>
                  </a:txBody>
                  <a:tcPr marL="90000" marR="90000" marT="46800" marB="4680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a:ln>
                            <a:noFill/>
                          </a:ln>
                          <a:solidFill>
                            <a:schemeClr val="tx1"/>
                          </a:solidFill>
                          <a:effectLst/>
                          <a:latin typeface="Arial" charset="0"/>
                          <a:ea typeface="Times New Roman" charset="0"/>
                          <a:cs typeface="Times New Roman" charset="0"/>
                        </a:rPr>
                        <a:t>7 965 719</a:t>
                      </a:r>
                      <a:endParaRPr kumimoji="0" lang="en-US" sz="1600" b="0" i="0" u="none" strike="noStrike" cap="none" normalizeH="0" baseline="0">
                        <a:ln>
                          <a:noFill/>
                        </a:ln>
                        <a:solidFill>
                          <a:schemeClr val="tx1"/>
                        </a:solidFill>
                        <a:effectLst/>
                        <a:latin typeface="Arial" charset="0"/>
                      </a:endParaRPr>
                    </a:p>
                  </a:txBody>
                  <a:tcPr marL="90000" marR="90000" marT="46800" marB="4680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a:ln>
                            <a:noFill/>
                          </a:ln>
                          <a:solidFill>
                            <a:schemeClr val="tx1"/>
                          </a:solidFill>
                          <a:effectLst/>
                          <a:latin typeface="Arial" charset="0"/>
                          <a:ea typeface="Times New Roman" charset="0"/>
                          <a:cs typeface="Times New Roman" charset="0"/>
                        </a:rPr>
                        <a:t>10,39</a:t>
                      </a:r>
                      <a:endParaRPr kumimoji="0" lang="en-US" sz="1600" b="0" i="0" u="none" strike="noStrike" cap="none" normalizeH="0" baseline="0">
                        <a:ln>
                          <a:noFill/>
                        </a:ln>
                        <a:solidFill>
                          <a:schemeClr val="tx1"/>
                        </a:solidFill>
                        <a:effectLst/>
                        <a:latin typeface="Arial" charset="0"/>
                      </a:endParaRPr>
                    </a:p>
                  </a:txBody>
                  <a:tcPr marL="90000" marR="90000" marT="46800" marB="4680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a:ln>
                            <a:noFill/>
                          </a:ln>
                          <a:solidFill>
                            <a:schemeClr val="tx1"/>
                          </a:solidFill>
                          <a:effectLst/>
                          <a:latin typeface="Arial" charset="0"/>
                          <a:ea typeface="Times New Roman" charset="0"/>
                          <a:cs typeface="Times New Roman" charset="0"/>
                        </a:rPr>
                        <a:t>16</a:t>
                      </a:r>
                      <a:r>
                        <a:rPr kumimoji="0" lang="ru-RU" sz="1600" b="0" i="0" u="none" strike="noStrike" cap="none" normalizeH="0" baseline="0">
                          <a:ln>
                            <a:noFill/>
                          </a:ln>
                          <a:solidFill>
                            <a:schemeClr val="tx1"/>
                          </a:solidFill>
                          <a:effectLst/>
                          <a:latin typeface="Arial" charset="0"/>
                          <a:ea typeface="Times New Roman" charset="0"/>
                          <a:cs typeface="Times New Roman" charset="0"/>
                        </a:rPr>
                        <a:t>,</a:t>
                      </a:r>
                      <a:r>
                        <a:rPr kumimoji="0" lang="en-US" sz="1600" b="0" i="0" u="none" strike="noStrike" cap="none" normalizeH="0" baseline="0">
                          <a:ln>
                            <a:noFill/>
                          </a:ln>
                          <a:solidFill>
                            <a:schemeClr val="tx1"/>
                          </a:solidFill>
                          <a:effectLst/>
                          <a:latin typeface="Arial" charset="0"/>
                          <a:ea typeface="Times New Roman" charset="0"/>
                          <a:cs typeface="Times New Roman" charset="0"/>
                        </a:rPr>
                        <a:t>4</a:t>
                      </a:r>
                      <a:endParaRPr kumimoji="0" lang="en-US" sz="1600" b="0" i="0" u="none" strike="noStrike" cap="none" normalizeH="0" baseline="0">
                        <a:ln>
                          <a:noFill/>
                        </a:ln>
                        <a:solidFill>
                          <a:schemeClr val="tx1"/>
                        </a:solidFill>
                        <a:effectLst/>
                        <a:latin typeface="Arial" charset="0"/>
                      </a:endParaRPr>
                    </a:p>
                  </a:txBody>
                  <a:tcPr marL="90000" marR="90000" marT="46800" marB="4680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a:ln>
                            <a:noFill/>
                          </a:ln>
                          <a:solidFill>
                            <a:schemeClr val="tx1"/>
                          </a:solidFill>
                          <a:effectLst/>
                          <a:latin typeface="Arial" charset="0"/>
                          <a:ea typeface="Times New Roman" charset="0"/>
                          <a:cs typeface="Times New Roman" charset="0"/>
                        </a:rPr>
                        <a:t>1 971 020</a:t>
                      </a:r>
                      <a:endParaRPr kumimoji="0" lang="en-US" sz="1600" b="0" i="0" u="none" strike="noStrike" cap="none" normalizeH="0" baseline="0">
                        <a:ln>
                          <a:noFill/>
                        </a:ln>
                        <a:solidFill>
                          <a:schemeClr val="tx1"/>
                        </a:solidFill>
                        <a:effectLst/>
                        <a:latin typeface="Arial" charset="0"/>
                      </a:endParaRPr>
                    </a:p>
                  </a:txBody>
                  <a:tcPr marL="90000" marR="90000" marT="46800" marB="4680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a:ln>
                            <a:noFill/>
                          </a:ln>
                          <a:solidFill>
                            <a:schemeClr val="tx1"/>
                          </a:solidFill>
                          <a:effectLst/>
                          <a:latin typeface="Arial" charset="0"/>
                          <a:ea typeface="Times New Roman" charset="0"/>
                          <a:cs typeface="Times New Roman" charset="0"/>
                        </a:rPr>
                        <a:t>8</a:t>
                      </a:r>
                      <a:r>
                        <a:rPr kumimoji="0" lang="ru-RU" sz="1600" b="1" i="0" u="none" strike="noStrike" cap="none" normalizeH="0" baseline="0">
                          <a:ln>
                            <a:noFill/>
                          </a:ln>
                          <a:solidFill>
                            <a:schemeClr val="tx1"/>
                          </a:solidFill>
                          <a:effectLst/>
                          <a:latin typeface="Arial" charset="0"/>
                          <a:ea typeface="Times New Roman" charset="0"/>
                          <a:cs typeface="Times New Roman" charset="0"/>
                        </a:rPr>
                        <a:t>,</a:t>
                      </a:r>
                      <a:r>
                        <a:rPr kumimoji="0" lang="en-US" sz="1600" b="1" i="0" u="none" strike="noStrike" cap="none" normalizeH="0" baseline="0">
                          <a:ln>
                            <a:noFill/>
                          </a:ln>
                          <a:solidFill>
                            <a:schemeClr val="tx1"/>
                          </a:solidFill>
                          <a:effectLst/>
                          <a:latin typeface="Arial" charset="0"/>
                          <a:ea typeface="Times New Roman" charset="0"/>
                          <a:cs typeface="Times New Roman" charset="0"/>
                        </a:rPr>
                        <a:t>34</a:t>
                      </a:r>
                      <a:endParaRPr kumimoji="0" lang="en-US" sz="1600" b="0" i="0" u="none" strike="noStrike" cap="none" normalizeH="0" baseline="0">
                        <a:ln>
                          <a:noFill/>
                        </a:ln>
                        <a:solidFill>
                          <a:schemeClr val="tx1"/>
                        </a:solidFill>
                        <a:effectLst/>
                        <a:latin typeface="Arial" charset="0"/>
                      </a:endParaRPr>
                    </a:p>
                  </a:txBody>
                  <a:tcPr marL="90000" marR="90000" marT="46800" marB="4680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r>
              <a:tr h="433388">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a:ln>
                            <a:noFill/>
                          </a:ln>
                          <a:solidFill>
                            <a:schemeClr val="tx1"/>
                          </a:solidFill>
                          <a:effectLst/>
                          <a:latin typeface="Arial" charset="0"/>
                          <a:ea typeface="Times New Roman" charset="0"/>
                          <a:cs typeface="Times New Roman" charset="0"/>
                        </a:rPr>
                        <a:t>2009</a:t>
                      </a:r>
                      <a:endParaRPr kumimoji="0" lang="en-US" sz="1600" b="0" i="0" u="none" strike="noStrike" cap="none" normalizeH="0" baseline="0">
                        <a:ln>
                          <a:noFill/>
                        </a:ln>
                        <a:solidFill>
                          <a:schemeClr val="tx1"/>
                        </a:solidFill>
                        <a:effectLst/>
                        <a:latin typeface="Arial" charset="0"/>
                      </a:endParaRPr>
                    </a:p>
                  </a:txBody>
                  <a:tcPr marL="90000" marR="90000" marT="46800" marB="4680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a:ln>
                            <a:noFill/>
                          </a:ln>
                          <a:solidFill>
                            <a:schemeClr val="tx1"/>
                          </a:solidFill>
                          <a:effectLst/>
                          <a:latin typeface="Arial" charset="0"/>
                          <a:ea typeface="Times New Roman" charset="0"/>
                          <a:cs typeface="Times New Roman" charset="0"/>
                        </a:rPr>
                        <a:t>34,14</a:t>
                      </a:r>
                      <a:endParaRPr kumimoji="0" lang="en-US" sz="1600" b="0" i="0" u="none" strike="noStrike" cap="none" normalizeH="0" baseline="0">
                        <a:ln>
                          <a:noFill/>
                        </a:ln>
                        <a:solidFill>
                          <a:schemeClr val="tx1"/>
                        </a:solidFill>
                        <a:effectLst/>
                        <a:latin typeface="Arial" charset="0"/>
                      </a:endParaRPr>
                    </a:p>
                  </a:txBody>
                  <a:tcPr marL="90000" marR="90000" marT="46800" marB="4680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a:ln>
                            <a:noFill/>
                          </a:ln>
                          <a:solidFill>
                            <a:schemeClr val="tx1"/>
                          </a:solidFill>
                          <a:effectLst/>
                          <a:latin typeface="Arial" charset="0"/>
                          <a:ea typeface="Times New Roman" charset="0"/>
                          <a:cs typeface="Times New Roman" charset="0"/>
                        </a:rPr>
                        <a:t>3 622 930</a:t>
                      </a:r>
                      <a:endParaRPr kumimoji="0" lang="en-US" sz="1600" b="0" i="0" u="none" strike="noStrike" cap="none" normalizeH="0" baseline="0">
                        <a:ln>
                          <a:noFill/>
                        </a:ln>
                        <a:solidFill>
                          <a:schemeClr val="tx1"/>
                        </a:solidFill>
                        <a:effectLst/>
                        <a:latin typeface="Arial" charset="0"/>
                      </a:endParaRPr>
                    </a:p>
                  </a:txBody>
                  <a:tcPr marL="90000" marR="90000" marT="46800" marB="4680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a:ln>
                            <a:noFill/>
                          </a:ln>
                          <a:solidFill>
                            <a:schemeClr val="tx1"/>
                          </a:solidFill>
                          <a:effectLst/>
                          <a:latin typeface="Arial" charset="0"/>
                          <a:ea typeface="Times New Roman" charset="0"/>
                          <a:cs typeface="Times New Roman" charset="0"/>
                        </a:rPr>
                        <a:t>9,42</a:t>
                      </a:r>
                      <a:endParaRPr kumimoji="0" lang="en-US" sz="1600" b="0" i="0" u="none" strike="noStrike" cap="none" normalizeH="0" baseline="0">
                        <a:ln>
                          <a:noFill/>
                        </a:ln>
                        <a:solidFill>
                          <a:schemeClr val="tx1"/>
                        </a:solidFill>
                        <a:effectLst/>
                        <a:latin typeface="Arial" charset="0"/>
                      </a:endParaRPr>
                    </a:p>
                  </a:txBody>
                  <a:tcPr marL="90000" marR="90000" marT="46800" marB="4680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a:ln>
                            <a:noFill/>
                          </a:ln>
                          <a:solidFill>
                            <a:schemeClr val="tx1"/>
                          </a:solidFill>
                          <a:effectLst/>
                          <a:latin typeface="Arial" charset="0"/>
                          <a:ea typeface="Times New Roman" charset="0"/>
                          <a:cs typeface="Times New Roman" charset="0"/>
                        </a:rPr>
                        <a:t>21.0</a:t>
                      </a:r>
                      <a:endParaRPr kumimoji="0" lang="en-US" sz="1600" b="0" i="0" u="none" strike="noStrike" cap="none" normalizeH="0" baseline="0">
                        <a:ln>
                          <a:noFill/>
                        </a:ln>
                        <a:solidFill>
                          <a:schemeClr val="tx1"/>
                        </a:solidFill>
                        <a:effectLst/>
                        <a:latin typeface="Arial" charset="0"/>
                      </a:endParaRPr>
                    </a:p>
                  </a:txBody>
                  <a:tcPr marL="90000" marR="90000" marT="46800" marB="4680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a:ln>
                            <a:noFill/>
                          </a:ln>
                          <a:solidFill>
                            <a:schemeClr val="tx1"/>
                          </a:solidFill>
                          <a:effectLst/>
                          <a:latin typeface="Arial" charset="0"/>
                          <a:ea typeface="Times New Roman" charset="0"/>
                          <a:cs typeface="Times New Roman" charset="0"/>
                        </a:rPr>
                        <a:t>2 555 178</a:t>
                      </a:r>
                      <a:endParaRPr kumimoji="0" lang="en-US" sz="1600" b="0" i="0" u="none" strike="noStrike" cap="none" normalizeH="0" baseline="0">
                        <a:ln>
                          <a:noFill/>
                        </a:ln>
                        <a:solidFill>
                          <a:schemeClr val="tx1"/>
                        </a:solidFill>
                        <a:effectLst/>
                        <a:latin typeface="Arial" charset="0"/>
                      </a:endParaRPr>
                    </a:p>
                  </a:txBody>
                  <a:tcPr marL="90000" marR="90000" marT="46800" marB="4680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a:ln>
                            <a:noFill/>
                          </a:ln>
                          <a:solidFill>
                            <a:schemeClr val="tx1"/>
                          </a:solidFill>
                          <a:effectLst/>
                          <a:latin typeface="Arial" charset="0"/>
                          <a:ea typeface="Times New Roman" charset="0"/>
                          <a:cs typeface="Times New Roman" charset="0"/>
                        </a:rPr>
                        <a:t>8</a:t>
                      </a:r>
                      <a:r>
                        <a:rPr kumimoji="0" lang="ru-RU" sz="1600" b="1" i="0" u="none" strike="noStrike" cap="none" normalizeH="0" baseline="0">
                          <a:ln>
                            <a:noFill/>
                          </a:ln>
                          <a:solidFill>
                            <a:schemeClr val="tx1"/>
                          </a:solidFill>
                          <a:effectLst/>
                          <a:latin typeface="Arial" charset="0"/>
                          <a:ea typeface="Times New Roman" charset="0"/>
                          <a:cs typeface="Times New Roman" charset="0"/>
                        </a:rPr>
                        <a:t>,</a:t>
                      </a:r>
                      <a:r>
                        <a:rPr kumimoji="0" lang="en-US" sz="1600" b="1" i="0" u="none" strike="noStrike" cap="none" normalizeH="0" baseline="0">
                          <a:ln>
                            <a:noFill/>
                          </a:ln>
                          <a:solidFill>
                            <a:schemeClr val="tx1"/>
                          </a:solidFill>
                          <a:effectLst/>
                          <a:latin typeface="Arial" charset="0"/>
                          <a:ea typeface="Times New Roman" charset="0"/>
                          <a:cs typeface="Times New Roman" charset="0"/>
                        </a:rPr>
                        <a:t>23</a:t>
                      </a:r>
                      <a:endParaRPr kumimoji="0" lang="en-US" sz="1600" b="0" i="0" u="none" strike="noStrike" cap="none" normalizeH="0" baseline="0">
                        <a:ln>
                          <a:noFill/>
                        </a:ln>
                        <a:solidFill>
                          <a:schemeClr val="tx1"/>
                        </a:solidFill>
                        <a:effectLst/>
                        <a:latin typeface="Arial" charset="0"/>
                      </a:endParaRPr>
                    </a:p>
                  </a:txBody>
                  <a:tcPr marL="90000" marR="90000" marT="46800" marB="4680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r>
              <a:tr h="433388">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a:ln>
                            <a:noFill/>
                          </a:ln>
                          <a:solidFill>
                            <a:schemeClr val="tx1"/>
                          </a:solidFill>
                          <a:effectLst/>
                          <a:latin typeface="Arial" charset="0"/>
                          <a:ea typeface="Arial" charset="0"/>
                          <a:cs typeface="Arial" charset="0"/>
                        </a:rPr>
                        <a:t>∑</a:t>
                      </a:r>
                    </a:p>
                  </a:txBody>
                  <a:tcPr marL="90000" marR="90000" marT="46800" marB="4680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a:ln>
                            <a:noFill/>
                          </a:ln>
                          <a:solidFill>
                            <a:schemeClr val="tx1"/>
                          </a:solidFill>
                          <a:effectLst/>
                          <a:latin typeface="Arial" charset="0"/>
                        </a:rPr>
                        <a:t>338,28</a:t>
                      </a:r>
                      <a:endParaRPr kumimoji="0" lang="en-US" sz="1600" b="1" i="0" u="none" strike="noStrike" cap="none" normalizeH="0" baseline="0">
                        <a:ln>
                          <a:noFill/>
                        </a:ln>
                        <a:solidFill>
                          <a:schemeClr val="tx1"/>
                        </a:solidFill>
                        <a:effectLst/>
                        <a:latin typeface="Arial" charset="0"/>
                      </a:endParaRPr>
                    </a:p>
                  </a:txBody>
                  <a:tcPr marL="90000" marR="90000" marT="46800" marB="4680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ru-RU" sz="1600" b="1" i="0" u="none" strike="noStrike" cap="none" normalizeH="0" baseline="0">
                          <a:ln>
                            <a:noFill/>
                          </a:ln>
                          <a:solidFill>
                            <a:schemeClr val="tx1"/>
                          </a:solidFill>
                          <a:effectLst/>
                          <a:latin typeface="Arial Cyr" charset="-128"/>
                        </a:rPr>
                        <a:t>30 965 116</a:t>
                      </a:r>
                    </a:p>
                  </a:txBody>
                  <a:tcPr marL="90000" marR="90000" marT="46800" marB="4680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a:ln>
                            <a:noFill/>
                          </a:ln>
                          <a:solidFill>
                            <a:schemeClr val="tx1"/>
                          </a:solidFill>
                          <a:effectLst/>
                          <a:latin typeface="Arial" charset="0"/>
                        </a:rPr>
                        <a:t>12,9</a:t>
                      </a:r>
                      <a:endParaRPr kumimoji="0" lang="en-US" sz="1600" b="1" i="0" u="none" strike="noStrike" cap="none" normalizeH="0" baseline="0">
                        <a:ln>
                          <a:noFill/>
                        </a:ln>
                        <a:solidFill>
                          <a:schemeClr val="tx1"/>
                        </a:solidFill>
                        <a:effectLst/>
                        <a:latin typeface="Arial" charset="0"/>
                      </a:endParaRPr>
                    </a:p>
                  </a:txBody>
                  <a:tcPr marL="90000" marR="90000" marT="46800" marB="4680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a:ln>
                            <a:noFill/>
                          </a:ln>
                          <a:solidFill>
                            <a:schemeClr val="tx1"/>
                          </a:solidFill>
                          <a:effectLst/>
                          <a:latin typeface="Arial" charset="0"/>
                        </a:rPr>
                        <a:t>90,3</a:t>
                      </a:r>
                      <a:endParaRPr kumimoji="0" lang="en-US" sz="1600" b="1" i="0" u="none" strike="noStrike" cap="none" normalizeH="0" baseline="0">
                        <a:ln>
                          <a:noFill/>
                        </a:ln>
                        <a:solidFill>
                          <a:schemeClr val="tx1"/>
                        </a:solidFill>
                        <a:effectLst/>
                        <a:latin typeface="Arial" charset="0"/>
                      </a:endParaRPr>
                    </a:p>
                  </a:txBody>
                  <a:tcPr marL="90000" marR="90000" marT="46800" marB="4680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ru-RU" sz="1600" b="1" i="0" u="none" strike="noStrike" cap="none" normalizeH="0" baseline="0">
                          <a:ln>
                            <a:noFill/>
                          </a:ln>
                          <a:solidFill>
                            <a:schemeClr val="tx1"/>
                          </a:solidFill>
                          <a:effectLst/>
                          <a:latin typeface="Arial Cyr" charset="-128"/>
                        </a:rPr>
                        <a:t>5 485 768</a:t>
                      </a:r>
                    </a:p>
                  </a:txBody>
                  <a:tcPr marL="90000" marR="90000" marT="46800" marB="4680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a:ln>
                            <a:noFill/>
                          </a:ln>
                          <a:solidFill>
                            <a:schemeClr val="tx1"/>
                          </a:solidFill>
                          <a:effectLst/>
                          <a:latin typeface="Arial" charset="0"/>
                        </a:rPr>
                        <a:t>8,90</a:t>
                      </a:r>
                      <a:endParaRPr kumimoji="0" lang="en-US" sz="1600" b="1" i="0" u="none" strike="noStrike" cap="none" normalizeH="0" baseline="0">
                        <a:ln>
                          <a:noFill/>
                        </a:ln>
                        <a:solidFill>
                          <a:schemeClr val="tx1"/>
                        </a:solidFill>
                        <a:effectLst/>
                        <a:latin typeface="Arial" charset="0"/>
                      </a:endParaRPr>
                    </a:p>
                  </a:txBody>
                  <a:tcPr marL="90000" marR="90000" marT="46800" marB="4680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BB8FA51E-9F14-3342-BEFA-F5A9B1B0BDA6}" type="slidenum">
              <a:rPr lang="ru-RU"/>
              <a:pPr/>
              <a:t>29</a:t>
            </a:fld>
            <a:endParaRPr lang="ru-RU"/>
          </a:p>
        </p:txBody>
      </p:sp>
      <p:sp>
        <p:nvSpPr>
          <p:cNvPr id="74754" name="Text Box 2"/>
          <p:cNvSpPr txBox="1">
            <a:spLocks noChangeArrowheads="1"/>
          </p:cNvSpPr>
          <p:nvPr/>
        </p:nvSpPr>
        <p:spPr bwMode="auto">
          <a:xfrm>
            <a:off x="323850" y="188913"/>
            <a:ext cx="8424863" cy="1008062"/>
          </a:xfrm>
          <a:prstGeom prst="rect">
            <a:avLst/>
          </a:prstGeom>
          <a:solidFill>
            <a:srgbClr val="0000FF"/>
          </a:solidFill>
          <a:ln w="9525">
            <a:noFill/>
            <a:miter lim="800000"/>
            <a:headEnd/>
            <a:tailEnd/>
          </a:ln>
          <a:effectLst/>
        </p:spPr>
        <p:txBody>
          <a:bodyPr anchor="ctr">
            <a:prstTxWarp prst="textNoShape">
              <a:avLst/>
            </a:prstTxWarp>
          </a:bodyPr>
          <a:lstStyle/>
          <a:p>
            <a:pPr algn="ctr"/>
            <a:r>
              <a:rPr lang="en-US" sz="2000">
                <a:solidFill>
                  <a:schemeClr val="bg1"/>
                </a:solidFill>
              </a:rPr>
              <a:t>Comparison of Carbon Emission Derived from Satellite Data and Based on Official Burnt Area Statistic 2003-2009</a:t>
            </a:r>
          </a:p>
          <a:p>
            <a:pPr algn="ctr"/>
            <a:r>
              <a:rPr lang="en-US" sz="1400">
                <a:solidFill>
                  <a:schemeClr val="bg1"/>
                </a:solidFill>
              </a:rPr>
              <a:t> </a:t>
            </a:r>
            <a:r>
              <a:rPr lang="ru-RU" sz="1400">
                <a:solidFill>
                  <a:schemeClr val="bg1"/>
                </a:solidFill>
              </a:rPr>
              <a:t>Сравнение с данными официальной статистической отчетности</a:t>
            </a:r>
            <a:r>
              <a:rPr lang="en-US" sz="1400">
                <a:solidFill>
                  <a:schemeClr val="bg1"/>
                </a:solidFill>
              </a:rPr>
              <a:t> </a:t>
            </a:r>
            <a:r>
              <a:rPr lang="ru-RU" sz="1400">
                <a:solidFill>
                  <a:schemeClr val="bg1"/>
                </a:solidFill>
              </a:rPr>
              <a:t> за период с 2003 по 200</a:t>
            </a:r>
            <a:r>
              <a:rPr lang="en-US" sz="1400">
                <a:solidFill>
                  <a:schemeClr val="bg1"/>
                </a:solidFill>
              </a:rPr>
              <a:t>9</a:t>
            </a:r>
            <a:r>
              <a:rPr lang="ru-RU" sz="1400">
                <a:solidFill>
                  <a:schemeClr val="bg1"/>
                </a:solidFill>
              </a:rPr>
              <a:t> гг.</a:t>
            </a:r>
          </a:p>
        </p:txBody>
      </p:sp>
      <p:graphicFrame>
        <p:nvGraphicFramePr>
          <p:cNvPr id="74841" name="Object 89"/>
          <p:cNvGraphicFramePr>
            <a:graphicFrameLocks noChangeAspect="1"/>
          </p:cNvGraphicFramePr>
          <p:nvPr/>
        </p:nvGraphicFramePr>
        <p:xfrm>
          <a:off x="1763713" y="1295400"/>
          <a:ext cx="5591175" cy="2552700"/>
        </p:xfrm>
        <a:graphic>
          <a:graphicData uri="http://schemas.openxmlformats.org/presentationml/2006/ole">
            <p:oleObj spid="_x0000_s74841" name="Диаграмма" r:id="rId3" imgW="5591251" imgH="2409749" progId="Excel.Chart.8">
              <p:embed/>
            </p:oleObj>
          </a:graphicData>
        </a:graphic>
      </p:graphicFrame>
      <p:graphicFrame>
        <p:nvGraphicFramePr>
          <p:cNvPr id="74842" name="Object 90"/>
          <p:cNvGraphicFramePr>
            <a:graphicFrameLocks noChangeAspect="1"/>
          </p:cNvGraphicFramePr>
          <p:nvPr/>
        </p:nvGraphicFramePr>
        <p:xfrm>
          <a:off x="1763713" y="3933825"/>
          <a:ext cx="5591175" cy="2552700"/>
        </p:xfrm>
        <a:graphic>
          <a:graphicData uri="http://schemas.openxmlformats.org/presentationml/2006/ole">
            <p:oleObj spid="_x0000_s74842" name="Диаграмма" r:id="rId4" imgW="5591251" imgH="2409749" progId="Excel.Chart.8">
              <p:embed/>
            </p:oleObj>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p>
            <a:fld id="{965CF318-89D8-0A42-B8F9-1A504250D7BD}" type="slidenum">
              <a:rPr lang="ru-RU"/>
              <a:pPr/>
              <a:t>3</a:t>
            </a:fld>
            <a:endParaRPr lang="ru-RU"/>
          </a:p>
        </p:txBody>
      </p:sp>
      <p:sp>
        <p:nvSpPr>
          <p:cNvPr id="4098" name="Text Box 2"/>
          <p:cNvSpPr txBox="1">
            <a:spLocks noChangeArrowheads="1"/>
          </p:cNvSpPr>
          <p:nvPr/>
        </p:nvSpPr>
        <p:spPr bwMode="auto">
          <a:xfrm>
            <a:off x="323850" y="188913"/>
            <a:ext cx="8375650" cy="715962"/>
          </a:xfrm>
          <a:prstGeom prst="rect">
            <a:avLst/>
          </a:prstGeom>
          <a:solidFill>
            <a:schemeClr val="accent2"/>
          </a:solidFill>
          <a:ln w="9525">
            <a:noFill/>
            <a:miter lim="800000"/>
            <a:headEnd/>
            <a:tailEnd/>
          </a:ln>
          <a:effectLst/>
        </p:spPr>
        <p:txBody>
          <a:bodyPr anchor="ctr">
            <a:prstTxWarp prst="textNoShape">
              <a:avLst/>
            </a:prstTxWarp>
          </a:bodyPr>
          <a:lstStyle/>
          <a:p>
            <a:pPr algn="ctr"/>
            <a:r>
              <a:rPr lang="en-US" sz="2400">
                <a:solidFill>
                  <a:schemeClr val="bg1"/>
                </a:solidFill>
              </a:rPr>
              <a:t>Forest</a:t>
            </a:r>
            <a:r>
              <a:rPr lang="ru-RU" sz="2400">
                <a:solidFill>
                  <a:schemeClr val="bg1"/>
                </a:solidFill>
              </a:rPr>
              <a:t> </a:t>
            </a:r>
            <a:r>
              <a:rPr lang="en-US" sz="2400">
                <a:solidFill>
                  <a:schemeClr val="bg1"/>
                </a:solidFill>
              </a:rPr>
              <a:t>Fires of Russia (Official Statistic Data)</a:t>
            </a:r>
            <a:endParaRPr lang="ru-RU" sz="2400">
              <a:solidFill>
                <a:schemeClr val="bg1"/>
              </a:solidFill>
            </a:endParaRPr>
          </a:p>
          <a:p>
            <a:pPr algn="ctr"/>
            <a:r>
              <a:rPr lang="ru-RU" sz="1400">
                <a:solidFill>
                  <a:schemeClr val="bg1"/>
                </a:solidFill>
              </a:rPr>
              <a:t>Лесные пожары России данные официальной статистики </a:t>
            </a:r>
            <a:endParaRPr lang="en-US" sz="1400">
              <a:solidFill>
                <a:schemeClr val="bg1"/>
              </a:solidFill>
            </a:endParaRPr>
          </a:p>
        </p:txBody>
      </p:sp>
      <p:pic>
        <p:nvPicPr>
          <p:cNvPr id="4103" name="Picture 7"/>
          <p:cNvPicPr>
            <a:picLocks noChangeAspect="1" noChangeArrowheads="1"/>
          </p:cNvPicPr>
          <p:nvPr/>
        </p:nvPicPr>
        <p:blipFill>
          <a:blip r:embed="rId2"/>
          <a:srcRect l="8081" t="18965" r="17995" b="17119"/>
          <a:stretch>
            <a:fillRect/>
          </a:stretch>
        </p:blipFill>
        <p:spPr bwMode="auto">
          <a:xfrm>
            <a:off x="611188" y="981075"/>
            <a:ext cx="8281987" cy="532765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Slide Number Placeholder 5"/>
          <p:cNvSpPr>
            <a:spLocks noGrp="1"/>
          </p:cNvSpPr>
          <p:nvPr>
            <p:ph type="sldNum" sz="quarter" idx="12"/>
          </p:nvPr>
        </p:nvSpPr>
        <p:spPr/>
        <p:txBody>
          <a:bodyPr/>
          <a:lstStyle/>
          <a:p>
            <a:fld id="{CF677437-81B4-D241-8903-503B32FC4464}" type="slidenum">
              <a:rPr lang="ru-RU"/>
              <a:pPr/>
              <a:t>30</a:t>
            </a:fld>
            <a:endParaRPr lang="ru-RU"/>
          </a:p>
        </p:txBody>
      </p:sp>
      <p:sp>
        <p:nvSpPr>
          <p:cNvPr id="37892" name="Text Box 4"/>
          <p:cNvSpPr txBox="1">
            <a:spLocks noChangeArrowheads="1"/>
          </p:cNvSpPr>
          <p:nvPr/>
        </p:nvSpPr>
        <p:spPr bwMode="auto">
          <a:xfrm>
            <a:off x="323850" y="188913"/>
            <a:ext cx="8424863" cy="854075"/>
          </a:xfrm>
          <a:prstGeom prst="rect">
            <a:avLst/>
          </a:prstGeom>
          <a:solidFill>
            <a:schemeClr val="accent2"/>
          </a:solidFill>
          <a:ln w="9525">
            <a:noFill/>
            <a:miter lim="800000"/>
            <a:headEnd/>
            <a:tailEnd/>
          </a:ln>
          <a:effectLst/>
        </p:spPr>
        <p:txBody>
          <a:bodyPr anchor="ctr">
            <a:prstTxWarp prst="textNoShape">
              <a:avLst/>
            </a:prstTxWarp>
          </a:bodyPr>
          <a:lstStyle/>
          <a:p>
            <a:pPr algn="ctr"/>
            <a:r>
              <a:rPr lang="en-US">
                <a:solidFill>
                  <a:schemeClr val="bg1"/>
                </a:solidFill>
              </a:rPr>
              <a:t>CONCLUTIONS</a:t>
            </a:r>
            <a:endParaRPr lang="ru-RU">
              <a:solidFill>
                <a:schemeClr val="bg1"/>
              </a:solidFill>
            </a:endParaRPr>
          </a:p>
        </p:txBody>
      </p:sp>
      <p:sp>
        <p:nvSpPr>
          <p:cNvPr id="37894" name="Text Box 6"/>
          <p:cNvSpPr txBox="1">
            <a:spLocks noChangeArrowheads="1"/>
          </p:cNvSpPr>
          <p:nvPr/>
        </p:nvSpPr>
        <p:spPr bwMode="auto">
          <a:xfrm>
            <a:off x="539750" y="1268413"/>
            <a:ext cx="8208963" cy="1296987"/>
          </a:xfrm>
          <a:prstGeom prst="rect">
            <a:avLst/>
          </a:prstGeom>
          <a:noFill/>
          <a:ln w="9525">
            <a:noFill/>
            <a:miter lim="800000"/>
            <a:headEnd/>
            <a:tailEnd/>
          </a:ln>
          <a:effectLst/>
        </p:spPr>
        <p:txBody>
          <a:bodyPr>
            <a:prstTxWarp prst="textNoShape">
              <a:avLst/>
            </a:prstTxWarp>
            <a:spAutoFit/>
          </a:bodyPr>
          <a:lstStyle/>
          <a:p>
            <a:pPr>
              <a:lnSpc>
                <a:spcPct val="110000"/>
              </a:lnSpc>
            </a:pPr>
            <a:r>
              <a:rPr lang="en-US" sz="2400"/>
              <a:t>1</a:t>
            </a:r>
            <a:r>
              <a:rPr lang="ru-RU" sz="2400"/>
              <a:t>. </a:t>
            </a:r>
            <a:r>
              <a:rPr lang="en-US" sz="2400"/>
              <a:t>Satellite Forest Monitoring System annually  generates all necessary products for Carbon Emission Assessment of Forest Fires in Russia</a:t>
            </a:r>
            <a:endParaRPr lang="ru-RU" sz="2400">
              <a:solidFill>
                <a:schemeClr val="bg2"/>
              </a:solidFill>
            </a:endParaRPr>
          </a:p>
        </p:txBody>
      </p:sp>
      <p:sp>
        <p:nvSpPr>
          <p:cNvPr id="37895" name="Text Box 7"/>
          <p:cNvSpPr txBox="1">
            <a:spLocks noChangeArrowheads="1"/>
          </p:cNvSpPr>
          <p:nvPr/>
        </p:nvSpPr>
        <p:spPr bwMode="auto">
          <a:xfrm>
            <a:off x="539750" y="3787775"/>
            <a:ext cx="8208963" cy="895350"/>
          </a:xfrm>
          <a:prstGeom prst="rect">
            <a:avLst/>
          </a:prstGeom>
          <a:noFill/>
          <a:ln w="9525">
            <a:noFill/>
            <a:miter lim="800000"/>
            <a:headEnd/>
            <a:tailEnd/>
          </a:ln>
          <a:effectLst/>
        </p:spPr>
        <p:txBody>
          <a:bodyPr>
            <a:prstTxWarp prst="textNoShape">
              <a:avLst/>
            </a:prstTxWarp>
            <a:spAutoFit/>
          </a:bodyPr>
          <a:lstStyle/>
          <a:p>
            <a:pPr>
              <a:lnSpc>
                <a:spcPct val="110000"/>
              </a:lnSpc>
            </a:pPr>
            <a:r>
              <a:rPr lang="en-US" sz="2400"/>
              <a:t>3</a:t>
            </a:r>
            <a:r>
              <a:rPr lang="ru-RU" sz="2400"/>
              <a:t>. </a:t>
            </a:r>
            <a:r>
              <a:rPr lang="en-US" sz="2400"/>
              <a:t>Fire Carbon Emission Assessments for the period of 2003-2009 calculated </a:t>
            </a:r>
            <a:endParaRPr lang="ru-RU" sz="2400">
              <a:solidFill>
                <a:schemeClr val="bg2"/>
              </a:solidFill>
            </a:endParaRPr>
          </a:p>
        </p:txBody>
      </p:sp>
      <p:sp>
        <p:nvSpPr>
          <p:cNvPr id="37896" name="Text Box 8"/>
          <p:cNvSpPr txBox="1">
            <a:spLocks noChangeArrowheads="1"/>
          </p:cNvSpPr>
          <p:nvPr/>
        </p:nvSpPr>
        <p:spPr bwMode="auto">
          <a:xfrm>
            <a:off x="539750" y="4797425"/>
            <a:ext cx="8208963" cy="129698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sz="2400"/>
              <a:t>4</a:t>
            </a:r>
            <a:r>
              <a:rPr lang="ru-RU" sz="2400"/>
              <a:t>. </a:t>
            </a:r>
            <a:r>
              <a:rPr lang="en-US" sz="2400"/>
              <a:t>Comparison of Carbon emission assessments derived from Satellite and Official burnt area statistic demonstrates close convergence of relative Carbon emission</a:t>
            </a:r>
            <a:endParaRPr lang="ru-RU" sz="2400"/>
          </a:p>
        </p:txBody>
      </p:sp>
      <p:sp>
        <p:nvSpPr>
          <p:cNvPr id="37899" name="Text Box 11"/>
          <p:cNvSpPr txBox="1">
            <a:spLocks noChangeArrowheads="1"/>
          </p:cNvSpPr>
          <p:nvPr/>
        </p:nvSpPr>
        <p:spPr bwMode="auto">
          <a:xfrm>
            <a:off x="539750" y="2781300"/>
            <a:ext cx="8208963" cy="895350"/>
          </a:xfrm>
          <a:prstGeom prst="rect">
            <a:avLst/>
          </a:prstGeom>
          <a:noFill/>
          <a:ln w="9525">
            <a:noFill/>
            <a:miter lim="800000"/>
            <a:headEnd/>
            <a:tailEnd/>
          </a:ln>
          <a:effectLst/>
        </p:spPr>
        <p:txBody>
          <a:bodyPr>
            <a:prstTxWarp prst="textNoShape">
              <a:avLst/>
            </a:prstTxWarp>
            <a:spAutoFit/>
          </a:bodyPr>
          <a:lstStyle/>
          <a:p>
            <a:pPr>
              <a:lnSpc>
                <a:spcPct val="110000"/>
              </a:lnSpc>
            </a:pPr>
            <a:r>
              <a:rPr lang="en-US" sz="2400"/>
              <a:t>2</a:t>
            </a:r>
            <a:r>
              <a:rPr lang="ru-RU" sz="2400"/>
              <a:t>.</a:t>
            </a:r>
            <a:r>
              <a:rPr lang="en-US" sz="2400"/>
              <a:t> Pre-fire forest fire loads created based on combination of land cover map and State Forest Account data</a:t>
            </a:r>
            <a:r>
              <a:rPr lang="ru-RU" sz="2400"/>
              <a:t> </a:t>
            </a:r>
            <a:endParaRPr lang="ru-RU" sz="2400">
              <a:solidFill>
                <a:schemeClr val="bg2"/>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1E14EFFC-4DC4-C44A-B04C-D4A6D33D3073}" type="slidenum">
              <a:rPr lang="ru-RU"/>
              <a:pPr/>
              <a:t>4</a:t>
            </a:fld>
            <a:endParaRPr lang="ru-RU"/>
          </a:p>
        </p:txBody>
      </p:sp>
      <p:sp>
        <p:nvSpPr>
          <p:cNvPr id="3076" name="Text Box 4"/>
          <p:cNvSpPr txBox="1">
            <a:spLocks noChangeArrowheads="1"/>
          </p:cNvSpPr>
          <p:nvPr/>
        </p:nvSpPr>
        <p:spPr bwMode="auto">
          <a:xfrm>
            <a:off x="323850" y="185738"/>
            <a:ext cx="8375650" cy="795337"/>
          </a:xfrm>
          <a:prstGeom prst="rect">
            <a:avLst/>
          </a:prstGeom>
          <a:solidFill>
            <a:schemeClr val="accent2"/>
          </a:solidFill>
          <a:ln w="9525">
            <a:noFill/>
            <a:miter lim="800000"/>
            <a:headEnd/>
            <a:tailEnd/>
          </a:ln>
          <a:effectLst/>
        </p:spPr>
        <p:txBody>
          <a:bodyPr anchor="ctr">
            <a:prstTxWarp prst="textNoShape">
              <a:avLst/>
            </a:prstTxWarp>
          </a:bodyPr>
          <a:lstStyle/>
          <a:p>
            <a:pPr algn="ctr"/>
            <a:r>
              <a:rPr lang="en-US">
                <a:solidFill>
                  <a:schemeClr val="bg1"/>
                </a:solidFill>
              </a:rPr>
              <a:t>Carbon Budget in Biomass Pool of Managed Forests of Russia</a:t>
            </a:r>
          </a:p>
          <a:p>
            <a:pPr algn="ctr"/>
            <a:r>
              <a:rPr lang="ru-RU" sz="1600">
                <a:solidFill>
                  <a:schemeClr val="bg1"/>
                </a:solidFill>
              </a:rPr>
              <a:t>Бюджет углерода по пулу фитомассы управляемых лесов России</a:t>
            </a:r>
            <a:endParaRPr lang="en-US" sz="1600">
              <a:solidFill>
                <a:schemeClr val="bg1"/>
              </a:solidFill>
            </a:endParaRPr>
          </a:p>
          <a:p>
            <a:pPr algn="ctr"/>
            <a:endParaRPr lang="ru-RU" sz="1200">
              <a:solidFill>
                <a:schemeClr val="bg1"/>
              </a:solidFill>
            </a:endParaRPr>
          </a:p>
        </p:txBody>
      </p:sp>
      <p:graphicFrame>
        <p:nvGraphicFramePr>
          <p:cNvPr id="3077" name="Object 5"/>
          <p:cNvGraphicFramePr>
            <a:graphicFrameLocks noChangeAspect="1"/>
          </p:cNvGraphicFramePr>
          <p:nvPr/>
        </p:nvGraphicFramePr>
        <p:xfrm>
          <a:off x="981075" y="1506538"/>
          <a:ext cx="7275513" cy="3724275"/>
        </p:xfrm>
        <a:graphic>
          <a:graphicData uri="http://schemas.openxmlformats.org/presentationml/2006/ole">
            <p:oleObj spid="_x0000_s3077" name="Диаграмма" r:id="rId3" imgW="7372502" imgH="3610051" progId="Excel.Chart.8">
              <p:embed/>
            </p:oleObj>
          </a:graphicData>
        </a:graphic>
      </p:graphicFrame>
      <p:sp>
        <p:nvSpPr>
          <p:cNvPr id="3078" name="Text Box 6"/>
          <p:cNvSpPr txBox="1">
            <a:spLocks noChangeArrowheads="1"/>
          </p:cNvSpPr>
          <p:nvPr/>
        </p:nvSpPr>
        <p:spPr bwMode="auto">
          <a:xfrm>
            <a:off x="1547813" y="5373688"/>
            <a:ext cx="7416800" cy="935037"/>
          </a:xfrm>
          <a:prstGeom prst="rect">
            <a:avLst/>
          </a:prstGeom>
          <a:noFill/>
          <a:ln w="9525">
            <a:noFill/>
            <a:miter lim="800000"/>
            <a:headEnd/>
            <a:tailEnd/>
          </a:ln>
          <a:effectLst/>
        </p:spPr>
        <p:txBody>
          <a:bodyPr>
            <a:prstTxWarp prst="textNoShape">
              <a:avLst/>
            </a:prstTxWarp>
          </a:bodyPr>
          <a:lstStyle/>
          <a:p>
            <a:r>
              <a:rPr lang="en-US" sz="1400" b="1"/>
              <a:t>Gytarskiy M.L.</a:t>
            </a:r>
            <a:r>
              <a:rPr lang="ru-RU" sz="1400" b="1"/>
              <a:t>, </a:t>
            </a:r>
            <a:r>
              <a:rPr lang="en-US" sz="1400" b="1"/>
              <a:t>Zamolodchikov D.G.</a:t>
            </a:r>
            <a:r>
              <a:rPr lang="ru-RU" sz="1400" b="1"/>
              <a:t>, </a:t>
            </a:r>
            <a:r>
              <a:rPr lang="en-US" sz="1400" b="1"/>
              <a:t>Korovin G.N.</a:t>
            </a:r>
            <a:r>
              <a:rPr lang="ru-RU" sz="1400" b="1"/>
              <a:t>, </a:t>
            </a:r>
            <a:r>
              <a:rPr lang="en-US" sz="1400" b="1"/>
              <a:t>Karaban R.T.</a:t>
            </a:r>
            <a:r>
              <a:rPr lang="ru-RU" sz="1400" b="1"/>
              <a:t> </a:t>
            </a:r>
            <a:endParaRPr lang="en-US" sz="1400" b="1"/>
          </a:p>
          <a:p>
            <a:r>
              <a:rPr lang="en-US" sz="1400" b="1"/>
              <a:t>Emission and polling of greenhouse gases in forests of Russia </a:t>
            </a:r>
            <a:r>
              <a:rPr lang="en-US" sz="1400" b="1">
                <a:solidFill>
                  <a:srgbClr val="000000"/>
                </a:solidFill>
              </a:rPr>
              <a:t>in connection with carrying out of the obligations under the climatic convention of the United Nations</a:t>
            </a:r>
            <a:r>
              <a:rPr lang="en-US" sz="1400" b="1"/>
              <a:t> </a:t>
            </a:r>
            <a:r>
              <a:rPr lang="ru-RU" sz="1400" b="1"/>
              <a:t>// </a:t>
            </a:r>
            <a:r>
              <a:rPr lang="en-US" sz="1400" b="1"/>
              <a:t>Dendrology Journal</a:t>
            </a:r>
            <a:r>
              <a:rPr lang="ru-RU" sz="1400" b="1"/>
              <a:t>. 2006. № 6. </a:t>
            </a:r>
            <a:r>
              <a:rPr lang="en-US" sz="1400" b="1"/>
              <a:t>pp. </a:t>
            </a:r>
            <a:r>
              <a:rPr lang="ru-RU" sz="1400" b="1"/>
              <a:t>34-44.</a:t>
            </a:r>
            <a:r>
              <a:rPr lang="en-US" sz="1400" b="1"/>
              <a:t> (on Russian)</a:t>
            </a:r>
            <a:endParaRPr lang="ru-RU" sz="1400" b="1"/>
          </a:p>
        </p:txBody>
      </p:sp>
      <p:sp>
        <p:nvSpPr>
          <p:cNvPr id="3082" name="Text Box 10"/>
          <p:cNvSpPr txBox="1">
            <a:spLocks noChangeArrowheads="1"/>
          </p:cNvSpPr>
          <p:nvPr/>
        </p:nvSpPr>
        <p:spPr bwMode="auto">
          <a:xfrm>
            <a:off x="1116013" y="2852738"/>
            <a:ext cx="2735262" cy="366712"/>
          </a:xfrm>
          <a:prstGeom prst="rect">
            <a:avLst/>
          </a:prstGeom>
          <a:noFill/>
          <a:ln w="9525">
            <a:noFill/>
            <a:miter lim="800000"/>
            <a:headEnd/>
            <a:tailEnd/>
          </a:ln>
          <a:effectLst/>
        </p:spPr>
        <p:txBody>
          <a:bodyPr>
            <a:prstTxWarp prst="textNoShape">
              <a:avLst/>
            </a:prstTxWarp>
            <a:spAutoFit/>
          </a:bodyPr>
          <a:lstStyle/>
          <a:p>
            <a:pPr>
              <a:spcBef>
                <a:spcPct val="50000"/>
              </a:spcBef>
            </a:pPr>
            <a:endParaRPr lang="en-US"/>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36564CE1-8ED2-4A45-A559-F684043D1538}" type="slidenum">
              <a:rPr lang="ru-RU"/>
              <a:pPr/>
              <a:t>5</a:t>
            </a:fld>
            <a:endParaRPr lang="ru-RU"/>
          </a:p>
        </p:txBody>
      </p:sp>
      <p:sp>
        <p:nvSpPr>
          <p:cNvPr id="38916" name="Text Box 4"/>
          <p:cNvSpPr txBox="1">
            <a:spLocks noChangeArrowheads="1"/>
          </p:cNvSpPr>
          <p:nvPr/>
        </p:nvSpPr>
        <p:spPr bwMode="auto">
          <a:xfrm>
            <a:off x="323850" y="188913"/>
            <a:ext cx="8424863" cy="1008062"/>
          </a:xfrm>
          <a:prstGeom prst="rect">
            <a:avLst/>
          </a:prstGeom>
          <a:solidFill>
            <a:schemeClr val="accent2"/>
          </a:solidFill>
          <a:ln w="9525">
            <a:noFill/>
            <a:miter lim="800000"/>
            <a:headEnd/>
            <a:tailEnd/>
          </a:ln>
          <a:effectLst/>
        </p:spPr>
        <p:txBody>
          <a:bodyPr anchor="ctr">
            <a:prstTxWarp prst="textNoShape">
              <a:avLst/>
            </a:prstTxWarp>
          </a:bodyPr>
          <a:lstStyle/>
          <a:p>
            <a:pPr algn="ctr"/>
            <a:r>
              <a:rPr lang="en-US" sz="2000">
                <a:solidFill>
                  <a:schemeClr val="bg1"/>
                </a:solidFill>
              </a:rPr>
              <a:t>Forest</a:t>
            </a:r>
            <a:r>
              <a:rPr lang="ru-RU" sz="2000">
                <a:solidFill>
                  <a:schemeClr val="bg1"/>
                </a:solidFill>
              </a:rPr>
              <a:t> </a:t>
            </a:r>
            <a:r>
              <a:rPr lang="en-US" sz="2000">
                <a:solidFill>
                  <a:schemeClr val="bg1"/>
                </a:solidFill>
              </a:rPr>
              <a:t>Fires</a:t>
            </a:r>
            <a:r>
              <a:rPr lang="ru-RU" sz="2000">
                <a:solidFill>
                  <a:schemeClr val="bg1"/>
                </a:solidFill>
              </a:rPr>
              <a:t> </a:t>
            </a:r>
            <a:r>
              <a:rPr lang="en-US" sz="2000">
                <a:solidFill>
                  <a:schemeClr val="bg1"/>
                </a:solidFill>
              </a:rPr>
              <a:t>Area Dynamic of Russia </a:t>
            </a:r>
            <a:r>
              <a:rPr lang="ru-RU" sz="2000">
                <a:solidFill>
                  <a:schemeClr val="bg1"/>
                </a:solidFill>
              </a:rPr>
              <a:t/>
            </a:r>
            <a:br>
              <a:rPr lang="ru-RU" sz="2000">
                <a:solidFill>
                  <a:schemeClr val="bg1"/>
                </a:solidFill>
              </a:rPr>
            </a:br>
            <a:r>
              <a:rPr lang="en-US" sz="2000">
                <a:solidFill>
                  <a:schemeClr val="bg1"/>
                </a:solidFill>
              </a:rPr>
              <a:t>(Official Statistic Data and Russian Satellite Monitoring System)</a:t>
            </a:r>
            <a:endParaRPr lang="ru-RU" sz="2000">
              <a:solidFill>
                <a:schemeClr val="bg1"/>
              </a:solidFill>
            </a:endParaRPr>
          </a:p>
          <a:p>
            <a:pPr algn="ctr"/>
            <a:r>
              <a:rPr lang="ru-RU" sz="1400">
                <a:solidFill>
                  <a:schemeClr val="bg1"/>
                </a:solidFill>
              </a:rPr>
              <a:t>Лесные пожары России</a:t>
            </a:r>
            <a:r>
              <a:rPr lang="en-US" sz="1400">
                <a:solidFill>
                  <a:schemeClr val="bg1"/>
                </a:solidFill>
              </a:rPr>
              <a:t> </a:t>
            </a:r>
            <a:r>
              <a:rPr lang="ru-RU" sz="1400">
                <a:solidFill>
                  <a:schemeClr val="bg1"/>
                </a:solidFill>
              </a:rPr>
              <a:t>по данным официальной статистики и информационной системы мониторинга  пожаров ИСДМ-Рослесхоз</a:t>
            </a:r>
            <a:endParaRPr lang="en-US" sz="1400">
              <a:solidFill>
                <a:schemeClr val="bg1"/>
              </a:solidFill>
            </a:endParaRPr>
          </a:p>
        </p:txBody>
      </p:sp>
      <p:graphicFrame>
        <p:nvGraphicFramePr>
          <p:cNvPr id="38917" name="Object 5"/>
          <p:cNvGraphicFramePr>
            <a:graphicFrameLocks noChangeAspect="1"/>
          </p:cNvGraphicFramePr>
          <p:nvPr/>
        </p:nvGraphicFramePr>
        <p:xfrm>
          <a:off x="1116013" y="1344613"/>
          <a:ext cx="7059612" cy="4921250"/>
        </p:xfrm>
        <a:graphic>
          <a:graphicData uri="http://schemas.openxmlformats.org/presentationml/2006/ole">
            <p:oleObj spid="_x0000_s38917" name="Диаграмма" r:id="rId3" imgW="7505700" imgH="5057851" progId="Excel.Chart.8">
              <p:embed/>
            </p:oleObj>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8" name="Slide Number Placeholder 3"/>
          <p:cNvSpPr>
            <a:spLocks noGrp="1"/>
          </p:cNvSpPr>
          <p:nvPr>
            <p:ph type="sldNum" sz="quarter" idx="12"/>
          </p:nvPr>
        </p:nvSpPr>
        <p:spPr/>
        <p:txBody>
          <a:bodyPr/>
          <a:lstStyle/>
          <a:p>
            <a:fld id="{91AF4DCE-3962-1C41-9789-A82EBE8B0C1E}" type="slidenum">
              <a:rPr lang="ru-RU"/>
              <a:pPr/>
              <a:t>6</a:t>
            </a:fld>
            <a:endParaRPr lang="ru-RU"/>
          </a:p>
        </p:txBody>
      </p:sp>
      <p:sp>
        <p:nvSpPr>
          <p:cNvPr id="46084" name="Text Box 4"/>
          <p:cNvSpPr txBox="1">
            <a:spLocks noChangeArrowheads="1"/>
          </p:cNvSpPr>
          <p:nvPr/>
        </p:nvSpPr>
        <p:spPr bwMode="auto">
          <a:xfrm>
            <a:off x="323850" y="188913"/>
            <a:ext cx="8424863" cy="1008062"/>
          </a:xfrm>
          <a:prstGeom prst="rect">
            <a:avLst/>
          </a:prstGeom>
          <a:solidFill>
            <a:schemeClr val="accent2"/>
          </a:solidFill>
          <a:ln w="9525">
            <a:noFill/>
            <a:miter lim="800000"/>
            <a:headEnd/>
            <a:tailEnd/>
          </a:ln>
          <a:effectLst/>
        </p:spPr>
        <p:txBody>
          <a:bodyPr anchor="ctr">
            <a:prstTxWarp prst="textNoShape">
              <a:avLst/>
            </a:prstTxWarp>
          </a:bodyPr>
          <a:lstStyle/>
          <a:p>
            <a:pPr algn="ctr"/>
            <a:r>
              <a:rPr lang="en-US" sz="2400">
                <a:solidFill>
                  <a:schemeClr val="bg1"/>
                </a:solidFill>
              </a:rPr>
              <a:t>Russian Forest Satellite Monitoring System</a:t>
            </a:r>
            <a:endParaRPr lang="ru-RU" sz="2400">
              <a:solidFill>
                <a:schemeClr val="bg1"/>
              </a:solidFill>
            </a:endParaRPr>
          </a:p>
          <a:p>
            <a:pPr algn="ctr"/>
            <a:r>
              <a:rPr lang="ru-RU" sz="1400">
                <a:solidFill>
                  <a:schemeClr val="bg1"/>
                </a:solidFill>
              </a:rPr>
              <a:t>Информационная система дистанционного мониторинга лесов </a:t>
            </a:r>
          </a:p>
          <a:p>
            <a:pPr algn="ctr"/>
            <a:r>
              <a:rPr lang="ru-RU" sz="1400">
                <a:solidFill>
                  <a:schemeClr val="bg1"/>
                </a:solidFill>
              </a:rPr>
              <a:t>ИСДМ-Рослесхоз</a:t>
            </a:r>
            <a:endParaRPr lang="en-US" sz="1400">
              <a:solidFill>
                <a:schemeClr val="bg1"/>
              </a:solidFill>
            </a:endParaRPr>
          </a:p>
        </p:txBody>
      </p:sp>
      <p:sp>
        <p:nvSpPr>
          <p:cNvPr id="46089" name="Text Box 9"/>
          <p:cNvSpPr txBox="1">
            <a:spLocks noChangeArrowheads="1"/>
          </p:cNvSpPr>
          <p:nvPr/>
        </p:nvSpPr>
        <p:spPr bwMode="auto">
          <a:xfrm>
            <a:off x="395288" y="5734050"/>
            <a:ext cx="3335337" cy="425450"/>
          </a:xfrm>
          <a:prstGeom prst="rect">
            <a:avLst/>
          </a:prstGeom>
          <a:solidFill>
            <a:srgbClr val="FFFFD3"/>
          </a:solidFill>
          <a:ln w="3175">
            <a:solidFill>
              <a:schemeClr val="tx1"/>
            </a:solidFill>
            <a:miter lim="800000"/>
            <a:headEnd/>
            <a:tailEnd/>
          </a:ln>
          <a:effectLst/>
        </p:spPr>
        <p:txBody>
          <a:bodyPr>
            <a:prstTxWarp prst="textNoShape">
              <a:avLst/>
            </a:prstTxWarp>
            <a:spAutoFit/>
          </a:bodyPr>
          <a:lstStyle/>
          <a:p>
            <a:pPr algn="ctr">
              <a:lnSpc>
                <a:spcPct val="120000"/>
              </a:lnSpc>
              <a:spcBef>
                <a:spcPct val="20000"/>
              </a:spcBef>
              <a:buClr>
                <a:schemeClr val="bg2"/>
              </a:buClr>
              <a:buSzPct val="65000"/>
              <a:buFont typeface="Wingdings" charset="2"/>
              <a:buNone/>
            </a:pPr>
            <a:r>
              <a:rPr lang="en-US" b="1"/>
              <a:t>Operational since</a:t>
            </a:r>
            <a:r>
              <a:rPr lang="ru-RU" b="1"/>
              <a:t> 2005</a:t>
            </a:r>
          </a:p>
        </p:txBody>
      </p:sp>
      <p:sp>
        <p:nvSpPr>
          <p:cNvPr id="46093" name="Text Box 13"/>
          <p:cNvSpPr txBox="1">
            <a:spLocks noChangeArrowheads="1"/>
          </p:cNvSpPr>
          <p:nvPr/>
        </p:nvSpPr>
        <p:spPr bwMode="auto">
          <a:xfrm>
            <a:off x="250825" y="1412875"/>
            <a:ext cx="3600450" cy="4206875"/>
          </a:xfrm>
          <a:prstGeom prst="rect">
            <a:avLst/>
          </a:prstGeom>
          <a:solidFill>
            <a:srgbClr val="FFFFD3"/>
          </a:solidFill>
          <a:ln w="3175">
            <a:solidFill>
              <a:schemeClr val="tx1"/>
            </a:solidFill>
            <a:miter lim="800000"/>
            <a:headEnd/>
            <a:tailEnd/>
          </a:ln>
          <a:effectLst/>
        </p:spPr>
        <p:txBody>
          <a:bodyPr>
            <a:prstTxWarp prst="textNoShape">
              <a:avLst/>
            </a:prstTxWarp>
            <a:spAutoFit/>
          </a:bodyPr>
          <a:lstStyle/>
          <a:p>
            <a:pPr algn="just">
              <a:lnSpc>
                <a:spcPct val="120000"/>
              </a:lnSpc>
              <a:spcBef>
                <a:spcPct val="20000"/>
              </a:spcBef>
              <a:buClr>
                <a:schemeClr val="bg2"/>
              </a:buClr>
              <a:buSzPct val="65000"/>
              <a:buFont typeface="Wingdings" charset="2"/>
              <a:buNone/>
            </a:pPr>
            <a:r>
              <a:rPr lang="en-US" sz="1600"/>
              <a:t>The system has been developed for Russian Forest Agency.  Its primary goal is forest fire monitoring of forest fund lands based on satellite observation systems as supporting of regional ground and air monitoring and protection services. Whole territory of Russia separated on the several monitoring zones. The system also collects meteorological data, lightning detection, cloud cover burned area and burned severity assessment, information on wildfires consequences.</a:t>
            </a:r>
          </a:p>
        </p:txBody>
      </p:sp>
      <p:pic>
        <p:nvPicPr>
          <p:cNvPr id="46094" name="Picture 14"/>
          <p:cNvPicPr>
            <a:picLocks noChangeAspect="1" noChangeArrowheads="1"/>
          </p:cNvPicPr>
          <p:nvPr/>
        </p:nvPicPr>
        <p:blipFill>
          <a:blip r:embed="rId2"/>
          <a:srcRect/>
          <a:stretch>
            <a:fillRect/>
          </a:stretch>
        </p:blipFill>
        <p:spPr bwMode="auto">
          <a:xfrm>
            <a:off x="179388" y="188913"/>
            <a:ext cx="1404937" cy="1004887"/>
          </a:xfrm>
          <a:prstGeom prst="rect">
            <a:avLst/>
          </a:prstGeom>
          <a:noFill/>
          <a:ln w="9525">
            <a:noFill/>
            <a:miter lim="800000"/>
            <a:headEnd/>
            <a:tailEnd/>
          </a:ln>
          <a:effectLst/>
        </p:spPr>
      </p:pic>
      <p:pic>
        <p:nvPicPr>
          <p:cNvPr id="46095" name="Picture 15" descr="logo_s"/>
          <p:cNvPicPr>
            <a:picLocks noChangeAspect="1" noChangeArrowheads="1"/>
          </p:cNvPicPr>
          <p:nvPr/>
        </p:nvPicPr>
        <p:blipFill>
          <a:blip r:embed="rId3"/>
          <a:srcRect/>
          <a:stretch>
            <a:fillRect/>
          </a:stretch>
        </p:blipFill>
        <p:spPr bwMode="auto">
          <a:xfrm>
            <a:off x="8101013" y="260350"/>
            <a:ext cx="581025" cy="685800"/>
          </a:xfrm>
          <a:prstGeom prst="rect">
            <a:avLst/>
          </a:prstGeom>
          <a:noFill/>
        </p:spPr>
      </p:pic>
      <p:pic>
        <p:nvPicPr>
          <p:cNvPr id="46096" name="Picture 16" descr="логотип"/>
          <p:cNvPicPr>
            <a:picLocks noChangeAspect="1" noChangeArrowheads="1"/>
          </p:cNvPicPr>
          <p:nvPr/>
        </p:nvPicPr>
        <p:blipFill>
          <a:blip r:embed="rId4"/>
          <a:srcRect/>
          <a:stretch>
            <a:fillRect/>
          </a:stretch>
        </p:blipFill>
        <p:spPr bwMode="auto">
          <a:xfrm>
            <a:off x="8008938" y="6326188"/>
            <a:ext cx="1135062" cy="525462"/>
          </a:xfrm>
          <a:prstGeom prst="rect">
            <a:avLst/>
          </a:prstGeom>
          <a:noFill/>
        </p:spPr>
      </p:pic>
      <p:pic>
        <p:nvPicPr>
          <p:cNvPr id="46097" name="Picture 17" descr="CEPL_CVET"/>
          <p:cNvPicPr>
            <a:picLocks noChangeAspect="1" noChangeArrowheads="1"/>
          </p:cNvPicPr>
          <p:nvPr/>
        </p:nvPicPr>
        <p:blipFill>
          <a:blip r:embed="rId5"/>
          <a:srcRect/>
          <a:stretch>
            <a:fillRect/>
          </a:stretch>
        </p:blipFill>
        <p:spPr bwMode="auto">
          <a:xfrm>
            <a:off x="0" y="6280150"/>
            <a:ext cx="946150" cy="577850"/>
          </a:xfrm>
          <a:prstGeom prst="rect">
            <a:avLst/>
          </a:prstGeom>
          <a:noFill/>
          <a:ln w="9525">
            <a:noFill/>
            <a:miter lim="800000"/>
            <a:headEnd/>
            <a:tailEnd/>
          </a:ln>
        </p:spPr>
      </p:pic>
      <p:pic>
        <p:nvPicPr>
          <p:cNvPr id="46099" name="Picture 19"/>
          <p:cNvPicPr>
            <a:picLocks noChangeAspect="1" noChangeArrowheads="1"/>
          </p:cNvPicPr>
          <p:nvPr/>
        </p:nvPicPr>
        <p:blipFill>
          <a:blip r:embed="rId6"/>
          <a:srcRect/>
          <a:stretch>
            <a:fillRect/>
          </a:stretch>
        </p:blipFill>
        <p:spPr bwMode="auto">
          <a:xfrm>
            <a:off x="4067175" y="1412875"/>
            <a:ext cx="4537075" cy="3344863"/>
          </a:xfrm>
          <a:prstGeom prst="rect">
            <a:avLst/>
          </a:prstGeom>
          <a:noFill/>
        </p:spPr>
      </p:pic>
      <p:grpSp>
        <p:nvGrpSpPr>
          <p:cNvPr id="46100" name="Group 20"/>
          <p:cNvGrpSpPr>
            <a:grpSpLocks/>
          </p:cNvGrpSpPr>
          <p:nvPr/>
        </p:nvGrpSpPr>
        <p:grpSpPr bwMode="auto">
          <a:xfrm>
            <a:off x="5003800" y="4797425"/>
            <a:ext cx="2438400" cy="1600200"/>
            <a:chOff x="480" y="3072"/>
            <a:chExt cx="1536" cy="1008"/>
          </a:xfrm>
        </p:grpSpPr>
        <p:sp>
          <p:nvSpPr>
            <p:cNvPr id="46101" name="Text Box 21"/>
            <p:cNvSpPr txBox="1">
              <a:spLocks noChangeArrowheads="1"/>
            </p:cNvSpPr>
            <p:nvPr/>
          </p:nvSpPr>
          <p:spPr bwMode="auto">
            <a:xfrm>
              <a:off x="480" y="3072"/>
              <a:ext cx="1536" cy="1008"/>
            </a:xfrm>
            <a:prstGeom prst="rect">
              <a:avLst/>
            </a:prstGeom>
            <a:solidFill>
              <a:srgbClr val="FFFFFF"/>
            </a:solidFill>
            <a:ln w="9525">
              <a:noFill/>
              <a:miter lim="800000"/>
              <a:headEnd/>
              <a:tailEnd/>
            </a:ln>
          </p:spPr>
          <p:txBody>
            <a:bodyPr>
              <a:prstTxWarp prst="textNoShape">
                <a:avLst/>
              </a:prstTxWarp>
            </a:bodyPr>
            <a:lstStyle/>
            <a:p>
              <a:pPr eaLnBrk="0" hangingPunct="0"/>
              <a:r>
                <a:rPr lang="en-US" sz="1400" b="1">
                  <a:latin typeface="Times New Roman" charset="0"/>
                </a:rPr>
                <a:t>Monitoring zones of Russia</a:t>
              </a:r>
              <a:endParaRPr lang="ru-RU" sz="1400" b="1">
                <a:latin typeface="Times New Roman" charset="0"/>
              </a:endParaRPr>
            </a:p>
            <a:p>
              <a:pPr eaLnBrk="0" hangingPunct="0"/>
              <a:endParaRPr lang="en-US" sz="1400" b="1" i="1">
                <a:latin typeface="Times New Roman" charset="0"/>
              </a:endParaRPr>
            </a:p>
            <a:p>
              <a:pPr eaLnBrk="0" hangingPunct="0"/>
              <a:r>
                <a:rPr lang="en-US" sz="1200" i="1">
                  <a:latin typeface="Times New Roman" charset="0"/>
                </a:rPr>
                <a:t>       Ground observations</a:t>
              </a:r>
              <a:endParaRPr lang="ru-RU" sz="1200">
                <a:latin typeface="Times New Roman" charset="0"/>
              </a:endParaRPr>
            </a:p>
            <a:p>
              <a:pPr eaLnBrk="0" hangingPunct="0"/>
              <a:r>
                <a:rPr lang="ru-RU" sz="1200" i="1">
                  <a:latin typeface="Times New Roman" charset="0"/>
                </a:rPr>
                <a:t>       </a:t>
              </a:r>
              <a:r>
                <a:rPr lang="en-US" sz="1200" i="1">
                  <a:latin typeface="Times New Roman" charset="0"/>
                </a:rPr>
                <a:t>Aircraft observations</a:t>
              </a:r>
              <a:endParaRPr lang="ru-RU" sz="1200">
                <a:latin typeface="Times New Roman" charset="0"/>
              </a:endParaRPr>
            </a:p>
            <a:p>
              <a:pPr eaLnBrk="0" hangingPunct="0"/>
              <a:r>
                <a:rPr lang="ru-RU" sz="1200" i="1">
                  <a:latin typeface="Times New Roman" charset="0"/>
                </a:rPr>
                <a:t>       </a:t>
              </a:r>
              <a:r>
                <a:rPr lang="en-US" sz="1200" i="1">
                  <a:latin typeface="Times New Roman" charset="0"/>
                </a:rPr>
                <a:t>Satellite observations</a:t>
              </a:r>
              <a:r>
                <a:rPr lang="ru-RU" sz="1200" i="1">
                  <a:latin typeface="Times New Roman" charset="0"/>
                </a:rPr>
                <a:t> II </a:t>
              </a:r>
              <a:r>
                <a:rPr lang="en-US" sz="1200" i="1">
                  <a:latin typeface="Times New Roman" charset="0"/>
                </a:rPr>
                <a:t>level</a:t>
              </a:r>
              <a:endParaRPr lang="ru-RU" sz="1200">
                <a:latin typeface="Times New Roman" charset="0"/>
              </a:endParaRPr>
            </a:p>
            <a:p>
              <a:pPr eaLnBrk="0" hangingPunct="0"/>
              <a:r>
                <a:rPr lang="ru-RU" sz="1200" i="1">
                  <a:latin typeface="Times New Roman" charset="0"/>
                </a:rPr>
                <a:t>       </a:t>
              </a:r>
              <a:r>
                <a:rPr lang="en-US" sz="1200" i="1">
                  <a:latin typeface="Times New Roman" charset="0"/>
                </a:rPr>
                <a:t>Satellite observations</a:t>
              </a:r>
              <a:r>
                <a:rPr lang="ru-RU" sz="1200" i="1">
                  <a:latin typeface="Times New Roman" charset="0"/>
                </a:rPr>
                <a:t> I </a:t>
              </a:r>
              <a:r>
                <a:rPr lang="en-US" sz="1200" i="1">
                  <a:latin typeface="Times New Roman" charset="0"/>
                </a:rPr>
                <a:t>level</a:t>
              </a:r>
              <a:endParaRPr lang="ru-RU" sz="1200">
                <a:latin typeface="Times New Roman" charset="0"/>
              </a:endParaRPr>
            </a:p>
            <a:p>
              <a:pPr eaLnBrk="0" hangingPunct="0"/>
              <a:r>
                <a:rPr lang="ru-RU" sz="1200" i="1">
                  <a:latin typeface="Times New Roman" charset="0"/>
                </a:rPr>
                <a:t>       </a:t>
              </a:r>
              <a:r>
                <a:rPr lang="en-US" sz="1200" i="1">
                  <a:latin typeface="Times New Roman" charset="0"/>
                </a:rPr>
                <a:t>National parks</a:t>
              </a:r>
              <a:endParaRPr lang="ru-RU" sz="1200">
                <a:latin typeface="Times New Roman" charset="0"/>
              </a:endParaRPr>
            </a:p>
            <a:p>
              <a:pPr eaLnBrk="0" hangingPunct="0"/>
              <a:r>
                <a:rPr lang="ru-RU" sz="1200" i="1">
                  <a:latin typeface="Times New Roman" charset="0"/>
                </a:rPr>
                <a:t>       </a:t>
              </a:r>
              <a:r>
                <a:rPr lang="en-US" sz="1200" i="1">
                  <a:latin typeface="Times New Roman" charset="0"/>
                </a:rPr>
                <a:t>Non-forest lands</a:t>
              </a:r>
              <a:endParaRPr lang="ru-RU" sz="1200">
                <a:latin typeface="Times New Roman" charset="0"/>
              </a:endParaRPr>
            </a:p>
            <a:p>
              <a:pPr eaLnBrk="0" hangingPunct="0"/>
              <a:endParaRPr lang="ru-RU" sz="1200">
                <a:latin typeface="Times New Roman" charset="0"/>
              </a:endParaRPr>
            </a:p>
          </p:txBody>
        </p:sp>
        <p:sp>
          <p:nvSpPr>
            <p:cNvPr id="46102" name="Rectangle 22"/>
            <p:cNvSpPr>
              <a:spLocks noChangeArrowheads="1"/>
            </p:cNvSpPr>
            <p:nvPr/>
          </p:nvSpPr>
          <p:spPr bwMode="auto">
            <a:xfrm>
              <a:off x="528" y="3360"/>
              <a:ext cx="96" cy="48"/>
            </a:xfrm>
            <a:prstGeom prst="rect">
              <a:avLst/>
            </a:prstGeom>
            <a:solidFill>
              <a:srgbClr val="808000"/>
            </a:solidFill>
            <a:ln w="9525">
              <a:solidFill>
                <a:schemeClr val="tx1"/>
              </a:solidFill>
              <a:miter lim="800000"/>
              <a:headEnd/>
              <a:tailEnd/>
            </a:ln>
            <a:effectLst/>
          </p:spPr>
          <p:txBody>
            <a:bodyPr wrap="none" anchor="ctr">
              <a:prstTxWarp prst="textNoShape">
                <a:avLst/>
              </a:prstTxWarp>
            </a:bodyPr>
            <a:lstStyle/>
            <a:p>
              <a:endParaRPr lang="en-US"/>
            </a:p>
          </p:txBody>
        </p:sp>
        <p:sp>
          <p:nvSpPr>
            <p:cNvPr id="46103" name="Rectangle 23"/>
            <p:cNvSpPr>
              <a:spLocks noChangeArrowheads="1"/>
            </p:cNvSpPr>
            <p:nvPr/>
          </p:nvSpPr>
          <p:spPr bwMode="auto">
            <a:xfrm>
              <a:off x="528" y="3456"/>
              <a:ext cx="96" cy="48"/>
            </a:xfrm>
            <a:prstGeom prst="rect">
              <a:avLst/>
            </a:prstGeom>
            <a:solidFill>
              <a:srgbClr val="008000"/>
            </a:solidFill>
            <a:ln w="9525">
              <a:solidFill>
                <a:schemeClr val="tx1"/>
              </a:solidFill>
              <a:miter lim="800000"/>
              <a:headEnd/>
              <a:tailEnd/>
            </a:ln>
            <a:effectLst/>
          </p:spPr>
          <p:txBody>
            <a:bodyPr wrap="none" anchor="ctr">
              <a:prstTxWarp prst="textNoShape">
                <a:avLst/>
              </a:prstTxWarp>
            </a:bodyPr>
            <a:lstStyle/>
            <a:p>
              <a:endParaRPr lang="en-US"/>
            </a:p>
          </p:txBody>
        </p:sp>
        <p:sp>
          <p:nvSpPr>
            <p:cNvPr id="46104" name="Rectangle 24"/>
            <p:cNvSpPr>
              <a:spLocks noChangeArrowheads="1"/>
            </p:cNvSpPr>
            <p:nvPr/>
          </p:nvSpPr>
          <p:spPr bwMode="auto">
            <a:xfrm>
              <a:off x="528" y="3600"/>
              <a:ext cx="96" cy="48"/>
            </a:xfrm>
            <a:prstGeom prst="rect">
              <a:avLst/>
            </a:prstGeom>
            <a:solidFill>
              <a:srgbClr val="99FF99"/>
            </a:solidFill>
            <a:ln w="9525">
              <a:solidFill>
                <a:schemeClr val="tx1"/>
              </a:solidFill>
              <a:miter lim="800000"/>
              <a:headEnd/>
              <a:tailEnd/>
            </a:ln>
            <a:effectLst/>
          </p:spPr>
          <p:txBody>
            <a:bodyPr wrap="none" anchor="ctr">
              <a:prstTxWarp prst="textNoShape">
                <a:avLst/>
              </a:prstTxWarp>
            </a:bodyPr>
            <a:lstStyle/>
            <a:p>
              <a:endParaRPr lang="en-US"/>
            </a:p>
          </p:txBody>
        </p:sp>
        <p:sp>
          <p:nvSpPr>
            <p:cNvPr id="46105" name="Rectangle 25"/>
            <p:cNvSpPr>
              <a:spLocks noChangeArrowheads="1"/>
            </p:cNvSpPr>
            <p:nvPr/>
          </p:nvSpPr>
          <p:spPr bwMode="auto">
            <a:xfrm>
              <a:off x="528" y="3696"/>
              <a:ext cx="96" cy="48"/>
            </a:xfrm>
            <a:prstGeom prst="rect">
              <a:avLst/>
            </a:prstGeom>
            <a:solidFill>
              <a:srgbClr val="C0C0C0"/>
            </a:solidFill>
            <a:ln w="9525">
              <a:solidFill>
                <a:schemeClr val="tx1"/>
              </a:solidFill>
              <a:miter lim="800000"/>
              <a:headEnd/>
              <a:tailEnd/>
            </a:ln>
            <a:effectLst/>
          </p:spPr>
          <p:txBody>
            <a:bodyPr wrap="none" anchor="ctr">
              <a:prstTxWarp prst="textNoShape">
                <a:avLst/>
              </a:prstTxWarp>
            </a:bodyPr>
            <a:lstStyle/>
            <a:p>
              <a:endParaRPr lang="en-US"/>
            </a:p>
          </p:txBody>
        </p:sp>
        <p:sp>
          <p:nvSpPr>
            <p:cNvPr id="46106" name="Rectangle 26"/>
            <p:cNvSpPr>
              <a:spLocks noChangeArrowheads="1"/>
            </p:cNvSpPr>
            <p:nvPr/>
          </p:nvSpPr>
          <p:spPr bwMode="auto">
            <a:xfrm>
              <a:off x="528" y="3840"/>
              <a:ext cx="96" cy="48"/>
            </a:xfrm>
            <a:prstGeom prst="rect">
              <a:avLst/>
            </a:prstGeom>
            <a:solidFill>
              <a:srgbClr val="FFCC99"/>
            </a:solidFill>
            <a:ln w="9525">
              <a:solidFill>
                <a:schemeClr val="tx1"/>
              </a:solidFill>
              <a:miter lim="800000"/>
              <a:headEnd/>
              <a:tailEnd/>
            </a:ln>
            <a:effectLst/>
          </p:spPr>
          <p:txBody>
            <a:bodyPr wrap="none" anchor="ctr">
              <a:prstTxWarp prst="textNoShape">
                <a:avLst/>
              </a:prstTxWarp>
            </a:bodyPr>
            <a:lstStyle/>
            <a:p>
              <a:endParaRPr lang="en-US"/>
            </a:p>
          </p:txBody>
        </p:sp>
        <p:sp>
          <p:nvSpPr>
            <p:cNvPr id="46107" name="Rectangle 27"/>
            <p:cNvSpPr>
              <a:spLocks noChangeArrowheads="1"/>
            </p:cNvSpPr>
            <p:nvPr/>
          </p:nvSpPr>
          <p:spPr bwMode="auto">
            <a:xfrm>
              <a:off x="528" y="3936"/>
              <a:ext cx="96" cy="48"/>
            </a:xfrm>
            <a:prstGeom prst="rect">
              <a:avLst/>
            </a:prstGeom>
            <a:solidFill>
              <a:schemeClr val="bg2"/>
            </a:solidFill>
            <a:ln w="9525">
              <a:solidFill>
                <a:schemeClr val="tx1"/>
              </a:solidFill>
              <a:miter lim="800000"/>
              <a:headEnd/>
              <a:tailEnd/>
            </a:ln>
            <a:effectLst/>
          </p:spPr>
          <p:txBody>
            <a:bodyPr wrap="none" anchor="ctr">
              <a:prstTxWarp prst="textNoShape">
                <a:avLst/>
              </a:prstTxWarp>
            </a:bodyPr>
            <a:lstStyle/>
            <a:p>
              <a:endParaRPr lang="en-US"/>
            </a:p>
          </p:txBody>
        </p:sp>
      </p:gr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9" name="Slide Number Placeholder 5"/>
          <p:cNvSpPr>
            <a:spLocks noGrp="1"/>
          </p:cNvSpPr>
          <p:nvPr>
            <p:ph type="sldNum" sz="quarter" idx="12"/>
          </p:nvPr>
        </p:nvSpPr>
        <p:spPr/>
        <p:txBody>
          <a:bodyPr/>
          <a:lstStyle/>
          <a:p>
            <a:fld id="{8C7EDC7F-ABFA-C84F-8581-9B1435D9E0E2}" type="slidenum">
              <a:rPr lang="ru-RU"/>
              <a:pPr/>
              <a:t>7</a:t>
            </a:fld>
            <a:endParaRPr lang="ru-RU"/>
          </a:p>
        </p:txBody>
      </p:sp>
      <p:sp>
        <p:nvSpPr>
          <p:cNvPr id="47106" name="Rectangle 2"/>
          <p:cNvSpPr>
            <a:spLocks noGrp="1" noChangeArrowheads="1"/>
          </p:cNvSpPr>
          <p:nvPr>
            <p:ph type="title"/>
          </p:nvPr>
        </p:nvSpPr>
        <p:spPr>
          <a:xfrm>
            <a:off x="838200" y="274638"/>
            <a:ext cx="7620000" cy="922337"/>
          </a:xfrm>
          <a:solidFill>
            <a:schemeClr val="accent2"/>
          </a:solidFill>
        </p:spPr>
        <p:txBody>
          <a:bodyPr/>
          <a:lstStyle/>
          <a:p>
            <a:r>
              <a:rPr lang="en-US" sz="2400">
                <a:solidFill>
                  <a:schemeClr val="bg1"/>
                </a:solidFill>
              </a:rPr>
              <a:t>Satellite monitoring system of forest fires – satellite data source and  coverage</a:t>
            </a:r>
            <a:endParaRPr lang="ru-RU" sz="2400">
              <a:solidFill>
                <a:schemeClr val="bg1"/>
              </a:solidFill>
            </a:endParaRPr>
          </a:p>
        </p:txBody>
      </p:sp>
      <p:sp>
        <p:nvSpPr>
          <p:cNvPr id="47108" name="Rectangle 4"/>
          <p:cNvSpPr>
            <a:spLocks noChangeAspect="1" noChangeArrowheads="1"/>
          </p:cNvSpPr>
          <p:nvPr/>
        </p:nvSpPr>
        <p:spPr bwMode="auto">
          <a:xfrm>
            <a:off x="685800" y="1371600"/>
            <a:ext cx="8226425" cy="5003800"/>
          </a:xfrm>
          <a:prstGeom prst="rect">
            <a:avLst/>
          </a:prstGeom>
          <a:solidFill>
            <a:srgbClr val="FFFFCC"/>
          </a:solidFill>
          <a:ln w="9525">
            <a:solidFill>
              <a:schemeClr val="tx1"/>
            </a:solidFill>
            <a:miter lim="800000"/>
            <a:headEnd/>
            <a:tailEnd/>
          </a:ln>
          <a:effectLst/>
        </p:spPr>
        <p:txBody>
          <a:bodyPr wrap="none" anchor="ctr">
            <a:prstTxWarp prst="textNoShape">
              <a:avLst/>
            </a:prstTxWarp>
          </a:bodyPr>
          <a:lstStyle/>
          <a:p>
            <a:endParaRPr lang="en-US"/>
          </a:p>
        </p:txBody>
      </p:sp>
      <p:graphicFrame>
        <p:nvGraphicFramePr>
          <p:cNvPr id="47109" name="Object 5"/>
          <p:cNvGraphicFramePr>
            <a:graphicFrameLocks noChangeAspect="1"/>
          </p:cNvGraphicFramePr>
          <p:nvPr/>
        </p:nvGraphicFramePr>
        <p:xfrm>
          <a:off x="914400" y="1524000"/>
          <a:ext cx="7550150" cy="4722813"/>
        </p:xfrm>
        <a:graphic>
          <a:graphicData uri="http://schemas.openxmlformats.org/presentationml/2006/ole">
            <p:oleObj spid="_x0000_s47109" name="Visio" r:id="rId3" imgW="10036440" imgH="6276960" progId="Visio.Drawing.6">
              <p:embed/>
            </p:oleObj>
          </a:graphicData>
        </a:graphic>
      </p:graphicFrame>
      <p:sp>
        <p:nvSpPr>
          <p:cNvPr id="47110" name="Rectangle 6"/>
          <p:cNvSpPr>
            <a:spLocks noChangeArrowheads="1"/>
          </p:cNvSpPr>
          <p:nvPr/>
        </p:nvSpPr>
        <p:spPr bwMode="auto">
          <a:xfrm>
            <a:off x="3733800" y="5715000"/>
            <a:ext cx="5105400" cy="990600"/>
          </a:xfrm>
          <a:prstGeom prst="rect">
            <a:avLst/>
          </a:prstGeom>
          <a:solidFill>
            <a:schemeClr val="bg1"/>
          </a:solidFill>
          <a:ln w="9525">
            <a:solidFill>
              <a:srgbClr val="0000FF"/>
            </a:solidFill>
            <a:miter lim="800000"/>
            <a:headEnd/>
            <a:tailEnd/>
          </a:ln>
          <a:effectLst/>
        </p:spPr>
        <p:txBody>
          <a:bodyPr>
            <a:prstTxWarp prst="textNoShape">
              <a:avLst/>
            </a:prstTxWarp>
          </a:bodyPr>
          <a:lstStyle/>
          <a:p>
            <a:pPr marL="819150" lvl="1" indent="-285750">
              <a:lnSpc>
                <a:spcPct val="110000"/>
              </a:lnSpc>
              <a:spcBef>
                <a:spcPct val="20000"/>
              </a:spcBef>
            </a:pPr>
            <a:r>
              <a:rPr lang="en-GB" sz="800">
                <a:ea typeface="Geneva" charset="-128"/>
              </a:rPr>
              <a:t>Initial data, hotspots and derived products of: </a:t>
            </a:r>
          </a:p>
          <a:p>
            <a:pPr marL="819150" lvl="1" indent="-285750">
              <a:lnSpc>
                <a:spcPct val="110000"/>
              </a:lnSpc>
              <a:spcBef>
                <a:spcPct val="20000"/>
              </a:spcBef>
              <a:buFontTx/>
              <a:buChar char="–"/>
            </a:pPr>
            <a:r>
              <a:rPr lang="en-GB" sz="800">
                <a:ea typeface="Geneva" charset="-128"/>
              </a:rPr>
              <a:t>AVHRR-NOAA satellites from Receiving Centres of “Avialesookhrana” (Pushkino, Irkutsk);</a:t>
            </a:r>
          </a:p>
          <a:p>
            <a:pPr marL="819150" lvl="1" indent="-285750">
              <a:lnSpc>
                <a:spcPct val="110000"/>
              </a:lnSpc>
              <a:spcBef>
                <a:spcPct val="20000"/>
              </a:spcBef>
              <a:buFontTx/>
              <a:buChar char="–"/>
            </a:pPr>
            <a:r>
              <a:rPr lang="en-GB" sz="800">
                <a:ea typeface="Geneva" charset="-128"/>
              </a:rPr>
              <a:t>MODIS-TERRA and AQUA satellites from Russian Receiving Centres of meteorological service “Rosgidromet” (Moscow, Novosibirsk, Khabarovsk) and foreign Processing Centre (University of Maryland, Washington, USA);</a:t>
            </a:r>
          </a:p>
          <a:p>
            <a:pPr marL="819150" lvl="1" indent="-285750">
              <a:lnSpc>
                <a:spcPct val="110000"/>
              </a:lnSpc>
              <a:spcBef>
                <a:spcPct val="20000"/>
              </a:spcBef>
              <a:buFontTx/>
              <a:buChar char="–"/>
            </a:pPr>
            <a:r>
              <a:rPr lang="en-GB" sz="800" i="1">
                <a:ea typeface="Geneva" charset="-128"/>
              </a:rPr>
              <a:t>VEGETATION-SPOT satellites from European Processing Centres VITO (Belgian)</a:t>
            </a:r>
            <a:endParaRPr lang="en-GB" sz="1000" i="1">
              <a:ea typeface="Geneva" charset="-128"/>
            </a:endParaRPr>
          </a:p>
        </p:txBody>
      </p:sp>
      <p:sp>
        <p:nvSpPr>
          <p:cNvPr id="47111" name="Text Box 7"/>
          <p:cNvSpPr txBox="1">
            <a:spLocks noChangeArrowheads="1"/>
          </p:cNvSpPr>
          <p:nvPr/>
        </p:nvSpPr>
        <p:spPr bwMode="auto">
          <a:xfrm>
            <a:off x="838200" y="3962400"/>
            <a:ext cx="1676400" cy="682625"/>
          </a:xfrm>
          <a:prstGeom prst="rect">
            <a:avLst/>
          </a:prstGeom>
          <a:solidFill>
            <a:schemeClr val="bg1"/>
          </a:solidFill>
          <a:ln w="9525">
            <a:solidFill>
              <a:schemeClr val="tx1"/>
            </a:solidFill>
            <a:miter lim="800000"/>
            <a:headEnd/>
            <a:tailEnd/>
          </a:ln>
          <a:effectLst/>
        </p:spPr>
        <p:txBody>
          <a:bodyPr>
            <a:prstTxWarp prst="textNoShape">
              <a:avLst/>
            </a:prstTxWarp>
            <a:spAutoFit/>
          </a:bodyPr>
          <a:lstStyle/>
          <a:p>
            <a:pPr algn="ctr">
              <a:spcBef>
                <a:spcPct val="50000"/>
              </a:spcBef>
            </a:pPr>
            <a:r>
              <a:rPr lang="en-US" sz="1000" b="1" u="sng"/>
              <a:t>Moscow, IKI RAS</a:t>
            </a:r>
            <a:r>
              <a:rPr lang="en-US" sz="1000"/>
              <a:t> </a:t>
            </a:r>
          </a:p>
          <a:p>
            <a:pPr algn="ctr">
              <a:spcBef>
                <a:spcPct val="50000"/>
              </a:spcBef>
            </a:pPr>
            <a:r>
              <a:rPr lang="en-US" sz="800"/>
              <a:t>MODIS (TERRA&amp;AQUA) – </a:t>
            </a:r>
            <a:br>
              <a:rPr lang="en-US" sz="800"/>
            </a:br>
            <a:r>
              <a:rPr lang="en-US" sz="800"/>
              <a:t>NIC “Planeta” station </a:t>
            </a:r>
            <a:br>
              <a:rPr lang="en-US" sz="800"/>
            </a:br>
            <a:r>
              <a:rPr lang="en-US" sz="800"/>
              <a:t>AVHRR (NOAA) – local station</a:t>
            </a:r>
            <a:endParaRPr lang="ru-RU" sz="800"/>
          </a:p>
        </p:txBody>
      </p:sp>
      <p:sp>
        <p:nvSpPr>
          <p:cNvPr id="47112" name="Text Box 8"/>
          <p:cNvSpPr txBox="1">
            <a:spLocks noChangeArrowheads="1"/>
          </p:cNvSpPr>
          <p:nvPr/>
        </p:nvSpPr>
        <p:spPr bwMode="auto">
          <a:xfrm>
            <a:off x="2667000" y="1700213"/>
            <a:ext cx="1524000" cy="814387"/>
          </a:xfrm>
          <a:prstGeom prst="rect">
            <a:avLst/>
          </a:prstGeom>
          <a:solidFill>
            <a:schemeClr val="bg1"/>
          </a:solidFill>
          <a:ln w="9525">
            <a:solidFill>
              <a:schemeClr val="tx1"/>
            </a:solidFill>
            <a:miter lim="800000"/>
            <a:headEnd/>
            <a:tailEnd/>
          </a:ln>
          <a:effectLst/>
        </p:spPr>
        <p:txBody>
          <a:bodyPr>
            <a:prstTxWarp prst="textNoShape">
              <a:avLst/>
            </a:prstTxWarp>
          </a:bodyPr>
          <a:lstStyle/>
          <a:p>
            <a:pPr algn="ctr">
              <a:spcBef>
                <a:spcPct val="50000"/>
              </a:spcBef>
            </a:pPr>
            <a:r>
              <a:rPr lang="en-US" sz="1000" b="1" u="sng"/>
              <a:t>Pushkino, Center Airbase</a:t>
            </a:r>
            <a:r>
              <a:rPr lang="en-US" sz="1000"/>
              <a:t> </a:t>
            </a:r>
          </a:p>
          <a:p>
            <a:pPr algn="ctr">
              <a:spcBef>
                <a:spcPct val="50000"/>
              </a:spcBef>
            </a:pPr>
            <a:r>
              <a:rPr lang="en-US" sz="800"/>
              <a:t>MODIS (TERRA&amp;AQUA) , SPOT4-HRVIR local station</a:t>
            </a:r>
            <a:endParaRPr lang="ru-RU" sz="800"/>
          </a:p>
        </p:txBody>
      </p:sp>
      <p:sp>
        <p:nvSpPr>
          <p:cNvPr id="47113" name="Freeform 9"/>
          <p:cNvSpPr>
            <a:spLocks/>
          </p:cNvSpPr>
          <p:nvPr/>
        </p:nvSpPr>
        <p:spPr bwMode="auto">
          <a:xfrm>
            <a:off x="1219200" y="1828800"/>
            <a:ext cx="457200" cy="990600"/>
          </a:xfrm>
          <a:custGeom>
            <a:avLst/>
            <a:gdLst/>
            <a:ahLst/>
            <a:cxnLst>
              <a:cxn ang="0">
                <a:pos x="0" y="0"/>
              </a:cxn>
              <a:cxn ang="0">
                <a:pos x="192" y="48"/>
              </a:cxn>
              <a:cxn ang="0">
                <a:pos x="288" y="288"/>
              </a:cxn>
            </a:cxnLst>
            <a:rect l="0" t="0" r="r" b="b"/>
            <a:pathLst>
              <a:path w="288" h="288">
                <a:moveTo>
                  <a:pt x="0" y="0"/>
                </a:moveTo>
                <a:cubicBezTo>
                  <a:pt x="72" y="0"/>
                  <a:pt x="144" y="0"/>
                  <a:pt x="192" y="48"/>
                </a:cubicBezTo>
                <a:cubicBezTo>
                  <a:pt x="240" y="96"/>
                  <a:pt x="264" y="192"/>
                  <a:pt x="288" y="288"/>
                </a:cubicBezTo>
              </a:path>
            </a:pathLst>
          </a:custGeom>
          <a:noFill/>
          <a:ln w="28575" cmpd="sng">
            <a:solidFill>
              <a:srgbClr val="0000FF"/>
            </a:solidFill>
            <a:round/>
            <a:headEnd type="none" w="med" len="med"/>
            <a:tailEnd type="triangle" w="med" len="med"/>
          </a:ln>
          <a:effectLst/>
        </p:spPr>
        <p:txBody>
          <a:bodyPr>
            <a:prstTxWarp prst="textNoShape">
              <a:avLst/>
            </a:prstTxWarp>
          </a:bodyPr>
          <a:lstStyle/>
          <a:p>
            <a:endParaRPr lang="en-US"/>
          </a:p>
        </p:txBody>
      </p:sp>
      <p:sp>
        <p:nvSpPr>
          <p:cNvPr id="47114" name="Text Box 10"/>
          <p:cNvSpPr txBox="1">
            <a:spLocks noChangeArrowheads="1"/>
          </p:cNvSpPr>
          <p:nvPr/>
        </p:nvSpPr>
        <p:spPr bwMode="auto">
          <a:xfrm>
            <a:off x="381000" y="2057400"/>
            <a:ext cx="990600" cy="533400"/>
          </a:xfrm>
          <a:prstGeom prst="rect">
            <a:avLst/>
          </a:prstGeom>
          <a:solidFill>
            <a:schemeClr val="bg1"/>
          </a:solidFill>
          <a:ln w="9525">
            <a:solidFill>
              <a:schemeClr val="tx1"/>
            </a:solidFill>
            <a:miter lim="800000"/>
            <a:headEnd/>
            <a:tailEnd/>
          </a:ln>
          <a:effectLst/>
        </p:spPr>
        <p:txBody>
          <a:bodyPr>
            <a:prstTxWarp prst="textNoShape">
              <a:avLst/>
            </a:prstTxWarp>
          </a:bodyPr>
          <a:lstStyle/>
          <a:p>
            <a:pPr algn="ctr">
              <a:spcBef>
                <a:spcPct val="50000"/>
              </a:spcBef>
            </a:pPr>
            <a:r>
              <a:rPr lang="en-US" sz="1000" b="1" u="sng"/>
              <a:t>Belgian, VITO</a:t>
            </a:r>
            <a:r>
              <a:rPr lang="en-US" sz="1000"/>
              <a:t> </a:t>
            </a:r>
          </a:p>
          <a:p>
            <a:pPr algn="ctr">
              <a:spcBef>
                <a:spcPct val="50000"/>
              </a:spcBef>
            </a:pPr>
            <a:r>
              <a:rPr lang="en-US" sz="800"/>
              <a:t>SPOT-VGT</a:t>
            </a:r>
            <a:endParaRPr lang="ru-RU" sz="800"/>
          </a:p>
        </p:txBody>
      </p:sp>
      <p:sp>
        <p:nvSpPr>
          <p:cNvPr id="47115" name="Text Box 11"/>
          <p:cNvSpPr txBox="1">
            <a:spLocks noChangeArrowheads="1"/>
          </p:cNvSpPr>
          <p:nvPr/>
        </p:nvSpPr>
        <p:spPr bwMode="auto">
          <a:xfrm>
            <a:off x="1676400" y="4876800"/>
            <a:ext cx="1704975" cy="560388"/>
          </a:xfrm>
          <a:prstGeom prst="rect">
            <a:avLst/>
          </a:prstGeom>
          <a:solidFill>
            <a:schemeClr val="bg1"/>
          </a:solidFill>
          <a:ln w="9525">
            <a:solidFill>
              <a:schemeClr val="tx1"/>
            </a:solidFill>
            <a:miter lim="800000"/>
            <a:headEnd/>
            <a:tailEnd/>
          </a:ln>
          <a:effectLst/>
        </p:spPr>
        <p:txBody>
          <a:bodyPr>
            <a:prstTxWarp prst="textNoShape">
              <a:avLst/>
            </a:prstTxWarp>
            <a:spAutoFit/>
          </a:bodyPr>
          <a:lstStyle/>
          <a:p>
            <a:pPr algn="ctr">
              <a:spcBef>
                <a:spcPct val="50000"/>
              </a:spcBef>
            </a:pPr>
            <a:r>
              <a:rPr lang="en-US" sz="1000" b="1" u="sng"/>
              <a:t>Novosibirsk, WS RCPOD</a:t>
            </a:r>
            <a:r>
              <a:rPr lang="en-US" sz="1000"/>
              <a:t> </a:t>
            </a:r>
          </a:p>
          <a:p>
            <a:pPr algn="ctr">
              <a:spcBef>
                <a:spcPct val="50000"/>
              </a:spcBef>
            </a:pPr>
            <a:r>
              <a:rPr lang="en-US" sz="800"/>
              <a:t>MODIS (TERRA&amp;AQUA) local station</a:t>
            </a:r>
            <a:endParaRPr lang="ru-RU" sz="800"/>
          </a:p>
        </p:txBody>
      </p:sp>
      <p:sp>
        <p:nvSpPr>
          <p:cNvPr id="47116" name="Text Box 12"/>
          <p:cNvSpPr txBox="1">
            <a:spLocks noChangeArrowheads="1"/>
          </p:cNvSpPr>
          <p:nvPr/>
        </p:nvSpPr>
        <p:spPr bwMode="auto">
          <a:xfrm>
            <a:off x="4981575" y="2628900"/>
            <a:ext cx="1371600" cy="990600"/>
          </a:xfrm>
          <a:prstGeom prst="rect">
            <a:avLst/>
          </a:prstGeom>
          <a:solidFill>
            <a:schemeClr val="bg1"/>
          </a:solidFill>
          <a:ln w="9525">
            <a:solidFill>
              <a:schemeClr val="tx1"/>
            </a:solidFill>
            <a:miter lim="800000"/>
            <a:headEnd/>
            <a:tailEnd/>
          </a:ln>
          <a:effectLst/>
        </p:spPr>
        <p:txBody>
          <a:bodyPr>
            <a:prstTxWarp prst="textNoShape">
              <a:avLst/>
            </a:prstTxWarp>
          </a:bodyPr>
          <a:lstStyle/>
          <a:p>
            <a:pPr algn="ctr">
              <a:spcBef>
                <a:spcPct val="50000"/>
              </a:spcBef>
            </a:pPr>
            <a:r>
              <a:rPr lang="en-US" sz="1000" b="1" u="sng"/>
              <a:t>Irkutsk, Airbase</a:t>
            </a:r>
            <a:r>
              <a:rPr lang="en-US" sz="1000"/>
              <a:t> </a:t>
            </a:r>
          </a:p>
          <a:p>
            <a:pPr algn="ctr">
              <a:spcBef>
                <a:spcPct val="50000"/>
              </a:spcBef>
            </a:pPr>
            <a:r>
              <a:rPr lang="en-US" sz="800"/>
              <a:t>AVHRR (NOAA) local station</a:t>
            </a:r>
            <a:br>
              <a:rPr lang="en-US" sz="800"/>
            </a:br>
            <a:r>
              <a:rPr lang="en-US" sz="800"/>
              <a:t> MODIS (TERRA&amp;AQUA)  - Krasnoyarsk station</a:t>
            </a:r>
            <a:endParaRPr lang="ru-RU" sz="800"/>
          </a:p>
        </p:txBody>
      </p:sp>
      <p:sp>
        <p:nvSpPr>
          <p:cNvPr id="47117" name="Text Box 13"/>
          <p:cNvSpPr txBox="1">
            <a:spLocks noChangeArrowheads="1"/>
          </p:cNvSpPr>
          <p:nvPr/>
        </p:nvSpPr>
        <p:spPr bwMode="auto">
          <a:xfrm>
            <a:off x="3429000" y="2667000"/>
            <a:ext cx="1476375" cy="865188"/>
          </a:xfrm>
          <a:prstGeom prst="rect">
            <a:avLst/>
          </a:prstGeom>
          <a:solidFill>
            <a:schemeClr val="bg1"/>
          </a:solidFill>
          <a:ln w="9525">
            <a:solidFill>
              <a:schemeClr val="tx1"/>
            </a:solidFill>
            <a:miter lim="800000"/>
            <a:headEnd/>
            <a:tailEnd/>
          </a:ln>
          <a:effectLst/>
        </p:spPr>
        <p:txBody>
          <a:bodyPr>
            <a:prstTxWarp prst="textNoShape">
              <a:avLst/>
            </a:prstTxWarp>
            <a:spAutoFit/>
          </a:bodyPr>
          <a:lstStyle/>
          <a:p>
            <a:pPr algn="ctr">
              <a:spcBef>
                <a:spcPct val="50000"/>
              </a:spcBef>
            </a:pPr>
            <a:r>
              <a:rPr lang="en-US" sz="1000" b="1" u="sng"/>
              <a:t>Krasnoyarsk, Sukachev Forest Institute</a:t>
            </a:r>
            <a:r>
              <a:rPr lang="en-US" sz="1000" b="1"/>
              <a:t> </a:t>
            </a:r>
          </a:p>
          <a:p>
            <a:pPr algn="ctr">
              <a:spcBef>
                <a:spcPct val="50000"/>
              </a:spcBef>
            </a:pPr>
            <a:r>
              <a:rPr lang="en-US" sz="800"/>
              <a:t>MODIS (TERRA&amp;AQUA) local station</a:t>
            </a:r>
            <a:endParaRPr lang="ru-RU" sz="800"/>
          </a:p>
        </p:txBody>
      </p:sp>
      <p:sp>
        <p:nvSpPr>
          <p:cNvPr id="47118" name="Freeform 14"/>
          <p:cNvSpPr>
            <a:spLocks/>
          </p:cNvSpPr>
          <p:nvPr/>
        </p:nvSpPr>
        <p:spPr bwMode="auto">
          <a:xfrm rot="11213944">
            <a:off x="914400" y="2667000"/>
            <a:ext cx="457200" cy="457200"/>
          </a:xfrm>
          <a:custGeom>
            <a:avLst/>
            <a:gdLst/>
            <a:ahLst/>
            <a:cxnLst>
              <a:cxn ang="0">
                <a:pos x="0" y="0"/>
              </a:cxn>
              <a:cxn ang="0">
                <a:pos x="192" y="48"/>
              </a:cxn>
              <a:cxn ang="0">
                <a:pos x="288" y="288"/>
              </a:cxn>
            </a:cxnLst>
            <a:rect l="0" t="0" r="r" b="b"/>
            <a:pathLst>
              <a:path w="288" h="288">
                <a:moveTo>
                  <a:pt x="0" y="0"/>
                </a:moveTo>
                <a:cubicBezTo>
                  <a:pt x="72" y="0"/>
                  <a:pt x="144" y="0"/>
                  <a:pt x="192" y="48"/>
                </a:cubicBezTo>
                <a:cubicBezTo>
                  <a:pt x="240" y="96"/>
                  <a:pt x="264" y="192"/>
                  <a:pt x="288" y="288"/>
                </a:cubicBezTo>
              </a:path>
            </a:pathLst>
          </a:custGeom>
          <a:noFill/>
          <a:ln w="28575" cmpd="sng">
            <a:solidFill>
              <a:srgbClr val="0000FF"/>
            </a:solidFill>
            <a:round/>
            <a:headEnd type="triangle" w="med" len="med"/>
            <a:tailEnd type="none" w="med" len="med"/>
          </a:ln>
          <a:effectLst/>
        </p:spPr>
        <p:txBody>
          <a:bodyPr>
            <a:prstTxWarp prst="textNoShape">
              <a:avLst/>
            </a:prstTxWarp>
          </a:bodyPr>
          <a:lstStyle/>
          <a:p>
            <a:endParaRPr lang="en-US"/>
          </a:p>
        </p:txBody>
      </p:sp>
      <p:sp>
        <p:nvSpPr>
          <p:cNvPr id="47119" name="Text Box 15"/>
          <p:cNvSpPr txBox="1">
            <a:spLocks noChangeArrowheads="1"/>
          </p:cNvSpPr>
          <p:nvPr/>
        </p:nvSpPr>
        <p:spPr bwMode="auto">
          <a:xfrm>
            <a:off x="838200" y="1447800"/>
            <a:ext cx="990600" cy="533400"/>
          </a:xfrm>
          <a:prstGeom prst="rect">
            <a:avLst/>
          </a:prstGeom>
          <a:solidFill>
            <a:schemeClr val="bg1"/>
          </a:solidFill>
          <a:ln w="9525">
            <a:solidFill>
              <a:schemeClr val="tx1"/>
            </a:solidFill>
            <a:miter lim="800000"/>
            <a:headEnd/>
            <a:tailEnd/>
          </a:ln>
          <a:effectLst/>
        </p:spPr>
        <p:txBody>
          <a:bodyPr>
            <a:prstTxWarp prst="textNoShape">
              <a:avLst/>
            </a:prstTxWarp>
          </a:bodyPr>
          <a:lstStyle/>
          <a:p>
            <a:pPr algn="ctr">
              <a:spcBef>
                <a:spcPct val="50000"/>
              </a:spcBef>
            </a:pPr>
            <a:r>
              <a:rPr lang="en-US" sz="1000" b="1" u="sng"/>
              <a:t>USA, UMd</a:t>
            </a:r>
            <a:r>
              <a:rPr lang="en-US" sz="1000"/>
              <a:t> </a:t>
            </a:r>
          </a:p>
          <a:p>
            <a:pPr algn="ctr">
              <a:spcBef>
                <a:spcPct val="50000"/>
              </a:spcBef>
            </a:pPr>
            <a:r>
              <a:rPr lang="en-US" sz="800"/>
              <a:t>MODIS hotspots</a:t>
            </a:r>
            <a:endParaRPr lang="ru-RU" sz="800"/>
          </a:p>
        </p:txBody>
      </p:sp>
      <p:sp>
        <p:nvSpPr>
          <p:cNvPr id="47120" name="Text Box 16"/>
          <p:cNvSpPr txBox="1">
            <a:spLocks noChangeArrowheads="1"/>
          </p:cNvSpPr>
          <p:nvPr/>
        </p:nvSpPr>
        <p:spPr bwMode="auto">
          <a:xfrm>
            <a:off x="6858000" y="2667000"/>
            <a:ext cx="1676400" cy="560388"/>
          </a:xfrm>
          <a:prstGeom prst="rect">
            <a:avLst/>
          </a:prstGeom>
          <a:solidFill>
            <a:schemeClr val="bg1"/>
          </a:solidFill>
          <a:ln w="9525">
            <a:solidFill>
              <a:schemeClr val="tx1"/>
            </a:solidFill>
            <a:miter lim="800000"/>
            <a:headEnd/>
            <a:tailEnd/>
          </a:ln>
          <a:effectLst/>
        </p:spPr>
        <p:txBody>
          <a:bodyPr>
            <a:prstTxWarp prst="textNoShape">
              <a:avLst/>
            </a:prstTxWarp>
            <a:spAutoFit/>
          </a:bodyPr>
          <a:lstStyle/>
          <a:p>
            <a:pPr algn="ctr">
              <a:spcBef>
                <a:spcPct val="50000"/>
              </a:spcBef>
            </a:pPr>
            <a:r>
              <a:rPr lang="en-US" sz="1000" b="1" u="sng"/>
              <a:t>Khabarovsk, FE RCPOD</a:t>
            </a:r>
            <a:r>
              <a:rPr lang="en-US" sz="1000" b="1"/>
              <a:t> </a:t>
            </a:r>
          </a:p>
          <a:p>
            <a:pPr algn="ctr">
              <a:spcBef>
                <a:spcPct val="50000"/>
              </a:spcBef>
            </a:pPr>
            <a:r>
              <a:rPr lang="en-US" sz="800"/>
              <a:t>MODIS (TERRA&amp;AQUA) and AVHRR (NOAA) – local stations</a:t>
            </a:r>
            <a:endParaRPr lang="ru-RU" sz="800"/>
          </a:p>
        </p:txBody>
      </p:sp>
      <p:sp>
        <p:nvSpPr>
          <p:cNvPr id="47121" name="Text Box 17"/>
          <p:cNvSpPr txBox="1">
            <a:spLocks noChangeArrowheads="1"/>
          </p:cNvSpPr>
          <p:nvPr/>
        </p:nvSpPr>
        <p:spPr bwMode="auto">
          <a:xfrm>
            <a:off x="6400800" y="3352800"/>
            <a:ext cx="1676400" cy="560388"/>
          </a:xfrm>
          <a:prstGeom prst="rect">
            <a:avLst/>
          </a:prstGeom>
          <a:solidFill>
            <a:schemeClr val="bg1"/>
          </a:solidFill>
          <a:ln w="9525">
            <a:solidFill>
              <a:schemeClr val="tx1"/>
            </a:solidFill>
            <a:miter lim="800000"/>
            <a:headEnd/>
            <a:tailEnd/>
          </a:ln>
          <a:effectLst/>
        </p:spPr>
        <p:txBody>
          <a:bodyPr>
            <a:prstTxWarp prst="textNoShape">
              <a:avLst/>
            </a:prstTxWarp>
            <a:spAutoFit/>
          </a:bodyPr>
          <a:lstStyle/>
          <a:p>
            <a:pPr algn="ctr">
              <a:spcBef>
                <a:spcPct val="50000"/>
              </a:spcBef>
            </a:pPr>
            <a:r>
              <a:rPr lang="en-US" sz="1000" b="1" u="sng"/>
              <a:t>Khabarovsk, Airbase</a:t>
            </a:r>
            <a:r>
              <a:rPr lang="en-US" sz="1000"/>
              <a:t> </a:t>
            </a:r>
          </a:p>
          <a:p>
            <a:pPr algn="ctr">
              <a:spcBef>
                <a:spcPct val="50000"/>
              </a:spcBef>
            </a:pPr>
            <a:r>
              <a:rPr lang="en-US" sz="800"/>
              <a:t>MODIS (TERRA&amp;AQUA) and AVHRR (NOAA) – FE RCPOD</a:t>
            </a:r>
            <a:endParaRPr lang="ru-RU" sz="800"/>
          </a:p>
        </p:txBody>
      </p:sp>
      <p:sp>
        <p:nvSpPr>
          <p:cNvPr id="47122" name="Text Box 18"/>
          <p:cNvSpPr txBox="1">
            <a:spLocks noChangeArrowheads="1"/>
          </p:cNvSpPr>
          <p:nvPr/>
        </p:nvSpPr>
        <p:spPr bwMode="auto">
          <a:xfrm>
            <a:off x="1905000" y="5715000"/>
            <a:ext cx="1676400" cy="214313"/>
          </a:xfrm>
          <a:prstGeom prst="rect">
            <a:avLst/>
          </a:prstGeom>
          <a:solidFill>
            <a:schemeClr val="bg1"/>
          </a:solidFill>
          <a:ln w="9525">
            <a:noFill/>
            <a:miter lim="800000"/>
            <a:headEnd/>
            <a:tailEnd/>
          </a:ln>
          <a:effectLst/>
        </p:spPr>
        <p:txBody>
          <a:bodyPr>
            <a:prstTxWarp prst="textNoShape">
              <a:avLst/>
            </a:prstTxWarp>
            <a:spAutoFit/>
          </a:bodyPr>
          <a:lstStyle/>
          <a:p>
            <a:r>
              <a:rPr lang="en-US" sz="800"/>
              <a:t>Information Nodes and Centers</a:t>
            </a:r>
            <a:endParaRPr lang="ru-RU" sz="800"/>
          </a:p>
        </p:txBody>
      </p:sp>
      <p:sp>
        <p:nvSpPr>
          <p:cNvPr id="47123" name="Text Box 19"/>
          <p:cNvSpPr txBox="1">
            <a:spLocks noChangeArrowheads="1"/>
          </p:cNvSpPr>
          <p:nvPr/>
        </p:nvSpPr>
        <p:spPr bwMode="auto">
          <a:xfrm>
            <a:off x="1905000" y="6096000"/>
            <a:ext cx="1676400" cy="214313"/>
          </a:xfrm>
          <a:prstGeom prst="rect">
            <a:avLst/>
          </a:prstGeom>
          <a:solidFill>
            <a:schemeClr val="bg1"/>
          </a:solidFill>
          <a:ln w="9525">
            <a:noFill/>
            <a:miter lim="800000"/>
            <a:headEnd/>
            <a:tailEnd/>
          </a:ln>
          <a:effectLst/>
        </p:spPr>
        <p:txBody>
          <a:bodyPr>
            <a:prstTxWarp prst="textNoShape">
              <a:avLst/>
            </a:prstTxWarp>
            <a:spAutoFit/>
          </a:bodyPr>
          <a:lstStyle/>
          <a:p>
            <a:r>
              <a:rPr lang="en-US" sz="800"/>
              <a:t>Main flows between nodes</a:t>
            </a:r>
            <a:endParaRPr lang="ru-RU" sz="80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Slide Number Placeholder 5"/>
          <p:cNvSpPr>
            <a:spLocks noGrp="1"/>
          </p:cNvSpPr>
          <p:nvPr>
            <p:ph type="sldNum" sz="quarter" idx="12"/>
          </p:nvPr>
        </p:nvSpPr>
        <p:spPr/>
        <p:txBody>
          <a:bodyPr/>
          <a:lstStyle/>
          <a:p>
            <a:fld id="{AC889147-5116-7347-8791-E704D7C08CF1}" type="slidenum">
              <a:rPr lang="ru-RU"/>
              <a:pPr/>
              <a:t>8</a:t>
            </a:fld>
            <a:endParaRPr lang="ru-RU"/>
          </a:p>
        </p:txBody>
      </p:sp>
      <p:sp>
        <p:nvSpPr>
          <p:cNvPr id="48130" name="Rectangle 2"/>
          <p:cNvSpPr>
            <a:spLocks noGrp="1" noChangeArrowheads="1"/>
          </p:cNvSpPr>
          <p:nvPr>
            <p:ph type="title"/>
          </p:nvPr>
        </p:nvSpPr>
        <p:spPr>
          <a:xfrm>
            <a:off x="457200" y="274638"/>
            <a:ext cx="8229600" cy="825500"/>
          </a:xfrm>
          <a:solidFill>
            <a:schemeClr val="accent2"/>
          </a:solidFill>
        </p:spPr>
        <p:txBody>
          <a:bodyPr/>
          <a:lstStyle/>
          <a:p>
            <a:r>
              <a:rPr lang="en-US" sz="2800">
                <a:solidFill>
                  <a:schemeClr val="bg1"/>
                </a:solidFill>
              </a:rPr>
              <a:t>Satellite monitoring system of forest fires – informational products</a:t>
            </a:r>
            <a:endParaRPr lang="ru-RU" sz="2800">
              <a:solidFill>
                <a:schemeClr val="bg1"/>
              </a:solidFill>
            </a:endParaRPr>
          </a:p>
        </p:txBody>
      </p:sp>
      <p:sp>
        <p:nvSpPr>
          <p:cNvPr id="48131" name="Rectangle 3"/>
          <p:cNvSpPr>
            <a:spLocks noGrp="1" noChangeArrowheads="1"/>
          </p:cNvSpPr>
          <p:nvPr>
            <p:ph type="body" idx="1"/>
          </p:nvPr>
        </p:nvSpPr>
        <p:spPr>
          <a:xfrm>
            <a:off x="457200" y="1828800"/>
            <a:ext cx="8229600" cy="4648200"/>
          </a:xfrm>
        </p:spPr>
        <p:txBody>
          <a:bodyPr/>
          <a:lstStyle/>
          <a:p>
            <a:pPr>
              <a:tabLst>
                <a:tab pos="287338" algn="l"/>
              </a:tabLst>
            </a:pPr>
            <a:r>
              <a:rPr lang="en-US" sz="2000"/>
              <a:t>Daily products derived from AVHRR-NOAA and MODIS(TERRA/AQUA) database: </a:t>
            </a:r>
          </a:p>
          <a:p>
            <a:pPr lvl="1">
              <a:buClr>
                <a:schemeClr val="bg2"/>
              </a:buClr>
              <a:buSzPct val="75000"/>
              <a:buFont typeface="Wingdings" charset="2"/>
              <a:buChar char="n"/>
              <a:tabLst>
                <a:tab pos="287338" algn="l"/>
              </a:tabLst>
            </a:pPr>
            <a:r>
              <a:rPr lang="en-US" sz="1600"/>
              <a:t>cloudiness maps and composite images; </a:t>
            </a:r>
          </a:p>
          <a:p>
            <a:pPr lvl="1">
              <a:buClr>
                <a:schemeClr val="bg2"/>
              </a:buClr>
              <a:buSzPct val="75000"/>
              <a:buFont typeface="Wingdings" charset="2"/>
              <a:buChar char="n"/>
              <a:tabLst>
                <a:tab pos="287338" algn="l"/>
              </a:tabLst>
            </a:pPr>
            <a:r>
              <a:rPr lang="en-US" sz="1600"/>
              <a:t>hotspot detections; </a:t>
            </a:r>
          </a:p>
          <a:p>
            <a:pPr lvl="1">
              <a:buClr>
                <a:schemeClr val="bg2"/>
              </a:buClr>
              <a:buSzPct val="75000"/>
              <a:buFont typeface="Wingdings" charset="2"/>
              <a:buChar char="n"/>
              <a:tabLst>
                <a:tab pos="287338" algn="l"/>
              </a:tabLst>
            </a:pPr>
            <a:r>
              <a:rPr lang="en-US" sz="1600"/>
              <a:t>pseudo-color images</a:t>
            </a:r>
            <a:endParaRPr lang="en-US" sz="2000"/>
          </a:p>
          <a:p>
            <a:pPr>
              <a:tabLst>
                <a:tab pos="287338" algn="l"/>
              </a:tabLst>
            </a:pPr>
            <a:r>
              <a:rPr lang="en-US" sz="2000"/>
              <a:t>Accumulated burned areas based on MODIS (1 km) hotspot database during current fire season.</a:t>
            </a:r>
          </a:p>
          <a:p>
            <a:pPr>
              <a:tabLst>
                <a:tab pos="287338" algn="l"/>
              </a:tabLst>
            </a:pPr>
            <a:r>
              <a:rPr lang="en-US" sz="2000"/>
              <a:t>Burnt areas derived from MODIS (250m) data of previous years</a:t>
            </a:r>
          </a:p>
          <a:p>
            <a:pPr>
              <a:tabLst>
                <a:tab pos="287338" algn="l"/>
              </a:tabLst>
            </a:pPr>
            <a:r>
              <a:rPr lang="en-US" sz="2000"/>
              <a:t>Burnt areas derived from SPOT4 (20m), Landsat-5 (30m) scenes</a:t>
            </a:r>
          </a:p>
          <a:p>
            <a:pPr>
              <a:tabLst>
                <a:tab pos="287338" algn="l"/>
              </a:tabLst>
            </a:pPr>
            <a:r>
              <a:rPr lang="en-GB" sz="1800"/>
              <a:t>Fire satellite monitoring reports:</a:t>
            </a:r>
          </a:p>
          <a:p>
            <a:pPr lvl="1">
              <a:buClr>
                <a:schemeClr val="bg2"/>
              </a:buClr>
              <a:buFont typeface="Wingdings" charset="2"/>
              <a:buChar char="n"/>
              <a:tabLst>
                <a:tab pos="287338" algn="l"/>
              </a:tabLst>
            </a:pPr>
            <a:r>
              <a:rPr lang="en-GB" sz="1400"/>
              <a:t>Summary of active large forest fires (format: HTML)</a:t>
            </a:r>
          </a:p>
          <a:p>
            <a:pPr lvl="1">
              <a:buClr>
                <a:schemeClr val="bg2"/>
              </a:buClr>
              <a:buFont typeface="Wingdings" charset="2"/>
              <a:buChar char="n"/>
              <a:tabLst>
                <a:tab pos="287338" algn="l"/>
              </a:tabLst>
            </a:pPr>
            <a:r>
              <a:rPr lang="en-GB" sz="1400"/>
              <a:t>List of populated places nearest to active fires (format: HTML)</a:t>
            </a:r>
          </a:p>
          <a:p>
            <a:pPr lvl="1">
              <a:buClr>
                <a:schemeClr val="bg2"/>
              </a:buClr>
              <a:buFont typeface="Wingdings" charset="2"/>
              <a:buChar char="n"/>
              <a:tabLst>
                <a:tab pos="287338" algn="l"/>
              </a:tabLst>
            </a:pPr>
            <a:r>
              <a:rPr lang="en-GB" sz="1400"/>
              <a:t>Cards of active large forest fires (format: RTF)</a:t>
            </a:r>
          </a:p>
          <a:p>
            <a:pPr lvl="1">
              <a:buClr>
                <a:schemeClr val="bg2"/>
              </a:buClr>
              <a:buFont typeface="Wingdings" charset="2"/>
              <a:buChar char="n"/>
              <a:tabLst>
                <a:tab pos="287338" algn="l"/>
              </a:tabLst>
            </a:pPr>
            <a:r>
              <a:rPr lang="en-GB" sz="1400"/>
              <a:t>Cards of fires endangering populated places (format: RTF) </a:t>
            </a:r>
            <a:br>
              <a:rPr lang="en-GB" sz="1400"/>
            </a:br>
            <a:endParaRPr lang="ru-RU" sz="1800"/>
          </a:p>
        </p:txBody>
      </p:sp>
      <p:sp>
        <p:nvSpPr>
          <p:cNvPr id="48132" name="Text Box 4"/>
          <p:cNvSpPr txBox="1">
            <a:spLocks noChangeArrowheads="1"/>
          </p:cNvSpPr>
          <p:nvPr/>
        </p:nvSpPr>
        <p:spPr bwMode="auto">
          <a:xfrm>
            <a:off x="533400" y="1524000"/>
            <a:ext cx="3581400" cy="336550"/>
          </a:xfrm>
          <a:prstGeom prst="rect">
            <a:avLst/>
          </a:prstGeom>
          <a:noFill/>
          <a:ln w="9525">
            <a:noFill/>
            <a:miter lim="800000"/>
            <a:headEnd/>
            <a:tailEnd/>
          </a:ln>
          <a:effectLst/>
        </p:spPr>
        <p:txBody>
          <a:bodyPr>
            <a:prstTxWarp prst="textNoShape">
              <a:avLst/>
            </a:prstTxWarp>
            <a:spAutoFit/>
          </a:bodyPr>
          <a:lstStyle/>
          <a:p>
            <a:r>
              <a:rPr lang="en-US" sz="1600" b="1"/>
              <a:t>Satellite information products:</a:t>
            </a:r>
            <a:endParaRPr lang="ru-RU" sz="1600" b="1"/>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646D8BE0-DC9B-8546-8AE1-F185CE583930}" type="slidenum">
              <a:rPr lang="ru-RU"/>
              <a:pPr/>
              <a:t>9</a:t>
            </a:fld>
            <a:endParaRPr lang="ru-RU"/>
          </a:p>
        </p:txBody>
      </p:sp>
      <p:sp>
        <p:nvSpPr>
          <p:cNvPr id="50178" name="Rectangle 2"/>
          <p:cNvSpPr>
            <a:spLocks noGrp="1" noChangeArrowheads="1"/>
          </p:cNvSpPr>
          <p:nvPr>
            <p:ph type="title"/>
          </p:nvPr>
        </p:nvSpPr>
        <p:spPr>
          <a:xfrm>
            <a:off x="457200" y="274638"/>
            <a:ext cx="8229600" cy="825500"/>
          </a:xfrm>
          <a:solidFill>
            <a:schemeClr val="accent2"/>
          </a:solidFill>
        </p:spPr>
        <p:txBody>
          <a:bodyPr/>
          <a:lstStyle/>
          <a:p>
            <a:r>
              <a:rPr lang="en-US" sz="2800">
                <a:solidFill>
                  <a:schemeClr val="bg1"/>
                </a:solidFill>
              </a:rPr>
              <a:t>Satellite monitoring system of forest fires – informational products</a:t>
            </a:r>
            <a:endParaRPr lang="ru-RU" sz="2800">
              <a:solidFill>
                <a:schemeClr val="bg1"/>
              </a:solidFill>
            </a:endParaRPr>
          </a:p>
        </p:txBody>
      </p:sp>
      <p:sp>
        <p:nvSpPr>
          <p:cNvPr id="50179" name="Rectangle 3"/>
          <p:cNvSpPr>
            <a:spLocks noChangeArrowheads="1"/>
          </p:cNvSpPr>
          <p:nvPr/>
        </p:nvSpPr>
        <p:spPr bwMode="auto">
          <a:xfrm>
            <a:off x="457200" y="1860550"/>
            <a:ext cx="8229600" cy="3625850"/>
          </a:xfrm>
          <a:prstGeom prst="rect">
            <a:avLst/>
          </a:prstGeom>
          <a:noFill/>
          <a:ln w="9525">
            <a:noFill/>
            <a:miter lim="800000"/>
            <a:headEnd/>
            <a:tailEnd/>
          </a:ln>
          <a:effectLst/>
        </p:spPr>
        <p:txBody>
          <a:bodyPr>
            <a:prstTxWarp prst="textNoShape">
              <a:avLst/>
            </a:prstTxWarp>
          </a:bodyPr>
          <a:lstStyle/>
          <a:p>
            <a:pPr marL="342900" indent="-342900">
              <a:spcBef>
                <a:spcPct val="20000"/>
              </a:spcBef>
              <a:buClr>
                <a:schemeClr val="bg2"/>
              </a:buClr>
              <a:buSzPct val="75000"/>
              <a:buFont typeface="Wingdings" charset="2"/>
              <a:buChar char="n"/>
            </a:pPr>
            <a:r>
              <a:rPr lang="en-US"/>
              <a:t>Standard fire reports and maps derived from “Avialesookhrana” information (ground and aircraft observation database): </a:t>
            </a:r>
          </a:p>
          <a:p>
            <a:pPr marL="742950" lvl="1" indent="-285750">
              <a:spcBef>
                <a:spcPct val="20000"/>
              </a:spcBef>
              <a:buClr>
                <a:schemeClr val="bg2"/>
              </a:buClr>
              <a:buSzPct val="75000"/>
              <a:buFont typeface="Wingdings" charset="2"/>
              <a:buNone/>
            </a:pPr>
            <a:r>
              <a:rPr lang="en-US"/>
              <a:t>the maps:</a:t>
            </a:r>
          </a:p>
          <a:p>
            <a:pPr marL="742950" lvl="1" indent="-285750">
              <a:spcBef>
                <a:spcPct val="20000"/>
              </a:spcBef>
              <a:buClr>
                <a:schemeClr val="bg2"/>
              </a:buClr>
              <a:buSzPct val="55000"/>
              <a:buFont typeface="Wingdings" charset="2"/>
              <a:buChar char="n"/>
            </a:pPr>
            <a:r>
              <a:rPr lang="en-US" sz="1400"/>
              <a:t>Large forest fires locations</a:t>
            </a:r>
          </a:p>
          <a:p>
            <a:pPr marL="742950" lvl="1" indent="-285750">
              <a:spcBef>
                <a:spcPct val="20000"/>
              </a:spcBef>
              <a:buClr>
                <a:schemeClr val="bg2"/>
              </a:buClr>
              <a:buSzPct val="55000"/>
              <a:buFont typeface="Wingdings" charset="2"/>
              <a:buChar char="n"/>
            </a:pPr>
            <a:r>
              <a:rPr lang="en-US" sz="1400"/>
              <a:t>The number of active forest fires</a:t>
            </a:r>
          </a:p>
          <a:p>
            <a:pPr marL="742950" lvl="1" indent="-285750">
              <a:spcBef>
                <a:spcPct val="20000"/>
              </a:spcBef>
              <a:buClr>
                <a:schemeClr val="bg2"/>
              </a:buClr>
              <a:buSzPct val="55000"/>
              <a:buFont typeface="Wingdings" charset="2"/>
              <a:buChar char="n"/>
            </a:pPr>
            <a:r>
              <a:rPr lang="en-US" sz="1400"/>
              <a:t>The number of new detected forest fires</a:t>
            </a:r>
          </a:p>
          <a:p>
            <a:pPr marL="742950" lvl="1" indent="-285750">
              <a:spcBef>
                <a:spcPct val="20000"/>
              </a:spcBef>
              <a:buClr>
                <a:schemeClr val="bg2"/>
              </a:buClr>
              <a:buSzPct val="55000"/>
              <a:buFont typeface="Wingdings" charset="2"/>
              <a:buChar char="n"/>
            </a:pPr>
            <a:r>
              <a:rPr lang="en-US" sz="1400"/>
              <a:t>Dynamic of burnt area for a day</a:t>
            </a:r>
            <a:r>
              <a:rPr lang="en-US" b="1"/>
              <a:t> </a:t>
            </a:r>
            <a:r>
              <a:rPr lang="ru-RU" b="1"/>
              <a:t> </a:t>
            </a:r>
            <a:endParaRPr lang="en-US" b="1"/>
          </a:p>
          <a:p>
            <a:pPr marL="742950" lvl="1" indent="-285750">
              <a:spcBef>
                <a:spcPct val="20000"/>
              </a:spcBef>
              <a:buClr>
                <a:schemeClr val="bg2"/>
              </a:buClr>
              <a:buSzPct val="55000"/>
              <a:buFont typeface="Wingdings" charset="2"/>
              <a:buNone/>
            </a:pPr>
            <a:r>
              <a:rPr lang="en-US"/>
              <a:t>the reports:</a:t>
            </a:r>
          </a:p>
          <a:p>
            <a:pPr marL="742950" lvl="1" indent="-285750">
              <a:spcBef>
                <a:spcPct val="20000"/>
              </a:spcBef>
              <a:buClr>
                <a:schemeClr val="bg2"/>
              </a:buClr>
              <a:buSzPct val="55000"/>
              <a:buFont typeface="Wingdings" charset="2"/>
              <a:buChar char="n"/>
            </a:pPr>
            <a:r>
              <a:rPr lang="en-GB" sz="1400"/>
              <a:t>Active forest fires report</a:t>
            </a:r>
          </a:p>
          <a:p>
            <a:pPr marL="742950" lvl="1" indent="-285750">
              <a:spcBef>
                <a:spcPct val="20000"/>
              </a:spcBef>
              <a:buClr>
                <a:schemeClr val="bg2"/>
              </a:buClr>
              <a:buSzPct val="55000"/>
              <a:buFont typeface="Wingdings" charset="2"/>
              <a:buChar char="n"/>
            </a:pPr>
            <a:r>
              <a:rPr lang="en-GB" sz="1400"/>
              <a:t>Forest fires elimination report</a:t>
            </a:r>
          </a:p>
          <a:p>
            <a:pPr marL="742950" lvl="1" indent="-285750">
              <a:spcBef>
                <a:spcPct val="20000"/>
              </a:spcBef>
              <a:buClr>
                <a:schemeClr val="bg2"/>
              </a:buClr>
              <a:buSzPct val="55000"/>
              <a:buFont typeface="Wingdings" charset="2"/>
              <a:buChar char="n"/>
            </a:pPr>
            <a:r>
              <a:rPr lang="en-GB" sz="1400"/>
              <a:t>New detected large forest fires </a:t>
            </a:r>
          </a:p>
          <a:p>
            <a:pPr marL="742950" lvl="1" indent="-285750">
              <a:spcBef>
                <a:spcPct val="20000"/>
              </a:spcBef>
              <a:buClr>
                <a:schemeClr val="bg2"/>
              </a:buClr>
              <a:buSzPct val="55000"/>
              <a:buFont typeface="Wingdings" charset="2"/>
              <a:buChar char="n"/>
            </a:pPr>
            <a:r>
              <a:rPr lang="en-GB" sz="1400"/>
              <a:t>Active large forest fires </a:t>
            </a:r>
          </a:p>
          <a:p>
            <a:pPr marL="742950" lvl="1" indent="-285750">
              <a:spcBef>
                <a:spcPct val="20000"/>
              </a:spcBef>
              <a:buClr>
                <a:schemeClr val="bg2"/>
              </a:buClr>
              <a:buSzPct val="55000"/>
              <a:buFont typeface="Wingdings" charset="2"/>
              <a:buChar char="n"/>
            </a:pPr>
            <a:r>
              <a:rPr lang="en-GB" sz="1400"/>
              <a:t>Eliminated large forest fires</a:t>
            </a:r>
            <a:r>
              <a:rPr lang="ru-RU" sz="1400" b="1"/>
              <a:t> </a:t>
            </a:r>
            <a:endParaRPr lang="ru-RU"/>
          </a:p>
        </p:txBody>
      </p:sp>
      <p:sp>
        <p:nvSpPr>
          <p:cNvPr id="50180" name="Text Box 4"/>
          <p:cNvSpPr txBox="1">
            <a:spLocks noChangeArrowheads="1"/>
          </p:cNvSpPr>
          <p:nvPr/>
        </p:nvSpPr>
        <p:spPr bwMode="auto">
          <a:xfrm>
            <a:off x="533400" y="1600200"/>
            <a:ext cx="3352800" cy="336550"/>
          </a:xfrm>
          <a:prstGeom prst="rect">
            <a:avLst/>
          </a:prstGeom>
          <a:noFill/>
          <a:ln w="9525">
            <a:noFill/>
            <a:miter lim="800000"/>
            <a:headEnd/>
            <a:tailEnd/>
          </a:ln>
          <a:effectLst/>
        </p:spPr>
        <p:txBody>
          <a:bodyPr>
            <a:prstTxWarp prst="textNoShape">
              <a:avLst/>
            </a:prstTxWarp>
            <a:spAutoFit/>
          </a:bodyPr>
          <a:lstStyle/>
          <a:p>
            <a:r>
              <a:rPr lang="en-US" sz="1600" b="1"/>
              <a:t>Additional information products:</a:t>
            </a:r>
            <a:endParaRPr lang="ru-RU" sz="1600" b="1"/>
          </a:p>
        </p:txBody>
      </p:sp>
      <p:sp>
        <p:nvSpPr>
          <p:cNvPr id="50181" name="Rectangle 5"/>
          <p:cNvSpPr>
            <a:spLocks noChangeArrowheads="1"/>
          </p:cNvSpPr>
          <p:nvPr/>
        </p:nvSpPr>
        <p:spPr bwMode="auto">
          <a:xfrm>
            <a:off x="609600" y="5715000"/>
            <a:ext cx="8229600" cy="685800"/>
          </a:xfrm>
          <a:prstGeom prst="rect">
            <a:avLst/>
          </a:prstGeom>
          <a:noFill/>
          <a:ln w="9525">
            <a:noFill/>
            <a:miter lim="800000"/>
            <a:headEnd/>
            <a:tailEnd/>
          </a:ln>
          <a:effectLst/>
        </p:spPr>
        <p:txBody>
          <a:bodyPr>
            <a:prstTxWarp prst="textNoShape">
              <a:avLst/>
            </a:prstTxWarp>
          </a:bodyPr>
          <a:lstStyle/>
          <a:p>
            <a:pPr marL="342900" indent="-342900">
              <a:spcBef>
                <a:spcPct val="20000"/>
              </a:spcBef>
              <a:buClr>
                <a:schemeClr val="bg2"/>
              </a:buClr>
              <a:buSzPct val="75000"/>
              <a:buFont typeface="Wingdings" charset="2"/>
              <a:buChar char="n"/>
            </a:pPr>
            <a:r>
              <a:rPr lang="en-US"/>
              <a:t>Weather reports and maps (current and forecast fire risk) derived from meteorological information (meteorological database)</a:t>
            </a:r>
            <a:endParaRPr lang="ru-RU"/>
          </a:p>
        </p:txBody>
      </p:sp>
    </p:spTree>
  </p:cSld>
  <p:clrMapOvr>
    <a:masterClrMapping/>
  </p:clrMapOvr>
</p:sld>
</file>

<file path=ppt/theme/theme1.xml><?xml version="1.0" encoding="utf-8"?>
<a:theme xmlns:a="http://schemas.openxmlformats.org/drawingml/2006/main" name="Оформление по умолчанию">
  <a:themeElements>
    <a:clrScheme name="Оформление по умолчанию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Оформление по умолчанию">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Оформление по умолчанию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Оформление по умолчанию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Оформление по умолчанию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Оформление по умолчанию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Оформление по умолчанию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Оформление по умолчанию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Оформление по умолчанию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Оформление по умолчанию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Оформление по умолчанию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Оформление по умолчанию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Оформление по умолчанию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Оформление по умолчанию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1506</TotalTime>
  <Words>2348</Words>
  <Application>Microsoft Macintosh PowerPoint</Application>
  <PresentationFormat>On-screen Show (4:3)</PresentationFormat>
  <Paragraphs>410</Paragraphs>
  <Slides>30</Slides>
  <Notes>7</Notes>
  <HiddenSlides>0</HiddenSlides>
  <MMClips>0</MMClips>
  <ScaleCrop>false</ScaleCrop>
  <HeadingPairs>
    <vt:vector size="8" baseType="variant">
      <vt:variant>
        <vt:lpstr>Fonts Used</vt:lpstr>
      </vt:variant>
      <vt:variant>
        <vt:i4>6</vt:i4>
      </vt:variant>
      <vt:variant>
        <vt:lpstr>Design Template</vt:lpstr>
      </vt:variant>
      <vt:variant>
        <vt:i4>1</vt:i4>
      </vt:variant>
      <vt:variant>
        <vt:lpstr>Embedded OLE Servers</vt:lpstr>
      </vt:variant>
      <vt:variant>
        <vt:i4>4</vt:i4>
      </vt:variant>
      <vt:variant>
        <vt:lpstr>Slide Titles</vt:lpstr>
      </vt:variant>
      <vt:variant>
        <vt:i4>30</vt:i4>
      </vt:variant>
    </vt:vector>
  </HeadingPairs>
  <TitlesOfParts>
    <vt:vector size="41" baseType="lpstr">
      <vt:lpstr>Arial</vt:lpstr>
      <vt:lpstr>Monotype Corsiva</vt:lpstr>
      <vt:lpstr>Times New Roman</vt:lpstr>
      <vt:lpstr>Symbol</vt:lpstr>
      <vt:lpstr>Arial Cyr</vt:lpstr>
      <vt:lpstr>Wingdings</vt:lpstr>
      <vt:lpstr>Оформление по умолчанию</vt:lpstr>
      <vt:lpstr>Диаграмма Microsoft Office Excel</vt:lpstr>
      <vt:lpstr>Microsoft Equation 3.0</vt:lpstr>
      <vt:lpstr>Лист Microsoft Excel</vt:lpstr>
      <vt:lpstr>Microsoft Visio Drawing</vt:lpstr>
      <vt:lpstr> FIRE CARBON EMISSION ASSESSMENT BASED ON TERRA-MODIS PROUCTS AND STATE FOREST ACCOUNT DATA   Speaker Dmitry V. Yershov*    Co-authors  Georgy N. Korovin*, Dmitry V. Zamolodchikov*, Sergey A. Bartalev**,  Konstantin A. Kovganko*, Elena N. Sochilova*,   *Center for Forest Ecology and Productivity of Russian Academy of Sciences (CFEP RAS) e-mail: ershov@ifi.rssi.ru **Space Research Institute of Russian Academy of Sciences (SRI RAS)  e-mail: bartalev@d902.iki.rssi.ru </vt:lpstr>
      <vt:lpstr>Main forest disturbances in Russia</vt:lpstr>
      <vt:lpstr>Slide 3</vt:lpstr>
      <vt:lpstr>Slide 4</vt:lpstr>
      <vt:lpstr>Slide 5</vt:lpstr>
      <vt:lpstr>Slide 6</vt:lpstr>
      <vt:lpstr>Satellite monitoring system of forest fires – satellite data source and  coverage</vt:lpstr>
      <vt:lpstr>Satellite monitoring system of forest fires – informational products</vt:lpstr>
      <vt:lpstr>Satellite monitoring system of forest fires – informational products</vt:lpstr>
      <vt:lpstr>Satellite monitoring system of forest fires – examples of informational products</vt:lpstr>
      <vt:lpstr>Satellite monitoring system of forest fires – examples of informational products</vt:lpstr>
      <vt:lpstr>Satellite monitoring system of forest fires – examples of informational products</vt:lpstr>
      <vt:lpstr>Satellite monitoring system of forest fires – examples of informational products</vt:lpstr>
      <vt:lpstr>Satellite monitoring system of forest fires – ways of an access</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vector>
  </TitlesOfParts>
  <Compan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ОЦЕНКА ПИРОГЕННЫХ ЭМИССИЙ УГЛЕРОДА  ПО ДАННЫМ MODIS И  ГОСУДАРСТВЕННОГО УЧЕТА ЛЕСОВ   Д.В. ЕРШОВ, Г.Н. КОРОВИН, К.А. КОВГАНКО, Е.Н. СОЧИЛОВА  </dc:title>
  <dc:creator>dmitry</dc:creator>
  <cp:lastModifiedBy>David McCabe</cp:lastModifiedBy>
  <cp:revision>53</cp:revision>
  <dcterms:created xsi:type="dcterms:W3CDTF">2010-11-18T17:41:32Z</dcterms:created>
  <dcterms:modified xsi:type="dcterms:W3CDTF">2010-11-18T17:49:46Z</dcterms:modified>
</cp:coreProperties>
</file>