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157.xml" ContentType="application/vnd.openxmlformats-officedocument.presentationml.slideLayout+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Layouts/slideLayout182.xml" ContentType="application/vnd.openxmlformats-officedocument.presentationml.slideLayout+xml"/>
  <Override PartName="/ppt/slideLayouts/slideLayout193.xml" ContentType="application/vnd.openxmlformats-officedocument.presentationml.slideLayout+xml"/>
  <Override PartName="/ppt/slideMasters/slideMaster19.xml" ContentType="application/vnd.openxmlformats-officedocument.presentationml.slideMaster+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Override PartName="/ppt/slideLayouts/slideLayout171.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60.xml" ContentType="application/vnd.openxmlformats-officedocument.presentationml.slideLayout+xml"/>
  <Override PartName="/ppt/theme/theme18.xml" ContentType="application/vnd.openxmlformats-officedocument.theme+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Layouts/slideLayout198.xml" ContentType="application/vnd.openxmlformats-officedocument.presentationml.slideLayout+xml"/>
  <Override PartName="/ppt/slideLayouts/slideLayout203.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Layouts/slideLayout187.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65.xml" ContentType="application/vnd.openxmlformats-officedocument.presentationml.slideLayout+xml"/>
  <Override PartName="/ppt/slideLayouts/slideLayout176.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slideLayouts/slideLayout107.xml" ContentType="application/vnd.openxmlformats-officedocument.presentationml.slideLayout+xml"/>
  <Override PartName="/ppt/slideLayouts/slideLayout15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slideLayouts/slideLayout190.xml" ContentType="application/vnd.openxmlformats-officedocument.presentationml.slideLayout+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208.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slideLayouts/slideLayout99.xml" ContentType="application/vnd.openxmlformats-officedocument.presentationml.slideLayout+xml"/>
  <Override PartName="/ppt/slideLayouts/slideLayout188.xml" ContentType="application/vnd.openxmlformats-officedocument.presentationml.slideLayout+xml"/>
  <Override PartName="/ppt/slideLayouts/slideLayout199.xml" ContentType="application/vnd.openxmlformats-officedocument.presentationml.slideLayout+xml"/>
  <Override PartName="/ppt/slideLayouts/slideLayout204.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slideLayouts/slideLayout159.xml" ContentType="application/vnd.openxmlformats-officedocument.presentationml.slideLayout+xml"/>
  <Override PartName="/ppt/slideLayouts/slideLayout177.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Layouts/slideLayout166.xml" ContentType="application/vnd.openxmlformats-officedocument.presentationml.slideLayout+xml"/>
  <Override PartName="/ppt/slideLayouts/slideLayout184.xml" ContentType="application/vnd.openxmlformats-officedocument.presentationml.slideLayout+xml"/>
  <Override PartName="/ppt/slideLayouts/slideLayout195.xml" ContentType="application/vnd.openxmlformats-officedocument.presentationml.slideLayout+xml"/>
  <Override PartName="/ppt/slideLayouts/slideLayout200.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Layouts/slideLayout173.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Override PartName="/ppt/slideLayouts/slideLayout180.xml" ContentType="application/vnd.openxmlformats-officedocument.presentationml.slideLayout+xml"/>
  <Override PartName="/ppt/slideLayouts/slideLayout191.xml" ContentType="application/vnd.openxmlformats-officedocument.presentationml.slideLayout+xml"/>
  <Default Extension="rels" ContentType="application/vnd.openxmlformats-package.relationships+xml"/>
  <Override PartName="/ppt/slideMasters/slideMaster17.xml" ContentType="application/vnd.openxmlformats-officedocument.presentationml.slideMaster+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Layouts/slideLayout209.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theme/theme16.xml" ContentType="application/vnd.openxmlformats-officedocument.theme+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Layouts/slideLayout205.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Layouts/slideLayout1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Layouts/slideLayout178.xml" ContentType="application/vnd.openxmlformats-officedocument.presentationml.slideLayout+xml"/>
  <Override PartName="/ppt/slideLayouts/slideLayout196.xml" ContentType="application/vnd.openxmlformats-officedocument.presentationml.slideLayout+xml"/>
  <Override PartName="/ppt/slideLayouts/slideLayout201.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slideLayouts/slideLayout167.xml" ContentType="application/vnd.openxmlformats-officedocument.presentationml.slideLayout+xml"/>
  <Override PartName="/ppt/slideLayouts/slideLayout185.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Layouts/slideLayout174.xml" ContentType="application/vnd.openxmlformats-officedocument.presentationml.slideLayout+xml"/>
  <Override PartName="/ppt/slideLayouts/slideLayout192.xml" ContentType="application/vnd.openxmlformats-officedocument.presentationml.slideLayout+xml"/>
  <Override PartName="/ppt/slideMasters/slideMaster18.xml" ContentType="application/vnd.openxmlformats-officedocument.presentationml.slideMaster+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Override PartName="/ppt/slideLayouts/slideLayout181.xml" ContentType="application/vnd.openxmlformats-officedocument.presentationml.slideLayout+xml"/>
  <Default Extension="jpeg" ContentType="image/jpeg"/>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Layouts/slideLayout170.xml" ContentType="application/vnd.openxmlformats-officedocument.presentationml.slideLayout+xml"/>
  <Override PartName="/ppt/slideMasters/slideMaster14.xml" ContentType="application/vnd.openxmlformats-officedocument.presentationml.slideMaster+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theme/theme17.xml" ContentType="application/vnd.openxmlformats-officedocument.theme+xml"/>
  <Override PartName="/ppt/slideLayouts/slideLayout206.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Layouts/slideLayout179.xml" ContentType="application/vnd.openxmlformats-officedocument.presentationml.slideLayout+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168.xml" ContentType="application/vnd.openxmlformats-officedocument.presentationml.slideLayout+xml"/>
  <Override PartName="/ppt/slideLayouts/slideLayout186.xml" ContentType="application/vnd.openxmlformats-officedocument.presentationml.slideLayout+xml"/>
  <Override PartName="/ppt/slideLayouts/slideLayout197.xml" ContentType="application/vnd.openxmlformats-officedocument.presentationml.slideLayout+xml"/>
  <Override PartName="/ppt/slideLayouts/slideLayout202.xml" ContentType="application/vnd.openxmlformats-officedocument.presentationml.slideLayout+xml"/>
  <Override PartName="/ppt/theme/theme20.xml" ContentType="application/vnd.openxmlformats-officedocument.them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Layouts/slideLayout175.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Masters/slideMaster15.xml" ContentType="application/vnd.openxmlformats-officedocument.presentationml.slideMaster+xml"/>
  <Override PartName="/ppt/slides/slide10.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slideLayouts/slideLayout207.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158.xml" ContentType="application/vnd.openxmlformats-officedocument.presentationml.slideLayout+xml"/>
  <Override PartName="/ppt/slideLayouts/slideLayout169.xml" ContentType="application/vnd.openxmlformats-officedocument.presentationml.slideLayout+xml"/>
  <Override PartName="/ppt/slideLayouts/slideLayout58.xml" ContentType="application/vnd.openxmlformats-officedocument.presentationml.slideLayout+xml"/>
  <Override PartName="/ppt/slideLayouts/slideLayout147.xml" ContentType="application/vnd.openxmlformats-officedocument.presentationml.slideLayout+xml"/>
  <Override PartName="/ppt/slideLayouts/slideLayout194.xml" ContentType="application/vnd.openxmlformats-officedocument.presentationml.slideLayout+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Layouts/slideLayout183.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61.xml" ContentType="application/vnd.openxmlformats-officedocument.presentationml.slideLayout+xml"/>
  <Override PartName="/ppt/slideLayouts/slideLayout172.xml" ContentType="application/vnd.openxmlformats-officedocument.presentationml.slideLayout+xml"/>
  <Override PartName="/ppt/slideLayouts/slideLayout14.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50.xml" ContentType="application/vnd.openxmlformats-officedocument.presentationml.slideLayout+xml"/>
  <Override PartName="/ppt/theme/theme19.xml" ContentType="application/vnd.openxmlformats-officedocument.theme+xml"/>
  <Override PartName="/ppt/slideLayouts/slideLayout5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30"/>
  </p:notesMasterIdLst>
  <p:sldIdLst>
    <p:sldId id="256" r:id="rId20"/>
    <p:sldId id="290" r:id="rId21"/>
    <p:sldId id="293" r:id="rId22"/>
    <p:sldId id="295" r:id="rId23"/>
    <p:sldId id="294" r:id="rId24"/>
    <p:sldId id="300" r:id="rId25"/>
    <p:sldId id="303" r:id="rId26"/>
    <p:sldId id="267" r:id="rId27"/>
    <p:sldId id="304" r:id="rId28"/>
    <p:sldId id="292" r:id="rId29"/>
  </p:sldIdLst>
  <p:sldSz cx="13004800" cy="9753600"/>
  <p:notesSz cx="6858000" cy="9144000"/>
  <p:defaultTextStyle>
    <a:defPPr>
      <a:defRPr lang="en-US"/>
    </a:defPPr>
    <a:lvl1pPr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1pPr>
    <a:lvl2pPr marL="4572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2pPr>
    <a:lvl3pPr marL="9144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3pPr>
    <a:lvl4pPr marL="13716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4pPr>
    <a:lvl5pPr marL="18288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5pPr>
    <a:lvl6pPr marL="22860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6pPr>
    <a:lvl7pPr marL="27432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7pPr>
    <a:lvl8pPr marL="32004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8pPr>
    <a:lvl9pPr marL="36576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5F6"/>
    <a:srgbClr val="13F84F"/>
    <a:srgbClr val="02FEFE"/>
    <a:srgbClr val="83E3C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234" y="-108"/>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slide" Target="slides/slide9.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6718FAEB-335D-4049-882B-788B930C2641}" type="datetime1">
              <a:rPr lang="en-US"/>
              <a:pPr>
                <a:defRPr/>
              </a:pPr>
              <a:t>9/26/2012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2C54148-BF63-43B6-AF48-EFF181C35F3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Modules should be 3-7 minutes long </a:t>
            </a:r>
          </a:p>
        </p:txBody>
      </p:sp>
      <p:sp>
        <p:nvSpPr>
          <p:cNvPr id="34820" name="Slide Number Placeholder 3"/>
          <p:cNvSpPr>
            <a:spLocks noGrp="1"/>
          </p:cNvSpPr>
          <p:nvPr>
            <p:ph type="sldNum" sz="quarter" idx="5"/>
          </p:nvPr>
        </p:nvSpPr>
        <p:spPr bwMode="auto">
          <a:noFill/>
          <a:ln>
            <a:miter lim="800000"/>
            <a:headEnd/>
            <a:tailEnd/>
          </a:ln>
        </p:spPr>
        <p:txBody>
          <a:bodyPr/>
          <a:lstStyle/>
          <a:p>
            <a:fld id="{581EAB50-286D-412B-A4C5-BE4087D5E9B4}"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pic>
        <p:nvPicPr>
          <p:cNvPr id="1029" name="Picture 4"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body" idx="1"/>
          </p:nvPr>
        </p:nvSpPr>
        <p:spPr bwMode="auto">
          <a:xfrm>
            <a:off x="571500" y="5016500"/>
            <a:ext cx="50800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6387" name="Line 2"/>
          <p:cNvSpPr>
            <a:spLocks noChangeShapeType="1"/>
          </p:cNvSpPr>
          <p:nvPr/>
        </p:nvSpPr>
        <p:spPr bwMode="auto">
          <a:xfrm>
            <a:off x="647700" y="4749800"/>
            <a:ext cx="4881563" cy="0"/>
          </a:xfrm>
          <a:prstGeom prst="line">
            <a:avLst/>
          </a:prstGeom>
          <a:noFill/>
          <a:ln w="12700">
            <a:solidFill>
              <a:srgbClr val="888888"/>
            </a:solidFill>
            <a:miter lim="800000"/>
            <a:headEnd/>
            <a:tailEnd/>
          </a:ln>
        </p:spPr>
        <p:txBody>
          <a:bodyPr lIns="0" tIns="0" rIns="0" bIns="0"/>
          <a:lstStyle/>
          <a:p>
            <a:endParaRPr lang="en-US"/>
          </a:p>
        </p:txBody>
      </p:sp>
      <p:sp>
        <p:nvSpPr>
          <p:cNvPr id="16388" name="Rectangle 3"/>
          <p:cNvSpPr>
            <a:spLocks noGrp="1" noChangeArrowheads="1"/>
          </p:cNvSpPr>
          <p:nvPr>
            <p:ph type="title"/>
          </p:nvPr>
        </p:nvSpPr>
        <p:spPr bwMode="auto">
          <a:xfrm>
            <a:off x="571500" y="1320800"/>
            <a:ext cx="50800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bwMode="auto">
          <a:xfrm>
            <a:off x="1409700" y="7785100"/>
            <a:ext cx="5791200" cy="1701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
        <p:nvSpPr>
          <p:cNvPr id="17411"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p:spPr>
        <p:txBody>
          <a:bodyPr lIns="0" tIns="0" rIns="0" bIns="0"/>
          <a:lstStyle/>
          <a:p>
            <a:endParaRPr lang="en-US"/>
          </a:p>
        </p:txBody>
      </p:sp>
      <p:sp>
        <p:nvSpPr>
          <p:cNvPr id="17412" name="Rectangle 3"/>
          <p:cNvSpPr>
            <a:spLocks noGrp="1" noChangeArrowheads="1"/>
          </p:cNvSpPr>
          <p:nvPr>
            <p:ph type="body" idx="1"/>
          </p:nvPr>
        </p:nvSpPr>
        <p:spPr bwMode="auto">
          <a:xfrm>
            <a:off x="7848600" y="8470900"/>
            <a:ext cx="4953000" cy="508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571500" y="3708400"/>
            <a:ext cx="11861800" cy="2336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pic>
        <p:nvPicPr>
          <p:cNvPr id="2053" name="Picture 5"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
        <p:nvSpPr>
          <p:cNvPr id="2054" name="TextBox 5"/>
          <p:cNvSpPr txBox="1">
            <a:spLocks noChangeArrowheads="1"/>
          </p:cNvSpPr>
          <p:nvPr userDrawn="1"/>
        </p:nvSpPr>
        <p:spPr bwMode="auto">
          <a:xfrm>
            <a:off x="558800" y="300038"/>
            <a:ext cx="5361724" cy="276999"/>
          </a:xfrm>
          <a:prstGeom prst="rect">
            <a:avLst/>
          </a:prstGeom>
          <a:noFill/>
          <a:ln>
            <a:noFill/>
          </a:ln>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algn="l" eaLnBrk="1" hangingPunct="1">
              <a:defRPr/>
            </a:pPr>
            <a:r>
              <a:rPr lang="en-US" sz="1200" b="1" dirty="0" smtClean="0"/>
              <a:t>Responsible Data Use</a:t>
            </a:r>
            <a:r>
              <a:rPr lang="en-US" sz="1200" dirty="0" smtClean="0"/>
              <a:t>: Copyright and Data; Version 1.0, Reviewed 9/15/11</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www.fdsn.org/services.htm"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dx.doi.org/10.1109/MCSE.2009.19" TargetMode="External"/><Relationship Id="rId2" Type="http://schemas.openxmlformats.org/officeDocument/2006/relationships/hyperlink" Target="http://law.duke.edu/pd/papers/samuelson.pdf" TargetMode="External"/><Relationship Id="rId1" Type="http://schemas.openxmlformats.org/officeDocument/2006/relationships/slideLayout" Target="../slideLayouts/slideLayout13.xml"/><Relationship Id="rId4" Type="http://schemas.openxmlformats.org/officeDocument/2006/relationships/hyperlink" Target="http://jcom.sissa.it/archive/07/02/Jcom0702(2008)C01/Jcom0702(2008)C04/Jcom0702(2008)C04.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creativecommons.org/licenses/" TargetMode="External"/><Relationship Id="rId2" Type="http://schemas.openxmlformats.org/officeDocument/2006/relationships/hyperlink" Target="http://www.copyright.gov/title17/" TargetMode="External"/><Relationship Id="rId1" Type="http://schemas.openxmlformats.org/officeDocument/2006/relationships/slideLayout" Target="../slideLayouts/slideLayout13.xml"/><Relationship Id="rId6" Type="http://schemas.openxmlformats.org/officeDocument/2006/relationships/hyperlink" Target="http://www.polarcommons.org/ethics-and-norms-of-data-sharing.php" TargetMode="External"/><Relationship Id="rId5" Type="http://schemas.openxmlformats.org/officeDocument/2006/relationships/hyperlink" Target="http://copyright.cornell.edu/resources/publicdomain.cfm" TargetMode="External"/><Relationship Id="rId4" Type="http://schemas.openxmlformats.org/officeDocument/2006/relationships/hyperlink" Target="http://sciencecommons.org/projects/publishing/open-access-data-protoco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571500" y="1346200"/>
            <a:ext cx="11861800" cy="3175000"/>
          </a:xfrm>
        </p:spPr>
        <p:txBody>
          <a:bodyPr/>
          <a:lstStyle/>
          <a:p>
            <a:pPr eaLnBrk="1" hangingPunct="1"/>
            <a:r>
              <a:rPr lang="en-US" sz="4800" b="1" dirty="0" smtClean="0"/>
              <a:t>Responsible Data Use: </a:t>
            </a:r>
            <a:r>
              <a:rPr lang="en-US" sz="4800" dirty="0" smtClean="0"/>
              <a:t/>
            </a:r>
            <a:br>
              <a:rPr lang="en-US" sz="4800" dirty="0" smtClean="0"/>
            </a:br>
            <a:r>
              <a:rPr lang="en-US" sz="4800" dirty="0" smtClean="0"/>
              <a:t>Copyright and Data</a:t>
            </a:r>
            <a:endParaRPr lang="en-US" dirty="0" smtClean="0"/>
          </a:p>
        </p:txBody>
      </p:sp>
      <p:sp>
        <p:nvSpPr>
          <p:cNvPr id="19459" name="Rectangle 2"/>
          <p:cNvSpPr>
            <a:spLocks noGrp="1" noChangeArrowheads="1"/>
          </p:cNvSpPr>
          <p:nvPr>
            <p:ph type="body" idx="1"/>
          </p:nvPr>
        </p:nvSpPr>
        <p:spPr>
          <a:xfrm>
            <a:off x="584200" y="4953000"/>
            <a:ext cx="5918200" cy="3175000"/>
          </a:xfrm>
        </p:spPr>
        <p:txBody>
          <a:bodyPr/>
          <a:lstStyle/>
          <a:p>
            <a:pPr marL="0" indent="0" eaLnBrk="1" hangingPunct="1"/>
            <a:r>
              <a:rPr lang="en-US" sz="2400" smtClean="0"/>
              <a:t>Matthew Mayernik</a:t>
            </a:r>
          </a:p>
          <a:p>
            <a:pPr marL="0" indent="0" eaLnBrk="1" hangingPunct="1"/>
            <a:r>
              <a:rPr lang="en-US" sz="2400" smtClean="0"/>
              <a:t>National Center for Atmospheric Research</a:t>
            </a:r>
          </a:p>
        </p:txBody>
      </p:sp>
      <p:pic>
        <p:nvPicPr>
          <p:cNvPr id="19460" name="Picture 5"/>
          <p:cNvPicPr>
            <a:picLocks noChangeAspect="1"/>
          </p:cNvPicPr>
          <p:nvPr/>
        </p:nvPicPr>
        <p:blipFill>
          <a:blip r:embed="rId3"/>
          <a:srcRect/>
          <a:stretch>
            <a:fillRect/>
          </a:stretch>
        </p:blipFill>
        <p:spPr bwMode="auto">
          <a:xfrm>
            <a:off x="635000" y="7924800"/>
            <a:ext cx="1270000" cy="1397000"/>
          </a:xfrm>
          <a:prstGeom prst="rect">
            <a:avLst/>
          </a:prstGeom>
          <a:noFill/>
          <a:ln w="9525">
            <a:noFill/>
            <a:miter lim="800000"/>
            <a:headEnd/>
            <a:tailEnd/>
          </a:ln>
        </p:spPr>
      </p:pic>
      <p:pic>
        <p:nvPicPr>
          <p:cNvPr id="19461" name="Picture 6"/>
          <p:cNvPicPr>
            <a:picLocks noChangeAspect="1"/>
          </p:cNvPicPr>
          <p:nvPr/>
        </p:nvPicPr>
        <p:blipFill>
          <a:blip r:embed="rId4"/>
          <a:srcRect/>
          <a:stretch>
            <a:fillRect/>
          </a:stretch>
        </p:blipFill>
        <p:spPr bwMode="auto">
          <a:xfrm>
            <a:off x="2311400" y="7772400"/>
            <a:ext cx="1657350" cy="1657350"/>
          </a:xfrm>
          <a:prstGeom prst="rect">
            <a:avLst/>
          </a:prstGeom>
          <a:noFill/>
          <a:ln w="9525">
            <a:noFill/>
            <a:miter lim="800000"/>
            <a:headEnd/>
            <a:tailEnd/>
          </a:ln>
        </p:spPr>
      </p:pic>
      <p:sp>
        <p:nvSpPr>
          <p:cNvPr id="19462" name="Rectangle 2"/>
          <p:cNvSpPr txBox="1">
            <a:spLocks noChangeArrowheads="1"/>
          </p:cNvSpPr>
          <p:nvPr/>
        </p:nvSpPr>
        <p:spPr bwMode="auto">
          <a:xfrm>
            <a:off x="6654800" y="4953000"/>
            <a:ext cx="5918200" cy="3175000"/>
          </a:xfrm>
          <a:prstGeom prst="rect">
            <a:avLst/>
          </a:prstGeom>
          <a:noFill/>
          <a:ln w="9525">
            <a:noFill/>
            <a:miter lim="800000"/>
            <a:headEnd/>
            <a:tailEnd/>
          </a:ln>
        </p:spPr>
        <p:txBody>
          <a:bodyPr lIns="50800" tIns="50800" rIns="50800" bIns="50800"/>
          <a:lstStyle/>
          <a:p>
            <a:pPr algn="r"/>
            <a:r>
              <a:rPr lang="en-US" sz="2400">
                <a:solidFill>
                  <a:srgbClr val="606060"/>
                </a:solidFill>
                <a:latin typeface="Helvetica Neue" charset="0"/>
                <a:sym typeface="Helvetica Neue" charset="0"/>
              </a:rPr>
              <a:t>Version 1.0</a:t>
            </a:r>
          </a:p>
          <a:p>
            <a:pPr algn="r"/>
            <a:r>
              <a:rPr lang="en-US" sz="2400">
                <a:solidFill>
                  <a:srgbClr val="606060"/>
                </a:solidFill>
                <a:latin typeface="Helvetica Neue" charset="0"/>
                <a:sym typeface="Helvetica Neue" charset="0"/>
              </a:rPr>
              <a:t>Review Date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1"/>
          <p:cNvSpPr>
            <a:spLocks noGrp="1" noChangeArrowheads="1"/>
          </p:cNvSpPr>
          <p:nvPr>
            <p:ph type="title"/>
          </p:nvPr>
        </p:nvSpPr>
        <p:spPr/>
        <p:txBody>
          <a:bodyPr/>
          <a:lstStyle/>
          <a:p>
            <a:pPr eaLnBrk="1" hangingPunct="1"/>
            <a:r>
              <a:rPr lang="en-US" smtClean="0"/>
              <a:t>Other Relevant Modules</a:t>
            </a:r>
          </a:p>
        </p:txBody>
      </p:sp>
      <p:sp>
        <p:nvSpPr>
          <p:cNvPr id="2" name="Rectangle 2"/>
          <p:cNvSpPr>
            <a:spLocks noGrp="1" noChangeArrowheads="1"/>
          </p:cNvSpPr>
          <p:nvPr>
            <p:ph type="body" idx="1"/>
          </p:nvPr>
        </p:nvSpPr>
        <p:spPr/>
        <p:txBody>
          <a:bodyPr/>
          <a:lstStyle/>
          <a:p>
            <a:pPr eaLnBrk="1" hangingPunct="1"/>
            <a:r>
              <a:rPr lang="en-US" smtClean="0">
                <a:solidFill>
                  <a:schemeClr val="tx1"/>
                </a:solidFill>
              </a:rPr>
              <a:t>Providing Access to Your Data: Rights</a:t>
            </a:r>
          </a:p>
          <a:p>
            <a:pPr eaLnBrk="1" hangingPunct="1"/>
            <a:r>
              <a:rPr lang="en-US" smtClean="0">
                <a:solidFill>
                  <a:schemeClr val="tx1"/>
                </a:solidFill>
              </a:rPr>
              <a:t>Providing Access to Your Data: Handling Sensitive Data</a:t>
            </a:r>
          </a:p>
          <a:p>
            <a:pPr eaLnBrk="1" hangingPunct="1"/>
            <a:r>
              <a:rPr lang="en-US" smtClean="0">
                <a:solidFill>
                  <a:schemeClr val="tx1"/>
                </a:solidFill>
              </a:rPr>
              <a:t>Preservation Strategies: Data Transfer and Submission Agreements</a:t>
            </a:r>
          </a:p>
          <a:p>
            <a:pPr eaLnBrk="1" hangingPunct="1"/>
            <a:r>
              <a:rPr lang="en-US" smtClean="0">
                <a:solidFill>
                  <a:schemeClr val="tx1"/>
                </a:solidFill>
              </a:rPr>
              <a:t>Responsible Data Use: Citation and Credit</a:t>
            </a:r>
          </a:p>
          <a:p>
            <a:pPr eaLnBrk="1" hangingPunct="1"/>
            <a:endParaRPr lang="en-US"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Overview</a:t>
            </a:r>
          </a:p>
        </p:txBody>
      </p:sp>
      <p:sp>
        <p:nvSpPr>
          <p:cNvPr id="20483" name="Content Placeholder 2"/>
          <p:cNvSpPr>
            <a:spLocks noGrp="1"/>
          </p:cNvSpPr>
          <p:nvPr>
            <p:ph idx="1"/>
          </p:nvPr>
        </p:nvSpPr>
        <p:spPr/>
        <p:txBody>
          <a:bodyPr/>
          <a:lstStyle/>
          <a:p>
            <a:r>
              <a:rPr lang="en-US" dirty="0" smtClean="0"/>
              <a:t>Copyright and data</a:t>
            </a:r>
          </a:p>
          <a:p>
            <a:pPr lvl="1"/>
            <a:r>
              <a:rPr lang="en-US" dirty="0" smtClean="0"/>
              <a:t>What is copyrightable and what isn’t in the U.S.</a:t>
            </a:r>
          </a:p>
          <a:p>
            <a:pPr lvl="1"/>
            <a:r>
              <a:rPr lang="en-US" dirty="0" smtClean="0"/>
              <a:t>Open copyright license options</a:t>
            </a:r>
          </a:p>
          <a:p>
            <a:r>
              <a:rPr lang="en-US" dirty="0" smtClean="0"/>
              <a:t>Using copyrights (or waiving them)</a:t>
            </a:r>
          </a:p>
          <a:p>
            <a:pPr lvl="1"/>
            <a:r>
              <a:rPr lang="en-US" dirty="0" smtClean="0"/>
              <a:t>Copyright and the public domain</a:t>
            </a:r>
          </a:p>
          <a:p>
            <a:pPr lvl="1"/>
            <a:r>
              <a:rPr lang="en-US" dirty="0" smtClean="0"/>
              <a:t>Establishing non-legal norms of                                                        data access and use</a:t>
            </a:r>
          </a:p>
          <a:p>
            <a:endParaRPr lang="en-US" dirty="0" smtClean="0"/>
          </a:p>
        </p:txBody>
      </p:sp>
      <p:pic>
        <p:nvPicPr>
          <p:cNvPr id="4" name="Picture 3" descr="6685161421_6a94f4e2a1.jpg"/>
          <p:cNvPicPr>
            <a:picLocks noChangeAspect="1"/>
          </p:cNvPicPr>
          <p:nvPr/>
        </p:nvPicPr>
        <p:blipFill>
          <a:blip r:embed="rId2"/>
          <a:stretch>
            <a:fillRect/>
          </a:stretch>
        </p:blipFill>
        <p:spPr>
          <a:xfrm>
            <a:off x="6959600" y="5105400"/>
            <a:ext cx="5486400" cy="4114800"/>
          </a:xfrm>
          <a:prstGeom prst="rect">
            <a:avLst/>
          </a:prstGeom>
          <a:ln>
            <a:solidFill>
              <a:schemeClr val="tx1"/>
            </a:solidFill>
          </a:ln>
        </p:spPr>
      </p:pic>
      <p:sp>
        <p:nvSpPr>
          <p:cNvPr id="5" name="TextBox 4"/>
          <p:cNvSpPr txBox="1"/>
          <p:nvPr/>
        </p:nvSpPr>
        <p:spPr>
          <a:xfrm>
            <a:off x="8559800" y="9445823"/>
            <a:ext cx="4521879" cy="307777"/>
          </a:xfrm>
          <a:prstGeom prst="rect">
            <a:avLst/>
          </a:prstGeom>
          <a:noFill/>
        </p:spPr>
        <p:txBody>
          <a:bodyPr wrap="none" rtlCol="0">
            <a:spAutoFit/>
          </a:bodyPr>
          <a:lstStyle/>
          <a:p>
            <a:r>
              <a:rPr lang="en-US" sz="1400" dirty="0" smtClean="0"/>
              <a:t>Image: http://www.flickr.com/photos/j3net/6685161421/</a:t>
            </a:r>
            <a:endParaRPr lang="en-US" sz="14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Copyright and Data	</a:t>
            </a:r>
          </a:p>
        </p:txBody>
      </p:sp>
      <p:sp>
        <p:nvSpPr>
          <p:cNvPr id="26627" name="Content Placeholder 2"/>
          <p:cNvSpPr>
            <a:spLocks noGrp="1"/>
          </p:cNvSpPr>
          <p:nvPr>
            <p:ph idx="1"/>
          </p:nvPr>
        </p:nvSpPr>
        <p:spPr>
          <a:xfrm>
            <a:off x="571500" y="2324100"/>
            <a:ext cx="11861800" cy="7124700"/>
          </a:xfrm>
        </p:spPr>
        <p:txBody>
          <a:bodyPr/>
          <a:lstStyle/>
          <a:p>
            <a:r>
              <a:rPr lang="en-US" sz="3200" dirty="0" smtClean="0"/>
              <a:t>Not copyrightable in the U.S.</a:t>
            </a:r>
          </a:p>
          <a:p>
            <a:pPr lvl="1"/>
            <a:r>
              <a:rPr lang="en-US" dirty="0" smtClean="0"/>
              <a:t>Facts: 2+2 = 4</a:t>
            </a:r>
          </a:p>
          <a:p>
            <a:pPr lvl="1"/>
            <a:r>
              <a:rPr lang="en-US" dirty="0" smtClean="0"/>
              <a:t>Measurements: Temperature = 20 C</a:t>
            </a:r>
          </a:p>
          <a:p>
            <a:r>
              <a:rPr lang="en-US" sz="3200" dirty="0" smtClean="0"/>
              <a:t>Copyrightable in the U.S.</a:t>
            </a:r>
          </a:p>
          <a:p>
            <a:pPr lvl="1"/>
            <a:r>
              <a:rPr lang="en-US" dirty="0" smtClean="0"/>
              <a:t>Original selection and arrangement of data </a:t>
            </a:r>
          </a:p>
          <a:p>
            <a:pPr lvl="1"/>
            <a:r>
              <a:rPr lang="en-US" dirty="0" smtClean="0"/>
              <a:t>Metadata: documentation and descriptions of data or processing steps</a:t>
            </a:r>
          </a:p>
          <a:p>
            <a:r>
              <a:rPr lang="en-US" sz="3200" dirty="0" smtClean="0"/>
              <a:t>In the </a:t>
            </a:r>
            <a:r>
              <a:rPr lang="en-US" sz="3200" dirty="0" smtClean="0"/>
              <a:t>U.S., </a:t>
            </a:r>
            <a:r>
              <a:rPr lang="en-US" sz="3200" dirty="0" smtClean="0"/>
              <a:t>copyrights are assigned by default, i.e. without having to officially file for them. </a:t>
            </a:r>
          </a:p>
          <a:p>
            <a:pPr lvl="1"/>
            <a:r>
              <a:rPr lang="en-US" dirty="0" smtClean="0"/>
              <a:t>Ex. lab notebooks or dissertations are copyrighted without researchers filing for them.</a:t>
            </a:r>
          </a:p>
          <a:p>
            <a:r>
              <a:rPr lang="en-US" sz="3200" dirty="0" smtClean="0"/>
              <a:t>Through employment contracts and intellectual property agreements, copyrights for research products are often owned by employers (e.g. universities), not creators. </a:t>
            </a:r>
          </a:p>
          <a:p>
            <a:pPr lvl="1"/>
            <a:endParaRPr lang="en-US" dirty="0" smtClean="0"/>
          </a:p>
        </p:txBody>
      </p:sp>
      <p:sp>
        <p:nvSpPr>
          <p:cNvPr id="4" name="Rectangle 3"/>
          <p:cNvSpPr/>
          <p:nvPr/>
        </p:nvSpPr>
        <p:spPr>
          <a:xfrm>
            <a:off x="8026400" y="9445823"/>
            <a:ext cx="5105400" cy="307777"/>
          </a:xfrm>
          <a:prstGeom prst="rect">
            <a:avLst/>
          </a:prstGeom>
        </p:spPr>
        <p:txBody>
          <a:bodyPr wrap="square">
            <a:spAutoFit/>
          </a:bodyPr>
          <a:lstStyle/>
          <a:p>
            <a:r>
              <a:rPr lang="en-US" sz="1400" dirty="0" smtClean="0"/>
              <a:t>Image: http://www.flickr.com/photos/mikeblogs/3020966666/</a:t>
            </a:r>
            <a:endParaRPr lang="en-US" sz="1400" dirty="0"/>
          </a:p>
        </p:txBody>
      </p:sp>
      <p:pic>
        <p:nvPicPr>
          <p:cNvPr id="5" name="Picture 4" descr="3020966666_a99b91fc1a.jpg"/>
          <p:cNvPicPr>
            <a:picLocks noChangeAspect="1"/>
          </p:cNvPicPr>
          <p:nvPr/>
        </p:nvPicPr>
        <p:blipFill>
          <a:blip r:embed="rId2"/>
          <a:stretch>
            <a:fillRect/>
          </a:stretch>
        </p:blipFill>
        <p:spPr>
          <a:xfrm>
            <a:off x="9931400" y="2590800"/>
            <a:ext cx="1838325" cy="1828800"/>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Copyright license agreements for data	</a:t>
            </a:r>
          </a:p>
        </p:txBody>
      </p:sp>
      <p:sp>
        <p:nvSpPr>
          <p:cNvPr id="27651" name="Content Placeholder 2"/>
          <p:cNvSpPr>
            <a:spLocks noGrp="1"/>
          </p:cNvSpPr>
          <p:nvPr>
            <p:ph idx="1"/>
          </p:nvPr>
        </p:nvSpPr>
        <p:spPr/>
        <p:txBody>
          <a:bodyPr/>
          <a:lstStyle/>
          <a:p>
            <a:r>
              <a:rPr lang="en-US" sz="3200" dirty="0" smtClean="0"/>
              <a:t>Through copyright law, license agreements exist for making data public:</a:t>
            </a:r>
          </a:p>
          <a:p>
            <a:pPr lvl="1"/>
            <a:r>
              <a:rPr lang="en-US" dirty="0" smtClean="0"/>
              <a:t>Free/Open Licenses such as GNU General Free Documentation License (GFDL)</a:t>
            </a:r>
          </a:p>
          <a:p>
            <a:pPr lvl="1"/>
            <a:r>
              <a:rPr lang="en-US" dirty="0" smtClean="0"/>
              <a:t>Creative Commons licenses</a:t>
            </a:r>
          </a:p>
          <a:p>
            <a:r>
              <a:rPr lang="en-US" sz="3200" dirty="0" smtClean="0"/>
              <a:t>Such copyright license agreements complicate data sharing and integration efforts</a:t>
            </a:r>
          </a:p>
          <a:p>
            <a:pPr lvl="1"/>
            <a:r>
              <a:rPr lang="en-US" dirty="0" smtClean="0"/>
              <a:t>There is an amorphous line between what can and cannot be copyrighted within databases</a:t>
            </a:r>
          </a:p>
          <a:p>
            <a:pPr lvl="1"/>
            <a:r>
              <a:rPr lang="en-US" dirty="0" smtClean="0"/>
              <a:t>Different license agreements have different usage requirements, e.g. querying across 10 databases may return results with 10 different usage license agreements</a:t>
            </a:r>
          </a:p>
          <a:p>
            <a:pPr>
              <a:buFont typeface="Helvetica Neue" charset="0"/>
              <a:buNone/>
            </a:pPr>
            <a:endParaRPr lang="en-US" dirty="0" smtClean="0"/>
          </a:p>
          <a:p>
            <a:pPr lvl="1"/>
            <a:endParaRPr lang="en-US"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t>Using copyrights (or waiving them)	</a:t>
            </a:r>
          </a:p>
        </p:txBody>
      </p:sp>
      <p:sp>
        <p:nvSpPr>
          <p:cNvPr id="28675" name="Content Placeholder 2"/>
          <p:cNvSpPr>
            <a:spLocks noGrp="1"/>
          </p:cNvSpPr>
          <p:nvPr>
            <p:ph idx="1"/>
          </p:nvPr>
        </p:nvSpPr>
        <p:spPr/>
        <p:txBody>
          <a:bodyPr/>
          <a:lstStyle/>
          <a:p>
            <a:r>
              <a:rPr lang="en-US" sz="3200" dirty="0" smtClean="0"/>
              <a:t>Possible ways to reduce copyright license complications:</a:t>
            </a:r>
          </a:p>
          <a:p>
            <a:pPr lvl="1"/>
            <a:r>
              <a:rPr lang="en-US" dirty="0" smtClean="0"/>
              <a:t>Use the least restrictive open access licenses</a:t>
            </a:r>
          </a:p>
          <a:p>
            <a:pPr lvl="1"/>
            <a:r>
              <a:rPr lang="en-US" dirty="0" smtClean="0"/>
              <a:t>Putting data in the public domain (waive all intellectual property rights)</a:t>
            </a:r>
          </a:p>
          <a:p>
            <a:pPr lvl="2"/>
            <a:r>
              <a:rPr lang="en-US" dirty="0" smtClean="0"/>
              <a:t>Eliminates data use restrictions</a:t>
            </a:r>
          </a:p>
          <a:p>
            <a:pPr lvl="2"/>
            <a:r>
              <a:rPr lang="en-US" dirty="0" smtClean="0"/>
              <a:t>Enables data integration</a:t>
            </a:r>
          </a:p>
          <a:p>
            <a:pPr lvl="2"/>
            <a:r>
              <a:rPr lang="en-US" dirty="0" smtClean="0"/>
              <a:t>Encourages non-legal means for resolving problems</a:t>
            </a:r>
          </a:p>
          <a:p>
            <a:r>
              <a:rPr lang="en-US" sz="3200" dirty="0" smtClean="0"/>
              <a:t>Scientific communities can develop norms as to how data should be made available, used, and attributed</a:t>
            </a:r>
          </a:p>
          <a:p>
            <a:pPr lvl="1"/>
            <a:r>
              <a:rPr lang="en-US" dirty="0" smtClean="0"/>
              <a:t>Check with data centers for data use and attribution policies</a:t>
            </a:r>
          </a:p>
          <a:p>
            <a:pPr lvl="1"/>
            <a:r>
              <a:rPr lang="en-US" dirty="0" smtClean="0"/>
              <a:t>Work with collaborators to ensure that the usage and attribution of others’ data meets with community accepted practices</a:t>
            </a:r>
          </a:p>
          <a:p>
            <a:pPr lvl="1"/>
            <a:r>
              <a:rPr lang="en-US" dirty="0" smtClean="0"/>
              <a:t>Examples:</a:t>
            </a:r>
          </a:p>
          <a:p>
            <a:pPr lvl="2"/>
            <a:r>
              <a:rPr lang="en-US" dirty="0" smtClean="0"/>
              <a:t>International Polar Year</a:t>
            </a:r>
          </a:p>
          <a:p>
            <a:pPr lvl="2"/>
            <a:r>
              <a:rPr lang="en-US" dirty="0" smtClean="0"/>
              <a:t>Seismology data</a:t>
            </a:r>
          </a:p>
          <a:p>
            <a:pPr lvl="1"/>
            <a:endParaRPr lang="en-US" dirty="0" smtClean="0"/>
          </a:p>
          <a:p>
            <a:endParaRPr lang="en-US" sz="28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Norms of Appropriate Data Use	</a:t>
            </a:r>
          </a:p>
        </p:txBody>
      </p:sp>
      <p:sp>
        <p:nvSpPr>
          <p:cNvPr id="29699" name="Content Placeholder 2"/>
          <p:cNvSpPr>
            <a:spLocks noGrp="1"/>
          </p:cNvSpPr>
          <p:nvPr>
            <p:ph idx="1"/>
          </p:nvPr>
        </p:nvSpPr>
        <p:spPr>
          <a:xfrm>
            <a:off x="571500" y="2324100"/>
            <a:ext cx="11645900" cy="6565900"/>
          </a:xfrm>
        </p:spPr>
        <p:txBody>
          <a:bodyPr/>
          <a:lstStyle/>
          <a:p>
            <a:r>
              <a:rPr lang="en-US" sz="2800" dirty="0" smtClean="0"/>
              <a:t>Ex. International Polar Year (IPY)</a:t>
            </a:r>
          </a:p>
          <a:p>
            <a:pPr lvl="1"/>
            <a:r>
              <a:rPr lang="en-US" sz="2000" dirty="0" smtClean="0"/>
              <a:t>“The IPY Joint Committee requires that IPY data, including operational data delivered in real time, are made available fully, freely, openly, and on the shortest feasible timescale…equitable, non-discriminatory access to all data preferably free of cost, but some reasonable cost-recovery is acceptable.” (IPY Data Policy, 2008, pg. 3)</a:t>
            </a:r>
          </a:p>
          <a:p>
            <a:pPr lvl="1"/>
            <a:r>
              <a:rPr lang="en-US" sz="2000" dirty="0" smtClean="0"/>
              <a:t>“[U]</a:t>
            </a:r>
            <a:r>
              <a:rPr lang="en-US" sz="2000" dirty="0" err="1" smtClean="0"/>
              <a:t>sers</a:t>
            </a:r>
            <a:r>
              <a:rPr lang="en-US" sz="2000" dirty="0" smtClean="0"/>
              <a:t> of IPY data must formally acknowledge data authors (contributors) and sources. Where possible, this acknowledgment should take the form of a formal citation, such as when citing a book or journal article.” (pg. 4)</a:t>
            </a:r>
          </a:p>
          <a:p>
            <a:r>
              <a:rPr lang="en-US" sz="2800" dirty="0" smtClean="0"/>
              <a:t>Ex. </a:t>
            </a:r>
            <a:r>
              <a:rPr lang="en-US" sz="2800" dirty="0" smtClean="0"/>
              <a:t>Seismology Data</a:t>
            </a:r>
            <a:endParaRPr lang="en-US" sz="2800" dirty="0" smtClean="0"/>
          </a:p>
          <a:p>
            <a:pPr lvl="1"/>
            <a:r>
              <a:rPr lang="en-US" sz="2000" dirty="0" smtClean="0"/>
              <a:t>“For those programs in which </a:t>
            </a:r>
            <a:r>
              <a:rPr lang="en-US" sz="2000" dirty="0" smtClean="0"/>
              <a:t>selected </a:t>
            </a:r>
            <a:r>
              <a:rPr lang="en-US" sz="2000" dirty="0" smtClean="0"/>
              <a:t>principle [sp.] investigators have initial periods of exclusive data use, data should be made openly available as soon as possible, but no later than two (2) years after the data were collected.” (NSF Division of Earth Sciences, 2010, pg. 2)</a:t>
            </a:r>
          </a:p>
          <a:p>
            <a:pPr lvl="1"/>
            <a:r>
              <a:rPr lang="en-US" sz="2000" dirty="0" smtClean="0"/>
              <a:t>“[Federation </a:t>
            </a:r>
            <a:r>
              <a:rPr lang="en-US" sz="2000" dirty="0" smtClean="0"/>
              <a:t>of Digital Seismograph </a:t>
            </a:r>
            <a:r>
              <a:rPr lang="en-US" sz="2000" dirty="0" smtClean="0"/>
              <a:t>Networks] </a:t>
            </a:r>
            <a:r>
              <a:rPr lang="en-US" sz="2000" dirty="0" smtClean="0"/>
              <a:t>Networks </a:t>
            </a:r>
            <a:r>
              <a:rPr lang="en-US" sz="2000" dirty="0" smtClean="0"/>
              <a:t>and Data Centers appreciate proper acknowledgment when anyone makes use of the data from their organizations.” (</a:t>
            </a:r>
            <a:r>
              <a:rPr lang="en-US" sz="2000" dirty="0" smtClean="0"/>
              <a:t>FDSN </a:t>
            </a:r>
            <a:r>
              <a:rPr lang="en-US" sz="2000" dirty="0" smtClean="0"/>
              <a:t>Services website: </a:t>
            </a:r>
            <a:r>
              <a:rPr lang="en-US" sz="2000" dirty="0" smtClean="0">
                <a:hlinkClick r:id="rId2"/>
              </a:rPr>
              <a:t>http://www.fdsn.org/services.htm</a:t>
            </a:r>
            <a:r>
              <a:rPr lang="en-US" sz="2000" dirty="0" smtClean="0"/>
              <a:t>)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Conclusion	</a:t>
            </a:r>
          </a:p>
        </p:txBody>
      </p:sp>
      <p:sp>
        <p:nvSpPr>
          <p:cNvPr id="30723" name="Content Placeholder 2"/>
          <p:cNvSpPr>
            <a:spLocks noGrp="1"/>
          </p:cNvSpPr>
          <p:nvPr>
            <p:ph idx="1"/>
          </p:nvPr>
        </p:nvSpPr>
        <p:spPr>
          <a:xfrm>
            <a:off x="571500" y="2324100"/>
            <a:ext cx="11645900" cy="6565900"/>
          </a:xfrm>
        </p:spPr>
        <p:txBody>
          <a:bodyPr/>
          <a:lstStyle/>
          <a:p>
            <a:r>
              <a:rPr lang="en-US" sz="3200" dirty="0" smtClean="0"/>
              <a:t>Copyright law has limited application to data</a:t>
            </a:r>
          </a:p>
          <a:p>
            <a:pPr lvl="1"/>
            <a:r>
              <a:rPr lang="en-US" sz="2600" dirty="0" smtClean="0"/>
              <a:t>Data are not copyrightable directly</a:t>
            </a:r>
          </a:p>
          <a:p>
            <a:pPr lvl="1"/>
            <a:r>
              <a:rPr lang="en-US" sz="2600" dirty="0" smtClean="0"/>
              <a:t>Other related research materials are copyrightable</a:t>
            </a:r>
          </a:p>
          <a:p>
            <a:r>
              <a:rPr lang="en-US" sz="3200" dirty="0" smtClean="0"/>
              <a:t>Understand copyright options</a:t>
            </a:r>
          </a:p>
          <a:p>
            <a:pPr lvl="1"/>
            <a:r>
              <a:rPr lang="en-US" sz="2600" dirty="0" smtClean="0"/>
              <a:t>Who has copyrights</a:t>
            </a:r>
          </a:p>
          <a:p>
            <a:pPr lvl="1"/>
            <a:r>
              <a:rPr lang="en-US" sz="2600" dirty="0" smtClean="0"/>
              <a:t>Open licensing schemes</a:t>
            </a:r>
          </a:p>
          <a:p>
            <a:pPr lvl="1"/>
            <a:r>
              <a:rPr lang="en-US" sz="2600" dirty="0" smtClean="0"/>
              <a:t>When public domain might be applicable</a:t>
            </a:r>
          </a:p>
          <a:p>
            <a:pPr lvl="1"/>
            <a:endParaRPr lang="en-US" dirty="0" smtClean="0"/>
          </a:p>
        </p:txBody>
      </p:sp>
      <p:sp>
        <p:nvSpPr>
          <p:cNvPr id="4" name="TextBox 3"/>
          <p:cNvSpPr txBox="1"/>
          <p:nvPr/>
        </p:nvSpPr>
        <p:spPr>
          <a:xfrm>
            <a:off x="2208096" y="9415046"/>
            <a:ext cx="9933104" cy="307777"/>
          </a:xfrm>
          <a:prstGeom prst="rect">
            <a:avLst/>
          </a:prstGeom>
          <a:noFill/>
        </p:spPr>
        <p:txBody>
          <a:bodyPr wrap="none" rtlCol="0">
            <a:spAutoFit/>
          </a:bodyPr>
          <a:lstStyle/>
          <a:p>
            <a:r>
              <a:rPr lang="en-US" sz="1400" dirty="0" smtClean="0"/>
              <a:t>http://www.flickr.com/photos/gsfc/6151061573/                                                  http://www.flickr.com/photos/inl/5988483935/ </a:t>
            </a:r>
            <a:endParaRPr lang="en-US" sz="1400" dirty="0"/>
          </a:p>
        </p:txBody>
      </p:sp>
      <p:pic>
        <p:nvPicPr>
          <p:cNvPr id="5" name="Picture 4" descr="6151061573_7023960f2f.jpg"/>
          <p:cNvPicPr>
            <a:picLocks noChangeAspect="1"/>
          </p:cNvPicPr>
          <p:nvPr/>
        </p:nvPicPr>
        <p:blipFill>
          <a:blip r:embed="rId2"/>
          <a:stretch>
            <a:fillRect/>
          </a:stretch>
        </p:blipFill>
        <p:spPr>
          <a:xfrm>
            <a:off x="1701800" y="6172200"/>
            <a:ext cx="4805405" cy="3200400"/>
          </a:xfrm>
          <a:prstGeom prst="rect">
            <a:avLst/>
          </a:prstGeom>
          <a:ln>
            <a:solidFill>
              <a:schemeClr val="tx1"/>
            </a:solidFill>
          </a:ln>
        </p:spPr>
      </p:pic>
      <p:pic>
        <p:nvPicPr>
          <p:cNvPr id="6" name="Picture 5" descr="5988483935_f2cf76a668.jpg"/>
          <p:cNvPicPr>
            <a:picLocks noChangeAspect="1"/>
          </p:cNvPicPr>
          <p:nvPr/>
        </p:nvPicPr>
        <p:blipFill>
          <a:blip r:embed="rId3"/>
          <a:stretch>
            <a:fillRect/>
          </a:stretch>
        </p:blipFill>
        <p:spPr>
          <a:xfrm>
            <a:off x="8331200" y="4495800"/>
            <a:ext cx="3657600" cy="4876800"/>
          </a:xfrm>
          <a:prstGeom prst="rect">
            <a:avLst/>
          </a:prstGeom>
          <a:ln>
            <a:solidFill>
              <a:schemeClr val="tx1"/>
            </a:solidFill>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1"/>
          <p:cNvSpPr>
            <a:spLocks noGrp="1" noChangeArrowheads="1"/>
          </p:cNvSpPr>
          <p:nvPr>
            <p:ph type="title"/>
          </p:nvPr>
        </p:nvSpPr>
        <p:spPr/>
        <p:txBody>
          <a:bodyPr/>
          <a:lstStyle/>
          <a:p>
            <a:pPr eaLnBrk="1" hangingPunct="1"/>
            <a:r>
              <a:rPr lang="en-US" dirty="0" smtClean="0"/>
              <a:t>References</a:t>
            </a:r>
          </a:p>
        </p:txBody>
      </p:sp>
      <p:sp>
        <p:nvSpPr>
          <p:cNvPr id="32770" name="Rectangle 2"/>
          <p:cNvSpPr>
            <a:spLocks noGrp="1" noChangeArrowheads="1"/>
          </p:cNvSpPr>
          <p:nvPr>
            <p:ph type="body" idx="1"/>
          </p:nvPr>
        </p:nvSpPr>
        <p:spPr>
          <a:xfrm>
            <a:off x="571500" y="1981200"/>
            <a:ext cx="11950700" cy="6565900"/>
          </a:xfrm>
        </p:spPr>
        <p:txBody>
          <a:bodyPr/>
          <a:lstStyle/>
          <a:p>
            <a:pPr eaLnBrk="1" hangingPunct="1"/>
            <a:r>
              <a:rPr lang="en-US" sz="2800" dirty="0" smtClean="0"/>
              <a:t>Copyright and Data</a:t>
            </a:r>
            <a:endParaRPr lang="en-US" sz="2000" dirty="0" smtClean="0"/>
          </a:p>
          <a:p>
            <a:pPr lvl="1" eaLnBrk="1" hangingPunct="1"/>
            <a:r>
              <a:rPr lang="en-US" sz="2400" dirty="0" smtClean="0"/>
              <a:t>Samuelson, P. 2001. “Digital Information, Digital Networks, and The Public Domain.” </a:t>
            </a:r>
            <a:r>
              <a:rPr lang="en-US" sz="2400" i="1" dirty="0" smtClean="0"/>
              <a:t>Conference on the Public Domain</a:t>
            </a:r>
            <a:r>
              <a:rPr lang="en-US" sz="2400" dirty="0" smtClean="0"/>
              <a:t>, Duke Law School. </a:t>
            </a:r>
            <a:r>
              <a:rPr lang="en-US" sz="2400" dirty="0" smtClean="0">
                <a:hlinkClick r:id="rId2"/>
              </a:rPr>
              <a:t>http://law.duke.edu/pd/papers/samuelson.pdf</a:t>
            </a:r>
            <a:endParaRPr lang="en-US" sz="2400" dirty="0" smtClean="0"/>
          </a:p>
          <a:p>
            <a:pPr lvl="1" eaLnBrk="1" hangingPunct="1"/>
            <a:r>
              <a:rPr lang="en-US" sz="2400" dirty="0" err="1" smtClean="0"/>
              <a:t>Stodden</a:t>
            </a:r>
            <a:r>
              <a:rPr lang="en-US" sz="2400" dirty="0" smtClean="0"/>
              <a:t>, V. 2009. "The Legal Framework for Reproducible Scientific Research: Licensing and Copyright." </a:t>
            </a:r>
            <a:r>
              <a:rPr lang="en-US" sz="2400" i="1" dirty="0" smtClean="0"/>
              <a:t>Computing in Science &amp; Engineering</a:t>
            </a:r>
            <a:r>
              <a:rPr lang="en-US" sz="2400" dirty="0" smtClean="0"/>
              <a:t> 11(1): 35-40. </a:t>
            </a:r>
            <a:r>
              <a:rPr lang="en-US" sz="2400" dirty="0" smtClean="0">
                <a:hlinkClick r:id="rId3"/>
              </a:rPr>
              <a:t>http://dx.doi.org/10.1109/MCSE.2009.19</a:t>
            </a:r>
            <a:r>
              <a:rPr lang="en-US" sz="2400" dirty="0" smtClean="0"/>
              <a:t> </a:t>
            </a:r>
          </a:p>
          <a:p>
            <a:pPr lvl="1" eaLnBrk="1" hangingPunct="1"/>
            <a:r>
              <a:rPr lang="en-US" sz="2400" dirty="0" err="1" smtClean="0"/>
              <a:t>Wilbanks</a:t>
            </a:r>
            <a:r>
              <a:rPr lang="en-US" sz="2400" dirty="0" smtClean="0"/>
              <a:t>, J. 2008. “Public domain, copyright licenses and the freedom to integrate science.” </a:t>
            </a:r>
            <a:r>
              <a:rPr lang="en-US" sz="2400" i="1" dirty="0" smtClean="0"/>
              <a:t>Journal of Science Communication</a:t>
            </a:r>
            <a:r>
              <a:rPr lang="en-US" sz="2400" dirty="0" smtClean="0"/>
              <a:t> 7(2). </a:t>
            </a:r>
            <a:r>
              <a:rPr lang="en-US" sz="2400" dirty="0" smtClean="0">
                <a:hlinkClick r:id="rId4"/>
              </a:rPr>
              <a:t>http://jcom.sissa.it/archive/07/02/Jcom0702%282008%29C01/Jcom0702%282008%29C04/Jcom0702%282008%29C04.pdf</a:t>
            </a:r>
            <a:r>
              <a:rPr lang="en-US" sz="2400" dirty="0" smtClean="0"/>
              <a:t> </a:t>
            </a:r>
          </a:p>
          <a:p>
            <a:pPr eaLnBrk="1" hangingPunct="1"/>
            <a:endParaRPr lang="en-US" sz="2800" dirty="0" smtClean="0"/>
          </a:p>
          <a:p>
            <a:pPr eaLnBrk="1" hangingPunct="1"/>
            <a:endParaRPr lang="en-US" sz="28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1"/>
          <p:cNvSpPr>
            <a:spLocks noGrp="1" noChangeArrowheads="1"/>
          </p:cNvSpPr>
          <p:nvPr>
            <p:ph type="title"/>
          </p:nvPr>
        </p:nvSpPr>
        <p:spPr/>
        <p:txBody>
          <a:bodyPr/>
          <a:lstStyle/>
          <a:p>
            <a:pPr eaLnBrk="1" hangingPunct="1"/>
            <a:r>
              <a:rPr lang="en-US" dirty="0" smtClean="0"/>
              <a:t>Resources</a:t>
            </a:r>
          </a:p>
        </p:txBody>
      </p:sp>
      <p:sp>
        <p:nvSpPr>
          <p:cNvPr id="32770" name="Rectangle 2"/>
          <p:cNvSpPr>
            <a:spLocks noGrp="1" noChangeArrowheads="1"/>
          </p:cNvSpPr>
          <p:nvPr>
            <p:ph type="body" idx="1"/>
          </p:nvPr>
        </p:nvSpPr>
        <p:spPr>
          <a:xfrm>
            <a:off x="571500" y="1981200"/>
            <a:ext cx="11950700" cy="6565900"/>
          </a:xfrm>
        </p:spPr>
        <p:txBody>
          <a:bodyPr/>
          <a:lstStyle/>
          <a:p>
            <a:pPr eaLnBrk="1" hangingPunct="1"/>
            <a:r>
              <a:rPr lang="en-US" sz="2800" dirty="0" smtClean="0"/>
              <a:t>Copyright and Data</a:t>
            </a:r>
            <a:endParaRPr lang="en-US" sz="2000" dirty="0" smtClean="0"/>
          </a:p>
          <a:p>
            <a:pPr lvl="1" eaLnBrk="1" hangingPunct="1"/>
            <a:r>
              <a:rPr lang="en-US" sz="2400" dirty="0" smtClean="0"/>
              <a:t>Copyright law of the United States.                                   </a:t>
            </a:r>
            <a:r>
              <a:rPr lang="en-US" sz="2400" dirty="0" smtClean="0">
                <a:hlinkClick r:id="rId2"/>
              </a:rPr>
              <a:t>http://www.copyright.gov/title17/</a:t>
            </a:r>
            <a:r>
              <a:rPr lang="en-US" sz="2400" dirty="0" smtClean="0"/>
              <a:t>   </a:t>
            </a:r>
          </a:p>
          <a:p>
            <a:pPr lvl="1" eaLnBrk="1" hangingPunct="1"/>
            <a:r>
              <a:rPr lang="en-US" sz="2400" dirty="0" smtClean="0"/>
              <a:t>Creative Commons Licenses.                                </a:t>
            </a:r>
            <a:r>
              <a:rPr lang="en-US" sz="2400" dirty="0" smtClean="0">
                <a:hlinkClick r:id="rId3"/>
              </a:rPr>
              <a:t>http://creativecommons.org/licenses/</a:t>
            </a:r>
            <a:r>
              <a:rPr lang="en-US" sz="2400" dirty="0" smtClean="0"/>
              <a:t> </a:t>
            </a:r>
          </a:p>
          <a:p>
            <a:pPr lvl="1" eaLnBrk="1" hangingPunct="1"/>
            <a:r>
              <a:rPr lang="en-US" sz="2400" dirty="0" smtClean="0"/>
              <a:t>Science Commons. “Protocol for Implementing Open Access Data.” </a:t>
            </a:r>
            <a:r>
              <a:rPr lang="en-US" sz="2400" dirty="0" smtClean="0">
                <a:hlinkClick r:id="rId4"/>
              </a:rPr>
              <a:t>http://sciencecommons.org/projects/publishing/open-access-data-protocol/</a:t>
            </a:r>
            <a:endParaRPr lang="en-US" sz="2400" dirty="0" smtClean="0"/>
          </a:p>
          <a:p>
            <a:pPr lvl="1" eaLnBrk="1" hangingPunct="1"/>
            <a:r>
              <a:rPr lang="en-US" sz="2400" dirty="0" smtClean="0"/>
              <a:t>Cornell University. “Copyright Term and the Public Domain in the United States.”            </a:t>
            </a:r>
            <a:r>
              <a:rPr lang="en-US" sz="2400" dirty="0" smtClean="0">
                <a:hlinkClick r:id="rId5"/>
              </a:rPr>
              <a:t>http://copyright.cornell.edu/resources/publicdomain.cfm</a:t>
            </a:r>
            <a:r>
              <a:rPr lang="en-US" sz="2400" dirty="0" smtClean="0"/>
              <a:t> </a:t>
            </a:r>
          </a:p>
          <a:p>
            <a:pPr lvl="1" eaLnBrk="1" hangingPunct="1"/>
            <a:r>
              <a:rPr lang="en-US" sz="2400" dirty="0" smtClean="0"/>
              <a:t>Polar Information Commons. “Appropriate behavior when contributing and using PIC data.” </a:t>
            </a:r>
          </a:p>
          <a:p>
            <a:pPr lvl="1" eaLnBrk="1" hangingPunct="1">
              <a:buNone/>
            </a:pPr>
            <a:r>
              <a:rPr lang="en-US" sz="2400" dirty="0" smtClean="0"/>
              <a:t>   </a:t>
            </a:r>
            <a:r>
              <a:rPr lang="en-US" sz="2400" dirty="0" smtClean="0">
                <a:hlinkClick r:id="rId6"/>
              </a:rPr>
              <a:t>http://www.polarcommons.org/ethics-and-norms-of-data-sharing.php</a:t>
            </a:r>
            <a:r>
              <a:rPr lang="en-US" sz="2400" dirty="0" smtClean="0"/>
              <a:t> </a:t>
            </a:r>
          </a:p>
          <a:p>
            <a:pPr eaLnBrk="1" hangingPunct="1"/>
            <a:endParaRPr lang="en-US" sz="2800" dirty="0" smtClean="0"/>
          </a:p>
          <a:p>
            <a:pPr eaLnBrk="1" hangingPunct="1"/>
            <a:endParaRPr lang="en-US" sz="28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5906</TotalTime>
  <Pages>0</Pages>
  <Words>814</Words>
  <Characters>0</Characters>
  <Application>Microsoft Office PowerPoint</Application>
  <PresentationFormat>Custom</PresentationFormat>
  <Lines>0</Lines>
  <Paragraphs>80</Paragraphs>
  <Slides>10</Slides>
  <Notes>1</Notes>
  <HiddenSlides>0</HiddenSlides>
  <MMClips>0</MMClips>
  <ScaleCrop>false</ScaleCrop>
  <HeadingPairs>
    <vt:vector size="4" baseType="variant">
      <vt:variant>
        <vt:lpstr>Theme</vt:lpstr>
      </vt:variant>
      <vt:variant>
        <vt:i4>19</vt:i4>
      </vt:variant>
      <vt:variant>
        <vt:lpstr>Slide Titles</vt:lpstr>
      </vt:variant>
      <vt:variant>
        <vt:i4>10</vt:i4>
      </vt:variant>
    </vt:vector>
  </HeadingPairs>
  <TitlesOfParts>
    <vt:vector size="29"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Responsible Data Use:  Copyright and Data</vt:lpstr>
      <vt:lpstr>Overview</vt:lpstr>
      <vt:lpstr>Copyright and Data </vt:lpstr>
      <vt:lpstr>Copyright license agreements for data </vt:lpstr>
      <vt:lpstr>Using copyrights (or waiving them) </vt:lpstr>
      <vt:lpstr>Norms of Appropriate Data Use </vt:lpstr>
      <vt:lpstr>Conclusion </vt:lpstr>
      <vt:lpstr>References</vt:lpstr>
      <vt:lpstr>Resources</vt:lpstr>
      <vt:lpstr>Other Relevant Modules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Matt</dc:creator>
  <cp:lastModifiedBy>mayernik</cp:lastModifiedBy>
  <cp:revision>112</cp:revision>
  <dcterms:created xsi:type="dcterms:W3CDTF">2011-08-09T22:31:13Z</dcterms:created>
  <dcterms:modified xsi:type="dcterms:W3CDTF">2012-09-26T21:01:33Z</dcterms:modified>
</cp:coreProperties>
</file>