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60" r:id="rId3"/>
    <p:sldMasterId id="2147483668" r:id="rId4"/>
  </p:sldMasterIdLst>
  <p:notesMasterIdLst>
    <p:notesMasterId r:id="rId14"/>
  </p:notesMasterIdLst>
  <p:sldIdLst>
    <p:sldId id="256" r:id="rId5"/>
    <p:sldId id="271" r:id="rId6"/>
    <p:sldId id="257" r:id="rId7"/>
    <p:sldId id="270" r:id="rId8"/>
    <p:sldId id="259" r:id="rId9"/>
    <p:sldId id="260" r:id="rId10"/>
    <p:sldId id="268" r:id="rId11"/>
    <p:sldId id="262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>
        <p:scale>
          <a:sx n="99" d="100"/>
          <a:sy n="99" d="100"/>
        </p:scale>
        <p:origin x="-893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EED9A-9337-D442-9715-586DE3FDEBF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80F43-9201-5941-AC1F-10BE5DD7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0F43-9201-5941-AC1F-10BE5DD756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1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1851"/>
            <a:ext cx="4343400" cy="2648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1851"/>
            <a:ext cx="4343400" cy="2648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152400" y="3629136"/>
            <a:ext cx="4343400" cy="2648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2"/>
          </p:nvPr>
        </p:nvSpPr>
        <p:spPr>
          <a:xfrm>
            <a:off x="4648200" y="3629136"/>
            <a:ext cx="4343400" cy="2648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5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1851"/>
            <a:ext cx="4343400" cy="5445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1851"/>
            <a:ext cx="4343400" cy="2648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2"/>
          </p:nvPr>
        </p:nvSpPr>
        <p:spPr>
          <a:xfrm>
            <a:off x="4648200" y="3629136"/>
            <a:ext cx="4343400" cy="2648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96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1851"/>
            <a:ext cx="4343400" cy="2648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1851"/>
            <a:ext cx="4343400" cy="55286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152400" y="3629136"/>
            <a:ext cx="4343400" cy="2648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6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op-Small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152400" y="832377"/>
            <a:ext cx="8839200" cy="31705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152400" y="4189660"/>
            <a:ext cx="8839200" cy="205874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1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152400" y="832377"/>
            <a:ext cx="8839200" cy="31705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152400" y="4189660"/>
            <a:ext cx="4343400" cy="205874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648200" y="4189660"/>
            <a:ext cx="4343400" cy="205874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2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nel: Bi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152400" y="832377"/>
            <a:ext cx="4343400" cy="31705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6"/>
          </p:nvPr>
        </p:nvSpPr>
        <p:spPr>
          <a:xfrm>
            <a:off x="152400" y="4189660"/>
            <a:ext cx="4343400" cy="205874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7"/>
          </p:nvPr>
        </p:nvSpPr>
        <p:spPr>
          <a:xfrm>
            <a:off x="4648200" y="4189660"/>
            <a:ext cx="4343400" cy="205874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8"/>
          </p:nvPr>
        </p:nvSpPr>
        <p:spPr>
          <a:xfrm>
            <a:off x="4676775" y="831850"/>
            <a:ext cx="4343400" cy="31705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nel: Bi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267075" y="831849"/>
            <a:ext cx="5724525" cy="26356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0" y="831850"/>
            <a:ext cx="2967038" cy="2635669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defRPr sz="2400"/>
            </a:lvl1pPr>
            <a:lvl2pPr marL="682625" indent="-347663">
              <a:tabLst/>
              <a:defRPr sz="2000"/>
            </a:lvl2pPr>
            <a:lvl3pPr marL="1030288" indent="-317500">
              <a:defRPr sz="1800"/>
            </a:lvl3pPr>
            <a:lvl4pPr marL="1425575" indent="-268288">
              <a:defRPr sz="1600"/>
            </a:lvl4pPr>
            <a:lvl5pPr marL="1654175" indent="-231775" defTabSz="854075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2"/>
          </p:nvPr>
        </p:nvSpPr>
        <p:spPr>
          <a:xfrm>
            <a:off x="3271837" y="3619917"/>
            <a:ext cx="5724525" cy="26356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162" y="3619918"/>
            <a:ext cx="2967038" cy="2635669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defRPr sz="2400"/>
            </a:lvl1pPr>
            <a:lvl2pPr marL="682625" indent="-347663">
              <a:defRPr sz="2000"/>
            </a:lvl2pPr>
            <a:lvl3pPr marL="1030288" indent="-317500">
              <a:defRPr sz="1800"/>
            </a:lvl3pPr>
            <a:lvl4pPr marL="1425575" indent="-268288">
              <a:defRPr sz="1600"/>
            </a:lvl4pPr>
            <a:lvl5pPr marL="1712913" indent="-255588" defTabSz="854075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2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: Bi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7075" y="831849"/>
            <a:ext cx="5724525" cy="54165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0" y="831850"/>
            <a:ext cx="2967038" cy="5416550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tabLst/>
              <a:defRPr sz="2400"/>
            </a:lvl1pPr>
            <a:lvl2pPr marL="682625" indent="-347663">
              <a:tabLst/>
              <a:defRPr sz="2000"/>
            </a:lvl2pPr>
            <a:lvl3pPr marL="1030288" indent="-317500">
              <a:tabLst/>
              <a:defRPr sz="1800"/>
            </a:lvl3pPr>
            <a:lvl4pPr marL="1365250" indent="-268288">
              <a:tabLst/>
              <a:defRPr sz="1600"/>
            </a:lvl4pPr>
            <a:lvl5pPr marL="1654175" indent="-255588" defTabSz="858838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53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9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6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094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0711"/>
            <a:ext cx="4040188" cy="4295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094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0711"/>
            <a:ext cx="4041775" cy="4295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3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219200"/>
            <a:ext cx="5410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2667000" cy="4906963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tabLst/>
              <a:defRPr sz="2400"/>
            </a:lvl1pPr>
            <a:lvl2pPr marL="682625" indent="-347663">
              <a:tabLst/>
              <a:defRPr sz="2000"/>
            </a:lvl2pPr>
            <a:lvl3pPr marL="1030288" indent="-317500">
              <a:tabLst/>
              <a:defRPr sz="1800"/>
            </a:lvl3pPr>
            <a:lvl4pPr marL="1365250" indent="-268288">
              <a:tabLst/>
              <a:defRPr sz="1600"/>
            </a:lvl4pPr>
            <a:lvl5pPr marL="1654175" indent="-255588" defTabSz="858838"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219201"/>
            <a:ext cx="54102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2667000" cy="4906963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tabLst/>
              <a:defRPr sz="2400"/>
            </a:lvl1pPr>
            <a:lvl2pPr marL="682625" indent="-347663">
              <a:tabLst/>
              <a:defRPr sz="2000"/>
            </a:lvl2pPr>
            <a:lvl3pPr marL="1030288" indent="-317500">
              <a:tabLst/>
              <a:defRPr sz="1800"/>
            </a:lvl3pPr>
            <a:lvl4pPr marL="1365250" indent="-268288">
              <a:tabLst/>
              <a:defRPr sz="1600"/>
            </a:lvl4pPr>
            <a:lvl5pPr marL="1654175" indent="-255588" defTabSz="858838"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3276600" y="3763963"/>
            <a:ext cx="54102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35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, Bi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971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61493" y="4343401"/>
            <a:ext cx="4038600" cy="178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4648200" y="4343399"/>
            <a:ext cx="4038600" cy="17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19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nel, Bi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4042893" cy="2971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648200" y="1219201"/>
            <a:ext cx="4042893" cy="2971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1493" y="4343401"/>
            <a:ext cx="4038600" cy="178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48200" y="4343399"/>
            <a:ext cx="4038600" cy="17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82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2362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1493" y="3763964"/>
            <a:ext cx="4038600" cy="2362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4648200" y="3763963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50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, Bi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971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61492" y="4343401"/>
            <a:ext cx="8225307" cy="178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12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, Bi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2362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1493" y="3763964"/>
            <a:ext cx="4038600" cy="2362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08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, Bi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48200" y="3763963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47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02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00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70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6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80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86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41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979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838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32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2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4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42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1"/>
            <a:ext cx="88392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85800"/>
            <a:ext cx="8839200" cy="609600"/>
          </a:xfrm>
        </p:spPr>
        <p:txBody>
          <a:bodyPr wrap="square">
            <a:normAutofit/>
          </a:bodyPr>
          <a:lstStyle>
            <a:lvl1pPr marL="0" indent="0" algn="ctr">
              <a:buNone/>
              <a:defRPr sz="3600" b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0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199"/>
            <a:ext cx="4343400" cy="4800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199"/>
            <a:ext cx="4343400" cy="4800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85800"/>
            <a:ext cx="8839200" cy="609600"/>
          </a:xfrm>
        </p:spPr>
        <p:txBody>
          <a:bodyPr wrap="square">
            <a:normAutofit/>
          </a:bodyPr>
          <a:lstStyle>
            <a:lvl1pPr marL="0" indent="0" algn="ctr">
              <a:buNone/>
              <a:defRPr sz="3600" b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6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831850"/>
            <a:ext cx="8839200" cy="262321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152400" y="3585560"/>
            <a:ext cx="8839200" cy="262321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3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088132B6-9D6E-4E2A-A295-140408A81D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"/>
            <a:ext cx="9144000" cy="6852682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010400" y="6308725"/>
            <a:ext cx="2133600" cy="549276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A7C7AF3-0CC4-4146-9A2A-958ABE4E4B6D}" type="slidenum">
              <a:rPr lang="en-US" sz="1200" b="0">
                <a:solidFill>
                  <a:srgbClr val="FFFFFF"/>
                </a:solidFill>
                <a:latin typeface="Calibri" charset="0"/>
                <a:cs typeface="ＭＳ Ｐゴシック" charset="0"/>
              </a:rPr>
              <a:pPr algn="r" eaLnBrk="1" hangingPunct="1"/>
              <a:t>‹#›</a:t>
            </a:fld>
            <a:endParaRPr lang="en-US" sz="1200" b="0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3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"/>
            <a:ext cx="9144000" cy="68526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010400" y="6308725"/>
            <a:ext cx="2133600" cy="549276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A7C7AF3-0CC4-4146-9A2A-958ABE4E4B6D}" type="slidenum">
              <a:rPr lang="en-US" sz="1200" b="0">
                <a:solidFill>
                  <a:srgbClr val="FFFFFF"/>
                </a:solidFill>
                <a:latin typeface="Calibri" charset="0"/>
                <a:cs typeface="ＭＳ Ｐゴシック" charset="0"/>
              </a:rPr>
              <a:pPr algn="r" eaLnBrk="1" hangingPunct="1"/>
              <a:t>‹#›</a:t>
            </a:fld>
            <a:endParaRPr lang="en-US" sz="1200" b="0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7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88" y="2090"/>
            <a:ext cx="9149577" cy="68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010400" y="6308725"/>
            <a:ext cx="2133600" cy="549276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A7C7AF3-0CC4-4146-9A2A-958ABE4E4B6D}" type="slidenum">
              <a:rPr lang="en-US" sz="1200" b="0">
                <a:solidFill>
                  <a:srgbClr val="FFFFFF"/>
                </a:solidFill>
                <a:latin typeface="Calibri" charset="0"/>
                <a:cs typeface="ＭＳ Ｐゴシック" charset="0"/>
              </a:rPr>
              <a:pPr algn="r" eaLnBrk="1" hangingPunct="1"/>
              <a:t>‹#›</a:t>
            </a:fld>
            <a:endParaRPr lang="en-US" sz="1200" b="0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703" r:id="rId4"/>
    <p:sldLayoutId id="2147483704" r:id="rId5"/>
    <p:sldLayoutId id="2147483700" r:id="rId6"/>
    <p:sldLayoutId id="2147483702" r:id="rId7"/>
    <p:sldLayoutId id="2147483697" r:id="rId8"/>
    <p:sldLayoutId id="2147483701" r:id="rId9"/>
    <p:sldLayoutId id="2147483699" r:id="rId10"/>
    <p:sldLayoutId id="2147483698" r:id="rId11"/>
    <p:sldLayoutId id="2147483666" r:id="rId12"/>
    <p:sldLayoutId id="214748366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"/>
            <a:ext cx="9144000" cy="68526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010400" y="6308725"/>
            <a:ext cx="2133600" cy="549276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A7C7AF3-0CC4-4146-9A2A-958ABE4E4B6D}" type="slidenum">
              <a:rPr lang="en-US" sz="1200" b="0">
                <a:solidFill>
                  <a:srgbClr val="FFFFFF"/>
                </a:solidFill>
                <a:latin typeface="Calibri" charset="0"/>
                <a:cs typeface="ＭＳ Ｐゴシック" charset="0"/>
              </a:rPr>
              <a:pPr algn="r" eaLnBrk="1" hangingPunct="1"/>
              <a:t>‹#›</a:t>
            </a:fld>
            <a:endParaRPr lang="en-US" sz="1200" b="0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9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Earth Science Data Uncertainty from the Application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Jessica Matthews</a:t>
            </a:r>
          </a:p>
          <a:p>
            <a:r>
              <a:rPr lang="en-US" dirty="0" smtClean="0"/>
              <a:t>January 11,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Error</a:t>
            </a:r>
            <a:r>
              <a:rPr lang="en-US" dirty="0" smtClean="0"/>
              <a:t>: difference between measured value and true value (in practice, often unknowable)</a:t>
            </a:r>
          </a:p>
          <a:p>
            <a:pPr lvl="1"/>
            <a:r>
              <a:rPr lang="en-US" dirty="0" smtClean="0"/>
              <a:t>”wrongness”, “mistake”</a:t>
            </a:r>
          </a:p>
          <a:p>
            <a:r>
              <a:rPr lang="en-US" b="1" i="1" dirty="0" smtClean="0"/>
              <a:t>Uncertainty</a:t>
            </a:r>
            <a:r>
              <a:rPr lang="en-US" dirty="0" smtClean="0"/>
              <a:t>: </a:t>
            </a:r>
            <a:r>
              <a:rPr lang="en-US" dirty="0"/>
              <a:t>a non-negative parameter </a:t>
            </a:r>
            <a:r>
              <a:rPr lang="en-US" dirty="0" smtClean="0"/>
              <a:t>characterizing </a:t>
            </a:r>
            <a:r>
              <a:rPr lang="en-US" dirty="0"/>
              <a:t>the dispersion (spread) of the quantity values attributed to a </a:t>
            </a:r>
            <a:r>
              <a:rPr lang="en-US" dirty="0" err="1"/>
              <a:t>measurand</a:t>
            </a:r>
            <a:r>
              <a:rPr lang="en-US" dirty="0"/>
              <a:t>, given the measured value and an understanding of the </a:t>
            </a:r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“doubt”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UQ?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etter equips decision makers</a:t>
            </a:r>
          </a:p>
          <a:p>
            <a:r>
              <a:rPr lang="en-US" dirty="0" smtClean="0"/>
              <a:t>Leads </a:t>
            </a:r>
            <a:r>
              <a:rPr lang="en-US" dirty="0"/>
              <a:t>to better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Contextualizes model-data comparisons</a:t>
            </a:r>
          </a:p>
          <a:p>
            <a:r>
              <a:rPr lang="en-US" dirty="0"/>
              <a:t>Informs strategies for </a:t>
            </a:r>
            <a:r>
              <a:rPr lang="en-US" dirty="0" err="1"/>
              <a:t>lossy</a:t>
            </a:r>
            <a:r>
              <a:rPr lang="en-US" dirty="0"/>
              <a:t> compression in the big data </a:t>
            </a:r>
            <a:r>
              <a:rPr lang="en-US" dirty="0" smtClean="0"/>
              <a:t>era</a:t>
            </a:r>
          </a:p>
          <a:p>
            <a:r>
              <a:rPr lang="en-US" dirty="0" smtClean="0"/>
              <a:t>Improves data assimilation leading to reanalysis products</a:t>
            </a:r>
          </a:p>
        </p:txBody>
      </p:sp>
    </p:spTree>
    <p:extLst>
      <p:ext uri="{BB962C8B-B14F-4D97-AF65-F5344CB8AC3E}">
        <p14:creationId xmlns:p14="http://schemas.microsoft.com/office/powerpoint/2010/main" val="27184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assimilation motivation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6447"/>
            <a:ext cx="9144000" cy="220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1" y="4724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from Merchant et al (2017).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Blue curve is AERONET AOD data, considered “truth”.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curve is model AOD data.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</a:t>
            </a:r>
            <a:r>
              <a:rPr lang="en-US" b="1" i="1" dirty="0"/>
              <a:t>deriving</a:t>
            </a:r>
            <a:r>
              <a:rPr lang="en-US" dirty="0"/>
              <a:t> </a:t>
            </a:r>
            <a:r>
              <a:rPr lang="en-US" dirty="0" smtClean="0"/>
              <a:t>UQ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24" y="1001268"/>
            <a:ext cx="6742176" cy="4779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8076" y="5715000"/>
            <a:ext cx="356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 from Matthews et al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</a:t>
            </a:r>
            <a:r>
              <a:rPr lang="en-US" b="1" i="1" dirty="0" smtClean="0"/>
              <a:t>deriving</a:t>
            </a:r>
            <a:r>
              <a:rPr lang="en-US" dirty="0" smtClean="0"/>
              <a:t> UQ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separate considerations: uncertainty, error, and quality</a:t>
            </a:r>
          </a:p>
          <a:p>
            <a:pPr lvl="1"/>
            <a:r>
              <a:rPr lang="en-US" i="1" dirty="0" smtClean="0"/>
              <a:t>Uncertainty</a:t>
            </a:r>
            <a:r>
              <a:rPr lang="en-US" dirty="0" smtClean="0"/>
              <a:t> and </a:t>
            </a:r>
            <a:r>
              <a:rPr lang="en-US" i="1" dirty="0" smtClean="0"/>
              <a:t>error</a:t>
            </a:r>
            <a:r>
              <a:rPr lang="en-US" dirty="0" smtClean="0"/>
              <a:t> are quantitative</a:t>
            </a:r>
          </a:p>
          <a:p>
            <a:pPr lvl="1"/>
            <a:r>
              <a:rPr lang="en-US" i="1" dirty="0" smtClean="0"/>
              <a:t>Quality</a:t>
            </a:r>
            <a:r>
              <a:rPr lang="en-US" dirty="0" smtClean="0"/>
              <a:t> flag can/should indicate whether the measurement (and associated uncertainty) was obtained under conditions where they are expected to be quantitatively valid</a:t>
            </a:r>
          </a:p>
          <a:p>
            <a:r>
              <a:rPr lang="en-US" dirty="0" smtClean="0"/>
              <a:t>Uncertainty measures should be validated with same rigor as data itself</a:t>
            </a:r>
          </a:p>
        </p:txBody>
      </p:sp>
    </p:spTree>
    <p:extLst>
      <p:ext uri="{BB962C8B-B14F-4D97-AF65-F5344CB8AC3E}">
        <p14:creationId xmlns:p14="http://schemas.microsoft.com/office/powerpoint/2010/main" val="2657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Validating uncertainty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8" y="1295400"/>
            <a:ext cx="8673084" cy="3264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2347" y="4876800"/>
            <a:ext cx="5486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 from Merchant et al (2017).</a:t>
            </a:r>
          </a:p>
          <a:p>
            <a:r>
              <a:rPr lang="en-US" dirty="0" smtClean="0"/>
              <a:t>Black curve is CALIPSO </a:t>
            </a:r>
            <a:r>
              <a:rPr lang="mr-IN" dirty="0" smtClean="0"/>
              <a:t>–</a:t>
            </a:r>
            <a:r>
              <a:rPr lang="en-US" dirty="0" smtClean="0"/>
              <a:t> MODIS/AQUA cloud top heights, where CALIPSO considered “truth”.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Blue curve is MODIS/AQUA uncertainty distribution.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</a:t>
            </a:r>
            <a:r>
              <a:rPr lang="en-US" b="1" i="1" dirty="0" smtClean="0"/>
              <a:t>applying</a:t>
            </a:r>
            <a:r>
              <a:rPr lang="en-US" dirty="0" smtClean="0"/>
              <a:t> UQ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Associating with data in a direct way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ile structure issue (ideally not separate files)</a:t>
            </a:r>
          </a:p>
          <a:p>
            <a:r>
              <a:rPr lang="en-US" dirty="0" smtClean="0"/>
              <a:t>Managing inconsistent approaches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is the quantity? (ex. </a:t>
            </a:r>
            <a:r>
              <a:rPr lang="en-US" dirty="0" err="1" smtClean="0"/>
              <a:t>Std</a:t>
            </a:r>
            <a:r>
              <a:rPr lang="en-US" dirty="0" smtClean="0"/>
              <a:t> dev, quantiles, confidence interval)</a:t>
            </a:r>
          </a:p>
          <a:p>
            <a:pPr lvl="1"/>
            <a:r>
              <a:rPr lang="en-US" dirty="0" smtClean="0"/>
              <a:t>Not practical or appropriate to have a single standardization of technique, but can/should have standardized documentation</a:t>
            </a:r>
          </a:p>
          <a:p>
            <a:r>
              <a:rPr lang="en-US" dirty="0" smtClean="0"/>
              <a:t>Understanding the derivation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was considered? </a:t>
            </a:r>
            <a:r>
              <a:rPr lang="en-US" smtClean="0"/>
              <a:t>More importantly, </a:t>
            </a:r>
            <a:r>
              <a:rPr lang="en-US" dirty="0" smtClean="0"/>
              <a:t>what was neglected?</a:t>
            </a:r>
          </a:p>
          <a:p>
            <a:r>
              <a:rPr lang="en-US" dirty="0" smtClean="0"/>
              <a:t>Dealing with the multiplying data volume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Matthews</a:t>
            </a:r>
            <a:r>
              <a:rPr lang="en-US" dirty="0"/>
              <a:t>, J. L., </a:t>
            </a:r>
            <a:r>
              <a:rPr lang="en-US" dirty="0" err="1"/>
              <a:t>Mannshardt</a:t>
            </a:r>
            <a:r>
              <a:rPr lang="en-US" dirty="0"/>
              <a:t>, E., &amp; </a:t>
            </a:r>
            <a:r>
              <a:rPr lang="en-US" dirty="0" err="1"/>
              <a:t>Gremaud</a:t>
            </a:r>
            <a:r>
              <a:rPr lang="en-US" dirty="0"/>
              <a:t>, P. (2013). Uncertainty Quantification for Climate Observations. </a:t>
            </a:r>
            <a:r>
              <a:rPr lang="en-US" i="1" dirty="0"/>
              <a:t>Bulletin of the American Meteorological Society</a:t>
            </a:r>
            <a:r>
              <a:rPr lang="en-US" dirty="0"/>
              <a:t>, 94(3), ES21-ES25. https://</a:t>
            </a:r>
            <a:r>
              <a:rPr lang="en-US" dirty="0" err="1"/>
              <a:t>doi.org</a:t>
            </a:r>
            <a:r>
              <a:rPr lang="en-US" dirty="0"/>
              <a:t>/10.1175/bams-d-12-00042.1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Merchant, C. J., </a:t>
            </a:r>
            <a:r>
              <a:rPr lang="en-US" dirty="0" smtClean="0"/>
              <a:t>et. al. (2017</a:t>
            </a:r>
            <a:r>
              <a:rPr lang="en-US" dirty="0"/>
              <a:t>). Uncertainty information in climate data records from Earth observation. </a:t>
            </a:r>
            <a:r>
              <a:rPr lang="en-US" i="1" dirty="0"/>
              <a:t>Earth System Science Data</a:t>
            </a:r>
            <a:r>
              <a:rPr lang="en-US" dirty="0"/>
              <a:t>, 9(2), 511–527. https://</a:t>
            </a:r>
            <a:r>
              <a:rPr lang="en-US" dirty="0" err="1"/>
              <a:t>doi.org</a:t>
            </a:r>
            <a:r>
              <a:rPr lang="en-US" dirty="0"/>
              <a:t>/10.5194/essd-9-511-2017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ve Hea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r Hea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o Hea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387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Title Slide</vt:lpstr>
      <vt:lpstr>Curve Header Slide</vt:lpstr>
      <vt:lpstr>Bar Header Slide</vt:lpstr>
      <vt:lpstr>No Header Slide</vt:lpstr>
      <vt:lpstr>Earth Science Data Uncertainty from the Application Perspective</vt:lpstr>
      <vt:lpstr>Terminology</vt:lpstr>
      <vt:lpstr>Why do we need UQ?</vt:lpstr>
      <vt:lpstr>Data assimilation motivation</vt:lpstr>
      <vt:lpstr>Challenges in deriving UQ</vt:lpstr>
      <vt:lpstr>Challenges in deriving UQ</vt:lpstr>
      <vt:lpstr>Validating uncertainty</vt:lpstr>
      <vt:lpstr>Challenges in applying UQ</vt:lpstr>
      <vt:lpstr>References</vt:lpstr>
    </vt:vector>
  </TitlesOfParts>
  <Company>Government Employee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Misch</dc:creator>
  <cp:lastModifiedBy>Hampapuram Ramapriyan</cp:lastModifiedBy>
  <cp:revision>90</cp:revision>
  <dcterms:created xsi:type="dcterms:W3CDTF">2013-11-12T21:39:58Z</dcterms:created>
  <dcterms:modified xsi:type="dcterms:W3CDTF">2018-01-30T23:50:47Z</dcterms:modified>
</cp:coreProperties>
</file>