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47"/>
  </p:notesMasterIdLst>
  <p:handoutMasterIdLst>
    <p:handoutMasterId r:id="rId48"/>
  </p:handoutMasterIdLst>
  <p:sldIdLst>
    <p:sldId id="265" r:id="rId3"/>
    <p:sldId id="364" r:id="rId4"/>
    <p:sldId id="365" r:id="rId5"/>
    <p:sldId id="366" r:id="rId6"/>
    <p:sldId id="367" r:id="rId7"/>
    <p:sldId id="327" r:id="rId8"/>
    <p:sldId id="333" r:id="rId9"/>
    <p:sldId id="368" r:id="rId10"/>
    <p:sldId id="372" r:id="rId11"/>
    <p:sldId id="373" r:id="rId12"/>
    <p:sldId id="374" r:id="rId13"/>
    <p:sldId id="375" r:id="rId14"/>
    <p:sldId id="369" r:id="rId15"/>
    <p:sldId id="377" r:id="rId16"/>
    <p:sldId id="378" r:id="rId17"/>
    <p:sldId id="380" r:id="rId18"/>
    <p:sldId id="381" r:id="rId19"/>
    <p:sldId id="382" r:id="rId20"/>
    <p:sldId id="370" r:id="rId21"/>
    <p:sldId id="383" r:id="rId22"/>
    <p:sldId id="400" r:id="rId23"/>
    <p:sldId id="385" r:id="rId24"/>
    <p:sldId id="386" r:id="rId25"/>
    <p:sldId id="371" r:id="rId26"/>
    <p:sldId id="388" r:id="rId27"/>
    <p:sldId id="390" r:id="rId28"/>
    <p:sldId id="392" r:id="rId29"/>
    <p:sldId id="394" r:id="rId30"/>
    <p:sldId id="396" r:id="rId31"/>
    <p:sldId id="399" r:id="rId32"/>
    <p:sldId id="402" r:id="rId33"/>
    <p:sldId id="403" r:id="rId34"/>
    <p:sldId id="404" r:id="rId35"/>
    <p:sldId id="405" r:id="rId36"/>
    <p:sldId id="406" r:id="rId37"/>
    <p:sldId id="407" r:id="rId38"/>
    <p:sldId id="413" r:id="rId39"/>
    <p:sldId id="414" r:id="rId40"/>
    <p:sldId id="415" r:id="rId41"/>
    <p:sldId id="416" r:id="rId42"/>
    <p:sldId id="417" r:id="rId43"/>
    <p:sldId id="418" r:id="rId44"/>
    <p:sldId id="419" r:id="rId45"/>
    <p:sldId id="401" r:id="rId46"/>
  </p:sldIdLst>
  <p:sldSz cx="12188825" cy="6858000"/>
  <p:notesSz cx="7315200" cy="9601200"/>
  <p:custDataLst>
    <p:tags r:id="rId4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33CC33"/>
    <a:srgbClr val="FFFFFF"/>
    <a:srgbClr val="FFFFCC"/>
    <a:srgbClr val="FF9900"/>
    <a:srgbClr val="808080"/>
    <a:srgbClr val="56C5FF"/>
    <a:srgbClr val="ED5D62"/>
    <a:srgbClr val="CC66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84" autoAdjust="0"/>
    <p:restoredTop sz="94671" autoAdjust="0"/>
  </p:normalViewPr>
  <p:slideViewPr>
    <p:cSldViewPr showGuides="1">
      <p:cViewPr>
        <p:scale>
          <a:sx n="100" d="100"/>
          <a:sy n="100" d="100"/>
        </p:scale>
        <p:origin x="-192" y="-6"/>
      </p:cViewPr>
      <p:guideLst>
        <p:guide orient="horz" pos="2160"/>
        <p:guide pos="3839"/>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0"/>
    </p:cViewPr>
  </p:sorterViewPr>
  <p:notesViewPr>
    <p:cSldViewPr showGuides="1">
      <p:cViewPr varScale="1">
        <p:scale>
          <a:sx n="63" d="100"/>
          <a:sy n="63" d="100"/>
        </p:scale>
        <p:origin x="1986"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64D5FE-061D-49D9-A4AA-EF1562C689E0}"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US"/>
        </a:p>
      </dgm:t>
    </dgm:pt>
    <dgm:pt modelId="{364CEA23-489C-4D2B-B007-EAABBC0F8157}">
      <dgm:prSet phldrT="[Text]" custT="1"/>
      <dgm:spPr/>
      <dgm:t>
        <a:bodyPr/>
        <a:lstStyle/>
        <a:p>
          <a:r>
            <a:rPr lang="en-US" sz="2200" b="1" dirty="0" smtClean="0"/>
            <a:t>Definitions &amp; Taxonomies</a:t>
          </a:r>
          <a:endParaRPr lang="en-US" sz="2200" b="1" dirty="0"/>
        </a:p>
      </dgm:t>
    </dgm:pt>
    <dgm:pt modelId="{CEA60D7F-7B8E-4F25-A0CE-C937E72A0117}" type="parTrans" cxnId="{4F281155-59B3-421E-BDA8-1353B1983AA6}">
      <dgm:prSet/>
      <dgm:spPr/>
      <dgm:t>
        <a:bodyPr/>
        <a:lstStyle/>
        <a:p>
          <a:endParaRPr lang="en-US" sz="2200" b="1"/>
        </a:p>
      </dgm:t>
    </dgm:pt>
    <dgm:pt modelId="{3C1F2520-A033-4373-859E-F2A48170A5E2}" type="sibTrans" cxnId="{4F281155-59B3-421E-BDA8-1353B1983AA6}">
      <dgm:prSet/>
      <dgm:spPr/>
      <dgm:t>
        <a:bodyPr/>
        <a:lstStyle/>
        <a:p>
          <a:endParaRPr lang="en-US" sz="2200" b="1"/>
        </a:p>
      </dgm:t>
    </dgm:pt>
    <dgm:pt modelId="{E8426BD1-5DCB-48C3-9754-D57DAF3DA1D7}">
      <dgm:prSet phldrT="[Text]" custT="1"/>
      <dgm:spPr/>
      <dgm:t>
        <a:bodyPr/>
        <a:lstStyle/>
        <a:p>
          <a:r>
            <a:rPr lang="en-US" sz="2200" b="1" dirty="0" smtClean="0"/>
            <a:t>Requirements &amp; Use Case</a:t>
          </a:r>
          <a:endParaRPr lang="en-US" sz="2200" b="1" dirty="0"/>
        </a:p>
      </dgm:t>
    </dgm:pt>
    <dgm:pt modelId="{D1B9F664-23A6-4E01-8555-A90075A07ABE}" type="parTrans" cxnId="{890FB5FE-BE3F-4030-970F-9A558AAB7EAD}">
      <dgm:prSet/>
      <dgm:spPr/>
      <dgm:t>
        <a:bodyPr/>
        <a:lstStyle/>
        <a:p>
          <a:endParaRPr lang="en-US" sz="2200" b="1"/>
        </a:p>
      </dgm:t>
    </dgm:pt>
    <dgm:pt modelId="{FB9B6EF9-09F0-42BE-9223-868194DDD5DE}" type="sibTrans" cxnId="{890FB5FE-BE3F-4030-970F-9A558AAB7EAD}">
      <dgm:prSet/>
      <dgm:spPr/>
      <dgm:t>
        <a:bodyPr/>
        <a:lstStyle/>
        <a:p>
          <a:endParaRPr lang="en-US" sz="2200" b="1"/>
        </a:p>
      </dgm:t>
    </dgm:pt>
    <dgm:pt modelId="{8C8F0828-7E20-4210-ADC3-39DE9D1FD270}">
      <dgm:prSet phldrT="[Text]" custT="1"/>
      <dgm:spPr/>
      <dgm:t>
        <a:bodyPr/>
        <a:lstStyle/>
        <a:p>
          <a:r>
            <a:rPr lang="en-US" sz="2200" b="1" dirty="0" smtClean="0"/>
            <a:t>Security &amp; Privacy</a:t>
          </a:r>
          <a:endParaRPr lang="en-US" sz="2200" b="1" dirty="0"/>
        </a:p>
      </dgm:t>
    </dgm:pt>
    <dgm:pt modelId="{A7343951-C458-4A32-9EB4-62BE14EAA1DD}" type="parTrans" cxnId="{069491AE-7D45-4E02-912E-9BFF03B5DE87}">
      <dgm:prSet/>
      <dgm:spPr/>
      <dgm:t>
        <a:bodyPr/>
        <a:lstStyle/>
        <a:p>
          <a:endParaRPr lang="en-US" sz="2200" b="1"/>
        </a:p>
      </dgm:t>
    </dgm:pt>
    <dgm:pt modelId="{7B9E50A1-E805-4446-B941-3D5C74820567}" type="sibTrans" cxnId="{069491AE-7D45-4E02-912E-9BFF03B5DE87}">
      <dgm:prSet/>
      <dgm:spPr/>
      <dgm:t>
        <a:bodyPr/>
        <a:lstStyle/>
        <a:p>
          <a:endParaRPr lang="en-US" sz="2200" b="1"/>
        </a:p>
      </dgm:t>
    </dgm:pt>
    <dgm:pt modelId="{15DB42F1-8BBA-47C5-BA1E-C8973904BFFE}">
      <dgm:prSet phldrT="[Text]" custT="1"/>
      <dgm:spPr/>
      <dgm:t>
        <a:bodyPr/>
        <a:lstStyle/>
        <a:p>
          <a:r>
            <a:rPr lang="en-US" sz="2200" b="1" dirty="0" smtClean="0"/>
            <a:t>Reference Architecture</a:t>
          </a:r>
          <a:endParaRPr lang="en-US" sz="2200" b="1" dirty="0"/>
        </a:p>
      </dgm:t>
    </dgm:pt>
    <dgm:pt modelId="{92531FB3-F862-4A6E-A582-8A6229A25704}" type="parTrans" cxnId="{1AB32E1B-9DEB-4B67-81CE-72F578D6EA87}">
      <dgm:prSet/>
      <dgm:spPr/>
      <dgm:t>
        <a:bodyPr/>
        <a:lstStyle/>
        <a:p>
          <a:endParaRPr lang="en-US" sz="2200" b="1"/>
        </a:p>
      </dgm:t>
    </dgm:pt>
    <dgm:pt modelId="{E792B7F6-AB9C-4A7F-B818-4095723E5644}" type="sibTrans" cxnId="{1AB32E1B-9DEB-4B67-81CE-72F578D6EA87}">
      <dgm:prSet/>
      <dgm:spPr/>
      <dgm:t>
        <a:bodyPr/>
        <a:lstStyle/>
        <a:p>
          <a:endParaRPr lang="en-US" sz="2200" b="1"/>
        </a:p>
      </dgm:t>
    </dgm:pt>
    <dgm:pt modelId="{293DC8B5-2A50-4B56-823D-62D8E30148D4}">
      <dgm:prSet phldrT="[Text]" custT="1"/>
      <dgm:spPr/>
      <dgm:t>
        <a:bodyPr/>
        <a:lstStyle/>
        <a:p>
          <a:r>
            <a:rPr lang="en-US" sz="2200" b="1" dirty="0" smtClean="0"/>
            <a:t>Technology Roadmap</a:t>
          </a:r>
          <a:endParaRPr lang="en-US" sz="2200" b="1" dirty="0"/>
        </a:p>
      </dgm:t>
    </dgm:pt>
    <dgm:pt modelId="{348E3DC5-7EC2-44C6-89BA-70A6FED5D41F}" type="parTrans" cxnId="{81E1226F-9222-4315-A041-414FD48061AC}">
      <dgm:prSet/>
      <dgm:spPr/>
      <dgm:t>
        <a:bodyPr/>
        <a:lstStyle/>
        <a:p>
          <a:endParaRPr lang="en-US" sz="2200" b="1"/>
        </a:p>
      </dgm:t>
    </dgm:pt>
    <dgm:pt modelId="{29F53BC4-309C-41D3-A962-4F9CF57618A9}" type="sibTrans" cxnId="{81E1226F-9222-4315-A041-414FD48061AC}">
      <dgm:prSet/>
      <dgm:spPr/>
      <dgm:t>
        <a:bodyPr/>
        <a:lstStyle/>
        <a:p>
          <a:endParaRPr lang="en-US" sz="2200" b="1"/>
        </a:p>
      </dgm:t>
    </dgm:pt>
    <dgm:pt modelId="{CBBC21F6-C730-44E5-9231-BB7294B2459B}" type="pres">
      <dgm:prSet presAssocID="{C264D5FE-061D-49D9-A4AA-EF1562C689E0}" presName="Name0" presStyleCnt="0">
        <dgm:presLayoutVars>
          <dgm:chMax val="7"/>
          <dgm:chPref val="7"/>
          <dgm:dir/>
        </dgm:presLayoutVars>
      </dgm:prSet>
      <dgm:spPr/>
      <dgm:t>
        <a:bodyPr/>
        <a:lstStyle/>
        <a:p>
          <a:endParaRPr lang="en-US"/>
        </a:p>
      </dgm:t>
    </dgm:pt>
    <dgm:pt modelId="{EB8C7917-0A42-4764-9B12-6A4B7500A0FB}" type="pres">
      <dgm:prSet presAssocID="{C264D5FE-061D-49D9-A4AA-EF1562C689E0}" presName="Name1" presStyleCnt="0"/>
      <dgm:spPr/>
    </dgm:pt>
    <dgm:pt modelId="{F8995E86-B2FD-42E6-84D6-E4B412C651BA}" type="pres">
      <dgm:prSet presAssocID="{C264D5FE-061D-49D9-A4AA-EF1562C689E0}" presName="cycle" presStyleCnt="0"/>
      <dgm:spPr/>
    </dgm:pt>
    <dgm:pt modelId="{5470B320-9B44-4156-9B6C-456C97414FA2}" type="pres">
      <dgm:prSet presAssocID="{C264D5FE-061D-49D9-A4AA-EF1562C689E0}" presName="srcNode" presStyleLbl="node1" presStyleIdx="0" presStyleCnt="5"/>
      <dgm:spPr/>
    </dgm:pt>
    <dgm:pt modelId="{4E20A466-01FB-427E-B636-0F9846DBF726}" type="pres">
      <dgm:prSet presAssocID="{C264D5FE-061D-49D9-A4AA-EF1562C689E0}" presName="conn" presStyleLbl="parChTrans1D2" presStyleIdx="0" presStyleCnt="1"/>
      <dgm:spPr/>
      <dgm:t>
        <a:bodyPr/>
        <a:lstStyle/>
        <a:p>
          <a:endParaRPr lang="en-US"/>
        </a:p>
      </dgm:t>
    </dgm:pt>
    <dgm:pt modelId="{C9AAE620-B95C-4E80-807A-DEB6C1BCF9E2}" type="pres">
      <dgm:prSet presAssocID="{C264D5FE-061D-49D9-A4AA-EF1562C689E0}" presName="extraNode" presStyleLbl="node1" presStyleIdx="0" presStyleCnt="5"/>
      <dgm:spPr/>
    </dgm:pt>
    <dgm:pt modelId="{38FA0D11-7AA8-437A-BF4E-5AB914D7E642}" type="pres">
      <dgm:prSet presAssocID="{C264D5FE-061D-49D9-A4AA-EF1562C689E0}" presName="dstNode" presStyleLbl="node1" presStyleIdx="0" presStyleCnt="5"/>
      <dgm:spPr/>
    </dgm:pt>
    <dgm:pt modelId="{1B0C03BA-B4AD-4C0C-AA47-223D3D97E442}" type="pres">
      <dgm:prSet presAssocID="{364CEA23-489C-4D2B-B007-EAABBC0F8157}" presName="text_1" presStyleLbl="node1" presStyleIdx="0" presStyleCnt="5">
        <dgm:presLayoutVars>
          <dgm:bulletEnabled val="1"/>
        </dgm:presLayoutVars>
      </dgm:prSet>
      <dgm:spPr/>
      <dgm:t>
        <a:bodyPr/>
        <a:lstStyle/>
        <a:p>
          <a:endParaRPr lang="en-US"/>
        </a:p>
      </dgm:t>
    </dgm:pt>
    <dgm:pt modelId="{77E51206-F25C-49ED-B5CF-92C89CC44F8F}" type="pres">
      <dgm:prSet presAssocID="{364CEA23-489C-4D2B-B007-EAABBC0F8157}" presName="accent_1" presStyleCnt="0"/>
      <dgm:spPr/>
    </dgm:pt>
    <dgm:pt modelId="{020021EB-CF67-4F99-8DC8-9821EA2A8767}" type="pres">
      <dgm:prSet presAssocID="{364CEA23-489C-4D2B-B007-EAABBC0F8157}" presName="accentRepeatNode" presStyleLbl="solidFgAcc1" presStyleIdx="0" presStyleCnt="5"/>
      <dgm:spPr/>
    </dgm:pt>
    <dgm:pt modelId="{0C1FAC9E-F7B9-4CE8-AAB2-8FCD0815DFFD}" type="pres">
      <dgm:prSet presAssocID="{E8426BD1-5DCB-48C3-9754-D57DAF3DA1D7}" presName="text_2" presStyleLbl="node1" presStyleIdx="1" presStyleCnt="5">
        <dgm:presLayoutVars>
          <dgm:bulletEnabled val="1"/>
        </dgm:presLayoutVars>
      </dgm:prSet>
      <dgm:spPr/>
      <dgm:t>
        <a:bodyPr/>
        <a:lstStyle/>
        <a:p>
          <a:endParaRPr lang="en-US"/>
        </a:p>
      </dgm:t>
    </dgm:pt>
    <dgm:pt modelId="{D1F96536-7F93-48F7-95B4-117D64710D77}" type="pres">
      <dgm:prSet presAssocID="{E8426BD1-5DCB-48C3-9754-D57DAF3DA1D7}" presName="accent_2" presStyleCnt="0"/>
      <dgm:spPr/>
    </dgm:pt>
    <dgm:pt modelId="{C2A3F9C5-3A75-4836-8E9C-F90183D014D8}" type="pres">
      <dgm:prSet presAssocID="{E8426BD1-5DCB-48C3-9754-D57DAF3DA1D7}" presName="accentRepeatNode" presStyleLbl="solidFgAcc1" presStyleIdx="1" presStyleCnt="5"/>
      <dgm:spPr/>
    </dgm:pt>
    <dgm:pt modelId="{DD4E3F07-6F33-4C34-AB30-169C91E77ABB}" type="pres">
      <dgm:prSet presAssocID="{8C8F0828-7E20-4210-ADC3-39DE9D1FD270}" presName="text_3" presStyleLbl="node1" presStyleIdx="2" presStyleCnt="5">
        <dgm:presLayoutVars>
          <dgm:bulletEnabled val="1"/>
        </dgm:presLayoutVars>
      </dgm:prSet>
      <dgm:spPr/>
      <dgm:t>
        <a:bodyPr/>
        <a:lstStyle/>
        <a:p>
          <a:endParaRPr lang="en-US"/>
        </a:p>
      </dgm:t>
    </dgm:pt>
    <dgm:pt modelId="{2E189A07-C245-4AD7-BCE8-2A346DAE2793}" type="pres">
      <dgm:prSet presAssocID="{8C8F0828-7E20-4210-ADC3-39DE9D1FD270}" presName="accent_3" presStyleCnt="0"/>
      <dgm:spPr/>
    </dgm:pt>
    <dgm:pt modelId="{677A11CE-CAC1-468F-9B5A-2949FC598A57}" type="pres">
      <dgm:prSet presAssocID="{8C8F0828-7E20-4210-ADC3-39DE9D1FD270}" presName="accentRepeatNode" presStyleLbl="solidFgAcc1" presStyleIdx="2" presStyleCnt="5"/>
      <dgm:spPr/>
    </dgm:pt>
    <dgm:pt modelId="{97BEEE99-9C68-443D-BA7A-9F893C86C725}" type="pres">
      <dgm:prSet presAssocID="{15DB42F1-8BBA-47C5-BA1E-C8973904BFFE}" presName="text_4" presStyleLbl="node1" presStyleIdx="3" presStyleCnt="5">
        <dgm:presLayoutVars>
          <dgm:bulletEnabled val="1"/>
        </dgm:presLayoutVars>
      </dgm:prSet>
      <dgm:spPr/>
      <dgm:t>
        <a:bodyPr/>
        <a:lstStyle/>
        <a:p>
          <a:endParaRPr lang="en-US"/>
        </a:p>
      </dgm:t>
    </dgm:pt>
    <dgm:pt modelId="{6B46C9A1-BA30-4EA4-A2F8-6DA02BACF2BD}" type="pres">
      <dgm:prSet presAssocID="{15DB42F1-8BBA-47C5-BA1E-C8973904BFFE}" presName="accent_4" presStyleCnt="0"/>
      <dgm:spPr/>
    </dgm:pt>
    <dgm:pt modelId="{BB43CC2C-EE5B-4A9E-B255-CA4091079A8A}" type="pres">
      <dgm:prSet presAssocID="{15DB42F1-8BBA-47C5-BA1E-C8973904BFFE}" presName="accentRepeatNode" presStyleLbl="solidFgAcc1" presStyleIdx="3" presStyleCnt="5"/>
      <dgm:spPr/>
    </dgm:pt>
    <dgm:pt modelId="{C4CF3DE1-2C8C-4516-99DC-CB65FCC01517}" type="pres">
      <dgm:prSet presAssocID="{293DC8B5-2A50-4B56-823D-62D8E30148D4}" presName="text_5" presStyleLbl="node1" presStyleIdx="4" presStyleCnt="5">
        <dgm:presLayoutVars>
          <dgm:bulletEnabled val="1"/>
        </dgm:presLayoutVars>
      </dgm:prSet>
      <dgm:spPr/>
      <dgm:t>
        <a:bodyPr/>
        <a:lstStyle/>
        <a:p>
          <a:endParaRPr lang="en-US"/>
        </a:p>
      </dgm:t>
    </dgm:pt>
    <dgm:pt modelId="{C7FF4E16-ABAC-47ED-98C6-76BEF9B9FA9A}" type="pres">
      <dgm:prSet presAssocID="{293DC8B5-2A50-4B56-823D-62D8E30148D4}" presName="accent_5" presStyleCnt="0"/>
      <dgm:spPr/>
    </dgm:pt>
    <dgm:pt modelId="{C24E9FBA-4650-4357-BE8E-692E7F9CD095}" type="pres">
      <dgm:prSet presAssocID="{293DC8B5-2A50-4B56-823D-62D8E30148D4}" presName="accentRepeatNode" presStyleLbl="solidFgAcc1" presStyleIdx="4" presStyleCnt="5"/>
      <dgm:spPr/>
    </dgm:pt>
  </dgm:ptLst>
  <dgm:cxnLst>
    <dgm:cxn modelId="{C84B6347-95D5-44C9-A88B-1FF7DA87D3BC}" type="presOf" srcId="{293DC8B5-2A50-4B56-823D-62D8E30148D4}" destId="{C4CF3DE1-2C8C-4516-99DC-CB65FCC01517}" srcOrd="0" destOrd="0" presId="urn:microsoft.com/office/officeart/2008/layout/VerticalCurvedList"/>
    <dgm:cxn modelId="{4F281155-59B3-421E-BDA8-1353B1983AA6}" srcId="{C264D5FE-061D-49D9-A4AA-EF1562C689E0}" destId="{364CEA23-489C-4D2B-B007-EAABBC0F8157}" srcOrd="0" destOrd="0" parTransId="{CEA60D7F-7B8E-4F25-A0CE-C937E72A0117}" sibTransId="{3C1F2520-A033-4373-859E-F2A48170A5E2}"/>
    <dgm:cxn modelId="{10E50436-FA4D-4422-8E75-8F635BBC8335}" type="presOf" srcId="{E8426BD1-5DCB-48C3-9754-D57DAF3DA1D7}" destId="{0C1FAC9E-F7B9-4CE8-AAB2-8FCD0815DFFD}" srcOrd="0" destOrd="0" presId="urn:microsoft.com/office/officeart/2008/layout/VerticalCurvedList"/>
    <dgm:cxn modelId="{069491AE-7D45-4E02-912E-9BFF03B5DE87}" srcId="{C264D5FE-061D-49D9-A4AA-EF1562C689E0}" destId="{8C8F0828-7E20-4210-ADC3-39DE9D1FD270}" srcOrd="2" destOrd="0" parTransId="{A7343951-C458-4A32-9EB4-62BE14EAA1DD}" sibTransId="{7B9E50A1-E805-4446-B941-3D5C74820567}"/>
    <dgm:cxn modelId="{9C8F88C7-C92B-4D24-A3C7-816E55F252A4}" type="presOf" srcId="{8C8F0828-7E20-4210-ADC3-39DE9D1FD270}" destId="{DD4E3F07-6F33-4C34-AB30-169C91E77ABB}" srcOrd="0" destOrd="0" presId="urn:microsoft.com/office/officeart/2008/layout/VerticalCurvedList"/>
    <dgm:cxn modelId="{890FB5FE-BE3F-4030-970F-9A558AAB7EAD}" srcId="{C264D5FE-061D-49D9-A4AA-EF1562C689E0}" destId="{E8426BD1-5DCB-48C3-9754-D57DAF3DA1D7}" srcOrd="1" destOrd="0" parTransId="{D1B9F664-23A6-4E01-8555-A90075A07ABE}" sibTransId="{FB9B6EF9-09F0-42BE-9223-868194DDD5DE}"/>
    <dgm:cxn modelId="{1AB32E1B-9DEB-4B67-81CE-72F578D6EA87}" srcId="{C264D5FE-061D-49D9-A4AA-EF1562C689E0}" destId="{15DB42F1-8BBA-47C5-BA1E-C8973904BFFE}" srcOrd="3" destOrd="0" parTransId="{92531FB3-F862-4A6E-A582-8A6229A25704}" sibTransId="{E792B7F6-AB9C-4A7F-B818-4095723E5644}"/>
    <dgm:cxn modelId="{5A91D224-61A8-4862-B914-672F8D765DA5}" type="presOf" srcId="{C264D5FE-061D-49D9-A4AA-EF1562C689E0}" destId="{CBBC21F6-C730-44E5-9231-BB7294B2459B}" srcOrd="0" destOrd="0" presId="urn:microsoft.com/office/officeart/2008/layout/VerticalCurvedList"/>
    <dgm:cxn modelId="{704220CB-6CBE-4B25-981F-48DA84DD8049}" type="presOf" srcId="{15DB42F1-8BBA-47C5-BA1E-C8973904BFFE}" destId="{97BEEE99-9C68-443D-BA7A-9F893C86C725}" srcOrd="0" destOrd="0" presId="urn:microsoft.com/office/officeart/2008/layout/VerticalCurvedList"/>
    <dgm:cxn modelId="{37C66490-7B4E-4630-907F-FCAA31839989}" type="presOf" srcId="{364CEA23-489C-4D2B-B007-EAABBC0F8157}" destId="{1B0C03BA-B4AD-4C0C-AA47-223D3D97E442}" srcOrd="0" destOrd="0" presId="urn:microsoft.com/office/officeart/2008/layout/VerticalCurvedList"/>
    <dgm:cxn modelId="{81E1226F-9222-4315-A041-414FD48061AC}" srcId="{C264D5FE-061D-49D9-A4AA-EF1562C689E0}" destId="{293DC8B5-2A50-4B56-823D-62D8E30148D4}" srcOrd="4" destOrd="0" parTransId="{348E3DC5-7EC2-44C6-89BA-70A6FED5D41F}" sibTransId="{29F53BC4-309C-41D3-A962-4F9CF57618A9}"/>
    <dgm:cxn modelId="{21E39258-AF56-4B46-AB67-26D2F5D6C987}" type="presOf" srcId="{3C1F2520-A033-4373-859E-F2A48170A5E2}" destId="{4E20A466-01FB-427E-B636-0F9846DBF726}" srcOrd="0" destOrd="0" presId="urn:microsoft.com/office/officeart/2008/layout/VerticalCurvedList"/>
    <dgm:cxn modelId="{4D45AB34-AE36-404E-A874-BBA6EAF6A26E}" type="presParOf" srcId="{CBBC21F6-C730-44E5-9231-BB7294B2459B}" destId="{EB8C7917-0A42-4764-9B12-6A4B7500A0FB}" srcOrd="0" destOrd="0" presId="urn:microsoft.com/office/officeart/2008/layout/VerticalCurvedList"/>
    <dgm:cxn modelId="{35A99667-36D1-4699-BAD4-A5CE94CC07EF}" type="presParOf" srcId="{EB8C7917-0A42-4764-9B12-6A4B7500A0FB}" destId="{F8995E86-B2FD-42E6-84D6-E4B412C651BA}" srcOrd="0" destOrd="0" presId="urn:microsoft.com/office/officeart/2008/layout/VerticalCurvedList"/>
    <dgm:cxn modelId="{EE59E892-6411-49BC-B5B8-64B6729FC41D}" type="presParOf" srcId="{F8995E86-B2FD-42E6-84D6-E4B412C651BA}" destId="{5470B320-9B44-4156-9B6C-456C97414FA2}" srcOrd="0" destOrd="0" presId="urn:microsoft.com/office/officeart/2008/layout/VerticalCurvedList"/>
    <dgm:cxn modelId="{0A216E48-0737-4E9B-A616-E16210B8E6D0}" type="presParOf" srcId="{F8995E86-B2FD-42E6-84D6-E4B412C651BA}" destId="{4E20A466-01FB-427E-B636-0F9846DBF726}" srcOrd="1" destOrd="0" presId="urn:microsoft.com/office/officeart/2008/layout/VerticalCurvedList"/>
    <dgm:cxn modelId="{16883712-E5E3-455A-93D7-E27B4FE8FA4D}" type="presParOf" srcId="{F8995E86-B2FD-42E6-84D6-E4B412C651BA}" destId="{C9AAE620-B95C-4E80-807A-DEB6C1BCF9E2}" srcOrd="2" destOrd="0" presId="urn:microsoft.com/office/officeart/2008/layout/VerticalCurvedList"/>
    <dgm:cxn modelId="{9D72AF81-C9F7-4767-818F-5A63AAF49B9D}" type="presParOf" srcId="{F8995E86-B2FD-42E6-84D6-E4B412C651BA}" destId="{38FA0D11-7AA8-437A-BF4E-5AB914D7E642}" srcOrd="3" destOrd="0" presId="urn:microsoft.com/office/officeart/2008/layout/VerticalCurvedList"/>
    <dgm:cxn modelId="{892876F8-DC4C-40BF-9FDD-8F1E1C3DB8B2}" type="presParOf" srcId="{EB8C7917-0A42-4764-9B12-6A4B7500A0FB}" destId="{1B0C03BA-B4AD-4C0C-AA47-223D3D97E442}" srcOrd="1" destOrd="0" presId="urn:microsoft.com/office/officeart/2008/layout/VerticalCurvedList"/>
    <dgm:cxn modelId="{C68482B3-05E7-4BA9-B669-0169DEDD6136}" type="presParOf" srcId="{EB8C7917-0A42-4764-9B12-6A4B7500A0FB}" destId="{77E51206-F25C-49ED-B5CF-92C89CC44F8F}" srcOrd="2" destOrd="0" presId="urn:microsoft.com/office/officeart/2008/layout/VerticalCurvedList"/>
    <dgm:cxn modelId="{A408F2CC-C14E-4E9A-9000-2E943B20BFB6}" type="presParOf" srcId="{77E51206-F25C-49ED-B5CF-92C89CC44F8F}" destId="{020021EB-CF67-4F99-8DC8-9821EA2A8767}" srcOrd="0" destOrd="0" presId="urn:microsoft.com/office/officeart/2008/layout/VerticalCurvedList"/>
    <dgm:cxn modelId="{BA78BC0A-C152-495C-84E0-9082C264A1EE}" type="presParOf" srcId="{EB8C7917-0A42-4764-9B12-6A4B7500A0FB}" destId="{0C1FAC9E-F7B9-4CE8-AAB2-8FCD0815DFFD}" srcOrd="3" destOrd="0" presId="urn:microsoft.com/office/officeart/2008/layout/VerticalCurvedList"/>
    <dgm:cxn modelId="{74354723-7FDD-4242-92CF-2384D0732C0A}" type="presParOf" srcId="{EB8C7917-0A42-4764-9B12-6A4B7500A0FB}" destId="{D1F96536-7F93-48F7-95B4-117D64710D77}" srcOrd="4" destOrd="0" presId="urn:microsoft.com/office/officeart/2008/layout/VerticalCurvedList"/>
    <dgm:cxn modelId="{5B41EEA2-ABD4-4064-9E46-77C79A4082A0}" type="presParOf" srcId="{D1F96536-7F93-48F7-95B4-117D64710D77}" destId="{C2A3F9C5-3A75-4836-8E9C-F90183D014D8}" srcOrd="0" destOrd="0" presId="urn:microsoft.com/office/officeart/2008/layout/VerticalCurvedList"/>
    <dgm:cxn modelId="{32757B18-E91F-406D-BCE7-6C59E2F5552C}" type="presParOf" srcId="{EB8C7917-0A42-4764-9B12-6A4B7500A0FB}" destId="{DD4E3F07-6F33-4C34-AB30-169C91E77ABB}" srcOrd="5" destOrd="0" presId="urn:microsoft.com/office/officeart/2008/layout/VerticalCurvedList"/>
    <dgm:cxn modelId="{9DF851DA-859D-4F16-8041-6692360748AD}" type="presParOf" srcId="{EB8C7917-0A42-4764-9B12-6A4B7500A0FB}" destId="{2E189A07-C245-4AD7-BCE8-2A346DAE2793}" srcOrd="6" destOrd="0" presId="urn:microsoft.com/office/officeart/2008/layout/VerticalCurvedList"/>
    <dgm:cxn modelId="{A23198E1-0BB4-4FBE-924E-8E3B93FED2D9}" type="presParOf" srcId="{2E189A07-C245-4AD7-BCE8-2A346DAE2793}" destId="{677A11CE-CAC1-468F-9B5A-2949FC598A57}" srcOrd="0" destOrd="0" presId="urn:microsoft.com/office/officeart/2008/layout/VerticalCurvedList"/>
    <dgm:cxn modelId="{C4A6E7DC-E5D1-4F18-9D67-C0B530FAA59A}" type="presParOf" srcId="{EB8C7917-0A42-4764-9B12-6A4B7500A0FB}" destId="{97BEEE99-9C68-443D-BA7A-9F893C86C725}" srcOrd="7" destOrd="0" presId="urn:microsoft.com/office/officeart/2008/layout/VerticalCurvedList"/>
    <dgm:cxn modelId="{3FC3E2E9-A3AA-49EF-AE65-6C03982F2941}" type="presParOf" srcId="{EB8C7917-0A42-4764-9B12-6A4B7500A0FB}" destId="{6B46C9A1-BA30-4EA4-A2F8-6DA02BACF2BD}" srcOrd="8" destOrd="0" presId="urn:microsoft.com/office/officeart/2008/layout/VerticalCurvedList"/>
    <dgm:cxn modelId="{A030F46A-CFEB-47FF-9501-6C79C3842D4F}" type="presParOf" srcId="{6B46C9A1-BA30-4EA4-A2F8-6DA02BACF2BD}" destId="{BB43CC2C-EE5B-4A9E-B255-CA4091079A8A}" srcOrd="0" destOrd="0" presId="urn:microsoft.com/office/officeart/2008/layout/VerticalCurvedList"/>
    <dgm:cxn modelId="{B43DB541-4DC8-4EA1-847A-F97C42184AC1}" type="presParOf" srcId="{EB8C7917-0A42-4764-9B12-6A4B7500A0FB}" destId="{C4CF3DE1-2C8C-4516-99DC-CB65FCC01517}" srcOrd="9" destOrd="0" presId="urn:microsoft.com/office/officeart/2008/layout/VerticalCurvedList"/>
    <dgm:cxn modelId="{5CE3DE49-B98D-470C-A56B-D2EB63ABF47F}" type="presParOf" srcId="{EB8C7917-0A42-4764-9B12-6A4B7500A0FB}" destId="{C7FF4E16-ABAC-47ED-98C6-76BEF9B9FA9A}" srcOrd="10" destOrd="0" presId="urn:microsoft.com/office/officeart/2008/layout/VerticalCurvedList"/>
    <dgm:cxn modelId="{15B6CD2D-D1ED-4F94-BCA6-F9243B1EA53D}" type="presParOf" srcId="{C7FF4E16-ABAC-47ED-98C6-76BEF9B9FA9A}" destId="{C24E9FBA-4650-4357-BE8E-692E7F9CD09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2400" b="1" dirty="0" smtClean="0"/>
            <a:t>NBD-PWG</a:t>
          </a:r>
          <a:endParaRPr lang="en-US" sz="2400" b="1"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accent1">
            <a:lumMod val="75000"/>
          </a:schemeClr>
        </a:solidFill>
      </dgm:spPr>
      <dgm:t>
        <a:bodyPr tIns="0" bIns="0"/>
        <a:lstStyle/>
        <a:p>
          <a:r>
            <a:rPr lang="en-US" sz="1200" dirty="0" smtClean="0"/>
            <a:t>Requirements and Use Cases</a:t>
          </a:r>
          <a:endParaRPr lang="en-US" sz="1200" dirty="0"/>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accent1">
            <a:lumMod val="75000"/>
          </a:schemeClr>
        </a:solidFill>
      </dgm:spPr>
      <dgm:t>
        <a:bodyPr tIns="0" bIns="0"/>
        <a:lstStyle/>
        <a:p>
          <a:r>
            <a:rPr lang="en-US" sz="1200" dirty="0" smtClean="0"/>
            <a:t>Security and Privacy</a:t>
          </a:r>
          <a:endParaRPr lang="en-US" sz="1200" dirty="0"/>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accent1">
            <a:lumMod val="75000"/>
          </a:schemeClr>
        </a:solidFill>
      </dgm:spPr>
      <dgm:t>
        <a:bodyPr tIns="0" bIns="0"/>
        <a:lstStyle/>
        <a:p>
          <a:r>
            <a:rPr lang="en-US" sz="1200" dirty="0" smtClean="0"/>
            <a:t>Reference Architecture</a:t>
          </a:r>
          <a:endParaRPr lang="en-US" sz="1200" dirty="0"/>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accent1">
            <a:lumMod val="75000"/>
          </a:schemeClr>
        </a:solidFill>
      </dgm:spPr>
      <dgm:t>
        <a:bodyPr tIns="0" bIns="0"/>
        <a:lstStyle/>
        <a:p>
          <a:r>
            <a:rPr lang="en-US" sz="1200" dirty="0" smtClean="0"/>
            <a:t>Technology Roadmap</a:t>
          </a:r>
          <a:endParaRPr lang="en-US" sz="12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accent1">
            <a:lumMod val="75000"/>
          </a:schemeClr>
        </a:solidFill>
      </dgm:spPr>
      <dgm:t>
        <a:bodyPr tIns="0" bIns="0"/>
        <a:lstStyle/>
        <a:p>
          <a:r>
            <a:rPr lang="en-US" sz="1200" dirty="0" smtClean="0"/>
            <a:t>Definitions &amp; Taxonomies </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3EC537FB-DB17-4F1C-9738-E36B4D8C0DCB}" type="presOf" srcId="{DFE2F3A4-D491-FD46-A0B4-411DAC3A0540}" destId="{16E3E2D5-9E16-8B45-9E42-93A88957CBA8}" srcOrd="0" destOrd="0" presId="urn:microsoft.com/office/officeart/2005/8/layout/radial6"/>
    <dgm:cxn modelId="{791E7288-E333-4140-A629-26DB8C67DADC}" srcId="{E9082F01-568F-DF49-B7F8-05B8A0230995}" destId="{C9F05503-A8DA-FB4C-9489-6781CE2AC2E6}" srcOrd="3" destOrd="0" parTransId="{EE576BB7-B7B3-044C-9CEE-CCBA42C1AA91}" sibTransId="{7F66FF78-2F64-084C-BB21-38E4DF346A31}"/>
    <dgm:cxn modelId="{A9947E9F-7296-46CD-A3B7-7682A4C9A4E0}" type="presOf" srcId="{67D8FECD-39C6-BF47-BE8F-DB52701A4770}" destId="{298499B4-902E-4244-80BC-4957ED70DA11}" srcOrd="0" destOrd="0" presId="urn:microsoft.com/office/officeart/2005/8/layout/radial6"/>
    <dgm:cxn modelId="{839D9E0E-909B-41BA-8862-5160BCD65135}" type="presOf" srcId="{ED0431CB-771F-5F4E-88F1-C9F438E88EDD}" destId="{6D478332-2519-CD49-AF8F-3E07FAF05A5F}" srcOrd="0" destOrd="0" presId="urn:microsoft.com/office/officeart/2005/8/layout/radial6"/>
    <dgm:cxn modelId="{05464F12-5A5D-4DD5-B1AD-73E11898BDF3}" type="presOf" srcId="{62726A47-4CD7-9C4C-8F50-BCE248195D69}" destId="{A7C15368-1567-914F-9859-B065A61E9F62}" srcOrd="0" destOrd="0" presId="urn:microsoft.com/office/officeart/2005/8/layout/radial6"/>
    <dgm:cxn modelId="{26236D0B-FA17-475D-9FDD-76885CB43173}" type="presOf" srcId="{C9F05503-A8DA-FB4C-9489-6781CE2AC2E6}" destId="{D02F707F-B0C1-1340-8E0A-982BF3DEAFEA}" srcOrd="0" destOrd="0" presId="urn:microsoft.com/office/officeart/2005/8/layout/radial6"/>
    <dgm:cxn modelId="{75875C27-F847-1944-B88A-825AD4614160}" srcId="{E9082F01-568F-DF49-B7F8-05B8A0230995}" destId="{4C91A588-A749-6247-84CC-2121890C05D7}" srcOrd="4" destOrd="0" parTransId="{D8900826-283A-D54C-8957-A0DC918948C4}" sibTransId="{FEAC4F28-E8E2-2648-98C4-A83789FF04D5}"/>
    <dgm:cxn modelId="{63909D22-13C5-B843-939A-4AD13A730F38}" srcId="{E9082F01-568F-DF49-B7F8-05B8A0230995}" destId="{ED0431CB-771F-5F4E-88F1-C9F438E88EDD}" srcOrd="2" destOrd="0" parTransId="{8D37ECAB-1B0B-2E40-8E41-ACE826499AA9}" sibTransId="{67D8FECD-39C6-BF47-BE8F-DB52701A4770}"/>
    <dgm:cxn modelId="{F13E46FC-5633-4A81-88AB-3B76B1A84A82}" type="presOf" srcId="{AF7A66C0-317C-2744-A384-9B5EC82502A3}" destId="{6DD65AC3-6AAD-4F4E-8734-9DF6D6B32EB2}" srcOrd="0" destOrd="0" presId="urn:microsoft.com/office/officeart/2005/8/layout/radial6"/>
    <dgm:cxn modelId="{887D3AFF-3B11-3741-969D-03FB678BA7B5}" srcId="{E9082F01-568F-DF49-B7F8-05B8A0230995}" destId="{DFE2F3A4-D491-FD46-A0B4-411DAC3A0540}" srcOrd="1" destOrd="0" parTransId="{EED7CD8A-4088-7848-B3FA-7ED0A7C318C4}" sibTransId="{62726A47-4CD7-9C4C-8F50-BCE248195D69}"/>
    <dgm:cxn modelId="{4F08648B-4BEC-0249-8115-93DB779F9874}" srcId="{AF7A66C0-317C-2744-A384-9B5EC82502A3}" destId="{E9082F01-568F-DF49-B7F8-05B8A0230995}" srcOrd="0" destOrd="0" parTransId="{BE65384B-C6E7-4C40-AB95-27939119200C}" sibTransId="{932F3E76-5866-0C4D-97AF-25C2EF1C5490}"/>
    <dgm:cxn modelId="{A59436DC-663D-4B66-BB3F-6A498B622487}" type="presOf" srcId="{62F16947-0314-1F46-90DD-E616CB8D108A}" destId="{26FE2435-9D97-654A-8363-EBC04BCE7955}" srcOrd="0" destOrd="0" presId="urn:microsoft.com/office/officeart/2005/8/layout/radial6"/>
    <dgm:cxn modelId="{B0C41003-97FD-4D93-9D24-1753DA754CCE}" type="presOf" srcId="{E9082F01-568F-DF49-B7F8-05B8A0230995}" destId="{F40F5068-AD63-DD43-B617-FC97C4F31172}" srcOrd="0" destOrd="0" presId="urn:microsoft.com/office/officeart/2005/8/layout/radial6"/>
    <dgm:cxn modelId="{E8F97793-8388-43FA-8967-69890D2DCF94}" type="presOf" srcId="{7F66FF78-2F64-084C-BB21-38E4DF346A31}" destId="{AEF31E17-EAE7-F743-98EB-263DB6FAC6EE}" srcOrd="0" destOrd="0" presId="urn:microsoft.com/office/officeart/2005/8/layout/radial6"/>
    <dgm:cxn modelId="{C577E1A9-8B8E-45FA-8908-7F9710A2C2D9}" type="presOf" srcId="{FEAC4F28-E8E2-2648-98C4-A83789FF04D5}" destId="{EFA183C1-3463-EC46-8AF4-C3CB642271E6}" srcOrd="0" destOrd="0" presId="urn:microsoft.com/office/officeart/2005/8/layout/radial6"/>
    <dgm:cxn modelId="{FEBFDEA0-F615-4B3D-9858-E03954BE436A}" type="presOf" srcId="{602F9D5C-FFB2-6B46-B882-EC9FA5FA1326}" destId="{FE38B5CB-B780-7143-A7DE-05B8952A8B74}" srcOrd="0" destOrd="0" presId="urn:microsoft.com/office/officeart/2005/8/layout/radial6"/>
    <dgm:cxn modelId="{9EE00447-83FE-D040-91D5-E7C25EE9C901}" srcId="{E9082F01-568F-DF49-B7F8-05B8A0230995}" destId="{602F9D5C-FFB2-6B46-B882-EC9FA5FA1326}" srcOrd="0" destOrd="0" parTransId="{AFBBE458-4E06-0B42-8919-A9C2BC13C611}" sibTransId="{62F16947-0314-1F46-90DD-E616CB8D108A}"/>
    <dgm:cxn modelId="{F2847F6E-3A99-4109-BC12-C208E276949D}" type="presOf" srcId="{4C91A588-A749-6247-84CC-2121890C05D7}" destId="{0C378E5C-84B3-DE4E-ADA1-98DE33C8A330}" srcOrd="0" destOrd="0" presId="urn:microsoft.com/office/officeart/2005/8/layout/radial6"/>
    <dgm:cxn modelId="{D875952D-3B40-4CFA-9759-68EACFB167E4}" type="presParOf" srcId="{6DD65AC3-6AAD-4F4E-8734-9DF6D6B32EB2}" destId="{F40F5068-AD63-DD43-B617-FC97C4F31172}" srcOrd="0" destOrd="0" presId="urn:microsoft.com/office/officeart/2005/8/layout/radial6"/>
    <dgm:cxn modelId="{04519066-ED05-49EB-8FEC-C050E26DCB26}" type="presParOf" srcId="{6DD65AC3-6AAD-4F4E-8734-9DF6D6B32EB2}" destId="{FE38B5CB-B780-7143-A7DE-05B8952A8B74}" srcOrd="1" destOrd="0" presId="urn:microsoft.com/office/officeart/2005/8/layout/radial6"/>
    <dgm:cxn modelId="{07447DD9-3DF3-4268-970F-3FAC93063A57}" type="presParOf" srcId="{6DD65AC3-6AAD-4F4E-8734-9DF6D6B32EB2}" destId="{B3AEE0C9-7F0C-6A4E-8322-84ABE52FFEB6}" srcOrd="2" destOrd="0" presId="urn:microsoft.com/office/officeart/2005/8/layout/radial6"/>
    <dgm:cxn modelId="{66702415-5083-4F55-BEA5-9C9CA3BEB6C4}" type="presParOf" srcId="{6DD65AC3-6AAD-4F4E-8734-9DF6D6B32EB2}" destId="{26FE2435-9D97-654A-8363-EBC04BCE7955}" srcOrd="3" destOrd="0" presId="urn:microsoft.com/office/officeart/2005/8/layout/radial6"/>
    <dgm:cxn modelId="{40DFEA5D-0283-4A5F-B687-2C0003A8456C}" type="presParOf" srcId="{6DD65AC3-6AAD-4F4E-8734-9DF6D6B32EB2}" destId="{16E3E2D5-9E16-8B45-9E42-93A88957CBA8}" srcOrd="4" destOrd="0" presId="urn:microsoft.com/office/officeart/2005/8/layout/radial6"/>
    <dgm:cxn modelId="{D2837B61-D6C9-40E7-B6F2-B2034E2307CE}" type="presParOf" srcId="{6DD65AC3-6AAD-4F4E-8734-9DF6D6B32EB2}" destId="{3773E558-DA5F-6342-9C97-D17B20F6EF4F}" srcOrd="5" destOrd="0" presId="urn:microsoft.com/office/officeart/2005/8/layout/radial6"/>
    <dgm:cxn modelId="{8B1B8779-AA6D-4201-8209-C742F575D0B8}" type="presParOf" srcId="{6DD65AC3-6AAD-4F4E-8734-9DF6D6B32EB2}" destId="{A7C15368-1567-914F-9859-B065A61E9F62}" srcOrd="6" destOrd="0" presId="urn:microsoft.com/office/officeart/2005/8/layout/radial6"/>
    <dgm:cxn modelId="{0154F988-03E8-4718-9405-ADBDCD99C4FF}" type="presParOf" srcId="{6DD65AC3-6AAD-4F4E-8734-9DF6D6B32EB2}" destId="{6D478332-2519-CD49-AF8F-3E07FAF05A5F}" srcOrd="7" destOrd="0" presId="urn:microsoft.com/office/officeart/2005/8/layout/radial6"/>
    <dgm:cxn modelId="{E0609657-CBCB-469B-89EB-85EBAEEA5408}" type="presParOf" srcId="{6DD65AC3-6AAD-4F4E-8734-9DF6D6B32EB2}" destId="{A2615A63-9EB5-3947-AD4C-795A221B18C0}" srcOrd="8" destOrd="0" presId="urn:microsoft.com/office/officeart/2005/8/layout/radial6"/>
    <dgm:cxn modelId="{F8DD658F-D48E-4798-A9B5-D8EB1EF03BD8}" type="presParOf" srcId="{6DD65AC3-6AAD-4F4E-8734-9DF6D6B32EB2}" destId="{298499B4-902E-4244-80BC-4957ED70DA11}" srcOrd="9" destOrd="0" presId="urn:microsoft.com/office/officeart/2005/8/layout/radial6"/>
    <dgm:cxn modelId="{5CA64BC9-F02F-489D-B303-D35BF0494FF6}" type="presParOf" srcId="{6DD65AC3-6AAD-4F4E-8734-9DF6D6B32EB2}" destId="{D02F707F-B0C1-1340-8E0A-982BF3DEAFEA}" srcOrd="10" destOrd="0" presId="urn:microsoft.com/office/officeart/2005/8/layout/radial6"/>
    <dgm:cxn modelId="{54B40A5F-FA30-44BF-89B6-13330A71D3ED}" type="presParOf" srcId="{6DD65AC3-6AAD-4F4E-8734-9DF6D6B32EB2}" destId="{E25FA324-BC72-9D49-BD63-8C53DB00B4E7}" srcOrd="11" destOrd="0" presId="urn:microsoft.com/office/officeart/2005/8/layout/radial6"/>
    <dgm:cxn modelId="{BD15D017-2C4D-4D01-9695-A60B6437EFF6}" type="presParOf" srcId="{6DD65AC3-6AAD-4F4E-8734-9DF6D6B32EB2}" destId="{AEF31E17-EAE7-F743-98EB-263DB6FAC6EE}" srcOrd="12" destOrd="0" presId="urn:microsoft.com/office/officeart/2005/8/layout/radial6"/>
    <dgm:cxn modelId="{0F2853E9-3455-40FE-ACD8-04EA33149896}" type="presParOf" srcId="{6DD65AC3-6AAD-4F4E-8734-9DF6D6B32EB2}" destId="{0C378E5C-84B3-DE4E-ADA1-98DE33C8A330}" srcOrd="13" destOrd="0" presId="urn:microsoft.com/office/officeart/2005/8/layout/radial6"/>
    <dgm:cxn modelId="{B6C2873F-5ABF-435F-821C-F687B4D5F457}" type="presParOf" srcId="{6DD65AC3-6AAD-4F4E-8734-9DF6D6B32EB2}" destId="{C89E2AA1-3CA7-484C-8290-B3140092CED6}" srcOrd="14" destOrd="0" presId="urn:microsoft.com/office/officeart/2005/8/layout/radial6"/>
    <dgm:cxn modelId="{51F376BF-D3FF-46EE-A2A4-B3301AB964A8}"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1000" dirty="0" smtClean="0"/>
            <a:t>NBD- PWG</a:t>
          </a:r>
          <a:endParaRPr lang="en-US" sz="1000"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bg2">
            <a:lumMod val="90000"/>
            <a:lumOff val="10000"/>
          </a:schemeClr>
        </a:solidFill>
      </dgm:spPr>
      <dgm:t>
        <a:bodyPr tIns="0" bIns="0"/>
        <a:lstStyle/>
        <a:p>
          <a:r>
            <a:rPr lang="en-US" sz="600" dirty="0" smtClean="0"/>
            <a:t>Definitions and Taxonomies</a:t>
          </a:r>
          <a:endParaRPr lang="en-US" sz="600" dirty="0"/>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bg2">
            <a:lumMod val="90000"/>
            <a:lumOff val="10000"/>
          </a:schemeClr>
        </a:solidFill>
      </dgm:spPr>
      <dgm:t>
        <a:bodyPr tIns="0" bIns="0"/>
        <a:lstStyle/>
        <a:p>
          <a:r>
            <a:rPr lang="en-US" sz="600" dirty="0" smtClean="0"/>
            <a:t>Security and Privacy</a:t>
          </a:r>
          <a:endParaRPr lang="en-US" sz="600" dirty="0"/>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bg2">
            <a:lumMod val="90000"/>
            <a:lumOff val="10000"/>
          </a:schemeClr>
        </a:solidFill>
      </dgm:spPr>
      <dgm:t>
        <a:bodyPr tIns="0" bIns="0"/>
        <a:lstStyle/>
        <a:p>
          <a:r>
            <a:rPr lang="en-US" sz="600" dirty="0" smtClean="0"/>
            <a:t>Reference Architecture</a:t>
          </a:r>
          <a:endParaRPr lang="en-US" sz="600" dirty="0"/>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bg2">
            <a:lumMod val="90000"/>
            <a:lumOff val="10000"/>
          </a:schemeClr>
        </a:solidFill>
      </dgm:spPr>
      <dgm:t>
        <a:bodyPr tIns="0" bIns="0"/>
        <a:lstStyle/>
        <a:p>
          <a:r>
            <a:rPr lang="en-US" sz="600" dirty="0" smtClean="0"/>
            <a:t>Technology Roadmap</a:t>
          </a:r>
          <a:endParaRPr lang="en-US" sz="6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accent1">
            <a:lumMod val="75000"/>
          </a:schemeClr>
        </a:solidFill>
      </dgm:spPr>
      <dgm:t>
        <a:bodyPr tIns="0" bIns="0"/>
        <a:lstStyle/>
        <a:p>
          <a:r>
            <a:rPr lang="en-US" sz="600" b="0" dirty="0" smtClean="0">
              <a:solidFill>
                <a:srgbClr val="000000"/>
              </a:solidFill>
            </a:rPr>
            <a:t>Requirements</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791E7288-E333-4140-A629-26DB8C67DADC}" srcId="{E9082F01-568F-DF49-B7F8-05B8A0230995}" destId="{C9F05503-A8DA-FB4C-9489-6781CE2AC2E6}" srcOrd="3" destOrd="0" parTransId="{EE576BB7-B7B3-044C-9CEE-CCBA42C1AA91}" sibTransId="{7F66FF78-2F64-084C-BB21-38E4DF346A31}"/>
    <dgm:cxn modelId="{32040186-FF68-4F8A-8023-9E3F6E7EC8A5}" type="presOf" srcId="{62726A47-4CD7-9C4C-8F50-BCE248195D69}" destId="{A7C15368-1567-914F-9859-B065A61E9F62}" srcOrd="0" destOrd="0" presId="urn:microsoft.com/office/officeart/2005/8/layout/radial6"/>
    <dgm:cxn modelId="{CDAC5BEF-6499-455F-BE8D-7EB26A54F3A1}" type="presOf" srcId="{7F66FF78-2F64-084C-BB21-38E4DF346A31}" destId="{AEF31E17-EAE7-F743-98EB-263DB6FAC6EE}" srcOrd="0" destOrd="0" presId="urn:microsoft.com/office/officeart/2005/8/layout/radial6"/>
    <dgm:cxn modelId="{4A42208E-AB6F-4706-9006-E9E0336DA737}" type="presOf" srcId="{ED0431CB-771F-5F4E-88F1-C9F438E88EDD}" destId="{6D478332-2519-CD49-AF8F-3E07FAF05A5F}" srcOrd="0" destOrd="0" presId="urn:microsoft.com/office/officeart/2005/8/layout/radial6"/>
    <dgm:cxn modelId="{5D25C5E5-15A0-4368-B856-1840EAFEFB14}" type="presOf" srcId="{AF7A66C0-317C-2744-A384-9B5EC82502A3}" destId="{6DD65AC3-6AAD-4F4E-8734-9DF6D6B32EB2}" srcOrd="0" destOrd="0" presId="urn:microsoft.com/office/officeart/2005/8/layout/radial6"/>
    <dgm:cxn modelId="{52BC6BDA-A8F2-437A-B06E-0572700DD773}" type="presOf" srcId="{E9082F01-568F-DF49-B7F8-05B8A0230995}" destId="{F40F5068-AD63-DD43-B617-FC97C4F31172}" srcOrd="0" destOrd="0" presId="urn:microsoft.com/office/officeart/2005/8/layout/radial6"/>
    <dgm:cxn modelId="{75875C27-F847-1944-B88A-825AD4614160}" srcId="{E9082F01-568F-DF49-B7F8-05B8A0230995}" destId="{4C91A588-A749-6247-84CC-2121890C05D7}" srcOrd="4" destOrd="0" parTransId="{D8900826-283A-D54C-8957-A0DC918948C4}" sibTransId="{FEAC4F28-E8E2-2648-98C4-A83789FF04D5}"/>
    <dgm:cxn modelId="{8865B3C8-0300-467C-9EE9-5979672ED55B}" type="presOf" srcId="{C9F05503-A8DA-FB4C-9489-6781CE2AC2E6}" destId="{D02F707F-B0C1-1340-8E0A-982BF3DEAFEA}" srcOrd="0" destOrd="0" presId="urn:microsoft.com/office/officeart/2005/8/layout/radial6"/>
    <dgm:cxn modelId="{F64C41DD-8808-4185-AC33-647665E1EDE3}" type="presOf" srcId="{62F16947-0314-1F46-90DD-E616CB8D108A}" destId="{26FE2435-9D97-654A-8363-EBC04BCE7955}" srcOrd="0" destOrd="0" presId="urn:microsoft.com/office/officeart/2005/8/layout/radial6"/>
    <dgm:cxn modelId="{63909D22-13C5-B843-939A-4AD13A730F38}" srcId="{E9082F01-568F-DF49-B7F8-05B8A0230995}" destId="{ED0431CB-771F-5F4E-88F1-C9F438E88EDD}" srcOrd="2" destOrd="0" parTransId="{8D37ECAB-1B0B-2E40-8E41-ACE826499AA9}" sibTransId="{67D8FECD-39C6-BF47-BE8F-DB52701A4770}"/>
    <dgm:cxn modelId="{3763352A-4737-4477-A141-2CC3011ED049}" type="presOf" srcId="{602F9D5C-FFB2-6B46-B882-EC9FA5FA1326}" destId="{FE38B5CB-B780-7143-A7DE-05B8952A8B74}" srcOrd="0" destOrd="0" presId="urn:microsoft.com/office/officeart/2005/8/layout/radial6"/>
    <dgm:cxn modelId="{A84511B3-B431-41E4-9A8E-D43FF21ADD0C}" type="presOf" srcId="{4C91A588-A749-6247-84CC-2121890C05D7}" destId="{0C378E5C-84B3-DE4E-ADA1-98DE33C8A330}" srcOrd="0" destOrd="0" presId="urn:microsoft.com/office/officeart/2005/8/layout/radial6"/>
    <dgm:cxn modelId="{887D3AFF-3B11-3741-969D-03FB678BA7B5}" srcId="{E9082F01-568F-DF49-B7F8-05B8A0230995}" destId="{DFE2F3A4-D491-FD46-A0B4-411DAC3A0540}" srcOrd="1" destOrd="0" parTransId="{EED7CD8A-4088-7848-B3FA-7ED0A7C318C4}" sibTransId="{62726A47-4CD7-9C4C-8F50-BCE248195D69}"/>
    <dgm:cxn modelId="{4F08648B-4BEC-0249-8115-93DB779F9874}" srcId="{AF7A66C0-317C-2744-A384-9B5EC82502A3}" destId="{E9082F01-568F-DF49-B7F8-05B8A0230995}" srcOrd="0" destOrd="0" parTransId="{BE65384B-C6E7-4C40-AB95-27939119200C}" sibTransId="{932F3E76-5866-0C4D-97AF-25C2EF1C5490}"/>
    <dgm:cxn modelId="{1A203404-B1B1-43B1-824F-7F13598CF953}" type="presOf" srcId="{DFE2F3A4-D491-FD46-A0B4-411DAC3A0540}" destId="{16E3E2D5-9E16-8B45-9E42-93A88957CBA8}" srcOrd="0" destOrd="0" presId="urn:microsoft.com/office/officeart/2005/8/layout/radial6"/>
    <dgm:cxn modelId="{A7075E45-E825-4DEC-B5D6-D06418C7E64B}" type="presOf" srcId="{67D8FECD-39C6-BF47-BE8F-DB52701A4770}" destId="{298499B4-902E-4244-80BC-4957ED70DA11}" srcOrd="0" destOrd="0" presId="urn:microsoft.com/office/officeart/2005/8/layout/radial6"/>
    <dgm:cxn modelId="{567065DC-4B99-4D6F-8985-E9DB7452FA32}" type="presOf" srcId="{FEAC4F28-E8E2-2648-98C4-A83789FF04D5}" destId="{EFA183C1-3463-EC46-8AF4-C3CB642271E6}" srcOrd="0" destOrd="0" presId="urn:microsoft.com/office/officeart/2005/8/layout/radial6"/>
    <dgm:cxn modelId="{9EE00447-83FE-D040-91D5-E7C25EE9C901}" srcId="{E9082F01-568F-DF49-B7F8-05B8A0230995}" destId="{602F9D5C-FFB2-6B46-B882-EC9FA5FA1326}" srcOrd="0" destOrd="0" parTransId="{AFBBE458-4E06-0B42-8919-A9C2BC13C611}" sibTransId="{62F16947-0314-1F46-90DD-E616CB8D108A}"/>
    <dgm:cxn modelId="{C9700327-E7F0-4529-8CFD-A37767AE90C1}" type="presParOf" srcId="{6DD65AC3-6AAD-4F4E-8734-9DF6D6B32EB2}" destId="{F40F5068-AD63-DD43-B617-FC97C4F31172}" srcOrd="0" destOrd="0" presId="urn:microsoft.com/office/officeart/2005/8/layout/radial6"/>
    <dgm:cxn modelId="{90473097-15DA-4CBC-9548-F3879ABF09BA}" type="presParOf" srcId="{6DD65AC3-6AAD-4F4E-8734-9DF6D6B32EB2}" destId="{FE38B5CB-B780-7143-A7DE-05B8952A8B74}" srcOrd="1" destOrd="0" presId="urn:microsoft.com/office/officeart/2005/8/layout/radial6"/>
    <dgm:cxn modelId="{C9BC57D7-FCD0-4BE0-8189-7C8BF04DA50F}" type="presParOf" srcId="{6DD65AC3-6AAD-4F4E-8734-9DF6D6B32EB2}" destId="{B3AEE0C9-7F0C-6A4E-8322-84ABE52FFEB6}" srcOrd="2" destOrd="0" presId="urn:microsoft.com/office/officeart/2005/8/layout/radial6"/>
    <dgm:cxn modelId="{AC02AAF8-1CD5-48EF-84E8-323F113E72E7}" type="presParOf" srcId="{6DD65AC3-6AAD-4F4E-8734-9DF6D6B32EB2}" destId="{26FE2435-9D97-654A-8363-EBC04BCE7955}" srcOrd="3" destOrd="0" presId="urn:microsoft.com/office/officeart/2005/8/layout/radial6"/>
    <dgm:cxn modelId="{BCB41BBF-89EB-4D21-AEFB-08FD2910917D}" type="presParOf" srcId="{6DD65AC3-6AAD-4F4E-8734-9DF6D6B32EB2}" destId="{16E3E2D5-9E16-8B45-9E42-93A88957CBA8}" srcOrd="4" destOrd="0" presId="urn:microsoft.com/office/officeart/2005/8/layout/radial6"/>
    <dgm:cxn modelId="{5FF2F962-46F5-42C7-9FAF-53B38F63E1BE}" type="presParOf" srcId="{6DD65AC3-6AAD-4F4E-8734-9DF6D6B32EB2}" destId="{3773E558-DA5F-6342-9C97-D17B20F6EF4F}" srcOrd="5" destOrd="0" presId="urn:microsoft.com/office/officeart/2005/8/layout/radial6"/>
    <dgm:cxn modelId="{E6E04624-1C24-4606-A395-C967A575DD35}" type="presParOf" srcId="{6DD65AC3-6AAD-4F4E-8734-9DF6D6B32EB2}" destId="{A7C15368-1567-914F-9859-B065A61E9F62}" srcOrd="6" destOrd="0" presId="urn:microsoft.com/office/officeart/2005/8/layout/radial6"/>
    <dgm:cxn modelId="{046A6B95-4C66-4F04-84D2-5D7FB833062E}" type="presParOf" srcId="{6DD65AC3-6AAD-4F4E-8734-9DF6D6B32EB2}" destId="{6D478332-2519-CD49-AF8F-3E07FAF05A5F}" srcOrd="7" destOrd="0" presId="urn:microsoft.com/office/officeart/2005/8/layout/radial6"/>
    <dgm:cxn modelId="{99F7E011-4843-48F6-8DD3-4D312ADEF652}" type="presParOf" srcId="{6DD65AC3-6AAD-4F4E-8734-9DF6D6B32EB2}" destId="{A2615A63-9EB5-3947-AD4C-795A221B18C0}" srcOrd="8" destOrd="0" presId="urn:microsoft.com/office/officeart/2005/8/layout/radial6"/>
    <dgm:cxn modelId="{274A9119-E0C4-45A0-8757-5E1CA2D21878}" type="presParOf" srcId="{6DD65AC3-6AAD-4F4E-8734-9DF6D6B32EB2}" destId="{298499B4-902E-4244-80BC-4957ED70DA11}" srcOrd="9" destOrd="0" presId="urn:microsoft.com/office/officeart/2005/8/layout/radial6"/>
    <dgm:cxn modelId="{87AD6F3A-71D8-44AB-9B97-40B5753CDF54}" type="presParOf" srcId="{6DD65AC3-6AAD-4F4E-8734-9DF6D6B32EB2}" destId="{D02F707F-B0C1-1340-8E0A-982BF3DEAFEA}" srcOrd="10" destOrd="0" presId="urn:microsoft.com/office/officeart/2005/8/layout/radial6"/>
    <dgm:cxn modelId="{42102578-3BB5-4646-9913-41DE3024176C}" type="presParOf" srcId="{6DD65AC3-6AAD-4F4E-8734-9DF6D6B32EB2}" destId="{E25FA324-BC72-9D49-BD63-8C53DB00B4E7}" srcOrd="11" destOrd="0" presId="urn:microsoft.com/office/officeart/2005/8/layout/radial6"/>
    <dgm:cxn modelId="{BAF9094C-C0E2-4D93-A05E-04D230386448}" type="presParOf" srcId="{6DD65AC3-6AAD-4F4E-8734-9DF6D6B32EB2}" destId="{AEF31E17-EAE7-F743-98EB-263DB6FAC6EE}" srcOrd="12" destOrd="0" presId="urn:microsoft.com/office/officeart/2005/8/layout/radial6"/>
    <dgm:cxn modelId="{E358B8DE-25F0-4CEB-A000-6A7D87387E16}" type="presParOf" srcId="{6DD65AC3-6AAD-4F4E-8734-9DF6D6B32EB2}" destId="{0C378E5C-84B3-DE4E-ADA1-98DE33C8A330}" srcOrd="13" destOrd="0" presId="urn:microsoft.com/office/officeart/2005/8/layout/radial6"/>
    <dgm:cxn modelId="{B4EB38A9-8F8E-400C-91AA-883845D32176}" type="presParOf" srcId="{6DD65AC3-6AAD-4F4E-8734-9DF6D6B32EB2}" destId="{C89E2AA1-3CA7-484C-8290-B3140092CED6}" srcOrd="14" destOrd="0" presId="urn:microsoft.com/office/officeart/2005/8/layout/radial6"/>
    <dgm:cxn modelId="{E2ACF6A9-16A8-499A-B1BB-02D749A46FBF}"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1000" dirty="0" smtClean="0"/>
            <a:t>NBD-  PWG</a:t>
          </a:r>
          <a:endParaRPr lang="en-US" sz="1000"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accent1">
            <a:lumMod val="75000"/>
          </a:schemeClr>
        </a:solidFill>
      </dgm:spPr>
      <dgm:t>
        <a:bodyPr tIns="0" bIns="0"/>
        <a:lstStyle/>
        <a:p>
          <a:r>
            <a:rPr lang="en-US" sz="600" b="0" dirty="0" smtClean="0">
              <a:solidFill>
                <a:srgbClr val="000000"/>
              </a:solidFill>
            </a:rPr>
            <a:t>Definitions and Taxonomies</a:t>
          </a:r>
          <a:endParaRPr lang="en-US" sz="600" b="0" dirty="0">
            <a:solidFill>
              <a:srgbClr val="000000"/>
            </a:solidFill>
          </a:endParaRPr>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bg2">
            <a:lumMod val="90000"/>
            <a:lumOff val="10000"/>
          </a:schemeClr>
        </a:solidFill>
      </dgm:spPr>
      <dgm:t>
        <a:bodyPr tIns="0" bIns="0"/>
        <a:lstStyle/>
        <a:p>
          <a:r>
            <a:rPr lang="en-US" sz="600" dirty="0" smtClean="0"/>
            <a:t>Security and Privacy</a:t>
          </a:r>
          <a:endParaRPr lang="en-US" sz="600" dirty="0"/>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bg2">
            <a:lumMod val="90000"/>
            <a:lumOff val="10000"/>
          </a:schemeClr>
        </a:solidFill>
      </dgm:spPr>
      <dgm:t>
        <a:bodyPr tIns="0" bIns="0"/>
        <a:lstStyle/>
        <a:p>
          <a:r>
            <a:rPr lang="en-US" sz="600" dirty="0" smtClean="0"/>
            <a:t>Reference Architecture</a:t>
          </a:r>
          <a:endParaRPr lang="en-US" sz="600" dirty="0"/>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bg2">
            <a:lumMod val="90000"/>
            <a:lumOff val="10000"/>
          </a:schemeClr>
        </a:solidFill>
      </dgm:spPr>
      <dgm:t>
        <a:bodyPr tIns="0" bIns="0"/>
        <a:lstStyle/>
        <a:p>
          <a:r>
            <a:rPr lang="en-US" sz="600" dirty="0" smtClean="0"/>
            <a:t>Technology Roadmap</a:t>
          </a:r>
          <a:endParaRPr lang="en-US" sz="6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bg2">
            <a:lumMod val="90000"/>
            <a:lumOff val="10000"/>
          </a:schemeClr>
        </a:solidFill>
      </dgm:spPr>
      <dgm:t>
        <a:bodyPr tIns="0" bIns="0"/>
        <a:lstStyle/>
        <a:p>
          <a:r>
            <a:rPr lang="en-US" sz="600" dirty="0" smtClean="0"/>
            <a:t>Requirements</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791E7288-E333-4140-A629-26DB8C67DADC}" srcId="{E9082F01-568F-DF49-B7F8-05B8A0230995}" destId="{C9F05503-A8DA-FB4C-9489-6781CE2AC2E6}" srcOrd="3" destOrd="0" parTransId="{EE576BB7-B7B3-044C-9CEE-CCBA42C1AA91}" sibTransId="{7F66FF78-2F64-084C-BB21-38E4DF346A31}"/>
    <dgm:cxn modelId="{67E9ED9D-38E1-49DD-907F-4F14A30D8955}" type="presOf" srcId="{DFE2F3A4-D491-FD46-A0B4-411DAC3A0540}" destId="{16E3E2D5-9E16-8B45-9E42-93A88957CBA8}" srcOrd="0" destOrd="0" presId="urn:microsoft.com/office/officeart/2005/8/layout/radial6"/>
    <dgm:cxn modelId="{3C2C09A0-8964-48C7-A717-6F0F386E359F}" type="presOf" srcId="{602F9D5C-FFB2-6B46-B882-EC9FA5FA1326}" destId="{FE38B5CB-B780-7143-A7DE-05B8952A8B74}" srcOrd="0" destOrd="0" presId="urn:microsoft.com/office/officeart/2005/8/layout/radial6"/>
    <dgm:cxn modelId="{8C995BE7-1A32-4301-AF94-364C49C23B8A}" type="presOf" srcId="{67D8FECD-39C6-BF47-BE8F-DB52701A4770}" destId="{298499B4-902E-4244-80BC-4957ED70DA11}" srcOrd="0" destOrd="0" presId="urn:microsoft.com/office/officeart/2005/8/layout/radial6"/>
    <dgm:cxn modelId="{75875C27-F847-1944-B88A-825AD4614160}" srcId="{E9082F01-568F-DF49-B7F8-05B8A0230995}" destId="{4C91A588-A749-6247-84CC-2121890C05D7}" srcOrd="4" destOrd="0" parTransId="{D8900826-283A-D54C-8957-A0DC918948C4}" sibTransId="{FEAC4F28-E8E2-2648-98C4-A83789FF04D5}"/>
    <dgm:cxn modelId="{15066265-DA06-40AD-9F18-DA6B72059DCE}" type="presOf" srcId="{62F16947-0314-1F46-90DD-E616CB8D108A}" destId="{26FE2435-9D97-654A-8363-EBC04BCE7955}" srcOrd="0" destOrd="0" presId="urn:microsoft.com/office/officeart/2005/8/layout/radial6"/>
    <dgm:cxn modelId="{63909D22-13C5-B843-939A-4AD13A730F38}" srcId="{E9082F01-568F-DF49-B7F8-05B8A0230995}" destId="{ED0431CB-771F-5F4E-88F1-C9F438E88EDD}" srcOrd="2" destOrd="0" parTransId="{8D37ECAB-1B0B-2E40-8E41-ACE826499AA9}" sibTransId="{67D8FECD-39C6-BF47-BE8F-DB52701A4770}"/>
    <dgm:cxn modelId="{887D3AFF-3B11-3741-969D-03FB678BA7B5}" srcId="{E9082F01-568F-DF49-B7F8-05B8A0230995}" destId="{DFE2F3A4-D491-FD46-A0B4-411DAC3A0540}" srcOrd="1" destOrd="0" parTransId="{EED7CD8A-4088-7848-B3FA-7ED0A7C318C4}" sibTransId="{62726A47-4CD7-9C4C-8F50-BCE248195D69}"/>
    <dgm:cxn modelId="{346EA142-801E-4236-94FC-5DA80C992592}" type="presOf" srcId="{AF7A66C0-317C-2744-A384-9B5EC82502A3}" destId="{6DD65AC3-6AAD-4F4E-8734-9DF6D6B32EB2}" srcOrd="0" destOrd="0" presId="urn:microsoft.com/office/officeart/2005/8/layout/radial6"/>
    <dgm:cxn modelId="{4F08648B-4BEC-0249-8115-93DB779F9874}" srcId="{AF7A66C0-317C-2744-A384-9B5EC82502A3}" destId="{E9082F01-568F-DF49-B7F8-05B8A0230995}" srcOrd="0" destOrd="0" parTransId="{BE65384B-C6E7-4C40-AB95-27939119200C}" sibTransId="{932F3E76-5866-0C4D-97AF-25C2EF1C5490}"/>
    <dgm:cxn modelId="{BB91CF6F-0D39-4B9C-B41C-24323104097B}" type="presOf" srcId="{C9F05503-A8DA-FB4C-9489-6781CE2AC2E6}" destId="{D02F707F-B0C1-1340-8E0A-982BF3DEAFEA}" srcOrd="0" destOrd="0" presId="urn:microsoft.com/office/officeart/2005/8/layout/radial6"/>
    <dgm:cxn modelId="{9C6C2BF6-92A1-4804-8194-2FB962FAF67A}" type="presOf" srcId="{4C91A588-A749-6247-84CC-2121890C05D7}" destId="{0C378E5C-84B3-DE4E-ADA1-98DE33C8A330}" srcOrd="0" destOrd="0" presId="urn:microsoft.com/office/officeart/2005/8/layout/radial6"/>
    <dgm:cxn modelId="{74CA81C7-D7CE-43C7-9744-E5E823FF62CE}" type="presOf" srcId="{ED0431CB-771F-5F4E-88F1-C9F438E88EDD}" destId="{6D478332-2519-CD49-AF8F-3E07FAF05A5F}" srcOrd="0" destOrd="0" presId="urn:microsoft.com/office/officeart/2005/8/layout/radial6"/>
    <dgm:cxn modelId="{94DA619C-8147-425F-A146-1F7C9E351930}" type="presOf" srcId="{FEAC4F28-E8E2-2648-98C4-A83789FF04D5}" destId="{EFA183C1-3463-EC46-8AF4-C3CB642271E6}" srcOrd="0" destOrd="0" presId="urn:microsoft.com/office/officeart/2005/8/layout/radial6"/>
    <dgm:cxn modelId="{C4421BEB-72EB-4EA8-8064-977C9AD499C9}" type="presOf" srcId="{7F66FF78-2F64-084C-BB21-38E4DF346A31}" destId="{AEF31E17-EAE7-F743-98EB-263DB6FAC6EE}" srcOrd="0" destOrd="0" presId="urn:microsoft.com/office/officeart/2005/8/layout/radial6"/>
    <dgm:cxn modelId="{9EE00447-83FE-D040-91D5-E7C25EE9C901}" srcId="{E9082F01-568F-DF49-B7F8-05B8A0230995}" destId="{602F9D5C-FFB2-6B46-B882-EC9FA5FA1326}" srcOrd="0" destOrd="0" parTransId="{AFBBE458-4E06-0B42-8919-A9C2BC13C611}" sibTransId="{62F16947-0314-1F46-90DD-E616CB8D108A}"/>
    <dgm:cxn modelId="{EE15F7F8-FBC3-4912-90E8-C5ECDADA1CF4}" type="presOf" srcId="{E9082F01-568F-DF49-B7F8-05B8A0230995}" destId="{F40F5068-AD63-DD43-B617-FC97C4F31172}" srcOrd="0" destOrd="0" presId="urn:microsoft.com/office/officeart/2005/8/layout/radial6"/>
    <dgm:cxn modelId="{746FDA0F-B2B4-46B0-99CC-2FBCB726C9F5}" type="presOf" srcId="{62726A47-4CD7-9C4C-8F50-BCE248195D69}" destId="{A7C15368-1567-914F-9859-B065A61E9F62}" srcOrd="0" destOrd="0" presId="urn:microsoft.com/office/officeart/2005/8/layout/radial6"/>
    <dgm:cxn modelId="{69BA1D54-CE51-4F28-B0B4-237B9537135F}" type="presParOf" srcId="{6DD65AC3-6AAD-4F4E-8734-9DF6D6B32EB2}" destId="{F40F5068-AD63-DD43-B617-FC97C4F31172}" srcOrd="0" destOrd="0" presId="urn:microsoft.com/office/officeart/2005/8/layout/radial6"/>
    <dgm:cxn modelId="{358AE29A-57F8-4D35-A02C-62DBC8054F45}" type="presParOf" srcId="{6DD65AC3-6AAD-4F4E-8734-9DF6D6B32EB2}" destId="{FE38B5CB-B780-7143-A7DE-05B8952A8B74}" srcOrd="1" destOrd="0" presId="urn:microsoft.com/office/officeart/2005/8/layout/radial6"/>
    <dgm:cxn modelId="{583E692A-57F2-402E-96DC-0921BFBBB710}" type="presParOf" srcId="{6DD65AC3-6AAD-4F4E-8734-9DF6D6B32EB2}" destId="{B3AEE0C9-7F0C-6A4E-8322-84ABE52FFEB6}" srcOrd="2" destOrd="0" presId="urn:microsoft.com/office/officeart/2005/8/layout/radial6"/>
    <dgm:cxn modelId="{31BFBCDD-2DDE-4582-890A-091A72EE366B}" type="presParOf" srcId="{6DD65AC3-6AAD-4F4E-8734-9DF6D6B32EB2}" destId="{26FE2435-9D97-654A-8363-EBC04BCE7955}" srcOrd="3" destOrd="0" presId="urn:microsoft.com/office/officeart/2005/8/layout/radial6"/>
    <dgm:cxn modelId="{D9AD8224-C366-4458-A566-1504664FAD53}" type="presParOf" srcId="{6DD65AC3-6AAD-4F4E-8734-9DF6D6B32EB2}" destId="{16E3E2D5-9E16-8B45-9E42-93A88957CBA8}" srcOrd="4" destOrd="0" presId="urn:microsoft.com/office/officeart/2005/8/layout/radial6"/>
    <dgm:cxn modelId="{09831794-2122-4CBE-BE35-8B12F55B5BD0}" type="presParOf" srcId="{6DD65AC3-6AAD-4F4E-8734-9DF6D6B32EB2}" destId="{3773E558-DA5F-6342-9C97-D17B20F6EF4F}" srcOrd="5" destOrd="0" presId="urn:microsoft.com/office/officeart/2005/8/layout/radial6"/>
    <dgm:cxn modelId="{2411BB5F-9FFC-4A2D-A0AA-32FB09C1B672}" type="presParOf" srcId="{6DD65AC3-6AAD-4F4E-8734-9DF6D6B32EB2}" destId="{A7C15368-1567-914F-9859-B065A61E9F62}" srcOrd="6" destOrd="0" presId="urn:microsoft.com/office/officeart/2005/8/layout/radial6"/>
    <dgm:cxn modelId="{2519D442-365C-4945-A8FF-DB119EDC3240}" type="presParOf" srcId="{6DD65AC3-6AAD-4F4E-8734-9DF6D6B32EB2}" destId="{6D478332-2519-CD49-AF8F-3E07FAF05A5F}" srcOrd="7" destOrd="0" presId="urn:microsoft.com/office/officeart/2005/8/layout/radial6"/>
    <dgm:cxn modelId="{724DD86A-B771-4FE6-A579-E44B9E64DF2A}" type="presParOf" srcId="{6DD65AC3-6AAD-4F4E-8734-9DF6D6B32EB2}" destId="{A2615A63-9EB5-3947-AD4C-795A221B18C0}" srcOrd="8" destOrd="0" presId="urn:microsoft.com/office/officeart/2005/8/layout/radial6"/>
    <dgm:cxn modelId="{329480B0-4707-4A38-B432-839083BA8A3D}" type="presParOf" srcId="{6DD65AC3-6AAD-4F4E-8734-9DF6D6B32EB2}" destId="{298499B4-902E-4244-80BC-4957ED70DA11}" srcOrd="9" destOrd="0" presId="urn:microsoft.com/office/officeart/2005/8/layout/radial6"/>
    <dgm:cxn modelId="{5D646E5C-7827-4FDD-8750-AD108D147121}" type="presParOf" srcId="{6DD65AC3-6AAD-4F4E-8734-9DF6D6B32EB2}" destId="{D02F707F-B0C1-1340-8E0A-982BF3DEAFEA}" srcOrd="10" destOrd="0" presId="urn:microsoft.com/office/officeart/2005/8/layout/radial6"/>
    <dgm:cxn modelId="{BC5A4304-8B6F-400D-A10C-0FBC1AAED078}" type="presParOf" srcId="{6DD65AC3-6AAD-4F4E-8734-9DF6D6B32EB2}" destId="{E25FA324-BC72-9D49-BD63-8C53DB00B4E7}" srcOrd="11" destOrd="0" presId="urn:microsoft.com/office/officeart/2005/8/layout/radial6"/>
    <dgm:cxn modelId="{485F73BD-99D9-4DC0-804D-A0C0715930F3}" type="presParOf" srcId="{6DD65AC3-6AAD-4F4E-8734-9DF6D6B32EB2}" destId="{AEF31E17-EAE7-F743-98EB-263DB6FAC6EE}" srcOrd="12" destOrd="0" presId="urn:microsoft.com/office/officeart/2005/8/layout/radial6"/>
    <dgm:cxn modelId="{7449864B-1BAF-43AF-8A55-9058B48B1002}" type="presParOf" srcId="{6DD65AC3-6AAD-4F4E-8734-9DF6D6B32EB2}" destId="{0C378E5C-84B3-DE4E-ADA1-98DE33C8A330}" srcOrd="13" destOrd="0" presId="urn:microsoft.com/office/officeart/2005/8/layout/radial6"/>
    <dgm:cxn modelId="{42C128FF-B6A5-46BB-B29E-FEB56BAEE445}" type="presParOf" srcId="{6DD65AC3-6AAD-4F4E-8734-9DF6D6B32EB2}" destId="{C89E2AA1-3CA7-484C-8290-B3140092CED6}" srcOrd="14" destOrd="0" presId="urn:microsoft.com/office/officeart/2005/8/layout/radial6"/>
    <dgm:cxn modelId="{4C8F0C78-D94A-4193-B140-B242A4896458}"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1000" dirty="0" smtClean="0"/>
            <a:t>NBD-  PWG</a:t>
          </a:r>
          <a:endParaRPr lang="en-US" sz="1000"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bg2">
            <a:lumMod val="90000"/>
            <a:lumOff val="10000"/>
          </a:schemeClr>
        </a:solidFill>
      </dgm:spPr>
      <dgm:t>
        <a:bodyPr tIns="0" bIns="0"/>
        <a:lstStyle/>
        <a:p>
          <a:r>
            <a:rPr lang="en-US" sz="600" dirty="0" smtClean="0"/>
            <a:t>Definitions and Taxonomies</a:t>
          </a:r>
          <a:endParaRPr lang="en-US" sz="600" dirty="0"/>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bg2">
            <a:lumMod val="90000"/>
            <a:lumOff val="10000"/>
          </a:schemeClr>
        </a:solidFill>
      </dgm:spPr>
      <dgm:t>
        <a:bodyPr tIns="0" bIns="0"/>
        <a:lstStyle/>
        <a:p>
          <a:r>
            <a:rPr lang="en-US" sz="600" dirty="0" smtClean="0"/>
            <a:t>Security and Privacy</a:t>
          </a:r>
          <a:endParaRPr lang="en-US" sz="600" dirty="0"/>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accent1">
            <a:lumMod val="75000"/>
          </a:schemeClr>
        </a:solidFill>
      </dgm:spPr>
      <dgm:t>
        <a:bodyPr tIns="0" bIns="0"/>
        <a:lstStyle/>
        <a:p>
          <a:r>
            <a:rPr lang="en-US" sz="600" dirty="0" smtClean="0">
              <a:solidFill>
                <a:srgbClr val="000000"/>
              </a:solidFill>
            </a:rPr>
            <a:t>Reference Architecture</a:t>
          </a:r>
          <a:endParaRPr lang="en-US" sz="600" dirty="0">
            <a:solidFill>
              <a:srgbClr val="000000"/>
            </a:solidFill>
          </a:endParaRPr>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bg2">
            <a:lumMod val="90000"/>
            <a:lumOff val="10000"/>
          </a:schemeClr>
        </a:solidFill>
      </dgm:spPr>
      <dgm:t>
        <a:bodyPr tIns="0" bIns="0"/>
        <a:lstStyle/>
        <a:p>
          <a:r>
            <a:rPr lang="en-US" sz="600" dirty="0" smtClean="0"/>
            <a:t>Technology Roadmap</a:t>
          </a:r>
          <a:endParaRPr lang="en-US" sz="6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bg2">
            <a:lumMod val="90000"/>
            <a:lumOff val="10000"/>
          </a:schemeClr>
        </a:solidFill>
      </dgm:spPr>
      <dgm:t>
        <a:bodyPr tIns="0" bIns="0"/>
        <a:lstStyle/>
        <a:p>
          <a:r>
            <a:rPr lang="en-US" sz="600" dirty="0" smtClean="0"/>
            <a:t>Requirements</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B850D2EF-5FB7-4D98-8B0A-D9F6F7909925}" type="presOf" srcId="{4C91A588-A749-6247-84CC-2121890C05D7}" destId="{0C378E5C-84B3-DE4E-ADA1-98DE33C8A330}" srcOrd="0" destOrd="0" presId="urn:microsoft.com/office/officeart/2005/8/layout/radial6"/>
    <dgm:cxn modelId="{60B51503-E26D-4AAE-901A-8502B60DAAD4}" type="presOf" srcId="{AF7A66C0-317C-2744-A384-9B5EC82502A3}" destId="{6DD65AC3-6AAD-4F4E-8734-9DF6D6B32EB2}" srcOrd="0" destOrd="0" presId="urn:microsoft.com/office/officeart/2005/8/layout/radial6"/>
    <dgm:cxn modelId="{791E7288-E333-4140-A629-26DB8C67DADC}" srcId="{E9082F01-568F-DF49-B7F8-05B8A0230995}" destId="{C9F05503-A8DA-FB4C-9489-6781CE2AC2E6}" srcOrd="3" destOrd="0" parTransId="{EE576BB7-B7B3-044C-9CEE-CCBA42C1AA91}" sibTransId="{7F66FF78-2F64-084C-BB21-38E4DF346A31}"/>
    <dgm:cxn modelId="{23D3D5D4-706A-4600-B5A4-04337BE4F6D9}" type="presOf" srcId="{62F16947-0314-1F46-90DD-E616CB8D108A}" destId="{26FE2435-9D97-654A-8363-EBC04BCE7955}" srcOrd="0" destOrd="0" presId="urn:microsoft.com/office/officeart/2005/8/layout/radial6"/>
    <dgm:cxn modelId="{94C8D2AB-9415-4705-A8CD-1A34A0EDBADE}" type="presOf" srcId="{E9082F01-568F-DF49-B7F8-05B8A0230995}" destId="{F40F5068-AD63-DD43-B617-FC97C4F31172}" srcOrd="0" destOrd="0" presId="urn:microsoft.com/office/officeart/2005/8/layout/radial6"/>
    <dgm:cxn modelId="{2F34FAA4-F871-4597-A1AC-5C71BF4D9D11}" type="presOf" srcId="{7F66FF78-2F64-084C-BB21-38E4DF346A31}" destId="{AEF31E17-EAE7-F743-98EB-263DB6FAC6EE}" srcOrd="0" destOrd="0" presId="urn:microsoft.com/office/officeart/2005/8/layout/radial6"/>
    <dgm:cxn modelId="{64E42493-EE14-4FAD-A1C9-49C01C1A9AD9}" type="presOf" srcId="{62726A47-4CD7-9C4C-8F50-BCE248195D69}" destId="{A7C15368-1567-914F-9859-B065A61E9F62}" srcOrd="0" destOrd="0" presId="urn:microsoft.com/office/officeart/2005/8/layout/radial6"/>
    <dgm:cxn modelId="{FC8739E8-020F-40E3-96F3-905198F5E486}" type="presOf" srcId="{602F9D5C-FFB2-6B46-B882-EC9FA5FA1326}" destId="{FE38B5CB-B780-7143-A7DE-05B8952A8B74}" srcOrd="0" destOrd="0" presId="urn:microsoft.com/office/officeart/2005/8/layout/radial6"/>
    <dgm:cxn modelId="{75875C27-F847-1944-B88A-825AD4614160}" srcId="{E9082F01-568F-DF49-B7F8-05B8A0230995}" destId="{4C91A588-A749-6247-84CC-2121890C05D7}" srcOrd="4" destOrd="0" parTransId="{D8900826-283A-D54C-8957-A0DC918948C4}" sibTransId="{FEAC4F28-E8E2-2648-98C4-A83789FF04D5}"/>
    <dgm:cxn modelId="{63909D22-13C5-B843-939A-4AD13A730F38}" srcId="{E9082F01-568F-DF49-B7F8-05B8A0230995}" destId="{ED0431CB-771F-5F4E-88F1-C9F438E88EDD}" srcOrd="2" destOrd="0" parTransId="{8D37ECAB-1B0B-2E40-8E41-ACE826499AA9}" sibTransId="{67D8FECD-39C6-BF47-BE8F-DB52701A4770}"/>
    <dgm:cxn modelId="{887D3AFF-3B11-3741-969D-03FB678BA7B5}" srcId="{E9082F01-568F-DF49-B7F8-05B8A0230995}" destId="{DFE2F3A4-D491-FD46-A0B4-411DAC3A0540}" srcOrd="1" destOrd="0" parTransId="{EED7CD8A-4088-7848-B3FA-7ED0A7C318C4}" sibTransId="{62726A47-4CD7-9C4C-8F50-BCE248195D69}"/>
    <dgm:cxn modelId="{44E95496-186E-4B20-9994-5046F7AC4EFD}" type="presOf" srcId="{DFE2F3A4-D491-FD46-A0B4-411DAC3A0540}" destId="{16E3E2D5-9E16-8B45-9E42-93A88957CBA8}" srcOrd="0" destOrd="0" presId="urn:microsoft.com/office/officeart/2005/8/layout/radial6"/>
    <dgm:cxn modelId="{4F08648B-4BEC-0249-8115-93DB779F9874}" srcId="{AF7A66C0-317C-2744-A384-9B5EC82502A3}" destId="{E9082F01-568F-DF49-B7F8-05B8A0230995}" srcOrd="0" destOrd="0" parTransId="{BE65384B-C6E7-4C40-AB95-27939119200C}" sibTransId="{932F3E76-5866-0C4D-97AF-25C2EF1C5490}"/>
    <dgm:cxn modelId="{BB1019B2-F128-4E30-BFB2-5CF447AE9EF5}" type="presOf" srcId="{C9F05503-A8DA-FB4C-9489-6781CE2AC2E6}" destId="{D02F707F-B0C1-1340-8E0A-982BF3DEAFEA}" srcOrd="0" destOrd="0" presId="urn:microsoft.com/office/officeart/2005/8/layout/radial6"/>
    <dgm:cxn modelId="{45EA2541-1AEF-496D-8961-4184F70B4644}" type="presOf" srcId="{67D8FECD-39C6-BF47-BE8F-DB52701A4770}" destId="{298499B4-902E-4244-80BC-4957ED70DA11}" srcOrd="0" destOrd="0" presId="urn:microsoft.com/office/officeart/2005/8/layout/radial6"/>
    <dgm:cxn modelId="{842A8F85-7362-4639-8A81-E35B4BA6EC62}" type="presOf" srcId="{FEAC4F28-E8E2-2648-98C4-A83789FF04D5}" destId="{EFA183C1-3463-EC46-8AF4-C3CB642271E6}" srcOrd="0" destOrd="0" presId="urn:microsoft.com/office/officeart/2005/8/layout/radial6"/>
    <dgm:cxn modelId="{9EE00447-83FE-D040-91D5-E7C25EE9C901}" srcId="{E9082F01-568F-DF49-B7F8-05B8A0230995}" destId="{602F9D5C-FFB2-6B46-B882-EC9FA5FA1326}" srcOrd="0" destOrd="0" parTransId="{AFBBE458-4E06-0B42-8919-A9C2BC13C611}" sibTransId="{62F16947-0314-1F46-90DD-E616CB8D108A}"/>
    <dgm:cxn modelId="{2E5A40B1-F664-488D-9305-378FB7FF41D2}" type="presOf" srcId="{ED0431CB-771F-5F4E-88F1-C9F438E88EDD}" destId="{6D478332-2519-CD49-AF8F-3E07FAF05A5F}" srcOrd="0" destOrd="0" presId="urn:microsoft.com/office/officeart/2005/8/layout/radial6"/>
    <dgm:cxn modelId="{84748C8A-DD09-4B00-A5FF-0D556B2BDC70}" type="presParOf" srcId="{6DD65AC3-6AAD-4F4E-8734-9DF6D6B32EB2}" destId="{F40F5068-AD63-DD43-B617-FC97C4F31172}" srcOrd="0" destOrd="0" presId="urn:microsoft.com/office/officeart/2005/8/layout/radial6"/>
    <dgm:cxn modelId="{E771CCA7-A39F-49AD-80F6-8AD0F76DA6F7}" type="presParOf" srcId="{6DD65AC3-6AAD-4F4E-8734-9DF6D6B32EB2}" destId="{FE38B5CB-B780-7143-A7DE-05B8952A8B74}" srcOrd="1" destOrd="0" presId="urn:microsoft.com/office/officeart/2005/8/layout/radial6"/>
    <dgm:cxn modelId="{E67F5B2B-128F-4264-BC84-A924359C642F}" type="presParOf" srcId="{6DD65AC3-6AAD-4F4E-8734-9DF6D6B32EB2}" destId="{B3AEE0C9-7F0C-6A4E-8322-84ABE52FFEB6}" srcOrd="2" destOrd="0" presId="urn:microsoft.com/office/officeart/2005/8/layout/radial6"/>
    <dgm:cxn modelId="{D4AB8D7A-2CF9-484D-ABAF-D9FD6BFCDF1B}" type="presParOf" srcId="{6DD65AC3-6AAD-4F4E-8734-9DF6D6B32EB2}" destId="{26FE2435-9D97-654A-8363-EBC04BCE7955}" srcOrd="3" destOrd="0" presId="urn:microsoft.com/office/officeart/2005/8/layout/radial6"/>
    <dgm:cxn modelId="{638030C7-FC3C-4F1C-A21B-28E39312CBAC}" type="presParOf" srcId="{6DD65AC3-6AAD-4F4E-8734-9DF6D6B32EB2}" destId="{16E3E2D5-9E16-8B45-9E42-93A88957CBA8}" srcOrd="4" destOrd="0" presId="urn:microsoft.com/office/officeart/2005/8/layout/radial6"/>
    <dgm:cxn modelId="{AAB5F941-5750-485E-899C-99E2210259B5}" type="presParOf" srcId="{6DD65AC3-6AAD-4F4E-8734-9DF6D6B32EB2}" destId="{3773E558-DA5F-6342-9C97-D17B20F6EF4F}" srcOrd="5" destOrd="0" presId="urn:microsoft.com/office/officeart/2005/8/layout/radial6"/>
    <dgm:cxn modelId="{FBD3ACCB-44AD-445F-86DB-030376878721}" type="presParOf" srcId="{6DD65AC3-6AAD-4F4E-8734-9DF6D6B32EB2}" destId="{A7C15368-1567-914F-9859-B065A61E9F62}" srcOrd="6" destOrd="0" presId="urn:microsoft.com/office/officeart/2005/8/layout/radial6"/>
    <dgm:cxn modelId="{40509D33-4392-41DA-A174-059E9ACB46D7}" type="presParOf" srcId="{6DD65AC3-6AAD-4F4E-8734-9DF6D6B32EB2}" destId="{6D478332-2519-CD49-AF8F-3E07FAF05A5F}" srcOrd="7" destOrd="0" presId="urn:microsoft.com/office/officeart/2005/8/layout/radial6"/>
    <dgm:cxn modelId="{AED7F405-E11F-46C2-B8CF-14B03A3EE435}" type="presParOf" srcId="{6DD65AC3-6AAD-4F4E-8734-9DF6D6B32EB2}" destId="{A2615A63-9EB5-3947-AD4C-795A221B18C0}" srcOrd="8" destOrd="0" presId="urn:microsoft.com/office/officeart/2005/8/layout/radial6"/>
    <dgm:cxn modelId="{3559FEE3-3718-4537-9208-0BDF330AF2C5}" type="presParOf" srcId="{6DD65AC3-6AAD-4F4E-8734-9DF6D6B32EB2}" destId="{298499B4-902E-4244-80BC-4957ED70DA11}" srcOrd="9" destOrd="0" presId="urn:microsoft.com/office/officeart/2005/8/layout/radial6"/>
    <dgm:cxn modelId="{D3AE1F1D-A627-4C15-9B3F-14FFB6311924}" type="presParOf" srcId="{6DD65AC3-6AAD-4F4E-8734-9DF6D6B32EB2}" destId="{D02F707F-B0C1-1340-8E0A-982BF3DEAFEA}" srcOrd="10" destOrd="0" presId="urn:microsoft.com/office/officeart/2005/8/layout/radial6"/>
    <dgm:cxn modelId="{E33EA620-12D4-47FA-9A76-488330138D21}" type="presParOf" srcId="{6DD65AC3-6AAD-4F4E-8734-9DF6D6B32EB2}" destId="{E25FA324-BC72-9D49-BD63-8C53DB00B4E7}" srcOrd="11" destOrd="0" presId="urn:microsoft.com/office/officeart/2005/8/layout/radial6"/>
    <dgm:cxn modelId="{C8C05E88-0663-4E17-ADAB-C6F16B60B8DA}" type="presParOf" srcId="{6DD65AC3-6AAD-4F4E-8734-9DF6D6B32EB2}" destId="{AEF31E17-EAE7-F743-98EB-263DB6FAC6EE}" srcOrd="12" destOrd="0" presId="urn:microsoft.com/office/officeart/2005/8/layout/radial6"/>
    <dgm:cxn modelId="{21BE1CD3-E9D9-493F-B5AB-818DE7EDFB49}" type="presParOf" srcId="{6DD65AC3-6AAD-4F4E-8734-9DF6D6B32EB2}" destId="{0C378E5C-84B3-DE4E-ADA1-98DE33C8A330}" srcOrd="13" destOrd="0" presId="urn:microsoft.com/office/officeart/2005/8/layout/radial6"/>
    <dgm:cxn modelId="{C583835B-3303-4657-97D5-292BF1BD10CF}" type="presParOf" srcId="{6DD65AC3-6AAD-4F4E-8734-9DF6D6B32EB2}" destId="{C89E2AA1-3CA7-484C-8290-B3140092CED6}" srcOrd="14" destOrd="0" presId="urn:microsoft.com/office/officeart/2005/8/layout/radial6"/>
    <dgm:cxn modelId="{CA95EEEF-94D5-41A5-A0C2-16E61BA52B72}"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1000" dirty="0" smtClean="0"/>
            <a:t>NBD-  PWG</a:t>
          </a:r>
          <a:endParaRPr lang="en-US" sz="1000"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bg2">
            <a:lumMod val="90000"/>
            <a:lumOff val="10000"/>
          </a:schemeClr>
        </a:solidFill>
      </dgm:spPr>
      <dgm:t>
        <a:bodyPr tIns="0" bIns="0"/>
        <a:lstStyle/>
        <a:p>
          <a:r>
            <a:rPr lang="en-US" sz="600" dirty="0" smtClean="0"/>
            <a:t>Definitions and Taxonomies</a:t>
          </a:r>
          <a:endParaRPr lang="en-US" sz="600" dirty="0"/>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accent1">
            <a:lumMod val="75000"/>
          </a:schemeClr>
        </a:solidFill>
      </dgm:spPr>
      <dgm:t>
        <a:bodyPr tIns="0" bIns="0"/>
        <a:lstStyle/>
        <a:p>
          <a:r>
            <a:rPr lang="en-US" sz="600" dirty="0" smtClean="0">
              <a:solidFill>
                <a:srgbClr val="000000"/>
              </a:solidFill>
            </a:rPr>
            <a:t>Security and Privacy</a:t>
          </a:r>
          <a:endParaRPr lang="en-US" sz="600" dirty="0">
            <a:solidFill>
              <a:srgbClr val="000000"/>
            </a:solidFill>
          </a:endParaRPr>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bg2">
            <a:lumMod val="90000"/>
            <a:lumOff val="10000"/>
          </a:schemeClr>
        </a:solidFill>
      </dgm:spPr>
      <dgm:t>
        <a:bodyPr tIns="0" bIns="0"/>
        <a:lstStyle/>
        <a:p>
          <a:r>
            <a:rPr lang="en-US" sz="600" dirty="0" smtClean="0"/>
            <a:t>Reference Architecture</a:t>
          </a:r>
          <a:endParaRPr lang="en-US" sz="600" dirty="0"/>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bg2">
            <a:lumMod val="90000"/>
            <a:lumOff val="10000"/>
          </a:schemeClr>
        </a:solidFill>
      </dgm:spPr>
      <dgm:t>
        <a:bodyPr tIns="0" bIns="0"/>
        <a:lstStyle/>
        <a:p>
          <a:r>
            <a:rPr lang="en-US" sz="600" dirty="0" smtClean="0"/>
            <a:t>Technology Roadmap</a:t>
          </a:r>
          <a:endParaRPr lang="en-US" sz="6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bg2">
            <a:lumMod val="90000"/>
            <a:lumOff val="10000"/>
          </a:schemeClr>
        </a:solidFill>
      </dgm:spPr>
      <dgm:t>
        <a:bodyPr tIns="0" bIns="0"/>
        <a:lstStyle/>
        <a:p>
          <a:r>
            <a:rPr lang="en-US" sz="600" dirty="0" smtClean="0"/>
            <a:t>Requirements</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791E7288-E333-4140-A629-26DB8C67DADC}" srcId="{E9082F01-568F-DF49-B7F8-05B8A0230995}" destId="{C9F05503-A8DA-FB4C-9489-6781CE2AC2E6}" srcOrd="3" destOrd="0" parTransId="{EE576BB7-B7B3-044C-9CEE-CCBA42C1AA91}" sibTransId="{7F66FF78-2F64-084C-BB21-38E4DF346A31}"/>
    <dgm:cxn modelId="{4E836510-F028-43DD-BEC2-9AF0C51BDD7C}" type="presOf" srcId="{62726A47-4CD7-9C4C-8F50-BCE248195D69}" destId="{A7C15368-1567-914F-9859-B065A61E9F62}" srcOrd="0" destOrd="0" presId="urn:microsoft.com/office/officeart/2005/8/layout/radial6"/>
    <dgm:cxn modelId="{A99F26CF-B481-48C5-B829-A9ED035912FE}" type="presOf" srcId="{7F66FF78-2F64-084C-BB21-38E4DF346A31}" destId="{AEF31E17-EAE7-F743-98EB-263DB6FAC6EE}" srcOrd="0" destOrd="0" presId="urn:microsoft.com/office/officeart/2005/8/layout/radial6"/>
    <dgm:cxn modelId="{75875C27-F847-1944-B88A-825AD4614160}" srcId="{E9082F01-568F-DF49-B7F8-05B8A0230995}" destId="{4C91A588-A749-6247-84CC-2121890C05D7}" srcOrd="4" destOrd="0" parTransId="{D8900826-283A-D54C-8957-A0DC918948C4}" sibTransId="{FEAC4F28-E8E2-2648-98C4-A83789FF04D5}"/>
    <dgm:cxn modelId="{63909D22-13C5-B843-939A-4AD13A730F38}" srcId="{E9082F01-568F-DF49-B7F8-05B8A0230995}" destId="{ED0431CB-771F-5F4E-88F1-C9F438E88EDD}" srcOrd="2" destOrd="0" parTransId="{8D37ECAB-1B0B-2E40-8E41-ACE826499AA9}" sibTransId="{67D8FECD-39C6-BF47-BE8F-DB52701A4770}"/>
    <dgm:cxn modelId="{B84FE6D9-46DE-4D51-B35E-0C1A5B0CCA22}" type="presOf" srcId="{62F16947-0314-1F46-90DD-E616CB8D108A}" destId="{26FE2435-9D97-654A-8363-EBC04BCE7955}" srcOrd="0" destOrd="0" presId="urn:microsoft.com/office/officeart/2005/8/layout/radial6"/>
    <dgm:cxn modelId="{C657079B-06E5-4708-9598-A0306EB7272F}" type="presOf" srcId="{FEAC4F28-E8E2-2648-98C4-A83789FF04D5}" destId="{EFA183C1-3463-EC46-8AF4-C3CB642271E6}" srcOrd="0" destOrd="0" presId="urn:microsoft.com/office/officeart/2005/8/layout/radial6"/>
    <dgm:cxn modelId="{887D3AFF-3B11-3741-969D-03FB678BA7B5}" srcId="{E9082F01-568F-DF49-B7F8-05B8A0230995}" destId="{DFE2F3A4-D491-FD46-A0B4-411DAC3A0540}" srcOrd="1" destOrd="0" parTransId="{EED7CD8A-4088-7848-B3FA-7ED0A7C318C4}" sibTransId="{62726A47-4CD7-9C4C-8F50-BCE248195D69}"/>
    <dgm:cxn modelId="{0ADE5C2E-8C3E-4A39-9C9D-82F0F8DFA091}" type="presOf" srcId="{ED0431CB-771F-5F4E-88F1-C9F438E88EDD}" destId="{6D478332-2519-CD49-AF8F-3E07FAF05A5F}" srcOrd="0" destOrd="0" presId="urn:microsoft.com/office/officeart/2005/8/layout/radial6"/>
    <dgm:cxn modelId="{4F08648B-4BEC-0249-8115-93DB779F9874}" srcId="{AF7A66C0-317C-2744-A384-9B5EC82502A3}" destId="{E9082F01-568F-DF49-B7F8-05B8A0230995}" srcOrd="0" destOrd="0" parTransId="{BE65384B-C6E7-4C40-AB95-27939119200C}" sibTransId="{932F3E76-5866-0C4D-97AF-25C2EF1C5490}"/>
    <dgm:cxn modelId="{1A706F36-3A0F-40E7-A4AC-EA7C543D9FB4}" type="presOf" srcId="{67D8FECD-39C6-BF47-BE8F-DB52701A4770}" destId="{298499B4-902E-4244-80BC-4957ED70DA11}" srcOrd="0" destOrd="0" presId="urn:microsoft.com/office/officeart/2005/8/layout/radial6"/>
    <dgm:cxn modelId="{CE5E3117-E6E8-4F31-B75E-AC6FE75F30BA}" type="presOf" srcId="{AF7A66C0-317C-2744-A384-9B5EC82502A3}" destId="{6DD65AC3-6AAD-4F4E-8734-9DF6D6B32EB2}" srcOrd="0" destOrd="0" presId="urn:microsoft.com/office/officeart/2005/8/layout/radial6"/>
    <dgm:cxn modelId="{FE0EAEFA-89A3-4976-AA04-302FDAD5881E}" type="presOf" srcId="{4C91A588-A749-6247-84CC-2121890C05D7}" destId="{0C378E5C-84B3-DE4E-ADA1-98DE33C8A330}" srcOrd="0" destOrd="0" presId="urn:microsoft.com/office/officeart/2005/8/layout/radial6"/>
    <dgm:cxn modelId="{736A4AA2-DA8C-4134-A556-5F41BCABC81D}" type="presOf" srcId="{E9082F01-568F-DF49-B7F8-05B8A0230995}" destId="{F40F5068-AD63-DD43-B617-FC97C4F31172}" srcOrd="0" destOrd="0" presId="urn:microsoft.com/office/officeart/2005/8/layout/radial6"/>
    <dgm:cxn modelId="{9F507B9E-F5A1-4B58-9EBD-2A33C4423BC5}" type="presOf" srcId="{DFE2F3A4-D491-FD46-A0B4-411DAC3A0540}" destId="{16E3E2D5-9E16-8B45-9E42-93A88957CBA8}" srcOrd="0" destOrd="0" presId="urn:microsoft.com/office/officeart/2005/8/layout/radial6"/>
    <dgm:cxn modelId="{9EE00447-83FE-D040-91D5-E7C25EE9C901}" srcId="{E9082F01-568F-DF49-B7F8-05B8A0230995}" destId="{602F9D5C-FFB2-6B46-B882-EC9FA5FA1326}" srcOrd="0" destOrd="0" parTransId="{AFBBE458-4E06-0B42-8919-A9C2BC13C611}" sibTransId="{62F16947-0314-1F46-90DD-E616CB8D108A}"/>
    <dgm:cxn modelId="{30943A77-3159-4DAC-811A-56554FB72889}" type="presOf" srcId="{C9F05503-A8DA-FB4C-9489-6781CE2AC2E6}" destId="{D02F707F-B0C1-1340-8E0A-982BF3DEAFEA}" srcOrd="0" destOrd="0" presId="urn:microsoft.com/office/officeart/2005/8/layout/radial6"/>
    <dgm:cxn modelId="{8B749B33-2EC6-4C29-B9AF-ABE3345ACB6A}" type="presOf" srcId="{602F9D5C-FFB2-6B46-B882-EC9FA5FA1326}" destId="{FE38B5CB-B780-7143-A7DE-05B8952A8B74}" srcOrd="0" destOrd="0" presId="urn:microsoft.com/office/officeart/2005/8/layout/radial6"/>
    <dgm:cxn modelId="{59F9E463-6198-43B3-9894-A18B1285637E}" type="presParOf" srcId="{6DD65AC3-6AAD-4F4E-8734-9DF6D6B32EB2}" destId="{F40F5068-AD63-DD43-B617-FC97C4F31172}" srcOrd="0" destOrd="0" presId="urn:microsoft.com/office/officeart/2005/8/layout/radial6"/>
    <dgm:cxn modelId="{6823EA79-C028-4C03-AFEE-36E8B860144C}" type="presParOf" srcId="{6DD65AC3-6AAD-4F4E-8734-9DF6D6B32EB2}" destId="{FE38B5CB-B780-7143-A7DE-05B8952A8B74}" srcOrd="1" destOrd="0" presId="urn:microsoft.com/office/officeart/2005/8/layout/radial6"/>
    <dgm:cxn modelId="{44CC5658-430D-4EAA-8AFA-81A8DF9CE130}" type="presParOf" srcId="{6DD65AC3-6AAD-4F4E-8734-9DF6D6B32EB2}" destId="{B3AEE0C9-7F0C-6A4E-8322-84ABE52FFEB6}" srcOrd="2" destOrd="0" presId="urn:microsoft.com/office/officeart/2005/8/layout/radial6"/>
    <dgm:cxn modelId="{DED72A35-480F-452B-BE5A-A7B951EF0121}" type="presParOf" srcId="{6DD65AC3-6AAD-4F4E-8734-9DF6D6B32EB2}" destId="{26FE2435-9D97-654A-8363-EBC04BCE7955}" srcOrd="3" destOrd="0" presId="urn:microsoft.com/office/officeart/2005/8/layout/radial6"/>
    <dgm:cxn modelId="{E0277112-C62D-4B3D-8489-577502D17894}" type="presParOf" srcId="{6DD65AC3-6AAD-4F4E-8734-9DF6D6B32EB2}" destId="{16E3E2D5-9E16-8B45-9E42-93A88957CBA8}" srcOrd="4" destOrd="0" presId="urn:microsoft.com/office/officeart/2005/8/layout/radial6"/>
    <dgm:cxn modelId="{A885C82C-293D-49F5-8350-8DF6AAD9BE16}" type="presParOf" srcId="{6DD65AC3-6AAD-4F4E-8734-9DF6D6B32EB2}" destId="{3773E558-DA5F-6342-9C97-D17B20F6EF4F}" srcOrd="5" destOrd="0" presId="urn:microsoft.com/office/officeart/2005/8/layout/radial6"/>
    <dgm:cxn modelId="{0756B1B3-AD09-4BD2-99D6-E5C167AC665E}" type="presParOf" srcId="{6DD65AC3-6AAD-4F4E-8734-9DF6D6B32EB2}" destId="{A7C15368-1567-914F-9859-B065A61E9F62}" srcOrd="6" destOrd="0" presId="urn:microsoft.com/office/officeart/2005/8/layout/radial6"/>
    <dgm:cxn modelId="{A260EA29-12BC-4103-8E58-91376D472164}" type="presParOf" srcId="{6DD65AC3-6AAD-4F4E-8734-9DF6D6B32EB2}" destId="{6D478332-2519-CD49-AF8F-3E07FAF05A5F}" srcOrd="7" destOrd="0" presId="urn:microsoft.com/office/officeart/2005/8/layout/radial6"/>
    <dgm:cxn modelId="{47AF590C-2DC1-4664-8A61-306426D1D0C8}" type="presParOf" srcId="{6DD65AC3-6AAD-4F4E-8734-9DF6D6B32EB2}" destId="{A2615A63-9EB5-3947-AD4C-795A221B18C0}" srcOrd="8" destOrd="0" presId="urn:microsoft.com/office/officeart/2005/8/layout/radial6"/>
    <dgm:cxn modelId="{63E78DFF-5B1B-40C9-967B-65D056FF6050}" type="presParOf" srcId="{6DD65AC3-6AAD-4F4E-8734-9DF6D6B32EB2}" destId="{298499B4-902E-4244-80BC-4957ED70DA11}" srcOrd="9" destOrd="0" presId="urn:microsoft.com/office/officeart/2005/8/layout/radial6"/>
    <dgm:cxn modelId="{5C9C6672-1ADA-46A1-BC53-BD47913C256B}" type="presParOf" srcId="{6DD65AC3-6AAD-4F4E-8734-9DF6D6B32EB2}" destId="{D02F707F-B0C1-1340-8E0A-982BF3DEAFEA}" srcOrd="10" destOrd="0" presId="urn:microsoft.com/office/officeart/2005/8/layout/radial6"/>
    <dgm:cxn modelId="{7DC5AF29-B52E-40D7-AFAD-30714CFBA087}" type="presParOf" srcId="{6DD65AC3-6AAD-4F4E-8734-9DF6D6B32EB2}" destId="{E25FA324-BC72-9D49-BD63-8C53DB00B4E7}" srcOrd="11" destOrd="0" presId="urn:microsoft.com/office/officeart/2005/8/layout/radial6"/>
    <dgm:cxn modelId="{86C6F0A4-08A3-4EAE-BBE1-0BAE5FB5E9A8}" type="presParOf" srcId="{6DD65AC3-6AAD-4F4E-8734-9DF6D6B32EB2}" destId="{AEF31E17-EAE7-F743-98EB-263DB6FAC6EE}" srcOrd="12" destOrd="0" presId="urn:microsoft.com/office/officeart/2005/8/layout/radial6"/>
    <dgm:cxn modelId="{4F29E626-43E7-48C1-96E7-5742147C1D19}" type="presParOf" srcId="{6DD65AC3-6AAD-4F4E-8734-9DF6D6B32EB2}" destId="{0C378E5C-84B3-DE4E-ADA1-98DE33C8A330}" srcOrd="13" destOrd="0" presId="urn:microsoft.com/office/officeart/2005/8/layout/radial6"/>
    <dgm:cxn modelId="{B63CDDF6-B2E3-4AD5-B720-F1B8F02D1657}" type="presParOf" srcId="{6DD65AC3-6AAD-4F4E-8734-9DF6D6B32EB2}" destId="{C89E2AA1-3CA7-484C-8290-B3140092CED6}" srcOrd="14" destOrd="0" presId="urn:microsoft.com/office/officeart/2005/8/layout/radial6"/>
    <dgm:cxn modelId="{AF76B255-134B-4840-BE3E-99A3E79A0E89}"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A75EAA28-6AE8-4DED-8F3C-FDA725F280C2}" type="doc">
      <dgm:prSet loTypeId="urn:microsoft.com/office/officeart/2005/8/layout/hList6" loCatId="list" qsTypeId="urn:microsoft.com/office/officeart/2005/8/quickstyle/simple1" qsCatId="simple" csTypeId="urn:microsoft.com/office/officeart/2005/8/colors/colorful2" csCatId="colorful" phldr="1"/>
      <dgm:spPr/>
      <dgm:t>
        <a:bodyPr/>
        <a:lstStyle/>
        <a:p>
          <a:endParaRPr lang="en-US"/>
        </a:p>
      </dgm:t>
    </dgm:pt>
    <dgm:pt modelId="{88C16F6D-B403-490D-94A3-E2EB1E208ACA}">
      <dgm:prSet phldrT="[Text]" custT="1"/>
      <dgm:spPr/>
      <dgm:t>
        <a:bodyPr/>
        <a:lstStyle/>
        <a:p>
          <a:r>
            <a:rPr lang="en-US" sz="1800" b="1" dirty="0" smtClean="0"/>
            <a:t>Requirements Scope</a:t>
          </a:r>
          <a:endParaRPr lang="en-US" sz="1800" b="1" dirty="0"/>
        </a:p>
      </dgm:t>
    </dgm:pt>
    <dgm:pt modelId="{6FBEDBCF-366E-47D5-9139-9BAA8A0BB081}" type="parTrans" cxnId="{7305D415-8DD4-48DB-A66A-8F673B374999}">
      <dgm:prSet/>
      <dgm:spPr/>
      <dgm:t>
        <a:bodyPr/>
        <a:lstStyle/>
        <a:p>
          <a:endParaRPr lang="en-US" sz="1800"/>
        </a:p>
      </dgm:t>
    </dgm:pt>
    <dgm:pt modelId="{E045806D-E5F6-4C6B-8D39-3DB16C640A6E}" type="sibTrans" cxnId="{7305D415-8DD4-48DB-A66A-8F673B374999}">
      <dgm:prSet/>
      <dgm:spPr/>
      <dgm:t>
        <a:bodyPr/>
        <a:lstStyle/>
        <a:p>
          <a:endParaRPr lang="en-US" sz="1800"/>
        </a:p>
      </dgm:t>
    </dgm:pt>
    <dgm:pt modelId="{FF857E89-9ABF-4FDA-8FF6-29A9E7757BE3}">
      <dgm:prSet phldrT="[Text]" custT="1"/>
      <dgm:spPr/>
      <dgm:t>
        <a:bodyPr/>
        <a:lstStyle/>
        <a:p>
          <a:r>
            <a:rPr lang="en-US" sz="1800" dirty="0" smtClean="0"/>
            <a:t>Infrastructure Security</a:t>
          </a:r>
          <a:endParaRPr lang="en-US" sz="1800" dirty="0"/>
        </a:p>
      </dgm:t>
    </dgm:pt>
    <dgm:pt modelId="{CF2D3BC9-DF4B-482A-B0C2-4E7D658E58D2}" type="parTrans" cxnId="{5FD27CBA-9BBD-4505-8B9A-6273E2EF0579}">
      <dgm:prSet/>
      <dgm:spPr/>
      <dgm:t>
        <a:bodyPr/>
        <a:lstStyle/>
        <a:p>
          <a:endParaRPr lang="en-US" sz="1800"/>
        </a:p>
      </dgm:t>
    </dgm:pt>
    <dgm:pt modelId="{2A32223C-A9C7-4BCF-A72B-0DD22A934EC2}" type="sibTrans" cxnId="{5FD27CBA-9BBD-4505-8B9A-6273E2EF0579}">
      <dgm:prSet/>
      <dgm:spPr/>
      <dgm:t>
        <a:bodyPr/>
        <a:lstStyle/>
        <a:p>
          <a:endParaRPr lang="en-US" sz="1800"/>
        </a:p>
      </dgm:t>
    </dgm:pt>
    <dgm:pt modelId="{1B4D6734-1E24-4F3D-83D8-43FFFC9897B0}">
      <dgm:prSet phldrT="[Text]" custT="1"/>
      <dgm:spPr/>
      <dgm:t>
        <a:bodyPr/>
        <a:lstStyle/>
        <a:p>
          <a:r>
            <a:rPr lang="en-US" sz="1800" dirty="0" smtClean="0"/>
            <a:t>Data Management</a:t>
          </a:r>
          <a:endParaRPr lang="en-US" sz="1800" dirty="0"/>
        </a:p>
      </dgm:t>
    </dgm:pt>
    <dgm:pt modelId="{8362C066-4934-4802-B298-E968093AAA79}" type="parTrans" cxnId="{FA093A5E-0A81-4347-88FC-BB69FAD1FE06}">
      <dgm:prSet/>
      <dgm:spPr/>
      <dgm:t>
        <a:bodyPr/>
        <a:lstStyle/>
        <a:p>
          <a:endParaRPr lang="en-US" sz="1800"/>
        </a:p>
      </dgm:t>
    </dgm:pt>
    <dgm:pt modelId="{831AB273-2BE9-41BA-BF31-7EEBFA1D776A}" type="sibTrans" cxnId="{FA093A5E-0A81-4347-88FC-BB69FAD1FE06}">
      <dgm:prSet/>
      <dgm:spPr/>
      <dgm:t>
        <a:bodyPr/>
        <a:lstStyle/>
        <a:p>
          <a:endParaRPr lang="en-US" sz="1800"/>
        </a:p>
      </dgm:t>
    </dgm:pt>
    <dgm:pt modelId="{090D74C0-8D55-43CE-B706-D721C95AD0B1}">
      <dgm:prSet phldrT="[Text]" custT="1"/>
      <dgm:spPr/>
      <dgm:t>
        <a:bodyPr/>
        <a:lstStyle/>
        <a:p>
          <a:r>
            <a:rPr lang="en-US" sz="1800" b="1" dirty="0" smtClean="0"/>
            <a:t>Requirements – </a:t>
          </a:r>
          <a:br>
            <a:rPr lang="en-US" sz="1800" b="1" dirty="0" smtClean="0"/>
          </a:br>
          <a:r>
            <a:rPr lang="en-US" sz="1800" b="1" dirty="0" smtClean="0"/>
            <a:t>Use Cases Studied</a:t>
          </a:r>
          <a:endParaRPr lang="en-US" sz="1800" b="1" dirty="0"/>
        </a:p>
      </dgm:t>
    </dgm:pt>
    <dgm:pt modelId="{792142B1-794C-4F64-9C29-3E2ECAB91FA6}" type="parTrans" cxnId="{37A7C3B5-A91C-4793-858A-C3D34306D2F3}">
      <dgm:prSet/>
      <dgm:spPr/>
      <dgm:t>
        <a:bodyPr/>
        <a:lstStyle/>
        <a:p>
          <a:endParaRPr lang="en-US" sz="1800"/>
        </a:p>
      </dgm:t>
    </dgm:pt>
    <dgm:pt modelId="{7DB2642A-9ABC-4F85-A447-27871EA917EF}" type="sibTrans" cxnId="{37A7C3B5-A91C-4793-858A-C3D34306D2F3}">
      <dgm:prSet/>
      <dgm:spPr/>
      <dgm:t>
        <a:bodyPr/>
        <a:lstStyle/>
        <a:p>
          <a:endParaRPr lang="en-US" sz="1800"/>
        </a:p>
      </dgm:t>
    </dgm:pt>
    <dgm:pt modelId="{77C50E7E-9CBB-452F-BE9F-DBF9DEF6C97D}">
      <dgm:prSet phldrT="[Text]" custT="1"/>
      <dgm:spPr/>
      <dgm:t>
        <a:bodyPr/>
        <a:lstStyle/>
        <a:p>
          <a:r>
            <a:rPr lang="en-US" sz="1800" dirty="0" smtClean="0"/>
            <a:t>Retail (consumer)</a:t>
          </a:r>
          <a:endParaRPr lang="en-US" sz="1800" dirty="0"/>
        </a:p>
      </dgm:t>
    </dgm:pt>
    <dgm:pt modelId="{F0AC797A-8AEA-4B16-8F74-003E531ADF8B}" type="parTrans" cxnId="{5A29396D-FF77-4FCC-97AF-847FFC01D67F}">
      <dgm:prSet/>
      <dgm:spPr/>
      <dgm:t>
        <a:bodyPr/>
        <a:lstStyle/>
        <a:p>
          <a:endParaRPr lang="en-US" sz="1800"/>
        </a:p>
      </dgm:t>
    </dgm:pt>
    <dgm:pt modelId="{9EE8C8BD-CE23-4F1A-BB2C-031821C243B6}" type="sibTrans" cxnId="{5A29396D-FF77-4FCC-97AF-847FFC01D67F}">
      <dgm:prSet/>
      <dgm:spPr/>
      <dgm:t>
        <a:bodyPr/>
        <a:lstStyle/>
        <a:p>
          <a:endParaRPr lang="en-US" sz="1800"/>
        </a:p>
      </dgm:t>
    </dgm:pt>
    <dgm:pt modelId="{8C500E28-BEFB-4F31-921C-A3FE26D51D23}">
      <dgm:prSet phldrT="[Text]" custT="1"/>
      <dgm:spPr/>
      <dgm:t>
        <a:bodyPr/>
        <a:lstStyle/>
        <a:p>
          <a:r>
            <a:rPr lang="en-US" sz="1800" dirty="0" smtClean="0"/>
            <a:t>Media</a:t>
          </a:r>
          <a:endParaRPr lang="en-US" sz="1800" dirty="0"/>
        </a:p>
      </dgm:t>
    </dgm:pt>
    <dgm:pt modelId="{99275ED0-7A4F-4DC5-B1AB-A7E8F3CAD769}" type="parTrans" cxnId="{7186AD30-249D-4713-9877-EBFE449AE403}">
      <dgm:prSet/>
      <dgm:spPr/>
      <dgm:t>
        <a:bodyPr/>
        <a:lstStyle/>
        <a:p>
          <a:endParaRPr lang="en-US" sz="1800"/>
        </a:p>
      </dgm:t>
    </dgm:pt>
    <dgm:pt modelId="{7454C8AD-3C2D-469A-91CB-4BE8A72CCA89}" type="sibTrans" cxnId="{7186AD30-249D-4713-9877-EBFE449AE403}">
      <dgm:prSet/>
      <dgm:spPr/>
      <dgm:t>
        <a:bodyPr/>
        <a:lstStyle/>
        <a:p>
          <a:endParaRPr lang="en-US" sz="1800"/>
        </a:p>
      </dgm:t>
    </dgm:pt>
    <dgm:pt modelId="{A6C4CF8A-52DB-49CF-973F-02CF6305B4CA}">
      <dgm:prSet phldrT="[Text]" custT="1"/>
      <dgm:spPr/>
      <dgm:t>
        <a:bodyPr/>
        <a:lstStyle/>
        <a:p>
          <a:r>
            <a:rPr lang="en-US" sz="1800" b="1" dirty="0" smtClean="0"/>
            <a:t>Architecture &amp; Taxonomies</a:t>
          </a:r>
          <a:endParaRPr lang="en-US" sz="1800" b="1" dirty="0"/>
        </a:p>
      </dgm:t>
    </dgm:pt>
    <dgm:pt modelId="{FE00A961-7C9A-42B6-98EE-C6F988559881}" type="parTrans" cxnId="{F8CE02A5-24C5-46D3-B213-029142EFB83A}">
      <dgm:prSet/>
      <dgm:spPr/>
      <dgm:t>
        <a:bodyPr/>
        <a:lstStyle/>
        <a:p>
          <a:endParaRPr lang="en-US" sz="1800"/>
        </a:p>
      </dgm:t>
    </dgm:pt>
    <dgm:pt modelId="{22FCE651-3B3B-48AB-9FCE-6DF1C239408F}" type="sibTrans" cxnId="{F8CE02A5-24C5-46D3-B213-029142EFB83A}">
      <dgm:prSet/>
      <dgm:spPr/>
      <dgm:t>
        <a:bodyPr/>
        <a:lstStyle/>
        <a:p>
          <a:endParaRPr lang="en-US" sz="1800"/>
        </a:p>
      </dgm:t>
    </dgm:pt>
    <dgm:pt modelId="{D4815FC0-D408-420E-BFC5-2A5B02217D14}">
      <dgm:prSet phldrT="[Text]" custT="1"/>
      <dgm:spPr/>
      <dgm:t>
        <a:bodyPr/>
        <a:lstStyle/>
        <a:p>
          <a:r>
            <a:rPr lang="en-US" sz="1800" dirty="0" smtClean="0"/>
            <a:t>Privacy</a:t>
          </a:r>
          <a:endParaRPr lang="en-US" sz="1800" dirty="0"/>
        </a:p>
      </dgm:t>
    </dgm:pt>
    <dgm:pt modelId="{24000F2C-4C31-4A0A-9962-9B06FC783FFE}" type="parTrans" cxnId="{96F1A9B7-0440-4586-ACD9-C3E9E6DE543E}">
      <dgm:prSet/>
      <dgm:spPr/>
      <dgm:t>
        <a:bodyPr/>
        <a:lstStyle/>
        <a:p>
          <a:endParaRPr lang="en-US" sz="1800"/>
        </a:p>
      </dgm:t>
    </dgm:pt>
    <dgm:pt modelId="{BFAF3039-47D4-449B-BE0C-4E9A90303D5D}" type="sibTrans" cxnId="{96F1A9B7-0440-4586-ACD9-C3E9E6DE543E}">
      <dgm:prSet/>
      <dgm:spPr/>
      <dgm:t>
        <a:bodyPr/>
        <a:lstStyle/>
        <a:p>
          <a:endParaRPr lang="en-US" sz="1800"/>
        </a:p>
      </dgm:t>
    </dgm:pt>
    <dgm:pt modelId="{EBA3D454-1EE8-4F45-90C2-F5851EE7C5A5}">
      <dgm:prSet phldrT="[Text]" custT="1"/>
      <dgm:spPr/>
      <dgm:t>
        <a:bodyPr/>
        <a:lstStyle/>
        <a:p>
          <a:r>
            <a:rPr lang="en-US" sz="1800" dirty="0" smtClean="0"/>
            <a:t>Provenance</a:t>
          </a:r>
          <a:endParaRPr lang="en-US" sz="1800" dirty="0"/>
        </a:p>
      </dgm:t>
    </dgm:pt>
    <dgm:pt modelId="{FBF03C20-940E-4EAC-A53E-FB77D55B38BC}" type="parTrans" cxnId="{E8F8A256-F85E-467F-B5D6-D55E458E9B97}">
      <dgm:prSet/>
      <dgm:spPr/>
      <dgm:t>
        <a:bodyPr/>
        <a:lstStyle/>
        <a:p>
          <a:endParaRPr lang="en-US" sz="1800"/>
        </a:p>
      </dgm:t>
    </dgm:pt>
    <dgm:pt modelId="{E482E1E5-E020-4A35-9469-FAFC200373EF}" type="sibTrans" cxnId="{E8F8A256-F85E-467F-B5D6-D55E458E9B97}">
      <dgm:prSet/>
      <dgm:spPr/>
      <dgm:t>
        <a:bodyPr/>
        <a:lstStyle/>
        <a:p>
          <a:endParaRPr lang="en-US" sz="1800"/>
        </a:p>
      </dgm:t>
    </dgm:pt>
    <dgm:pt modelId="{040845AF-9912-45FE-BE16-62AFAD408935}">
      <dgm:prSet phldrT="[Text]" custT="1"/>
      <dgm:spPr/>
      <dgm:t>
        <a:bodyPr/>
        <a:lstStyle/>
        <a:p>
          <a:r>
            <a:rPr lang="en-US" sz="1800" dirty="0" smtClean="0"/>
            <a:t>Data Privacy</a:t>
          </a:r>
          <a:endParaRPr lang="en-US" sz="1800" dirty="0"/>
        </a:p>
      </dgm:t>
    </dgm:pt>
    <dgm:pt modelId="{68C9E6D0-C286-401F-AE1A-C40275ED98C0}" type="parTrans" cxnId="{9C519FA0-8347-4B2B-8978-6AD189287DDF}">
      <dgm:prSet/>
      <dgm:spPr/>
      <dgm:t>
        <a:bodyPr/>
        <a:lstStyle/>
        <a:p>
          <a:endParaRPr lang="en-US" sz="1800"/>
        </a:p>
      </dgm:t>
    </dgm:pt>
    <dgm:pt modelId="{FC0531AE-2073-49C4-9841-C8A600BB51EE}" type="sibTrans" cxnId="{9C519FA0-8347-4B2B-8978-6AD189287DDF}">
      <dgm:prSet/>
      <dgm:spPr/>
      <dgm:t>
        <a:bodyPr/>
        <a:lstStyle/>
        <a:p>
          <a:endParaRPr lang="en-US" sz="1800"/>
        </a:p>
      </dgm:t>
    </dgm:pt>
    <dgm:pt modelId="{23172F69-5D94-4530-AF92-3DCCC8B43B6A}">
      <dgm:prSet phldrT="[Text]" custT="1"/>
      <dgm:spPr/>
      <dgm:t>
        <a:bodyPr/>
        <a:lstStyle/>
        <a:p>
          <a:r>
            <a:rPr lang="en-US" sz="1800" dirty="0" smtClean="0"/>
            <a:t>Integrity &amp; Reactive Security</a:t>
          </a:r>
          <a:endParaRPr lang="en-US" sz="1800" dirty="0"/>
        </a:p>
      </dgm:t>
    </dgm:pt>
    <dgm:pt modelId="{D7425B59-4D89-441A-9A07-4A4777237253}" type="parTrans" cxnId="{3A3DAAF8-A1E7-47B1-A876-06375507054D}">
      <dgm:prSet/>
      <dgm:spPr/>
      <dgm:t>
        <a:bodyPr/>
        <a:lstStyle/>
        <a:p>
          <a:endParaRPr lang="en-US" sz="1800"/>
        </a:p>
      </dgm:t>
    </dgm:pt>
    <dgm:pt modelId="{161CBEE3-39C9-4897-9B0C-DEC5F8333603}" type="sibTrans" cxnId="{3A3DAAF8-A1E7-47B1-A876-06375507054D}">
      <dgm:prSet/>
      <dgm:spPr/>
      <dgm:t>
        <a:bodyPr/>
        <a:lstStyle/>
        <a:p>
          <a:endParaRPr lang="en-US" sz="1800"/>
        </a:p>
      </dgm:t>
    </dgm:pt>
    <dgm:pt modelId="{1BCD29BB-EB17-40C6-84F3-35302CD3B4BF}">
      <dgm:prSet phldrT="[Text]" custT="1"/>
      <dgm:spPr/>
      <dgm:t>
        <a:bodyPr/>
        <a:lstStyle/>
        <a:p>
          <a:r>
            <a:rPr lang="en-US" sz="1800" dirty="0" smtClean="0"/>
            <a:t>Healthcare</a:t>
          </a:r>
          <a:endParaRPr lang="en-US" sz="1800" dirty="0"/>
        </a:p>
      </dgm:t>
    </dgm:pt>
    <dgm:pt modelId="{9DA22AD2-133E-4E84-A3AA-060C7B524546}" type="parTrans" cxnId="{6B8F4AB9-805E-4764-A764-EF87F18BEC96}">
      <dgm:prSet/>
      <dgm:spPr/>
      <dgm:t>
        <a:bodyPr/>
        <a:lstStyle/>
        <a:p>
          <a:endParaRPr lang="en-US" sz="1800"/>
        </a:p>
      </dgm:t>
    </dgm:pt>
    <dgm:pt modelId="{59DD6E71-DDE4-428A-A348-D8506F0686F1}" type="sibTrans" cxnId="{6B8F4AB9-805E-4764-A764-EF87F18BEC96}">
      <dgm:prSet/>
      <dgm:spPr/>
      <dgm:t>
        <a:bodyPr/>
        <a:lstStyle/>
        <a:p>
          <a:endParaRPr lang="en-US" sz="1800"/>
        </a:p>
      </dgm:t>
    </dgm:pt>
    <dgm:pt modelId="{A0BB3CAE-960C-46DB-BCE6-936BE7D82782}">
      <dgm:prSet phldrT="[Text]" custT="1"/>
      <dgm:spPr/>
      <dgm:t>
        <a:bodyPr/>
        <a:lstStyle/>
        <a:p>
          <a:r>
            <a:rPr lang="en-US" sz="1800" dirty="0" smtClean="0"/>
            <a:t>Government</a:t>
          </a:r>
          <a:endParaRPr lang="en-US" sz="1800" dirty="0"/>
        </a:p>
      </dgm:t>
    </dgm:pt>
    <dgm:pt modelId="{3A13556B-016C-41A8-A03C-38B26122BE53}" type="parTrans" cxnId="{B2E2656A-6431-41A1-BA79-835F8164AC7F}">
      <dgm:prSet/>
      <dgm:spPr/>
      <dgm:t>
        <a:bodyPr/>
        <a:lstStyle/>
        <a:p>
          <a:endParaRPr lang="en-US" sz="1800"/>
        </a:p>
      </dgm:t>
    </dgm:pt>
    <dgm:pt modelId="{7A2D98CB-E2AD-48F9-9B6C-559D80909F2D}" type="sibTrans" cxnId="{B2E2656A-6431-41A1-BA79-835F8164AC7F}">
      <dgm:prSet/>
      <dgm:spPr/>
      <dgm:t>
        <a:bodyPr/>
        <a:lstStyle/>
        <a:p>
          <a:endParaRPr lang="en-US" sz="1800"/>
        </a:p>
      </dgm:t>
    </dgm:pt>
    <dgm:pt modelId="{B8D94B8A-048D-4A32-87B4-BDDF030E239B}">
      <dgm:prSet phldrT="[Text]" custT="1"/>
      <dgm:spPr/>
      <dgm:t>
        <a:bodyPr/>
        <a:lstStyle/>
        <a:p>
          <a:r>
            <a:rPr lang="en-US" sz="1800" dirty="0" smtClean="0"/>
            <a:t>Marketing</a:t>
          </a:r>
          <a:endParaRPr lang="en-US" sz="1800" dirty="0"/>
        </a:p>
      </dgm:t>
    </dgm:pt>
    <dgm:pt modelId="{EB2C7E30-7FD6-454A-8FB7-F01224B3595A}" type="parTrans" cxnId="{EFE69B63-2B6D-44DF-BBC8-134B4C9DE51B}">
      <dgm:prSet/>
      <dgm:spPr/>
      <dgm:t>
        <a:bodyPr/>
        <a:lstStyle/>
        <a:p>
          <a:endParaRPr lang="en-US" sz="1800"/>
        </a:p>
      </dgm:t>
    </dgm:pt>
    <dgm:pt modelId="{6A7F7887-3823-4373-896E-946BD1A2D834}" type="sibTrans" cxnId="{EFE69B63-2B6D-44DF-BBC8-134B4C9DE51B}">
      <dgm:prSet/>
      <dgm:spPr/>
      <dgm:t>
        <a:bodyPr/>
        <a:lstStyle/>
        <a:p>
          <a:endParaRPr lang="en-US" sz="1800"/>
        </a:p>
      </dgm:t>
    </dgm:pt>
    <dgm:pt modelId="{9A07D249-22DC-4D42-BB96-2C3132E80A5F}">
      <dgm:prSet phldrT="[Text]" custT="1"/>
      <dgm:spPr/>
      <dgm:t>
        <a:bodyPr/>
        <a:lstStyle/>
        <a:p>
          <a:r>
            <a:rPr lang="en-US" sz="1800" dirty="0" smtClean="0"/>
            <a:t>System Health</a:t>
          </a:r>
          <a:endParaRPr lang="en-US" sz="1800" dirty="0"/>
        </a:p>
      </dgm:t>
    </dgm:pt>
    <dgm:pt modelId="{AFB9E578-0E54-4A73-8697-BDFDCD434993}" type="parTrans" cxnId="{15036F70-5526-4D23-8DFC-04E73FEB3146}">
      <dgm:prSet/>
      <dgm:spPr/>
      <dgm:t>
        <a:bodyPr/>
        <a:lstStyle/>
        <a:p>
          <a:endParaRPr lang="en-US" sz="1800"/>
        </a:p>
      </dgm:t>
    </dgm:pt>
    <dgm:pt modelId="{C79A8212-2FE1-4530-977C-D4CBBD8A4BBC}" type="sibTrans" cxnId="{15036F70-5526-4D23-8DFC-04E73FEB3146}">
      <dgm:prSet/>
      <dgm:spPr/>
      <dgm:t>
        <a:bodyPr/>
        <a:lstStyle/>
        <a:p>
          <a:endParaRPr lang="en-US" sz="1800"/>
        </a:p>
      </dgm:t>
    </dgm:pt>
    <dgm:pt modelId="{2F60817A-E900-4ACE-9DC0-5385DA83C736}" type="pres">
      <dgm:prSet presAssocID="{A75EAA28-6AE8-4DED-8F3C-FDA725F280C2}" presName="Name0" presStyleCnt="0">
        <dgm:presLayoutVars>
          <dgm:dir/>
          <dgm:resizeHandles val="exact"/>
        </dgm:presLayoutVars>
      </dgm:prSet>
      <dgm:spPr/>
      <dgm:t>
        <a:bodyPr/>
        <a:lstStyle/>
        <a:p>
          <a:endParaRPr lang="en-US"/>
        </a:p>
      </dgm:t>
    </dgm:pt>
    <dgm:pt modelId="{52139547-C474-4364-8EA0-C41A9F9F208A}" type="pres">
      <dgm:prSet presAssocID="{88C16F6D-B403-490D-94A3-E2EB1E208ACA}" presName="node" presStyleLbl="node1" presStyleIdx="0" presStyleCnt="3">
        <dgm:presLayoutVars>
          <dgm:bulletEnabled val="1"/>
        </dgm:presLayoutVars>
      </dgm:prSet>
      <dgm:spPr/>
      <dgm:t>
        <a:bodyPr/>
        <a:lstStyle/>
        <a:p>
          <a:endParaRPr lang="en-US"/>
        </a:p>
      </dgm:t>
    </dgm:pt>
    <dgm:pt modelId="{8FC2FBE8-1777-4C93-AB74-F2C4140C9DDA}" type="pres">
      <dgm:prSet presAssocID="{E045806D-E5F6-4C6B-8D39-3DB16C640A6E}" presName="sibTrans" presStyleCnt="0"/>
      <dgm:spPr/>
    </dgm:pt>
    <dgm:pt modelId="{87D39C58-AC86-4A52-992F-1F439258A074}" type="pres">
      <dgm:prSet presAssocID="{090D74C0-8D55-43CE-B706-D721C95AD0B1}" presName="node" presStyleLbl="node1" presStyleIdx="1" presStyleCnt="3" custLinFactX="-3092" custLinFactNeighborX="-100000">
        <dgm:presLayoutVars>
          <dgm:bulletEnabled val="1"/>
        </dgm:presLayoutVars>
      </dgm:prSet>
      <dgm:spPr/>
      <dgm:t>
        <a:bodyPr/>
        <a:lstStyle/>
        <a:p>
          <a:endParaRPr lang="en-US"/>
        </a:p>
      </dgm:t>
    </dgm:pt>
    <dgm:pt modelId="{CCC58B68-4CC3-4D55-B92B-523A80336C03}" type="pres">
      <dgm:prSet presAssocID="{7DB2642A-9ABC-4F85-A447-27871EA917EF}" presName="sibTrans" presStyleCnt="0"/>
      <dgm:spPr/>
    </dgm:pt>
    <dgm:pt modelId="{C7F56FB1-1871-4118-840C-05245878E9A4}" type="pres">
      <dgm:prSet presAssocID="{A6C4CF8A-52DB-49CF-973F-02CF6305B4CA}" presName="node" presStyleLbl="node1" presStyleIdx="2" presStyleCnt="3" custLinFactX="-17107" custLinFactNeighborX="-100000">
        <dgm:presLayoutVars>
          <dgm:bulletEnabled val="1"/>
        </dgm:presLayoutVars>
      </dgm:prSet>
      <dgm:spPr/>
      <dgm:t>
        <a:bodyPr/>
        <a:lstStyle/>
        <a:p>
          <a:endParaRPr lang="en-US"/>
        </a:p>
      </dgm:t>
    </dgm:pt>
  </dgm:ptLst>
  <dgm:cxnLst>
    <dgm:cxn modelId="{EFE69B63-2B6D-44DF-BBC8-134B4C9DE51B}" srcId="{090D74C0-8D55-43CE-B706-D721C95AD0B1}" destId="{B8D94B8A-048D-4A32-87B4-BDDF030E239B}" srcOrd="4" destOrd="0" parTransId="{EB2C7E30-7FD6-454A-8FB7-F01224B3595A}" sibTransId="{6A7F7887-3823-4373-896E-946BD1A2D834}"/>
    <dgm:cxn modelId="{942415B7-4987-48B5-AD65-A885D398DF7A}" type="presOf" srcId="{EBA3D454-1EE8-4F45-90C2-F5851EE7C5A5}" destId="{C7F56FB1-1871-4118-840C-05245878E9A4}" srcOrd="0" destOrd="2" presId="urn:microsoft.com/office/officeart/2005/8/layout/hList6"/>
    <dgm:cxn modelId="{836648E6-5D99-42BC-8A0F-407D7F78583B}" type="presOf" srcId="{040845AF-9912-45FE-BE16-62AFAD408935}" destId="{52139547-C474-4364-8EA0-C41A9F9F208A}" srcOrd="0" destOrd="2" presId="urn:microsoft.com/office/officeart/2005/8/layout/hList6"/>
    <dgm:cxn modelId="{5CB0E94D-A4BF-404F-B480-2CE9748AE922}" type="presOf" srcId="{8C500E28-BEFB-4F31-921C-A3FE26D51D23}" destId="{87D39C58-AC86-4A52-992F-1F439258A074}" srcOrd="0" destOrd="3" presId="urn:microsoft.com/office/officeart/2005/8/layout/hList6"/>
    <dgm:cxn modelId="{D7D44C02-57B1-4DFE-AFB7-531D5F4013D9}" type="presOf" srcId="{D4815FC0-D408-420E-BFC5-2A5B02217D14}" destId="{C7F56FB1-1871-4118-840C-05245878E9A4}" srcOrd="0" destOrd="1" presId="urn:microsoft.com/office/officeart/2005/8/layout/hList6"/>
    <dgm:cxn modelId="{6B8F4AB9-805E-4764-A764-EF87F18BEC96}" srcId="{090D74C0-8D55-43CE-B706-D721C95AD0B1}" destId="{1BCD29BB-EB17-40C6-84F3-35302CD3B4BF}" srcOrd="1" destOrd="0" parTransId="{9DA22AD2-133E-4E84-A3AA-060C7B524546}" sibTransId="{59DD6E71-DDE4-428A-A348-D8506F0686F1}"/>
    <dgm:cxn modelId="{5AF794D7-250F-40DB-8C1B-1E08A03F985D}" type="presOf" srcId="{23172F69-5D94-4530-AF92-3DCCC8B43B6A}" destId="{52139547-C474-4364-8EA0-C41A9F9F208A}" srcOrd="0" destOrd="4" presId="urn:microsoft.com/office/officeart/2005/8/layout/hList6"/>
    <dgm:cxn modelId="{E8F8A256-F85E-467F-B5D6-D55E458E9B97}" srcId="{A6C4CF8A-52DB-49CF-973F-02CF6305B4CA}" destId="{EBA3D454-1EE8-4F45-90C2-F5851EE7C5A5}" srcOrd="1" destOrd="0" parTransId="{FBF03C20-940E-4EAC-A53E-FB77D55B38BC}" sibTransId="{E482E1E5-E020-4A35-9469-FAFC200373EF}"/>
    <dgm:cxn modelId="{E6CF3338-58D7-493F-82D8-18F64696335B}" type="presOf" srcId="{090D74C0-8D55-43CE-B706-D721C95AD0B1}" destId="{87D39C58-AC86-4A52-992F-1F439258A074}" srcOrd="0" destOrd="0" presId="urn:microsoft.com/office/officeart/2005/8/layout/hList6"/>
    <dgm:cxn modelId="{5FD27CBA-9BBD-4505-8B9A-6273E2EF0579}" srcId="{88C16F6D-B403-490D-94A3-E2EB1E208ACA}" destId="{FF857E89-9ABF-4FDA-8FF6-29A9E7757BE3}" srcOrd="0" destOrd="0" parTransId="{CF2D3BC9-DF4B-482A-B0C2-4E7D658E58D2}" sibTransId="{2A32223C-A9C7-4BCF-A72B-0DD22A934EC2}"/>
    <dgm:cxn modelId="{21623451-E9DC-4332-955C-298D1E7727DB}" type="presOf" srcId="{A6C4CF8A-52DB-49CF-973F-02CF6305B4CA}" destId="{C7F56FB1-1871-4118-840C-05245878E9A4}" srcOrd="0" destOrd="0" presId="urn:microsoft.com/office/officeart/2005/8/layout/hList6"/>
    <dgm:cxn modelId="{37A7C3B5-A91C-4793-858A-C3D34306D2F3}" srcId="{A75EAA28-6AE8-4DED-8F3C-FDA725F280C2}" destId="{090D74C0-8D55-43CE-B706-D721C95AD0B1}" srcOrd="1" destOrd="0" parTransId="{792142B1-794C-4F64-9C29-3E2ECAB91FA6}" sibTransId="{7DB2642A-9ABC-4F85-A447-27871EA917EF}"/>
    <dgm:cxn modelId="{FD17E889-CDDC-4014-9196-F4091E9024EC}" type="presOf" srcId="{A75EAA28-6AE8-4DED-8F3C-FDA725F280C2}" destId="{2F60817A-E900-4ACE-9DC0-5385DA83C736}" srcOrd="0" destOrd="0" presId="urn:microsoft.com/office/officeart/2005/8/layout/hList6"/>
    <dgm:cxn modelId="{7186AD30-249D-4713-9877-EBFE449AE403}" srcId="{090D74C0-8D55-43CE-B706-D721C95AD0B1}" destId="{8C500E28-BEFB-4F31-921C-A3FE26D51D23}" srcOrd="2" destOrd="0" parTransId="{99275ED0-7A4F-4DC5-B1AB-A7E8F3CAD769}" sibTransId="{7454C8AD-3C2D-469A-91CB-4BE8A72CCA89}"/>
    <dgm:cxn modelId="{07841E29-DD1B-4D6D-8C06-AA23E4C100A3}" type="presOf" srcId="{1BCD29BB-EB17-40C6-84F3-35302CD3B4BF}" destId="{87D39C58-AC86-4A52-992F-1F439258A074}" srcOrd="0" destOrd="2" presId="urn:microsoft.com/office/officeart/2005/8/layout/hList6"/>
    <dgm:cxn modelId="{62182338-26B7-43E2-B2CD-5636257F8133}" type="presOf" srcId="{1B4D6734-1E24-4F3D-83D8-43FFFC9897B0}" destId="{52139547-C474-4364-8EA0-C41A9F9F208A}" srcOrd="0" destOrd="3" presId="urn:microsoft.com/office/officeart/2005/8/layout/hList6"/>
    <dgm:cxn modelId="{B2E2656A-6431-41A1-BA79-835F8164AC7F}" srcId="{090D74C0-8D55-43CE-B706-D721C95AD0B1}" destId="{A0BB3CAE-960C-46DB-BCE6-936BE7D82782}" srcOrd="3" destOrd="0" parTransId="{3A13556B-016C-41A8-A03C-38B26122BE53}" sibTransId="{7A2D98CB-E2AD-48F9-9B6C-559D80909F2D}"/>
    <dgm:cxn modelId="{7305D415-8DD4-48DB-A66A-8F673B374999}" srcId="{A75EAA28-6AE8-4DED-8F3C-FDA725F280C2}" destId="{88C16F6D-B403-490D-94A3-E2EB1E208ACA}" srcOrd="0" destOrd="0" parTransId="{6FBEDBCF-366E-47D5-9139-9BAA8A0BB081}" sibTransId="{E045806D-E5F6-4C6B-8D39-3DB16C640A6E}"/>
    <dgm:cxn modelId="{3A3DAAF8-A1E7-47B1-A876-06375507054D}" srcId="{88C16F6D-B403-490D-94A3-E2EB1E208ACA}" destId="{23172F69-5D94-4530-AF92-3DCCC8B43B6A}" srcOrd="3" destOrd="0" parTransId="{D7425B59-4D89-441A-9A07-4A4777237253}" sibTransId="{161CBEE3-39C9-4897-9B0C-DEC5F8333603}"/>
    <dgm:cxn modelId="{EC4B43F9-7157-4B3E-8827-E2D6996FB1E3}" type="presOf" srcId="{9A07D249-22DC-4D42-BB96-2C3132E80A5F}" destId="{C7F56FB1-1871-4118-840C-05245878E9A4}" srcOrd="0" destOrd="3" presId="urn:microsoft.com/office/officeart/2005/8/layout/hList6"/>
    <dgm:cxn modelId="{2B8FA75F-8167-458F-837B-A1F1E7DCC91A}" type="presOf" srcId="{B8D94B8A-048D-4A32-87B4-BDDF030E239B}" destId="{87D39C58-AC86-4A52-992F-1F439258A074}" srcOrd="0" destOrd="5" presId="urn:microsoft.com/office/officeart/2005/8/layout/hList6"/>
    <dgm:cxn modelId="{F8CE02A5-24C5-46D3-B213-029142EFB83A}" srcId="{A75EAA28-6AE8-4DED-8F3C-FDA725F280C2}" destId="{A6C4CF8A-52DB-49CF-973F-02CF6305B4CA}" srcOrd="2" destOrd="0" parTransId="{FE00A961-7C9A-42B6-98EE-C6F988559881}" sibTransId="{22FCE651-3B3B-48AB-9FCE-6DF1C239408F}"/>
    <dgm:cxn modelId="{2F8C3F94-3311-4230-8982-BCD7110FD1C1}" type="presOf" srcId="{A0BB3CAE-960C-46DB-BCE6-936BE7D82782}" destId="{87D39C58-AC86-4A52-992F-1F439258A074}" srcOrd="0" destOrd="4" presId="urn:microsoft.com/office/officeart/2005/8/layout/hList6"/>
    <dgm:cxn modelId="{FA093A5E-0A81-4347-88FC-BB69FAD1FE06}" srcId="{88C16F6D-B403-490D-94A3-E2EB1E208ACA}" destId="{1B4D6734-1E24-4F3D-83D8-43FFFC9897B0}" srcOrd="2" destOrd="0" parTransId="{8362C066-4934-4802-B298-E968093AAA79}" sibTransId="{831AB273-2BE9-41BA-BF31-7EEBFA1D776A}"/>
    <dgm:cxn modelId="{15036F70-5526-4D23-8DFC-04E73FEB3146}" srcId="{A6C4CF8A-52DB-49CF-973F-02CF6305B4CA}" destId="{9A07D249-22DC-4D42-BB96-2C3132E80A5F}" srcOrd="2" destOrd="0" parTransId="{AFB9E578-0E54-4A73-8697-BDFDCD434993}" sibTransId="{C79A8212-2FE1-4530-977C-D4CBBD8A4BBC}"/>
    <dgm:cxn modelId="{F119706E-1205-4FC0-8B0C-826B92098B42}" type="presOf" srcId="{FF857E89-9ABF-4FDA-8FF6-29A9E7757BE3}" destId="{52139547-C474-4364-8EA0-C41A9F9F208A}" srcOrd="0" destOrd="1" presId="urn:microsoft.com/office/officeart/2005/8/layout/hList6"/>
    <dgm:cxn modelId="{9C519FA0-8347-4B2B-8978-6AD189287DDF}" srcId="{88C16F6D-B403-490D-94A3-E2EB1E208ACA}" destId="{040845AF-9912-45FE-BE16-62AFAD408935}" srcOrd="1" destOrd="0" parTransId="{68C9E6D0-C286-401F-AE1A-C40275ED98C0}" sibTransId="{FC0531AE-2073-49C4-9841-C8A600BB51EE}"/>
    <dgm:cxn modelId="{4CBCBBB6-E450-4FDB-8968-47FAC6D05372}" type="presOf" srcId="{77C50E7E-9CBB-452F-BE9F-DBF9DEF6C97D}" destId="{87D39C58-AC86-4A52-992F-1F439258A074}" srcOrd="0" destOrd="1" presId="urn:microsoft.com/office/officeart/2005/8/layout/hList6"/>
    <dgm:cxn modelId="{96F1A9B7-0440-4586-ACD9-C3E9E6DE543E}" srcId="{A6C4CF8A-52DB-49CF-973F-02CF6305B4CA}" destId="{D4815FC0-D408-420E-BFC5-2A5B02217D14}" srcOrd="0" destOrd="0" parTransId="{24000F2C-4C31-4A0A-9962-9B06FC783FFE}" sibTransId="{BFAF3039-47D4-449B-BE0C-4E9A90303D5D}"/>
    <dgm:cxn modelId="{A0AB9219-9808-4080-B3CF-96CD387F80E8}" type="presOf" srcId="{88C16F6D-B403-490D-94A3-E2EB1E208ACA}" destId="{52139547-C474-4364-8EA0-C41A9F9F208A}" srcOrd="0" destOrd="0" presId="urn:microsoft.com/office/officeart/2005/8/layout/hList6"/>
    <dgm:cxn modelId="{5A29396D-FF77-4FCC-97AF-847FFC01D67F}" srcId="{090D74C0-8D55-43CE-B706-D721C95AD0B1}" destId="{77C50E7E-9CBB-452F-BE9F-DBF9DEF6C97D}" srcOrd="0" destOrd="0" parTransId="{F0AC797A-8AEA-4B16-8F74-003E531ADF8B}" sibTransId="{9EE8C8BD-CE23-4F1A-BB2C-031821C243B6}"/>
    <dgm:cxn modelId="{17919610-4A86-411E-888B-A58CB8A9C47A}" type="presParOf" srcId="{2F60817A-E900-4ACE-9DC0-5385DA83C736}" destId="{52139547-C474-4364-8EA0-C41A9F9F208A}" srcOrd="0" destOrd="0" presId="urn:microsoft.com/office/officeart/2005/8/layout/hList6"/>
    <dgm:cxn modelId="{5BE43F3B-07A0-4D7F-B93B-E6A8A9E74030}" type="presParOf" srcId="{2F60817A-E900-4ACE-9DC0-5385DA83C736}" destId="{8FC2FBE8-1777-4C93-AB74-F2C4140C9DDA}" srcOrd="1" destOrd="0" presId="urn:microsoft.com/office/officeart/2005/8/layout/hList6"/>
    <dgm:cxn modelId="{6D772969-10AE-46ED-A898-1257C9EFA7E4}" type="presParOf" srcId="{2F60817A-E900-4ACE-9DC0-5385DA83C736}" destId="{87D39C58-AC86-4A52-992F-1F439258A074}" srcOrd="2" destOrd="0" presId="urn:microsoft.com/office/officeart/2005/8/layout/hList6"/>
    <dgm:cxn modelId="{514D7B25-D8C9-43CB-96BD-0FEEED6BC73D}" type="presParOf" srcId="{2F60817A-E900-4ACE-9DC0-5385DA83C736}" destId="{CCC58B68-4CC3-4D55-B92B-523A80336C03}" srcOrd="3" destOrd="0" presId="urn:microsoft.com/office/officeart/2005/8/layout/hList6"/>
    <dgm:cxn modelId="{8B165E3D-10D4-4ACC-84A1-3F0FBABEFB6D}" type="presParOf" srcId="{2F60817A-E900-4ACE-9DC0-5385DA83C736}" destId="{C7F56FB1-1871-4118-840C-05245878E9A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7A66C0-317C-2744-A384-9B5EC82502A3}" type="doc">
      <dgm:prSet loTypeId="urn:microsoft.com/office/officeart/2005/8/layout/radial6" loCatId="" qsTypeId="urn:microsoft.com/office/officeart/2005/8/quickstyle/simple5" qsCatId="simple" csTypeId="urn:microsoft.com/office/officeart/2005/8/colors/accent1_2" csCatId="accent1" phldr="1"/>
      <dgm:spPr/>
      <dgm:t>
        <a:bodyPr/>
        <a:lstStyle/>
        <a:p>
          <a:endParaRPr lang="en-US"/>
        </a:p>
      </dgm:t>
    </dgm:pt>
    <dgm:pt modelId="{E9082F01-568F-DF49-B7F8-05B8A0230995}">
      <dgm:prSet phldrT="[Text]" custT="1"/>
      <dgm:spPr>
        <a:solidFill>
          <a:schemeClr val="bg2">
            <a:lumMod val="75000"/>
            <a:lumOff val="25000"/>
          </a:schemeClr>
        </a:solidFill>
      </dgm:spPr>
      <dgm:t>
        <a:bodyPr/>
        <a:lstStyle/>
        <a:p>
          <a:r>
            <a:rPr lang="en-US" sz="1000" dirty="0" smtClean="0"/>
            <a:t>NBD-  PWG</a:t>
          </a:r>
          <a:endParaRPr lang="en-US" sz="1000" dirty="0"/>
        </a:p>
      </dgm:t>
    </dgm:pt>
    <dgm:pt modelId="{BE65384B-C6E7-4C40-AB95-27939119200C}" type="parTrans" cxnId="{4F08648B-4BEC-0249-8115-93DB779F9874}">
      <dgm:prSet/>
      <dgm:spPr/>
      <dgm:t>
        <a:bodyPr/>
        <a:lstStyle/>
        <a:p>
          <a:endParaRPr lang="en-US" sz="700"/>
        </a:p>
      </dgm:t>
    </dgm:pt>
    <dgm:pt modelId="{932F3E76-5866-0C4D-97AF-25C2EF1C5490}" type="sibTrans" cxnId="{4F08648B-4BEC-0249-8115-93DB779F9874}">
      <dgm:prSet/>
      <dgm:spPr/>
      <dgm:t>
        <a:bodyPr/>
        <a:lstStyle/>
        <a:p>
          <a:endParaRPr lang="en-US" sz="700"/>
        </a:p>
      </dgm:t>
    </dgm:pt>
    <dgm:pt modelId="{602F9D5C-FFB2-6B46-B882-EC9FA5FA1326}">
      <dgm:prSet phldrT="[Text]" custT="1">
        <dgm:style>
          <a:lnRef idx="0">
            <a:schemeClr val="accent1"/>
          </a:lnRef>
          <a:fillRef idx="3">
            <a:schemeClr val="accent1"/>
          </a:fillRef>
          <a:effectRef idx="3">
            <a:schemeClr val="accent1"/>
          </a:effectRef>
          <a:fontRef idx="minor">
            <a:schemeClr val="lt1"/>
          </a:fontRef>
        </dgm:style>
      </dgm:prSet>
      <dgm:spPr>
        <a:solidFill>
          <a:schemeClr val="bg2">
            <a:lumMod val="90000"/>
            <a:lumOff val="10000"/>
          </a:schemeClr>
        </a:solidFill>
      </dgm:spPr>
      <dgm:t>
        <a:bodyPr tIns="0" bIns="0"/>
        <a:lstStyle/>
        <a:p>
          <a:r>
            <a:rPr lang="en-US" sz="600" dirty="0" smtClean="0"/>
            <a:t>Definitions and Taxonomies</a:t>
          </a:r>
          <a:endParaRPr lang="en-US" sz="600" dirty="0"/>
        </a:p>
      </dgm:t>
    </dgm:pt>
    <dgm:pt modelId="{AFBBE458-4E06-0B42-8919-A9C2BC13C611}" type="parTrans" cxnId="{9EE00447-83FE-D040-91D5-E7C25EE9C901}">
      <dgm:prSet/>
      <dgm:spPr/>
      <dgm:t>
        <a:bodyPr/>
        <a:lstStyle/>
        <a:p>
          <a:endParaRPr lang="en-US" sz="700"/>
        </a:p>
      </dgm:t>
    </dgm:pt>
    <dgm:pt modelId="{62F16947-0314-1F46-90DD-E616CB8D108A}" type="sibTrans" cxnId="{9EE00447-83FE-D040-91D5-E7C25EE9C901}">
      <dgm:prSet/>
      <dgm:spPr/>
      <dgm:t>
        <a:bodyPr/>
        <a:lstStyle/>
        <a:p>
          <a:endParaRPr lang="en-US" sz="700"/>
        </a:p>
      </dgm:t>
    </dgm:pt>
    <dgm:pt modelId="{ED0431CB-771F-5F4E-88F1-C9F438E88EDD}">
      <dgm:prSet phldrT="[Text]" custT="1"/>
      <dgm:spPr>
        <a:solidFill>
          <a:schemeClr val="bg2">
            <a:lumMod val="90000"/>
            <a:lumOff val="10000"/>
          </a:schemeClr>
        </a:solidFill>
      </dgm:spPr>
      <dgm:t>
        <a:bodyPr tIns="0" bIns="0"/>
        <a:lstStyle/>
        <a:p>
          <a:r>
            <a:rPr lang="en-US" sz="600" dirty="0" smtClean="0"/>
            <a:t>Security and Privacy</a:t>
          </a:r>
          <a:endParaRPr lang="en-US" sz="600" dirty="0"/>
        </a:p>
      </dgm:t>
    </dgm:pt>
    <dgm:pt modelId="{8D37ECAB-1B0B-2E40-8E41-ACE826499AA9}" type="parTrans" cxnId="{63909D22-13C5-B843-939A-4AD13A730F38}">
      <dgm:prSet/>
      <dgm:spPr/>
      <dgm:t>
        <a:bodyPr/>
        <a:lstStyle/>
        <a:p>
          <a:endParaRPr lang="en-US" sz="700"/>
        </a:p>
      </dgm:t>
    </dgm:pt>
    <dgm:pt modelId="{67D8FECD-39C6-BF47-BE8F-DB52701A4770}" type="sibTrans" cxnId="{63909D22-13C5-B843-939A-4AD13A730F38}">
      <dgm:prSet/>
      <dgm:spPr/>
      <dgm:t>
        <a:bodyPr/>
        <a:lstStyle/>
        <a:p>
          <a:endParaRPr lang="en-US" sz="700"/>
        </a:p>
      </dgm:t>
    </dgm:pt>
    <dgm:pt modelId="{C9F05503-A8DA-FB4C-9489-6781CE2AC2E6}">
      <dgm:prSet phldrT="[Text]" custT="1"/>
      <dgm:spPr>
        <a:solidFill>
          <a:schemeClr val="accent1">
            <a:lumMod val="75000"/>
          </a:schemeClr>
        </a:solidFill>
      </dgm:spPr>
      <dgm:t>
        <a:bodyPr tIns="0" bIns="0"/>
        <a:lstStyle/>
        <a:p>
          <a:r>
            <a:rPr lang="en-US" sz="600" dirty="0" smtClean="0">
              <a:solidFill>
                <a:srgbClr val="000000"/>
              </a:solidFill>
            </a:rPr>
            <a:t>Reference Architecture</a:t>
          </a:r>
          <a:endParaRPr lang="en-US" sz="600" dirty="0">
            <a:solidFill>
              <a:srgbClr val="000000"/>
            </a:solidFill>
          </a:endParaRPr>
        </a:p>
      </dgm:t>
    </dgm:pt>
    <dgm:pt modelId="{EE576BB7-B7B3-044C-9CEE-CCBA42C1AA91}" type="parTrans" cxnId="{791E7288-E333-4140-A629-26DB8C67DADC}">
      <dgm:prSet/>
      <dgm:spPr/>
      <dgm:t>
        <a:bodyPr/>
        <a:lstStyle/>
        <a:p>
          <a:endParaRPr lang="en-US" sz="700"/>
        </a:p>
      </dgm:t>
    </dgm:pt>
    <dgm:pt modelId="{7F66FF78-2F64-084C-BB21-38E4DF346A31}" type="sibTrans" cxnId="{791E7288-E333-4140-A629-26DB8C67DADC}">
      <dgm:prSet/>
      <dgm:spPr/>
      <dgm:t>
        <a:bodyPr/>
        <a:lstStyle/>
        <a:p>
          <a:endParaRPr lang="en-US" sz="700"/>
        </a:p>
      </dgm:t>
    </dgm:pt>
    <dgm:pt modelId="{4C91A588-A749-6247-84CC-2121890C05D7}">
      <dgm:prSet phldrT="[Text]" custT="1"/>
      <dgm:spPr>
        <a:solidFill>
          <a:schemeClr val="bg2">
            <a:lumMod val="90000"/>
            <a:lumOff val="10000"/>
          </a:schemeClr>
        </a:solidFill>
      </dgm:spPr>
      <dgm:t>
        <a:bodyPr tIns="0" bIns="0"/>
        <a:lstStyle/>
        <a:p>
          <a:r>
            <a:rPr lang="en-US" sz="600" dirty="0" smtClean="0"/>
            <a:t>Technology Roadmap</a:t>
          </a:r>
          <a:endParaRPr lang="en-US" sz="600" dirty="0"/>
        </a:p>
      </dgm:t>
    </dgm:pt>
    <dgm:pt modelId="{D8900826-283A-D54C-8957-A0DC918948C4}" type="parTrans" cxnId="{75875C27-F847-1944-B88A-825AD4614160}">
      <dgm:prSet/>
      <dgm:spPr/>
      <dgm:t>
        <a:bodyPr/>
        <a:lstStyle/>
        <a:p>
          <a:endParaRPr lang="en-US" sz="700"/>
        </a:p>
      </dgm:t>
    </dgm:pt>
    <dgm:pt modelId="{FEAC4F28-E8E2-2648-98C4-A83789FF04D5}" type="sibTrans" cxnId="{75875C27-F847-1944-B88A-825AD4614160}">
      <dgm:prSet/>
      <dgm:spPr/>
      <dgm:t>
        <a:bodyPr/>
        <a:lstStyle/>
        <a:p>
          <a:endParaRPr lang="en-US" sz="700"/>
        </a:p>
      </dgm:t>
    </dgm:pt>
    <dgm:pt modelId="{DFE2F3A4-D491-FD46-A0B4-411DAC3A0540}">
      <dgm:prSet phldrT="[Text]" custT="1"/>
      <dgm:spPr>
        <a:solidFill>
          <a:schemeClr val="bg2">
            <a:lumMod val="90000"/>
            <a:lumOff val="10000"/>
          </a:schemeClr>
        </a:solidFill>
      </dgm:spPr>
      <dgm:t>
        <a:bodyPr tIns="0" bIns="0"/>
        <a:lstStyle/>
        <a:p>
          <a:r>
            <a:rPr lang="en-US" sz="600" dirty="0" smtClean="0"/>
            <a:t>Requirements</a:t>
          </a:r>
        </a:p>
      </dgm:t>
    </dgm:pt>
    <dgm:pt modelId="{EED7CD8A-4088-7848-B3FA-7ED0A7C318C4}" type="parTrans" cxnId="{887D3AFF-3B11-3741-969D-03FB678BA7B5}">
      <dgm:prSet/>
      <dgm:spPr/>
      <dgm:t>
        <a:bodyPr/>
        <a:lstStyle/>
        <a:p>
          <a:endParaRPr lang="en-US" sz="700"/>
        </a:p>
      </dgm:t>
    </dgm:pt>
    <dgm:pt modelId="{62726A47-4CD7-9C4C-8F50-BCE248195D69}" type="sibTrans" cxnId="{887D3AFF-3B11-3741-969D-03FB678BA7B5}">
      <dgm:prSet/>
      <dgm:spPr/>
      <dgm:t>
        <a:bodyPr/>
        <a:lstStyle/>
        <a:p>
          <a:endParaRPr lang="en-US" sz="700"/>
        </a:p>
      </dgm:t>
    </dgm:pt>
    <dgm:pt modelId="{6DD65AC3-6AAD-4F4E-8734-9DF6D6B32EB2}" type="pres">
      <dgm:prSet presAssocID="{AF7A66C0-317C-2744-A384-9B5EC82502A3}" presName="Name0" presStyleCnt="0">
        <dgm:presLayoutVars>
          <dgm:chMax val="1"/>
          <dgm:dir/>
          <dgm:animLvl val="ctr"/>
          <dgm:resizeHandles val="exact"/>
        </dgm:presLayoutVars>
      </dgm:prSet>
      <dgm:spPr/>
      <dgm:t>
        <a:bodyPr/>
        <a:lstStyle/>
        <a:p>
          <a:endParaRPr lang="en-US"/>
        </a:p>
      </dgm:t>
    </dgm:pt>
    <dgm:pt modelId="{F40F5068-AD63-DD43-B617-FC97C4F31172}" type="pres">
      <dgm:prSet presAssocID="{E9082F01-568F-DF49-B7F8-05B8A0230995}" presName="centerShape" presStyleLbl="node0" presStyleIdx="0" presStyleCnt="1" custScaleX="125947" custScaleY="125947"/>
      <dgm:spPr/>
      <dgm:t>
        <a:bodyPr/>
        <a:lstStyle/>
        <a:p>
          <a:endParaRPr lang="en-US"/>
        </a:p>
      </dgm:t>
    </dgm:pt>
    <dgm:pt modelId="{FE38B5CB-B780-7143-A7DE-05B8952A8B74}" type="pres">
      <dgm:prSet presAssocID="{602F9D5C-FFB2-6B46-B882-EC9FA5FA1326}" presName="node" presStyleLbl="node1" presStyleIdx="0" presStyleCnt="5" custScaleX="161694" custScaleY="161694">
        <dgm:presLayoutVars>
          <dgm:bulletEnabled val="1"/>
        </dgm:presLayoutVars>
      </dgm:prSet>
      <dgm:spPr/>
      <dgm:t>
        <a:bodyPr/>
        <a:lstStyle/>
        <a:p>
          <a:endParaRPr lang="en-US"/>
        </a:p>
      </dgm:t>
    </dgm:pt>
    <dgm:pt modelId="{B3AEE0C9-7F0C-6A4E-8322-84ABE52FFEB6}" type="pres">
      <dgm:prSet presAssocID="{602F9D5C-FFB2-6B46-B882-EC9FA5FA1326}" presName="dummy" presStyleCnt="0"/>
      <dgm:spPr/>
    </dgm:pt>
    <dgm:pt modelId="{26FE2435-9D97-654A-8363-EBC04BCE7955}" type="pres">
      <dgm:prSet presAssocID="{62F16947-0314-1F46-90DD-E616CB8D108A}" presName="sibTrans" presStyleLbl="sibTrans2D1" presStyleIdx="0" presStyleCnt="5"/>
      <dgm:spPr/>
      <dgm:t>
        <a:bodyPr/>
        <a:lstStyle/>
        <a:p>
          <a:endParaRPr lang="en-US"/>
        </a:p>
      </dgm:t>
    </dgm:pt>
    <dgm:pt modelId="{16E3E2D5-9E16-8B45-9E42-93A88957CBA8}" type="pres">
      <dgm:prSet presAssocID="{DFE2F3A4-D491-FD46-A0B4-411DAC3A0540}" presName="node" presStyleLbl="node1" presStyleIdx="1" presStyleCnt="5" custScaleX="161694" custScaleY="161694">
        <dgm:presLayoutVars>
          <dgm:bulletEnabled val="1"/>
        </dgm:presLayoutVars>
      </dgm:prSet>
      <dgm:spPr/>
      <dgm:t>
        <a:bodyPr/>
        <a:lstStyle/>
        <a:p>
          <a:endParaRPr lang="en-US"/>
        </a:p>
      </dgm:t>
    </dgm:pt>
    <dgm:pt modelId="{3773E558-DA5F-6342-9C97-D17B20F6EF4F}" type="pres">
      <dgm:prSet presAssocID="{DFE2F3A4-D491-FD46-A0B4-411DAC3A0540}" presName="dummy" presStyleCnt="0"/>
      <dgm:spPr/>
    </dgm:pt>
    <dgm:pt modelId="{A7C15368-1567-914F-9859-B065A61E9F62}" type="pres">
      <dgm:prSet presAssocID="{62726A47-4CD7-9C4C-8F50-BCE248195D69}" presName="sibTrans" presStyleLbl="sibTrans2D1" presStyleIdx="1" presStyleCnt="5"/>
      <dgm:spPr/>
      <dgm:t>
        <a:bodyPr/>
        <a:lstStyle/>
        <a:p>
          <a:endParaRPr lang="en-US"/>
        </a:p>
      </dgm:t>
    </dgm:pt>
    <dgm:pt modelId="{6D478332-2519-CD49-AF8F-3E07FAF05A5F}" type="pres">
      <dgm:prSet presAssocID="{ED0431CB-771F-5F4E-88F1-C9F438E88EDD}" presName="node" presStyleLbl="node1" presStyleIdx="2" presStyleCnt="5" custScaleX="161694" custScaleY="161694">
        <dgm:presLayoutVars>
          <dgm:bulletEnabled val="1"/>
        </dgm:presLayoutVars>
      </dgm:prSet>
      <dgm:spPr/>
      <dgm:t>
        <a:bodyPr/>
        <a:lstStyle/>
        <a:p>
          <a:endParaRPr lang="en-US"/>
        </a:p>
      </dgm:t>
    </dgm:pt>
    <dgm:pt modelId="{A2615A63-9EB5-3947-AD4C-795A221B18C0}" type="pres">
      <dgm:prSet presAssocID="{ED0431CB-771F-5F4E-88F1-C9F438E88EDD}" presName="dummy" presStyleCnt="0"/>
      <dgm:spPr/>
    </dgm:pt>
    <dgm:pt modelId="{298499B4-902E-4244-80BC-4957ED70DA11}" type="pres">
      <dgm:prSet presAssocID="{67D8FECD-39C6-BF47-BE8F-DB52701A4770}" presName="sibTrans" presStyleLbl="sibTrans2D1" presStyleIdx="2" presStyleCnt="5"/>
      <dgm:spPr/>
      <dgm:t>
        <a:bodyPr/>
        <a:lstStyle/>
        <a:p>
          <a:endParaRPr lang="en-US"/>
        </a:p>
      </dgm:t>
    </dgm:pt>
    <dgm:pt modelId="{D02F707F-B0C1-1340-8E0A-982BF3DEAFEA}" type="pres">
      <dgm:prSet presAssocID="{C9F05503-A8DA-FB4C-9489-6781CE2AC2E6}" presName="node" presStyleLbl="node1" presStyleIdx="3" presStyleCnt="5" custScaleX="161694" custScaleY="161694">
        <dgm:presLayoutVars>
          <dgm:bulletEnabled val="1"/>
        </dgm:presLayoutVars>
      </dgm:prSet>
      <dgm:spPr/>
      <dgm:t>
        <a:bodyPr/>
        <a:lstStyle/>
        <a:p>
          <a:endParaRPr lang="en-US"/>
        </a:p>
      </dgm:t>
    </dgm:pt>
    <dgm:pt modelId="{E25FA324-BC72-9D49-BD63-8C53DB00B4E7}" type="pres">
      <dgm:prSet presAssocID="{C9F05503-A8DA-FB4C-9489-6781CE2AC2E6}" presName="dummy" presStyleCnt="0"/>
      <dgm:spPr/>
    </dgm:pt>
    <dgm:pt modelId="{AEF31E17-EAE7-F743-98EB-263DB6FAC6EE}" type="pres">
      <dgm:prSet presAssocID="{7F66FF78-2F64-084C-BB21-38E4DF346A31}" presName="sibTrans" presStyleLbl="sibTrans2D1" presStyleIdx="3" presStyleCnt="5"/>
      <dgm:spPr/>
      <dgm:t>
        <a:bodyPr/>
        <a:lstStyle/>
        <a:p>
          <a:endParaRPr lang="en-US"/>
        </a:p>
      </dgm:t>
    </dgm:pt>
    <dgm:pt modelId="{0C378E5C-84B3-DE4E-ADA1-98DE33C8A330}" type="pres">
      <dgm:prSet presAssocID="{4C91A588-A749-6247-84CC-2121890C05D7}" presName="node" presStyleLbl="node1" presStyleIdx="4" presStyleCnt="5" custScaleX="161694" custScaleY="161694">
        <dgm:presLayoutVars>
          <dgm:bulletEnabled val="1"/>
        </dgm:presLayoutVars>
      </dgm:prSet>
      <dgm:spPr/>
      <dgm:t>
        <a:bodyPr/>
        <a:lstStyle/>
        <a:p>
          <a:endParaRPr lang="en-US"/>
        </a:p>
      </dgm:t>
    </dgm:pt>
    <dgm:pt modelId="{C89E2AA1-3CA7-484C-8290-B3140092CED6}" type="pres">
      <dgm:prSet presAssocID="{4C91A588-A749-6247-84CC-2121890C05D7}" presName="dummy" presStyleCnt="0"/>
      <dgm:spPr/>
    </dgm:pt>
    <dgm:pt modelId="{EFA183C1-3463-EC46-8AF4-C3CB642271E6}" type="pres">
      <dgm:prSet presAssocID="{FEAC4F28-E8E2-2648-98C4-A83789FF04D5}" presName="sibTrans" presStyleLbl="sibTrans2D1" presStyleIdx="4" presStyleCnt="5"/>
      <dgm:spPr/>
      <dgm:t>
        <a:bodyPr/>
        <a:lstStyle/>
        <a:p>
          <a:endParaRPr lang="en-US"/>
        </a:p>
      </dgm:t>
    </dgm:pt>
  </dgm:ptLst>
  <dgm:cxnLst>
    <dgm:cxn modelId="{75875C27-F847-1944-B88A-825AD4614160}" srcId="{E9082F01-568F-DF49-B7F8-05B8A0230995}" destId="{4C91A588-A749-6247-84CC-2121890C05D7}" srcOrd="4" destOrd="0" parTransId="{D8900826-283A-D54C-8957-A0DC918948C4}" sibTransId="{FEAC4F28-E8E2-2648-98C4-A83789FF04D5}"/>
    <dgm:cxn modelId="{06FAFCEA-0B40-45BB-9686-1B72D9206CC7}" type="presOf" srcId="{C9F05503-A8DA-FB4C-9489-6781CE2AC2E6}" destId="{D02F707F-B0C1-1340-8E0A-982BF3DEAFEA}" srcOrd="0" destOrd="0" presId="urn:microsoft.com/office/officeart/2005/8/layout/radial6"/>
    <dgm:cxn modelId="{C857AAD7-66E9-42E1-A25D-A25C58B43FBC}" type="presOf" srcId="{E9082F01-568F-DF49-B7F8-05B8A0230995}" destId="{F40F5068-AD63-DD43-B617-FC97C4F31172}" srcOrd="0" destOrd="0" presId="urn:microsoft.com/office/officeart/2005/8/layout/radial6"/>
    <dgm:cxn modelId="{ADE4D551-7F19-4394-9600-80FBA8CFE3F5}" type="presOf" srcId="{62F16947-0314-1F46-90DD-E616CB8D108A}" destId="{26FE2435-9D97-654A-8363-EBC04BCE7955}" srcOrd="0" destOrd="0" presId="urn:microsoft.com/office/officeart/2005/8/layout/radial6"/>
    <dgm:cxn modelId="{4F08648B-4BEC-0249-8115-93DB779F9874}" srcId="{AF7A66C0-317C-2744-A384-9B5EC82502A3}" destId="{E9082F01-568F-DF49-B7F8-05B8A0230995}" srcOrd="0" destOrd="0" parTransId="{BE65384B-C6E7-4C40-AB95-27939119200C}" sibTransId="{932F3E76-5866-0C4D-97AF-25C2EF1C5490}"/>
    <dgm:cxn modelId="{63909D22-13C5-B843-939A-4AD13A730F38}" srcId="{E9082F01-568F-DF49-B7F8-05B8A0230995}" destId="{ED0431CB-771F-5F4E-88F1-C9F438E88EDD}" srcOrd="2" destOrd="0" parTransId="{8D37ECAB-1B0B-2E40-8E41-ACE826499AA9}" sibTransId="{67D8FECD-39C6-BF47-BE8F-DB52701A4770}"/>
    <dgm:cxn modelId="{887D3AFF-3B11-3741-969D-03FB678BA7B5}" srcId="{E9082F01-568F-DF49-B7F8-05B8A0230995}" destId="{DFE2F3A4-D491-FD46-A0B4-411DAC3A0540}" srcOrd="1" destOrd="0" parTransId="{EED7CD8A-4088-7848-B3FA-7ED0A7C318C4}" sibTransId="{62726A47-4CD7-9C4C-8F50-BCE248195D69}"/>
    <dgm:cxn modelId="{D6FC8473-16A6-4846-8598-B7969B4BECD5}" type="presOf" srcId="{602F9D5C-FFB2-6B46-B882-EC9FA5FA1326}" destId="{FE38B5CB-B780-7143-A7DE-05B8952A8B74}" srcOrd="0" destOrd="0" presId="urn:microsoft.com/office/officeart/2005/8/layout/radial6"/>
    <dgm:cxn modelId="{95BD36E5-1CF0-43DD-AC4E-04F14DB2891E}" type="presOf" srcId="{7F66FF78-2F64-084C-BB21-38E4DF346A31}" destId="{AEF31E17-EAE7-F743-98EB-263DB6FAC6EE}" srcOrd="0" destOrd="0" presId="urn:microsoft.com/office/officeart/2005/8/layout/radial6"/>
    <dgm:cxn modelId="{7892FD6B-745B-46E3-92A5-8DC4E765C619}" type="presOf" srcId="{FEAC4F28-E8E2-2648-98C4-A83789FF04D5}" destId="{EFA183C1-3463-EC46-8AF4-C3CB642271E6}" srcOrd="0" destOrd="0" presId="urn:microsoft.com/office/officeart/2005/8/layout/radial6"/>
    <dgm:cxn modelId="{791E7288-E333-4140-A629-26DB8C67DADC}" srcId="{E9082F01-568F-DF49-B7F8-05B8A0230995}" destId="{C9F05503-A8DA-FB4C-9489-6781CE2AC2E6}" srcOrd="3" destOrd="0" parTransId="{EE576BB7-B7B3-044C-9CEE-CCBA42C1AA91}" sibTransId="{7F66FF78-2F64-084C-BB21-38E4DF346A31}"/>
    <dgm:cxn modelId="{9EE00447-83FE-D040-91D5-E7C25EE9C901}" srcId="{E9082F01-568F-DF49-B7F8-05B8A0230995}" destId="{602F9D5C-FFB2-6B46-B882-EC9FA5FA1326}" srcOrd="0" destOrd="0" parTransId="{AFBBE458-4E06-0B42-8919-A9C2BC13C611}" sibTransId="{62F16947-0314-1F46-90DD-E616CB8D108A}"/>
    <dgm:cxn modelId="{067BF321-CF08-4C21-A3A0-EC2910479E4C}" type="presOf" srcId="{AF7A66C0-317C-2744-A384-9B5EC82502A3}" destId="{6DD65AC3-6AAD-4F4E-8734-9DF6D6B32EB2}" srcOrd="0" destOrd="0" presId="urn:microsoft.com/office/officeart/2005/8/layout/radial6"/>
    <dgm:cxn modelId="{6FAA4F78-71B7-49ED-86BA-462041DD0F61}" type="presOf" srcId="{DFE2F3A4-D491-FD46-A0B4-411DAC3A0540}" destId="{16E3E2D5-9E16-8B45-9E42-93A88957CBA8}" srcOrd="0" destOrd="0" presId="urn:microsoft.com/office/officeart/2005/8/layout/radial6"/>
    <dgm:cxn modelId="{25F872A8-C82C-4A81-B3D1-183F6A7FB172}" type="presOf" srcId="{67D8FECD-39C6-BF47-BE8F-DB52701A4770}" destId="{298499B4-902E-4244-80BC-4957ED70DA11}" srcOrd="0" destOrd="0" presId="urn:microsoft.com/office/officeart/2005/8/layout/radial6"/>
    <dgm:cxn modelId="{BC648F0E-5A2F-4567-BE10-CAD22D94B68D}" type="presOf" srcId="{ED0431CB-771F-5F4E-88F1-C9F438E88EDD}" destId="{6D478332-2519-CD49-AF8F-3E07FAF05A5F}" srcOrd="0" destOrd="0" presId="urn:microsoft.com/office/officeart/2005/8/layout/radial6"/>
    <dgm:cxn modelId="{DC8D2C68-2465-44A5-A5E0-447F9B8E3E6E}" type="presOf" srcId="{62726A47-4CD7-9C4C-8F50-BCE248195D69}" destId="{A7C15368-1567-914F-9859-B065A61E9F62}" srcOrd="0" destOrd="0" presId="urn:microsoft.com/office/officeart/2005/8/layout/radial6"/>
    <dgm:cxn modelId="{F41E4358-7A79-4166-9BF8-1385FDA10CB0}" type="presOf" srcId="{4C91A588-A749-6247-84CC-2121890C05D7}" destId="{0C378E5C-84B3-DE4E-ADA1-98DE33C8A330}" srcOrd="0" destOrd="0" presId="urn:microsoft.com/office/officeart/2005/8/layout/radial6"/>
    <dgm:cxn modelId="{F44C8176-380F-4388-9BC0-05DF095BFA6C}" type="presParOf" srcId="{6DD65AC3-6AAD-4F4E-8734-9DF6D6B32EB2}" destId="{F40F5068-AD63-DD43-B617-FC97C4F31172}" srcOrd="0" destOrd="0" presId="urn:microsoft.com/office/officeart/2005/8/layout/radial6"/>
    <dgm:cxn modelId="{D812786A-3BD8-4EFE-B569-F8238237A6A3}" type="presParOf" srcId="{6DD65AC3-6AAD-4F4E-8734-9DF6D6B32EB2}" destId="{FE38B5CB-B780-7143-A7DE-05B8952A8B74}" srcOrd="1" destOrd="0" presId="urn:microsoft.com/office/officeart/2005/8/layout/radial6"/>
    <dgm:cxn modelId="{6F773359-3400-48AB-AECD-2B1978AF4D35}" type="presParOf" srcId="{6DD65AC3-6AAD-4F4E-8734-9DF6D6B32EB2}" destId="{B3AEE0C9-7F0C-6A4E-8322-84ABE52FFEB6}" srcOrd="2" destOrd="0" presId="urn:microsoft.com/office/officeart/2005/8/layout/radial6"/>
    <dgm:cxn modelId="{9F274E6B-9CF7-496B-AA1A-BA9D1E722A8D}" type="presParOf" srcId="{6DD65AC3-6AAD-4F4E-8734-9DF6D6B32EB2}" destId="{26FE2435-9D97-654A-8363-EBC04BCE7955}" srcOrd="3" destOrd="0" presId="urn:microsoft.com/office/officeart/2005/8/layout/radial6"/>
    <dgm:cxn modelId="{22B21B9A-4493-4D60-A6BD-FCAC4284A21D}" type="presParOf" srcId="{6DD65AC3-6AAD-4F4E-8734-9DF6D6B32EB2}" destId="{16E3E2D5-9E16-8B45-9E42-93A88957CBA8}" srcOrd="4" destOrd="0" presId="urn:microsoft.com/office/officeart/2005/8/layout/radial6"/>
    <dgm:cxn modelId="{B4201D02-5E61-4D4D-8A60-CDB8BD0B9748}" type="presParOf" srcId="{6DD65AC3-6AAD-4F4E-8734-9DF6D6B32EB2}" destId="{3773E558-DA5F-6342-9C97-D17B20F6EF4F}" srcOrd="5" destOrd="0" presId="urn:microsoft.com/office/officeart/2005/8/layout/radial6"/>
    <dgm:cxn modelId="{FA1D3FB5-FBF0-4B37-B045-5F7BF3C67F92}" type="presParOf" srcId="{6DD65AC3-6AAD-4F4E-8734-9DF6D6B32EB2}" destId="{A7C15368-1567-914F-9859-B065A61E9F62}" srcOrd="6" destOrd="0" presId="urn:microsoft.com/office/officeart/2005/8/layout/radial6"/>
    <dgm:cxn modelId="{C61BB8FF-8B91-4E26-83B8-BE48119387FC}" type="presParOf" srcId="{6DD65AC3-6AAD-4F4E-8734-9DF6D6B32EB2}" destId="{6D478332-2519-CD49-AF8F-3E07FAF05A5F}" srcOrd="7" destOrd="0" presId="urn:microsoft.com/office/officeart/2005/8/layout/radial6"/>
    <dgm:cxn modelId="{285BCCD7-3F49-4F8D-9AA5-451E929A8E66}" type="presParOf" srcId="{6DD65AC3-6AAD-4F4E-8734-9DF6D6B32EB2}" destId="{A2615A63-9EB5-3947-AD4C-795A221B18C0}" srcOrd="8" destOrd="0" presId="urn:microsoft.com/office/officeart/2005/8/layout/radial6"/>
    <dgm:cxn modelId="{8A4D073E-ECBF-4831-97B9-9C11E7985551}" type="presParOf" srcId="{6DD65AC3-6AAD-4F4E-8734-9DF6D6B32EB2}" destId="{298499B4-902E-4244-80BC-4957ED70DA11}" srcOrd="9" destOrd="0" presId="urn:microsoft.com/office/officeart/2005/8/layout/radial6"/>
    <dgm:cxn modelId="{1919DB55-AC57-4B4C-85CC-DEF82E8BE586}" type="presParOf" srcId="{6DD65AC3-6AAD-4F4E-8734-9DF6D6B32EB2}" destId="{D02F707F-B0C1-1340-8E0A-982BF3DEAFEA}" srcOrd="10" destOrd="0" presId="urn:microsoft.com/office/officeart/2005/8/layout/radial6"/>
    <dgm:cxn modelId="{A2521BF7-985D-4E78-BC25-0A64167A818E}" type="presParOf" srcId="{6DD65AC3-6AAD-4F4E-8734-9DF6D6B32EB2}" destId="{E25FA324-BC72-9D49-BD63-8C53DB00B4E7}" srcOrd="11" destOrd="0" presId="urn:microsoft.com/office/officeart/2005/8/layout/radial6"/>
    <dgm:cxn modelId="{8725D573-CA38-49A8-81D1-0D7159E12F58}" type="presParOf" srcId="{6DD65AC3-6AAD-4F4E-8734-9DF6D6B32EB2}" destId="{AEF31E17-EAE7-F743-98EB-263DB6FAC6EE}" srcOrd="12" destOrd="0" presId="urn:microsoft.com/office/officeart/2005/8/layout/radial6"/>
    <dgm:cxn modelId="{B4C7FC3F-5DBA-4BA1-B195-BC2AF0C45073}" type="presParOf" srcId="{6DD65AC3-6AAD-4F4E-8734-9DF6D6B32EB2}" destId="{0C378E5C-84B3-DE4E-ADA1-98DE33C8A330}" srcOrd="13" destOrd="0" presId="urn:microsoft.com/office/officeart/2005/8/layout/radial6"/>
    <dgm:cxn modelId="{4F836F25-EA73-412F-90DF-5DEE2B8BA33E}" type="presParOf" srcId="{6DD65AC3-6AAD-4F4E-8734-9DF6D6B32EB2}" destId="{C89E2AA1-3CA7-484C-8290-B3140092CED6}" srcOrd="14" destOrd="0" presId="urn:microsoft.com/office/officeart/2005/8/layout/radial6"/>
    <dgm:cxn modelId="{5C92F4FE-52F6-451F-8CB7-96212ECE1F1C}" type="presParOf" srcId="{6DD65AC3-6AAD-4F4E-8734-9DF6D6B32EB2}" destId="{EFA183C1-3463-EC46-8AF4-C3CB642271E6}" srcOrd="15" destOrd="0" presId="urn:microsoft.com/office/officeart/2005/8/layout/radial6"/>
  </dgm:cxnLst>
  <dgm:bg>
    <a:noFill/>
    <a:effect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9EA84FB9-DEF0-496A-9FC5-78A47C703174}" type="doc">
      <dgm:prSet loTypeId="urn:microsoft.com/office/officeart/2005/8/layout/rings+Icon" loCatId="officeonline" qsTypeId="urn:microsoft.com/office/officeart/2005/8/quickstyle/simple1" qsCatId="simple" csTypeId="urn:microsoft.com/office/officeart/2005/8/colors/colorful5" csCatId="colorful" phldr="1"/>
      <dgm:spPr/>
    </dgm:pt>
    <dgm:pt modelId="{D014F7D7-9DC5-4C87-A40F-D65CE1CB4D76}">
      <dgm:prSet phldrT="[Text]" custT="1"/>
      <dgm:spPr/>
      <dgm:t>
        <a:bodyPr/>
        <a:lstStyle/>
        <a:p>
          <a:r>
            <a:rPr lang="en-US" sz="1600" dirty="0" smtClean="0"/>
            <a:t>Definitions &amp; Taxonomies</a:t>
          </a:r>
          <a:endParaRPr lang="en-US" sz="1600" dirty="0"/>
        </a:p>
      </dgm:t>
    </dgm:pt>
    <dgm:pt modelId="{AB3F96F3-4FFB-4400-B574-2081BFEEE349}" type="parTrans" cxnId="{D96B2C90-1636-4140-B4C7-9F1C09FA3A4B}">
      <dgm:prSet/>
      <dgm:spPr/>
      <dgm:t>
        <a:bodyPr/>
        <a:lstStyle/>
        <a:p>
          <a:endParaRPr lang="en-US" sz="1600"/>
        </a:p>
      </dgm:t>
    </dgm:pt>
    <dgm:pt modelId="{9A451329-56E4-424B-AEAE-4FC9584EE9B4}" type="sibTrans" cxnId="{D96B2C90-1636-4140-B4C7-9F1C09FA3A4B}">
      <dgm:prSet/>
      <dgm:spPr/>
      <dgm:t>
        <a:bodyPr/>
        <a:lstStyle/>
        <a:p>
          <a:endParaRPr lang="en-US" sz="1600"/>
        </a:p>
      </dgm:t>
    </dgm:pt>
    <dgm:pt modelId="{CD408439-4024-4CFE-B66B-421E3EBCBF99}">
      <dgm:prSet phldrT="[Text]" custT="1"/>
      <dgm:spPr/>
      <dgm:t>
        <a:bodyPr/>
        <a:lstStyle/>
        <a:p>
          <a:r>
            <a:rPr lang="en-US" sz="1600" dirty="0" smtClean="0"/>
            <a:t>Security &amp; Privacy</a:t>
          </a:r>
          <a:endParaRPr lang="en-US" sz="1600" dirty="0"/>
        </a:p>
      </dgm:t>
    </dgm:pt>
    <dgm:pt modelId="{39F49F75-7BFB-46F8-A08B-331771C4218A}" type="parTrans" cxnId="{B4DFECAD-8F8E-48F8-ABEE-D720203C3A73}">
      <dgm:prSet/>
      <dgm:spPr/>
      <dgm:t>
        <a:bodyPr/>
        <a:lstStyle/>
        <a:p>
          <a:endParaRPr lang="en-US" sz="1600"/>
        </a:p>
      </dgm:t>
    </dgm:pt>
    <dgm:pt modelId="{E21C3EEC-3CB7-409E-B619-6FF0841AED22}" type="sibTrans" cxnId="{B4DFECAD-8F8E-48F8-ABEE-D720203C3A73}">
      <dgm:prSet/>
      <dgm:spPr/>
      <dgm:t>
        <a:bodyPr/>
        <a:lstStyle/>
        <a:p>
          <a:endParaRPr lang="en-US" sz="1600"/>
        </a:p>
      </dgm:t>
    </dgm:pt>
    <dgm:pt modelId="{7795E7DF-C9E6-483B-B1DD-9077DAD6620B}">
      <dgm:prSet phldrT="[Text]" custT="1"/>
      <dgm:spPr/>
      <dgm:t>
        <a:bodyPr/>
        <a:lstStyle/>
        <a:p>
          <a:r>
            <a:rPr lang="en-US" sz="1600" dirty="0" smtClean="0"/>
            <a:t>Reference Architecture</a:t>
          </a:r>
          <a:endParaRPr lang="en-US" sz="1600" dirty="0"/>
        </a:p>
      </dgm:t>
    </dgm:pt>
    <dgm:pt modelId="{C61598F1-E74A-4530-99EC-5EED4DFF0421}" type="parTrans" cxnId="{E75202ED-4C9F-492F-8A6E-71B3853A792A}">
      <dgm:prSet/>
      <dgm:spPr/>
      <dgm:t>
        <a:bodyPr/>
        <a:lstStyle/>
        <a:p>
          <a:endParaRPr lang="en-US" sz="1600"/>
        </a:p>
      </dgm:t>
    </dgm:pt>
    <dgm:pt modelId="{6B8098C5-E5CB-46DD-A9F6-87B662A048DE}" type="sibTrans" cxnId="{E75202ED-4C9F-492F-8A6E-71B3853A792A}">
      <dgm:prSet/>
      <dgm:spPr/>
      <dgm:t>
        <a:bodyPr/>
        <a:lstStyle/>
        <a:p>
          <a:endParaRPr lang="en-US" sz="1600"/>
        </a:p>
      </dgm:t>
    </dgm:pt>
    <dgm:pt modelId="{BB12CDB6-7C78-490A-B678-FE6E9E875709}">
      <dgm:prSet phldrT="[Text]" custT="1"/>
      <dgm:spPr/>
      <dgm:t>
        <a:bodyPr/>
        <a:lstStyle/>
        <a:p>
          <a:r>
            <a:rPr lang="en-US" sz="1600" dirty="0" smtClean="0"/>
            <a:t>Requirements &amp; Use Cases</a:t>
          </a:r>
          <a:endParaRPr lang="en-US" sz="1600" dirty="0"/>
        </a:p>
      </dgm:t>
    </dgm:pt>
    <dgm:pt modelId="{1A7C2CE2-E788-4FC5-AB89-07C24DD4974F}" type="parTrans" cxnId="{F6022FD9-EDF5-4D7F-9CEC-099DC4344EDE}">
      <dgm:prSet/>
      <dgm:spPr/>
      <dgm:t>
        <a:bodyPr/>
        <a:lstStyle/>
        <a:p>
          <a:endParaRPr lang="en-US" sz="1600"/>
        </a:p>
      </dgm:t>
    </dgm:pt>
    <dgm:pt modelId="{B091FA9E-2E34-4A42-992C-7C0BDFFB325E}" type="sibTrans" cxnId="{F6022FD9-EDF5-4D7F-9CEC-099DC4344EDE}">
      <dgm:prSet/>
      <dgm:spPr/>
      <dgm:t>
        <a:bodyPr/>
        <a:lstStyle/>
        <a:p>
          <a:endParaRPr lang="en-US" sz="1600"/>
        </a:p>
      </dgm:t>
    </dgm:pt>
    <dgm:pt modelId="{BA6AD64A-4C9B-4CFF-8F7A-A0E9797DC457}" type="pres">
      <dgm:prSet presAssocID="{9EA84FB9-DEF0-496A-9FC5-78A47C703174}" presName="Name0" presStyleCnt="0">
        <dgm:presLayoutVars>
          <dgm:chMax val="7"/>
          <dgm:dir/>
          <dgm:resizeHandles val="exact"/>
        </dgm:presLayoutVars>
      </dgm:prSet>
      <dgm:spPr/>
    </dgm:pt>
    <dgm:pt modelId="{7B816EE6-E9C8-475A-95B4-DF8D964BFCBE}" type="pres">
      <dgm:prSet presAssocID="{9EA84FB9-DEF0-496A-9FC5-78A47C703174}" presName="ellipse1" presStyleLbl="vennNode1" presStyleIdx="0" presStyleCnt="4">
        <dgm:presLayoutVars>
          <dgm:bulletEnabled val="1"/>
        </dgm:presLayoutVars>
      </dgm:prSet>
      <dgm:spPr/>
      <dgm:t>
        <a:bodyPr/>
        <a:lstStyle/>
        <a:p>
          <a:endParaRPr lang="en-US"/>
        </a:p>
      </dgm:t>
    </dgm:pt>
    <dgm:pt modelId="{F2F91996-0537-40FF-B5CE-E7E22DAFBFC4}" type="pres">
      <dgm:prSet presAssocID="{9EA84FB9-DEF0-496A-9FC5-78A47C703174}" presName="ellipse2" presStyleLbl="vennNode1" presStyleIdx="1" presStyleCnt="4">
        <dgm:presLayoutVars>
          <dgm:bulletEnabled val="1"/>
        </dgm:presLayoutVars>
      </dgm:prSet>
      <dgm:spPr/>
      <dgm:t>
        <a:bodyPr/>
        <a:lstStyle/>
        <a:p>
          <a:endParaRPr lang="en-US"/>
        </a:p>
      </dgm:t>
    </dgm:pt>
    <dgm:pt modelId="{47A0A162-9A59-47E1-9F74-35F752B6CA73}" type="pres">
      <dgm:prSet presAssocID="{9EA84FB9-DEF0-496A-9FC5-78A47C703174}" presName="ellipse3" presStyleLbl="vennNode1" presStyleIdx="2" presStyleCnt="4">
        <dgm:presLayoutVars>
          <dgm:bulletEnabled val="1"/>
        </dgm:presLayoutVars>
      </dgm:prSet>
      <dgm:spPr/>
      <dgm:t>
        <a:bodyPr/>
        <a:lstStyle/>
        <a:p>
          <a:endParaRPr lang="en-US"/>
        </a:p>
      </dgm:t>
    </dgm:pt>
    <dgm:pt modelId="{D4A2B838-4FCF-468C-AC71-7BCBA0646DA3}" type="pres">
      <dgm:prSet presAssocID="{9EA84FB9-DEF0-496A-9FC5-78A47C703174}" presName="ellipse4" presStyleLbl="vennNode1" presStyleIdx="3" presStyleCnt="4">
        <dgm:presLayoutVars>
          <dgm:bulletEnabled val="1"/>
        </dgm:presLayoutVars>
      </dgm:prSet>
      <dgm:spPr/>
      <dgm:t>
        <a:bodyPr/>
        <a:lstStyle/>
        <a:p>
          <a:endParaRPr lang="en-US"/>
        </a:p>
      </dgm:t>
    </dgm:pt>
  </dgm:ptLst>
  <dgm:cxnLst>
    <dgm:cxn modelId="{E5B9FE2D-3A04-476B-8CAA-4D1AA1C7927E}" type="presOf" srcId="{D014F7D7-9DC5-4C87-A40F-D65CE1CB4D76}" destId="{7B816EE6-E9C8-475A-95B4-DF8D964BFCBE}" srcOrd="0" destOrd="0" presId="urn:microsoft.com/office/officeart/2005/8/layout/rings+Icon"/>
    <dgm:cxn modelId="{D96B2C90-1636-4140-B4C7-9F1C09FA3A4B}" srcId="{9EA84FB9-DEF0-496A-9FC5-78A47C703174}" destId="{D014F7D7-9DC5-4C87-A40F-D65CE1CB4D76}" srcOrd="0" destOrd="0" parTransId="{AB3F96F3-4FFB-4400-B574-2081BFEEE349}" sibTransId="{9A451329-56E4-424B-AEAE-4FC9584EE9B4}"/>
    <dgm:cxn modelId="{BC70A9B8-6336-4752-A79E-9D89988F9D32}" type="presOf" srcId="{BB12CDB6-7C78-490A-B678-FE6E9E875709}" destId="{F2F91996-0537-40FF-B5CE-E7E22DAFBFC4}" srcOrd="0" destOrd="0" presId="urn:microsoft.com/office/officeart/2005/8/layout/rings+Icon"/>
    <dgm:cxn modelId="{B4DFECAD-8F8E-48F8-ABEE-D720203C3A73}" srcId="{9EA84FB9-DEF0-496A-9FC5-78A47C703174}" destId="{CD408439-4024-4CFE-B66B-421E3EBCBF99}" srcOrd="2" destOrd="0" parTransId="{39F49F75-7BFB-46F8-A08B-331771C4218A}" sibTransId="{E21C3EEC-3CB7-409E-B619-6FF0841AED22}"/>
    <dgm:cxn modelId="{30874BEB-9F73-4A5A-A65C-F0AE772B0CE7}" type="presOf" srcId="{7795E7DF-C9E6-483B-B1DD-9077DAD6620B}" destId="{D4A2B838-4FCF-468C-AC71-7BCBA0646DA3}" srcOrd="0" destOrd="0" presId="urn:microsoft.com/office/officeart/2005/8/layout/rings+Icon"/>
    <dgm:cxn modelId="{F6022FD9-EDF5-4D7F-9CEC-099DC4344EDE}" srcId="{9EA84FB9-DEF0-496A-9FC5-78A47C703174}" destId="{BB12CDB6-7C78-490A-B678-FE6E9E875709}" srcOrd="1" destOrd="0" parTransId="{1A7C2CE2-E788-4FC5-AB89-07C24DD4974F}" sibTransId="{B091FA9E-2E34-4A42-992C-7C0BDFFB325E}"/>
    <dgm:cxn modelId="{F877BE8F-F595-4394-9DF7-F7046AF7276A}" type="presOf" srcId="{CD408439-4024-4CFE-B66B-421E3EBCBF99}" destId="{47A0A162-9A59-47E1-9F74-35F752B6CA73}" srcOrd="0" destOrd="0" presId="urn:microsoft.com/office/officeart/2005/8/layout/rings+Icon"/>
    <dgm:cxn modelId="{E75202ED-4C9F-492F-8A6E-71B3853A792A}" srcId="{9EA84FB9-DEF0-496A-9FC5-78A47C703174}" destId="{7795E7DF-C9E6-483B-B1DD-9077DAD6620B}" srcOrd="3" destOrd="0" parTransId="{C61598F1-E74A-4530-99EC-5EED4DFF0421}" sibTransId="{6B8098C5-E5CB-46DD-A9F6-87B662A048DE}"/>
    <dgm:cxn modelId="{56113FA9-B87B-4BDB-A747-B5877CDA9CE3}" type="presOf" srcId="{9EA84FB9-DEF0-496A-9FC5-78A47C703174}" destId="{BA6AD64A-4C9B-4CFF-8F7A-A0E9797DC457}" srcOrd="0" destOrd="0" presId="urn:microsoft.com/office/officeart/2005/8/layout/rings+Icon"/>
    <dgm:cxn modelId="{F18C3D83-0D0F-41FC-B26B-570FCE83F70D}" type="presParOf" srcId="{BA6AD64A-4C9B-4CFF-8F7A-A0E9797DC457}" destId="{7B816EE6-E9C8-475A-95B4-DF8D964BFCBE}" srcOrd="0" destOrd="0" presId="urn:microsoft.com/office/officeart/2005/8/layout/rings+Icon"/>
    <dgm:cxn modelId="{01F52263-80D4-4EC6-9203-23988FF075F8}" type="presParOf" srcId="{BA6AD64A-4C9B-4CFF-8F7A-A0E9797DC457}" destId="{F2F91996-0537-40FF-B5CE-E7E22DAFBFC4}" srcOrd="1" destOrd="0" presId="urn:microsoft.com/office/officeart/2005/8/layout/rings+Icon"/>
    <dgm:cxn modelId="{DB374D16-F90D-4596-AD34-19434448330D}" type="presParOf" srcId="{BA6AD64A-4C9B-4CFF-8F7A-A0E9797DC457}" destId="{47A0A162-9A59-47E1-9F74-35F752B6CA73}" srcOrd="2" destOrd="0" presId="urn:microsoft.com/office/officeart/2005/8/layout/rings+Icon"/>
    <dgm:cxn modelId="{BC70916E-BBE2-4D5F-9265-25C26CA61974}" type="presParOf" srcId="{BA6AD64A-4C9B-4CFF-8F7A-A0E9797DC457}" destId="{D4A2B838-4FCF-468C-AC71-7BCBA0646DA3}" srcOrd="3" destOrd="0" presId="urn:microsoft.com/office/officeart/2005/8/layout/rings+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9EA2042-120A-444B-ADBA-0A3520FF8A25}" type="doc">
      <dgm:prSet loTypeId="urn:microsoft.com/office/officeart/2005/8/layout/process1" loCatId="process" qsTypeId="urn:microsoft.com/office/officeart/2005/8/quickstyle/simple1" qsCatId="simple" csTypeId="urn:microsoft.com/office/officeart/2005/8/colors/colorful2" csCatId="colorful" phldr="1"/>
      <dgm:spPr/>
    </dgm:pt>
    <dgm:pt modelId="{D51A623F-5A49-4674-BF00-09C8BA2B8714}">
      <dgm:prSet phldrT="[Text]"/>
      <dgm:spPr>
        <a:solidFill>
          <a:schemeClr val="accent2">
            <a:hueOff val="0"/>
            <a:satOff val="0"/>
            <a:lumOff val="0"/>
            <a:alpha val="70000"/>
          </a:schemeClr>
        </a:solidFill>
      </dgm:spPr>
      <dgm:t>
        <a:bodyPr/>
        <a:lstStyle/>
        <a:p>
          <a:r>
            <a:rPr lang="en-US" b="1" smtClean="0"/>
            <a:t>Adoption</a:t>
          </a:r>
          <a:endParaRPr lang="en-US" b="1" dirty="0"/>
        </a:p>
      </dgm:t>
    </dgm:pt>
    <dgm:pt modelId="{8530E123-3F5C-4833-B52E-0DECD785AF18}" type="parTrans" cxnId="{FB73F2C2-CC87-4DF9-8AFF-6E4D25AAEBFF}">
      <dgm:prSet/>
      <dgm:spPr/>
      <dgm:t>
        <a:bodyPr/>
        <a:lstStyle/>
        <a:p>
          <a:endParaRPr lang="en-US" b="1">
            <a:solidFill>
              <a:schemeClr val="bg1"/>
            </a:solidFill>
          </a:endParaRPr>
        </a:p>
      </dgm:t>
    </dgm:pt>
    <dgm:pt modelId="{440D8DA9-8E81-486E-BD56-22CBA1584C32}" type="sibTrans" cxnId="{FB73F2C2-CC87-4DF9-8AFF-6E4D25AAEBFF}">
      <dgm:prSet/>
      <dgm:spPr/>
      <dgm:t>
        <a:bodyPr/>
        <a:lstStyle/>
        <a:p>
          <a:endParaRPr lang="en-US" b="1">
            <a:solidFill>
              <a:schemeClr val="bg1"/>
            </a:solidFill>
          </a:endParaRPr>
        </a:p>
      </dgm:t>
    </dgm:pt>
    <dgm:pt modelId="{B38791C1-0574-456F-B0BC-4672838B17A6}">
      <dgm:prSet phldrT="[Text]"/>
      <dgm:spPr>
        <a:solidFill>
          <a:schemeClr val="accent2">
            <a:hueOff val="-2040362"/>
            <a:satOff val="21107"/>
            <a:lumOff val="1371"/>
            <a:alpha val="70000"/>
          </a:schemeClr>
        </a:solidFill>
      </dgm:spPr>
      <dgm:t>
        <a:bodyPr/>
        <a:lstStyle/>
        <a:p>
          <a:r>
            <a:rPr lang="en-US" b="1" dirty="0" smtClean="0"/>
            <a:t>Implementation</a:t>
          </a:r>
          <a:endParaRPr lang="en-US" b="1" dirty="0"/>
        </a:p>
      </dgm:t>
    </dgm:pt>
    <dgm:pt modelId="{53C1B20F-C618-4F72-A061-04F8A92A09BC}" type="parTrans" cxnId="{FCF1EB70-37AA-4244-AE45-076489174F68}">
      <dgm:prSet/>
      <dgm:spPr/>
      <dgm:t>
        <a:bodyPr/>
        <a:lstStyle/>
        <a:p>
          <a:endParaRPr lang="en-US" b="1">
            <a:solidFill>
              <a:schemeClr val="bg1"/>
            </a:solidFill>
          </a:endParaRPr>
        </a:p>
      </dgm:t>
    </dgm:pt>
    <dgm:pt modelId="{D4E9CB07-B0C2-471D-965D-06C88EAA8544}" type="sibTrans" cxnId="{FCF1EB70-37AA-4244-AE45-076489174F68}">
      <dgm:prSet/>
      <dgm:spPr/>
      <dgm:t>
        <a:bodyPr/>
        <a:lstStyle/>
        <a:p>
          <a:endParaRPr lang="en-US" b="1">
            <a:solidFill>
              <a:schemeClr val="bg1"/>
            </a:solidFill>
          </a:endParaRPr>
        </a:p>
      </dgm:t>
    </dgm:pt>
    <dgm:pt modelId="{30D4B818-7867-48C6-80A2-2BD4D0B436AF}">
      <dgm:prSet phldrT="[Text]"/>
      <dgm:spPr>
        <a:solidFill>
          <a:schemeClr val="accent2">
            <a:hueOff val="-4080724"/>
            <a:satOff val="42214"/>
            <a:lumOff val="2742"/>
            <a:alpha val="70000"/>
          </a:schemeClr>
        </a:solidFill>
      </dgm:spPr>
      <dgm:t>
        <a:bodyPr/>
        <a:lstStyle/>
        <a:p>
          <a:r>
            <a:rPr lang="en-US" b="1" dirty="0" smtClean="0"/>
            <a:t>Resourcing</a:t>
          </a:r>
          <a:endParaRPr lang="en-US" b="1" dirty="0"/>
        </a:p>
      </dgm:t>
    </dgm:pt>
    <dgm:pt modelId="{6F5AE851-3264-44DF-8456-1422C01093A3}" type="parTrans" cxnId="{F6D4AC3D-5A70-4DAF-A939-30FC06927849}">
      <dgm:prSet/>
      <dgm:spPr/>
      <dgm:t>
        <a:bodyPr/>
        <a:lstStyle/>
        <a:p>
          <a:endParaRPr lang="en-US" b="1">
            <a:solidFill>
              <a:schemeClr val="bg1"/>
            </a:solidFill>
          </a:endParaRPr>
        </a:p>
      </dgm:t>
    </dgm:pt>
    <dgm:pt modelId="{659C16BA-EC9D-48BD-A551-357C20BF2A00}" type="sibTrans" cxnId="{F6D4AC3D-5A70-4DAF-A939-30FC06927849}">
      <dgm:prSet/>
      <dgm:spPr/>
      <dgm:t>
        <a:bodyPr/>
        <a:lstStyle/>
        <a:p>
          <a:endParaRPr lang="en-US" b="1">
            <a:solidFill>
              <a:schemeClr val="bg1"/>
            </a:solidFill>
          </a:endParaRPr>
        </a:p>
      </dgm:t>
    </dgm:pt>
    <dgm:pt modelId="{0C03980A-C6FB-4DAF-9D37-1E43868F9A9F}" type="pres">
      <dgm:prSet presAssocID="{C9EA2042-120A-444B-ADBA-0A3520FF8A25}" presName="Name0" presStyleCnt="0">
        <dgm:presLayoutVars>
          <dgm:dir/>
          <dgm:resizeHandles val="exact"/>
        </dgm:presLayoutVars>
      </dgm:prSet>
      <dgm:spPr/>
    </dgm:pt>
    <dgm:pt modelId="{A20037DF-AA5A-4944-AAD8-C1619AF185DB}" type="pres">
      <dgm:prSet presAssocID="{D51A623F-5A49-4674-BF00-09C8BA2B8714}" presName="node" presStyleLbl="node1" presStyleIdx="0" presStyleCnt="3" custLinFactNeighborY="11111">
        <dgm:presLayoutVars>
          <dgm:bulletEnabled val="1"/>
        </dgm:presLayoutVars>
      </dgm:prSet>
      <dgm:spPr/>
      <dgm:t>
        <a:bodyPr/>
        <a:lstStyle/>
        <a:p>
          <a:endParaRPr lang="en-US"/>
        </a:p>
      </dgm:t>
    </dgm:pt>
    <dgm:pt modelId="{DEC04BC8-495E-48ED-900F-246157FB9792}" type="pres">
      <dgm:prSet presAssocID="{440D8DA9-8E81-486E-BD56-22CBA1584C32}" presName="sibTrans" presStyleLbl="sibTrans2D1" presStyleIdx="0" presStyleCnt="2"/>
      <dgm:spPr/>
      <dgm:t>
        <a:bodyPr/>
        <a:lstStyle/>
        <a:p>
          <a:endParaRPr lang="en-US"/>
        </a:p>
      </dgm:t>
    </dgm:pt>
    <dgm:pt modelId="{30F7578E-9E09-49F7-9E58-3DE443FC68E9}" type="pres">
      <dgm:prSet presAssocID="{440D8DA9-8E81-486E-BD56-22CBA1584C32}" presName="connectorText" presStyleLbl="sibTrans2D1" presStyleIdx="0" presStyleCnt="2"/>
      <dgm:spPr/>
      <dgm:t>
        <a:bodyPr/>
        <a:lstStyle/>
        <a:p>
          <a:endParaRPr lang="en-US"/>
        </a:p>
      </dgm:t>
    </dgm:pt>
    <dgm:pt modelId="{F097F377-9301-45E4-9AFA-CB404AA2AC64}" type="pres">
      <dgm:prSet presAssocID="{B38791C1-0574-456F-B0BC-4672838B17A6}" presName="node" presStyleLbl="node1" presStyleIdx="1" presStyleCnt="3">
        <dgm:presLayoutVars>
          <dgm:bulletEnabled val="1"/>
        </dgm:presLayoutVars>
      </dgm:prSet>
      <dgm:spPr/>
      <dgm:t>
        <a:bodyPr/>
        <a:lstStyle/>
        <a:p>
          <a:endParaRPr lang="en-US"/>
        </a:p>
      </dgm:t>
    </dgm:pt>
    <dgm:pt modelId="{897178CD-4BEB-4F65-97E5-A4A212096A5B}" type="pres">
      <dgm:prSet presAssocID="{D4E9CB07-B0C2-471D-965D-06C88EAA8544}" presName="sibTrans" presStyleLbl="sibTrans2D1" presStyleIdx="1" presStyleCnt="2"/>
      <dgm:spPr/>
      <dgm:t>
        <a:bodyPr/>
        <a:lstStyle/>
        <a:p>
          <a:endParaRPr lang="en-US"/>
        </a:p>
      </dgm:t>
    </dgm:pt>
    <dgm:pt modelId="{D58B6BDF-0088-4674-A9E3-22BBC3282A87}" type="pres">
      <dgm:prSet presAssocID="{D4E9CB07-B0C2-471D-965D-06C88EAA8544}" presName="connectorText" presStyleLbl="sibTrans2D1" presStyleIdx="1" presStyleCnt="2"/>
      <dgm:spPr/>
      <dgm:t>
        <a:bodyPr/>
        <a:lstStyle/>
        <a:p>
          <a:endParaRPr lang="en-US"/>
        </a:p>
      </dgm:t>
    </dgm:pt>
    <dgm:pt modelId="{005C1C3F-FD58-46D1-B56B-E24DD18F8D53}" type="pres">
      <dgm:prSet presAssocID="{30D4B818-7867-48C6-80A2-2BD4D0B436AF}" presName="node" presStyleLbl="node1" presStyleIdx="2" presStyleCnt="3">
        <dgm:presLayoutVars>
          <dgm:bulletEnabled val="1"/>
        </dgm:presLayoutVars>
      </dgm:prSet>
      <dgm:spPr/>
      <dgm:t>
        <a:bodyPr/>
        <a:lstStyle/>
        <a:p>
          <a:endParaRPr lang="en-US"/>
        </a:p>
      </dgm:t>
    </dgm:pt>
  </dgm:ptLst>
  <dgm:cxnLst>
    <dgm:cxn modelId="{D3F2F0AF-935C-483B-B2AF-57479CEE79C2}" type="presOf" srcId="{D51A623F-5A49-4674-BF00-09C8BA2B8714}" destId="{A20037DF-AA5A-4944-AAD8-C1619AF185DB}" srcOrd="0" destOrd="0" presId="urn:microsoft.com/office/officeart/2005/8/layout/process1"/>
    <dgm:cxn modelId="{27AF15DD-2529-40EA-908D-BE3735007D20}" type="presOf" srcId="{440D8DA9-8E81-486E-BD56-22CBA1584C32}" destId="{DEC04BC8-495E-48ED-900F-246157FB9792}" srcOrd="0" destOrd="0" presId="urn:microsoft.com/office/officeart/2005/8/layout/process1"/>
    <dgm:cxn modelId="{FCF1EB70-37AA-4244-AE45-076489174F68}" srcId="{C9EA2042-120A-444B-ADBA-0A3520FF8A25}" destId="{B38791C1-0574-456F-B0BC-4672838B17A6}" srcOrd="1" destOrd="0" parTransId="{53C1B20F-C618-4F72-A061-04F8A92A09BC}" sibTransId="{D4E9CB07-B0C2-471D-965D-06C88EAA8544}"/>
    <dgm:cxn modelId="{FB73F2C2-CC87-4DF9-8AFF-6E4D25AAEBFF}" srcId="{C9EA2042-120A-444B-ADBA-0A3520FF8A25}" destId="{D51A623F-5A49-4674-BF00-09C8BA2B8714}" srcOrd="0" destOrd="0" parTransId="{8530E123-3F5C-4833-B52E-0DECD785AF18}" sibTransId="{440D8DA9-8E81-486E-BD56-22CBA1584C32}"/>
    <dgm:cxn modelId="{F6D4AC3D-5A70-4DAF-A939-30FC06927849}" srcId="{C9EA2042-120A-444B-ADBA-0A3520FF8A25}" destId="{30D4B818-7867-48C6-80A2-2BD4D0B436AF}" srcOrd="2" destOrd="0" parTransId="{6F5AE851-3264-44DF-8456-1422C01093A3}" sibTransId="{659C16BA-EC9D-48BD-A551-357C20BF2A00}"/>
    <dgm:cxn modelId="{CA85B807-39F0-4A90-B3EA-42D29C8E5FDE}" type="presOf" srcId="{B38791C1-0574-456F-B0BC-4672838B17A6}" destId="{F097F377-9301-45E4-9AFA-CB404AA2AC64}" srcOrd="0" destOrd="0" presId="urn:microsoft.com/office/officeart/2005/8/layout/process1"/>
    <dgm:cxn modelId="{6DD363F7-C1C1-43A2-8A63-6EA3286993FD}" type="presOf" srcId="{D4E9CB07-B0C2-471D-965D-06C88EAA8544}" destId="{D58B6BDF-0088-4674-A9E3-22BBC3282A87}" srcOrd="1" destOrd="0" presId="urn:microsoft.com/office/officeart/2005/8/layout/process1"/>
    <dgm:cxn modelId="{2E91250E-8AFA-48B1-8ED8-9308397A774F}" type="presOf" srcId="{30D4B818-7867-48C6-80A2-2BD4D0B436AF}" destId="{005C1C3F-FD58-46D1-B56B-E24DD18F8D53}" srcOrd="0" destOrd="0" presId="urn:microsoft.com/office/officeart/2005/8/layout/process1"/>
    <dgm:cxn modelId="{0D79BA18-1A1B-4638-9223-26AF57731D65}" type="presOf" srcId="{D4E9CB07-B0C2-471D-965D-06C88EAA8544}" destId="{897178CD-4BEB-4F65-97E5-A4A212096A5B}" srcOrd="0" destOrd="0" presId="urn:microsoft.com/office/officeart/2005/8/layout/process1"/>
    <dgm:cxn modelId="{EDC45BFE-84AB-4A4E-BF12-9BCBA0E5E7B2}" type="presOf" srcId="{440D8DA9-8E81-486E-BD56-22CBA1584C32}" destId="{30F7578E-9E09-49F7-9E58-3DE443FC68E9}" srcOrd="1" destOrd="0" presId="urn:microsoft.com/office/officeart/2005/8/layout/process1"/>
    <dgm:cxn modelId="{EF1EABC6-61D8-4923-A06A-9FDF87D7FDAA}" type="presOf" srcId="{C9EA2042-120A-444B-ADBA-0A3520FF8A25}" destId="{0C03980A-C6FB-4DAF-9D37-1E43868F9A9F}" srcOrd="0" destOrd="0" presId="urn:microsoft.com/office/officeart/2005/8/layout/process1"/>
    <dgm:cxn modelId="{1B055E98-B8D4-45B2-AA20-911D084D92F4}" type="presParOf" srcId="{0C03980A-C6FB-4DAF-9D37-1E43868F9A9F}" destId="{A20037DF-AA5A-4944-AAD8-C1619AF185DB}" srcOrd="0" destOrd="0" presId="urn:microsoft.com/office/officeart/2005/8/layout/process1"/>
    <dgm:cxn modelId="{71FAF1CF-15A2-4733-8C45-ACFA991BD727}" type="presParOf" srcId="{0C03980A-C6FB-4DAF-9D37-1E43868F9A9F}" destId="{DEC04BC8-495E-48ED-900F-246157FB9792}" srcOrd="1" destOrd="0" presId="urn:microsoft.com/office/officeart/2005/8/layout/process1"/>
    <dgm:cxn modelId="{67695F35-233E-4BF7-B0DA-48E78D406A0D}" type="presParOf" srcId="{DEC04BC8-495E-48ED-900F-246157FB9792}" destId="{30F7578E-9E09-49F7-9E58-3DE443FC68E9}" srcOrd="0" destOrd="0" presId="urn:microsoft.com/office/officeart/2005/8/layout/process1"/>
    <dgm:cxn modelId="{EC7C5A96-CBA5-41A4-B3D2-AD98365085A3}" type="presParOf" srcId="{0C03980A-C6FB-4DAF-9D37-1E43868F9A9F}" destId="{F097F377-9301-45E4-9AFA-CB404AA2AC64}" srcOrd="2" destOrd="0" presId="urn:microsoft.com/office/officeart/2005/8/layout/process1"/>
    <dgm:cxn modelId="{726DBD38-E0AF-4269-A306-5518F70ED5CB}" type="presParOf" srcId="{0C03980A-C6FB-4DAF-9D37-1E43868F9A9F}" destId="{897178CD-4BEB-4F65-97E5-A4A212096A5B}" srcOrd="3" destOrd="0" presId="urn:microsoft.com/office/officeart/2005/8/layout/process1"/>
    <dgm:cxn modelId="{A6501584-AC5F-471F-8DB1-0F52DC17ED26}" type="presParOf" srcId="{897178CD-4BEB-4F65-97E5-A4A212096A5B}" destId="{D58B6BDF-0088-4674-A9E3-22BBC3282A87}" srcOrd="0" destOrd="0" presId="urn:microsoft.com/office/officeart/2005/8/layout/process1"/>
    <dgm:cxn modelId="{3ACC0D11-6666-4F18-9207-1DBBA10D9813}" type="presParOf" srcId="{0C03980A-C6FB-4DAF-9D37-1E43868F9A9F}" destId="{005C1C3F-FD58-46D1-B56B-E24DD18F8D53}"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0A466-01FB-427E-B636-0F9846DBF726}">
      <dsp:nvSpPr>
        <dsp:cNvPr id="0" name=""/>
        <dsp:cNvSpPr/>
      </dsp:nvSpPr>
      <dsp:spPr>
        <a:xfrm>
          <a:off x="-4181639" y="-641667"/>
          <a:ext cx="4982562" cy="4982562"/>
        </a:xfrm>
        <a:prstGeom prst="blockArc">
          <a:avLst>
            <a:gd name="adj1" fmla="val 18900000"/>
            <a:gd name="adj2" fmla="val 2700000"/>
            <a:gd name="adj3" fmla="val 434"/>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0C03BA-B4AD-4C0C-AA47-223D3D97E442}">
      <dsp:nvSpPr>
        <dsp:cNvPr id="0" name=""/>
        <dsp:cNvSpPr/>
      </dsp:nvSpPr>
      <dsp:spPr>
        <a:xfrm>
          <a:off x="350831" y="231127"/>
          <a:ext cx="4805686" cy="46255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7150" tIns="55880" rIns="55880" bIns="55880" numCol="1" spcCol="1270" anchor="ctr" anchorCtr="0">
          <a:noAutofit/>
        </a:bodyPr>
        <a:lstStyle/>
        <a:p>
          <a:pPr lvl="0" algn="l" defTabSz="977900">
            <a:lnSpc>
              <a:spcPct val="90000"/>
            </a:lnSpc>
            <a:spcBef>
              <a:spcPct val="0"/>
            </a:spcBef>
            <a:spcAft>
              <a:spcPct val="35000"/>
            </a:spcAft>
          </a:pPr>
          <a:r>
            <a:rPr lang="en-US" sz="2200" b="1" kern="1200" dirty="0" smtClean="0"/>
            <a:t>Definitions &amp; Taxonomies</a:t>
          </a:r>
          <a:endParaRPr lang="en-US" sz="2200" b="1" kern="1200" dirty="0"/>
        </a:p>
      </dsp:txBody>
      <dsp:txXfrm>
        <a:off x="350831" y="231127"/>
        <a:ext cx="4805686" cy="462551"/>
      </dsp:txXfrm>
    </dsp:sp>
    <dsp:sp modelId="{020021EB-CF67-4F99-8DC8-9821EA2A8767}">
      <dsp:nvSpPr>
        <dsp:cNvPr id="0" name=""/>
        <dsp:cNvSpPr/>
      </dsp:nvSpPr>
      <dsp:spPr>
        <a:xfrm>
          <a:off x="61736" y="173308"/>
          <a:ext cx="578189" cy="578189"/>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1FAC9E-F7B9-4CE8-AAB2-8FCD0815DFFD}">
      <dsp:nvSpPr>
        <dsp:cNvPr id="0" name=""/>
        <dsp:cNvSpPr/>
      </dsp:nvSpPr>
      <dsp:spPr>
        <a:xfrm>
          <a:off x="682281" y="924733"/>
          <a:ext cx="4474235" cy="462551"/>
        </a:xfrm>
        <a:prstGeom prst="rect">
          <a:avLst/>
        </a:prstGeom>
        <a:solidFill>
          <a:schemeClr val="accent4">
            <a:hueOff val="-3887685"/>
            <a:satOff val="6953"/>
            <a:lumOff val="18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7150" tIns="55880" rIns="55880" bIns="55880" numCol="1" spcCol="1270" anchor="ctr" anchorCtr="0">
          <a:noAutofit/>
        </a:bodyPr>
        <a:lstStyle/>
        <a:p>
          <a:pPr lvl="0" algn="l" defTabSz="977900">
            <a:lnSpc>
              <a:spcPct val="90000"/>
            </a:lnSpc>
            <a:spcBef>
              <a:spcPct val="0"/>
            </a:spcBef>
            <a:spcAft>
              <a:spcPct val="35000"/>
            </a:spcAft>
          </a:pPr>
          <a:r>
            <a:rPr lang="en-US" sz="2200" b="1" kern="1200" dirty="0" smtClean="0"/>
            <a:t>Requirements &amp; Use Case</a:t>
          </a:r>
          <a:endParaRPr lang="en-US" sz="2200" b="1" kern="1200" dirty="0"/>
        </a:p>
      </dsp:txBody>
      <dsp:txXfrm>
        <a:off x="682281" y="924733"/>
        <a:ext cx="4474235" cy="462551"/>
      </dsp:txXfrm>
    </dsp:sp>
    <dsp:sp modelId="{C2A3F9C5-3A75-4836-8E9C-F90183D014D8}">
      <dsp:nvSpPr>
        <dsp:cNvPr id="0" name=""/>
        <dsp:cNvSpPr/>
      </dsp:nvSpPr>
      <dsp:spPr>
        <a:xfrm>
          <a:off x="393187" y="866914"/>
          <a:ext cx="578189" cy="578189"/>
        </a:xfrm>
        <a:prstGeom prst="ellipse">
          <a:avLst/>
        </a:prstGeom>
        <a:solidFill>
          <a:schemeClr val="lt1">
            <a:hueOff val="0"/>
            <a:satOff val="0"/>
            <a:lumOff val="0"/>
            <a:alphaOff val="0"/>
          </a:schemeClr>
        </a:solidFill>
        <a:ln w="12700" cap="flat" cmpd="sng" algn="ctr">
          <a:solidFill>
            <a:schemeClr val="accent4">
              <a:hueOff val="-3887685"/>
              <a:satOff val="6953"/>
              <a:lumOff val="18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4E3F07-6F33-4C34-AB30-169C91E77ABB}">
      <dsp:nvSpPr>
        <dsp:cNvPr id="0" name=""/>
        <dsp:cNvSpPr/>
      </dsp:nvSpPr>
      <dsp:spPr>
        <a:xfrm>
          <a:off x="784010" y="1618338"/>
          <a:ext cx="4372506" cy="462551"/>
        </a:xfrm>
        <a:prstGeom prst="rect">
          <a:avLst/>
        </a:prstGeom>
        <a:solidFill>
          <a:schemeClr val="accent4">
            <a:hueOff val="-7775370"/>
            <a:satOff val="13906"/>
            <a:lumOff val="3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7150" tIns="55880" rIns="55880" bIns="55880" numCol="1" spcCol="1270" anchor="ctr" anchorCtr="0">
          <a:noAutofit/>
        </a:bodyPr>
        <a:lstStyle/>
        <a:p>
          <a:pPr lvl="0" algn="l" defTabSz="977900">
            <a:lnSpc>
              <a:spcPct val="90000"/>
            </a:lnSpc>
            <a:spcBef>
              <a:spcPct val="0"/>
            </a:spcBef>
            <a:spcAft>
              <a:spcPct val="35000"/>
            </a:spcAft>
          </a:pPr>
          <a:r>
            <a:rPr lang="en-US" sz="2200" b="1" kern="1200" dirty="0" smtClean="0"/>
            <a:t>Security &amp; Privacy</a:t>
          </a:r>
          <a:endParaRPr lang="en-US" sz="2200" b="1" kern="1200" dirty="0"/>
        </a:p>
      </dsp:txBody>
      <dsp:txXfrm>
        <a:off x="784010" y="1618338"/>
        <a:ext cx="4372506" cy="462551"/>
      </dsp:txXfrm>
    </dsp:sp>
    <dsp:sp modelId="{677A11CE-CAC1-468F-9B5A-2949FC598A57}">
      <dsp:nvSpPr>
        <dsp:cNvPr id="0" name=""/>
        <dsp:cNvSpPr/>
      </dsp:nvSpPr>
      <dsp:spPr>
        <a:xfrm>
          <a:off x="494916" y="1560519"/>
          <a:ext cx="578189" cy="578189"/>
        </a:xfrm>
        <a:prstGeom prst="ellipse">
          <a:avLst/>
        </a:prstGeom>
        <a:solidFill>
          <a:schemeClr val="lt1">
            <a:hueOff val="0"/>
            <a:satOff val="0"/>
            <a:lumOff val="0"/>
            <a:alphaOff val="0"/>
          </a:schemeClr>
        </a:solidFill>
        <a:ln w="12700" cap="flat" cmpd="sng" algn="ctr">
          <a:solidFill>
            <a:schemeClr val="accent4">
              <a:hueOff val="-7775370"/>
              <a:satOff val="13906"/>
              <a:lumOff val="3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BEEE99-9C68-443D-BA7A-9F893C86C725}">
      <dsp:nvSpPr>
        <dsp:cNvPr id="0" name=""/>
        <dsp:cNvSpPr/>
      </dsp:nvSpPr>
      <dsp:spPr>
        <a:xfrm>
          <a:off x="682281" y="2311943"/>
          <a:ext cx="4474235" cy="462551"/>
        </a:xfrm>
        <a:prstGeom prst="rect">
          <a:avLst/>
        </a:prstGeom>
        <a:solidFill>
          <a:schemeClr val="accent4">
            <a:hueOff val="-11663055"/>
            <a:satOff val="20859"/>
            <a:lumOff val="5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7150" tIns="55880" rIns="55880" bIns="55880" numCol="1" spcCol="1270" anchor="ctr" anchorCtr="0">
          <a:noAutofit/>
        </a:bodyPr>
        <a:lstStyle/>
        <a:p>
          <a:pPr lvl="0" algn="l" defTabSz="977900">
            <a:lnSpc>
              <a:spcPct val="90000"/>
            </a:lnSpc>
            <a:spcBef>
              <a:spcPct val="0"/>
            </a:spcBef>
            <a:spcAft>
              <a:spcPct val="35000"/>
            </a:spcAft>
          </a:pPr>
          <a:r>
            <a:rPr lang="en-US" sz="2200" b="1" kern="1200" dirty="0" smtClean="0"/>
            <a:t>Reference Architecture</a:t>
          </a:r>
          <a:endParaRPr lang="en-US" sz="2200" b="1" kern="1200" dirty="0"/>
        </a:p>
      </dsp:txBody>
      <dsp:txXfrm>
        <a:off x="682281" y="2311943"/>
        <a:ext cx="4474235" cy="462551"/>
      </dsp:txXfrm>
    </dsp:sp>
    <dsp:sp modelId="{BB43CC2C-EE5B-4A9E-B255-CA4091079A8A}">
      <dsp:nvSpPr>
        <dsp:cNvPr id="0" name=""/>
        <dsp:cNvSpPr/>
      </dsp:nvSpPr>
      <dsp:spPr>
        <a:xfrm>
          <a:off x="393187" y="2254124"/>
          <a:ext cx="578189" cy="578189"/>
        </a:xfrm>
        <a:prstGeom prst="ellipse">
          <a:avLst/>
        </a:prstGeom>
        <a:solidFill>
          <a:schemeClr val="lt1">
            <a:hueOff val="0"/>
            <a:satOff val="0"/>
            <a:lumOff val="0"/>
            <a:alphaOff val="0"/>
          </a:schemeClr>
        </a:solidFill>
        <a:ln w="12700" cap="flat" cmpd="sng" algn="ctr">
          <a:solidFill>
            <a:schemeClr val="accent4">
              <a:hueOff val="-11663055"/>
              <a:satOff val="20859"/>
              <a:lumOff val="54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CF3DE1-2C8C-4516-99DC-CB65FCC01517}">
      <dsp:nvSpPr>
        <dsp:cNvPr id="0" name=""/>
        <dsp:cNvSpPr/>
      </dsp:nvSpPr>
      <dsp:spPr>
        <a:xfrm>
          <a:off x="350831" y="3005548"/>
          <a:ext cx="4805686" cy="462551"/>
        </a:xfrm>
        <a:prstGeom prst="rect">
          <a:avLst/>
        </a:prstGeom>
        <a:solidFill>
          <a:schemeClr val="accent4">
            <a:hueOff val="-15550739"/>
            <a:satOff val="27812"/>
            <a:lumOff val="7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7150" tIns="55880" rIns="55880" bIns="55880" numCol="1" spcCol="1270" anchor="ctr" anchorCtr="0">
          <a:noAutofit/>
        </a:bodyPr>
        <a:lstStyle/>
        <a:p>
          <a:pPr lvl="0" algn="l" defTabSz="977900">
            <a:lnSpc>
              <a:spcPct val="90000"/>
            </a:lnSpc>
            <a:spcBef>
              <a:spcPct val="0"/>
            </a:spcBef>
            <a:spcAft>
              <a:spcPct val="35000"/>
            </a:spcAft>
          </a:pPr>
          <a:r>
            <a:rPr lang="en-US" sz="2200" b="1" kern="1200" dirty="0" smtClean="0"/>
            <a:t>Technology Roadmap</a:t>
          </a:r>
          <a:endParaRPr lang="en-US" sz="2200" b="1" kern="1200" dirty="0"/>
        </a:p>
      </dsp:txBody>
      <dsp:txXfrm>
        <a:off x="350831" y="3005548"/>
        <a:ext cx="4805686" cy="462551"/>
      </dsp:txXfrm>
    </dsp:sp>
    <dsp:sp modelId="{C24E9FBA-4650-4357-BE8E-692E7F9CD095}">
      <dsp:nvSpPr>
        <dsp:cNvPr id="0" name=""/>
        <dsp:cNvSpPr/>
      </dsp:nvSpPr>
      <dsp:spPr>
        <a:xfrm>
          <a:off x="61736" y="2947729"/>
          <a:ext cx="578189" cy="578189"/>
        </a:xfrm>
        <a:prstGeom prst="ellipse">
          <a:avLst/>
        </a:prstGeom>
        <a:solidFill>
          <a:schemeClr val="lt1">
            <a:hueOff val="0"/>
            <a:satOff val="0"/>
            <a:lumOff val="0"/>
            <a:alphaOff val="0"/>
          </a:schemeClr>
        </a:solidFill>
        <a:ln w="12700" cap="flat" cmpd="sng" algn="ctr">
          <a:solidFill>
            <a:schemeClr val="accent4">
              <a:hueOff val="-15550739"/>
              <a:satOff val="27812"/>
              <a:lumOff val="725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659439" y="391420"/>
          <a:ext cx="2551035" cy="2551035"/>
        </a:xfrm>
        <a:prstGeom prst="blockArc">
          <a:avLst>
            <a:gd name="adj1" fmla="val 11880000"/>
            <a:gd name="adj2" fmla="val 16200000"/>
            <a:gd name="adj3" fmla="val 464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659439" y="391420"/>
          <a:ext cx="2551035" cy="2551035"/>
        </a:xfrm>
        <a:prstGeom prst="blockArc">
          <a:avLst>
            <a:gd name="adj1" fmla="val 7560000"/>
            <a:gd name="adj2" fmla="val 11880000"/>
            <a:gd name="adj3" fmla="val 464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659439" y="391420"/>
          <a:ext cx="2551035" cy="2551035"/>
        </a:xfrm>
        <a:prstGeom prst="blockArc">
          <a:avLst>
            <a:gd name="adj1" fmla="val 3240000"/>
            <a:gd name="adj2" fmla="val 7560000"/>
            <a:gd name="adj3" fmla="val 464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659439" y="391420"/>
          <a:ext cx="2551035" cy="2551035"/>
        </a:xfrm>
        <a:prstGeom prst="blockArc">
          <a:avLst>
            <a:gd name="adj1" fmla="val 20520000"/>
            <a:gd name="adj2" fmla="val 3240000"/>
            <a:gd name="adj3" fmla="val 464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659439" y="391420"/>
          <a:ext cx="2551035" cy="2551035"/>
        </a:xfrm>
        <a:prstGeom prst="blockArc">
          <a:avLst>
            <a:gd name="adj1" fmla="val 16200000"/>
            <a:gd name="adj2" fmla="val 20520000"/>
            <a:gd name="adj3" fmla="val 464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1194807" y="926788"/>
          <a:ext cx="1480299" cy="1480299"/>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NBD-PWG</a:t>
          </a:r>
          <a:endParaRPr lang="en-US" sz="2400" b="1" kern="1200" dirty="0"/>
        </a:p>
      </dsp:txBody>
      <dsp:txXfrm>
        <a:off x="1411592" y="1143573"/>
        <a:ext cx="1046729" cy="1046729"/>
      </dsp:txXfrm>
    </dsp:sp>
    <dsp:sp modelId="{FE38B5CB-B780-7143-A7DE-05B8952A8B74}">
      <dsp:nvSpPr>
        <dsp:cNvPr id="0" name=""/>
        <dsp:cNvSpPr/>
      </dsp:nvSpPr>
      <dsp:spPr>
        <a:xfrm>
          <a:off x="1269801" y="-244117"/>
          <a:ext cx="1330312" cy="1330312"/>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15240" tIns="0" rIns="15240" bIns="0" numCol="1" spcCol="1270" anchor="ctr" anchorCtr="0">
          <a:noAutofit/>
        </a:bodyPr>
        <a:lstStyle/>
        <a:p>
          <a:pPr lvl="0" algn="ctr" defTabSz="533400">
            <a:lnSpc>
              <a:spcPct val="90000"/>
            </a:lnSpc>
            <a:spcBef>
              <a:spcPct val="0"/>
            </a:spcBef>
            <a:spcAft>
              <a:spcPct val="35000"/>
            </a:spcAft>
          </a:pPr>
          <a:r>
            <a:rPr lang="en-US" sz="1200" kern="1200" dirty="0" smtClean="0"/>
            <a:t>Requirements and Use Cases</a:t>
          </a:r>
          <a:endParaRPr lang="en-US" sz="1200" kern="1200" dirty="0"/>
        </a:p>
      </dsp:txBody>
      <dsp:txXfrm>
        <a:off x="1464621" y="-49297"/>
        <a:ext cx="940672" cy="940672"/>
      </dsp:txXfrm>
    </dsp:sp>
    <dsp:sp modelId="{16E3E2D5-9E16-8B45-9E42-93A88957CBA8}">
      <dsp:nvSpPr>
        <dsp:cNvPr id="0" name=""/>
        <dsp:cNvSpPr/>
      </dsp:nvSpPr>
      <dsp:spPr>
        <a:xfrm>
          <a:off x="2454721" y="616778"/>
          <a:ext cx="1330312" cy="1330312"/>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0" rIns="15240" bIns="0" numCol="1" spcCol="1270" anchor="ctr" anchorCtr="0">
          <a:noAutofit/>
        </a:bodyPr>
        <a:lstStyle/>
        <a:p>
          <a:pPr lvl="0" algn="ctr" defTabSz="533400">
            <a:lnSpc>
              <a:spcPct val="90000"/>
            </a:lnSpc>
            <a:spcBef>
              <a:spcPct val="0"/>
            </a:spcBef>
            <a:spcAft>
              <a:spcPct val="35000"/>
            </a:spcAft>
          </a:pPr>
          <a:r>
            <a:rPr lang="en-US" sz="1200" kern="1200" dirty="0" smtClean="0"/>
            <a:t>Definitions &amp; Taxonomies </a:t>
          </a:r>
        </a:p>
      </dsp:txBody>
      <dsp:txXfrm>
        <a:off x="2649541" y="811598"/>
        <a:ext cx="940672" cy="940672"/>
      </dsp:txXfrm>
    </dsp:sp>
    <dsp:sp modelId="{6D478332-2519-CD49-AF8F-3E07FAF05A5F}">
      <dsp:nvSpPr>
        <dsp:cNvPr id="0" name=""/>
        <dsp:cNvSpPr/>
      </dsp:nvSpPr>
      <dsp:spPr>
        <a:xfrm>
          <a:off x="2002122" y="2009736"/>
          <a:ext cx="1330312" cy="1330312"/>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0" rIns="15240" bIns="0" numCol="1" spcCol="1270" anchor="ctr" anchorCtr="0">
          <a:noAutofit/>
        </a:bodyPr>
        <a:lstStyle/>
        <a:p>
          <a:pPr lvl="0" algn="ctr" defTabSz="533400">
            <a:lnSpc>
              <a:spcPct val="90000"/>
            </a:lnSpc>
            <a:spcBef>
              <a:spcPct val="0"/>
            </a:spcBef>
            <a:spcAft>
              <a:spcPct val="35000"/>
            </a:spcAft>
          </a:pPr>
          <a:r>
            <a:rPr lang="en-US" sz="1200" kern="1200" dirty="0" smtClean="0"/>
            <a:t>Security and Privacy</a:t>
          </a:r>
          <a:endParaRPr lang="en-US" sz="1200" kern="1200" dirty="0"/>
        </a:p>
      </dsp:txBody>
      <dsp:txXfrm>
        <a:off x="2196942" y="2204556"/>
        <a:ext cx="940672" cy="940672"/>
      </dsp:txXfrm>
    </dsp:sp>
    <dsp:sp modelId="{D02F707F-B0C1-1340-8E0A-982BF3DEAFEA}">
      <dsp:nvSpPr>
        <dsp:cNvPr id="0" name=""/>
        <dsp:cNvSpPr/>
      </dsp:nvSpPr>
      <dsp:spPr>
        <a:xfrm>
          <a:off x="537479" y="2009736"/>
          <a:ext cx="1330312" cy="1330312"/>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0" rIns="15240" bIns="0" numCol="1" spcCol="1270" anchor="ctr" anchorCtr="0">
          <a:noAutofit/>
        </a:bodyPr>
        <a:lstStyle/>
        <a:p>
          <a:pPr lvl="0" algn="ctr" defTabSz="533400">
            <a:lnSpc>
              <a:spcPct val="90000"/>
            </a:lnSpc>
            <a:spcBef>
              <a:spcPct val="0"/>
            </a:spcBef>
            <a:spcAft>
              <a:spcPct val="35000"/>
            </a:spcAft>
          </a:pPr>
          <a:r>
            <a:rPr lang="en-US" sz="1200" kern="1200" dirty="0" smtClean="0"/>
            <a:t>Reference Architecture</a:t>
          </a:r>
          <a:endParaRPr lang="en-US" sz="1200" kern="1200" dirty="0"/>
        </a:p>
      </dsp:txBody>
      <dsp:txXfrm>
        <a:off x="732299" y="2204556"/>
        <a:ext cx="940672" cy="940672"/>
      </dsp:txXfrm>
    </dsp:sp>
    <dsp:sp modelId="{0C378E5C-84B3-DE4E-ADA1-98DE33C8A330}">
      <dsp:nvSpPr>
        <dsp:cNvPr id="0" name=""/>
        <dsp:cNvSpPr/>
      </dsp:nvSpPr>
      <dsp:spPr>
        <a:xfrm>
          <a:off x="84880" y="616778"/>
          <a:ext cx="1330312" cy="1330312"/>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0" rIns="15240" bIns="0" numCol="1" spcCol="1270" anchor="ctr" anchorCtr="0">
          <a:noAutofit/>
        </a:bodyPr>
        <a:lstStyle/>
        <a:p>
          <a:pPr lvl="0" algn="ctr" defTabSz="533400">
            <a:lnSpc>
              <a:spcPct val="90000"/>
            </a:lnSpc>
            <a:spcBef>
              <a:spcPct val="0"/>
            </a:spcBef>
            <a:spcAft>
              <a:spcPct val="35000"/>
            </a:spcAft>
          </a:pPr>
          <a:r>
            <a:rPr lang="en-US" sz="1200" kern="1200" dirty="0" smtClean="0"/>
            <a:t>Technology Roadmap</a:t>
          </a:r>
          <a:endParaRPr lang="en-US" sz="1200" kern="1200" dirty="0"/>
        </a:p>
      </dsp:txBody>
      <dsp:txXfrm>
        <a:off x="279700" y="811598"/>
        <a:ext cx="940672" cy="94067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323187" y="191388"/>
          <a:ext cx="1258625" cy="1258625"/>
        </a:xfrm>
        <a:prstGeom prst="blockArc">
          <a:avLst>
            <a:gd name="adj1" fmla="val 11880000"/>
            <a:gd name="adj2" fmla="val 1620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323187" y="191388"/>
          <a:ext cx="1258625" cy="1258625"/>
        </a:xfrm>
        <a:prstGeom prst="blockArc">
          <a:avLst>
            <a:gd name="adj1" fmla="val 7560000"/>
            <a:gd name="adj2" fmla="val 1188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323187" y="191388"/>
          <a:ext cx="1258625" cy="1258625"/>
        </a:xfrm>
        <a:prstGeom prst="blockArc">
          <a:avLst>
            <a:gd name="adj1" fmla="val 3240000"/>
            <a:gd name="adj2" fmla="val 756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323187" y="191388"/>
          <a:ext cx="1258625" cy="1258625"/>
        </a:xfrm>
        <a:prstGeom prst="blockArc">
          <a:avLst>
            <a:gd name="adj1" fmla="val 20520000"/>
            <a:gd name="adj2" fmla="val 324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323187" y="191388"/>
          <a:ext cx="1258625" cy="1258625"/>
        </a:xfrm>
        <a:prstGeom prst="blockArc">
          <a:avLst>
            <a:gd name="adj1" fmla="val 16200000"/>
            <a:gd name="adj2" fmla="val 2052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588154" y="456356"/>
          <a:ext cx="728690" cy="728690"/>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t>NBD- PWG</a:t>
          </a:r>
          <a:endParaRPr lang="en-US" sz="1000" kern="1200" dirty="0"/>
        </a:p>
      </dsp:txBody>
      <dsp:txXfrm>
        <a:off x="694868" y="563070"/>
        <a:ext cx="515262" cy="515262"/>
      </dsp:txXfrm>
    </dsp:sp>
    <dsp:sp modelId="{FE38B5CB-B780-7143-A7DE-05B8952A8B74}">
      <dsp:nvSpPr>
        <dsp:cNvPr id="0" name=""/>
        <dsp:cNvSpPr/>
      </dsp:nvSpPr>
      <dsp:spPr>
        <a:xfrm>
          <a:off x="625070" y="-121460"/>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Definitions and Taxonomies</a:t>
          </a:r>
          <a:endParaRPr lang="en-US" sz="600" kern="1200" dirty="0"/>
        </a:p>
      </dsp:txBody>
      <dsp:txXfrm>
        <a:off x="720972" y="-25558"/>
        <a:ext cx="463054" cy="463054"/>
      </dsp:txXfrm>
    </dsp:sp>
    <dsp:sp modelId="{16E3E2D5-9E16-8B45-9E42-93A88957CBA8}">
      <dsp:nvSpPr>
        <dsp:cNvPr id="0" name=""/>
        <dsp:cNvSpPr/>
      </dsp:nvSpPr>
      <dsp:spPr>
        <a:xfrm>
          <a:off x="1209716" y="303309"/>
          <a:ext cx="654858" cy="654858"/>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b="0" kern="1200" dirty="0" smtClean="0">
              <a:solidFill>
                <a:srgbClr val="000000"/>
              </a:solidFill>
            </a:rPr>
            <a:t>Requirements</a:t>
          </a:r>
        </a:p>
      </dsp:txBody>
      <dsp:txXfrm>
        <a:off x="1305618" y="399211"/>
        <a:ext cx="463054" cy="463054"/>
      </dsp:txXfrm>
    </dsp:sp>
    <dsp:sp modelId="{6D478332-2519-CD49-AF8F-3E07FAF05A5F}">
      <dsp:nvSpPr>
        <dsp:cNvPr id="0" name=""/>
        <dsp:cNvSpPr/>
      </dsp:nvSpPr>
      <dsp:spPr>
        <a:xfrm>
          <a:off x="986401"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Security and Privacy</a:t>
          </a:r>
          <a:endParaRPr lang="en-US" sz="600" kern="1200" dirty="0"/>
        </a:p>
      </dsp:txBody>
      <dsp:txXfrm>
        <a:off x="1082303" y="1086504"/>
        <a:ext cx="463054" cy="463054"/>
      </dsp:txXfrm>
    </dsp:sp>
    <dsp:sp modelId="{D02F707F-B0C1-1340-8E0A-982BF3DEAFEA}">
      <dsp:nvSpPr>
        <dsp:cNvPr id="0" name=""/>
        <dsp:cNvSpPr/>
      </dsp:nvSpPr>
      <dsp:spPr>
        <a:xfrm>
          <a:off x="263739"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Reference Architecture</a:t>
          </a:r>
          <a:endParaRPr lang="en-US" sz="600" kern="1200" dirty="0"/>
        </a:p>
      </dsp:txBody>
      <dsp:txXfrm>
        <a:off x="359641" y="1086504"/>
        <a:ext cx="463054" cy="463054"/>
      </dsp:txXfrm>
    </dsp:sp>
    <dsp:sp modelId="{0C378E5C-84B3-DE4E-ADA1-98DE33C8A330}">
      <dsp:nvSpPr>
        <dsp:cNvPr id="0" name=""/>
        <dsp:cNvSpPr/>
      </dsp:nvSpPr>
      <dsp:spPr>
        <a:xfrm>
          <a:off x="40424"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Technology Roadmap</a:t>
          </a:r>
          <a:endParaRPr lang="en-US" sz="600" kern="1200" dirty="0"/>
        </a:p>
      </dsp:txBody>
      <dsp:txXfrm>
        <a:off x="136326" y="399211"/>
        <a:ext cx="463054" cy="4630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323187" y="191388"/>
          <a:ext cx="1258625" cy="1258625"/>
        </a:xfrm>
        <a:prstGeom prst="blockArc">
          <a:avLst>
            <a:gd name="adj1" fmla="val 11880000"/>
            <a:gd name="adj2" fmla="val 1620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323187" y="191388"/>
          <a:ext cx="1258625" cy="1258625"/>
        </a:xfrm>
        <a:prstGeom prst="blockArc">
          <a:avLst>
            <a:gd name="adj1" fmla="val 7560000"/>
            <a:gd name="adj2" fmla="val 1188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323187" y="191388"/>
          <a:ext cx="1258625" cy="1258625"/>
        </a:xfrm>
        <a:prstGeom prst="blockArc">
          <a:avLst>
            <a:gd name="adj1" fmla="val 3240000"/>
            <a:gd name="adj2" fmla="val 756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323187" y="191388"/>
          <a:ext cx="1258625" cy="1258625"/>
        </a:xfrm>
        <a:prstGeom prst="blockArc">
          <a:avLst>
            <a:gd name="adj1" fmla="val 20520000"/>
            <a:gd name="adj2" fmla="val 324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323187" y="191388"/>
          <a:ext cx="1258625" cy="1258625"/>
        </a:xfrm>
        <a:prstGeom prst="blockArc">
          <a:avLst>
            <a:gd name="adj1" fmla="val 16200000"/>
            <a:gd name="adj2" fmla="val 2052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588154" y="456356"/>
          <a:ext cx="728690" cy="728690"/>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t>NBD-  PWG</a:t>
          </a:r>
          <a:endParaRPr lang="en-US" sz="1000" kern="1200" dirty="0"/>
        </a:p>
      </dsp:txBody>
      <dsp:txXfrm>
        <a:off x="694868" y="563070"/>
        <a:ext cx="515262" cy="515262"/>
      </dsp:txXfrm>
    </dsp:sp>
    <dsp:sp modelId="{FE38B5CB-B780-7143-A7DE-05B8952A8B74}">
      <dsp:nvSpPr>
        <dsp:cNvPr id="0" name=""/>
        <dsp:cNvSpPr/>
      </dsp:nvSpPr>
      <dsp:spPr>
        <a:xfrm>
          <a:off x="625070" y="-121460"/>
          <a:ext cx="654858" cy="654858"/>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b="0" kern="1200" dirty="0" smtClean="0">
              <a:solidFill>
                <a:srgbClr val="000000"/>
              </a:solidFill>
            </a:rPr>
            <a:t>Definitions and Taxonomies</a:t>
          </a:r>
          <a:endParaRPr lang="en-US" sz="600" b="0" kern="1200" dirty="0">
            <a:solidFill>
              <a:srgbClr val="000000"/>
            </a:solidFill>
          </a:endParaRPr>
        </a:p>
      </dsp:txBody>
      <dsp:txXfrm>
        <a:off x="720972" y="-25558"/>
        <a:ext cx="463054" cy="463054"/>
      </dsp:txXfrm>
    </dsp:sp>
    <dsp:sp modelId="{16E3E2D5-9E16-8B45-9E42-93A88957CBA8}">
      <dsp:nvSpPr>
        <dsp:cNvPr id="0" name=""/>
        <dsp:cNvSpPr/>
      </dsp:nvSpPr>
      <dsp:spPr>
        <a:xfrm>
          <a:off x="1209716"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Requirements</a:t>
          </a:r>
        </a:p>
      </dsp:txBody>
      <dsp:txXfrm>
        <a:off x="1305618" y="399211"/>
        <a:ext cx="463054" cy="463054"/>
      </dsp:txXfrm>
    </dsp:sp>
    <dsp:sp modelId="{6D478332-2519-CD49-AF8F-3E07FAF05A5F}">
      <dsp:nvSpPr>
        <dsp:cNvPr id="0" name=""/>
        <dsp:cNvSpPr/>
      </dsp:nvSpPr>
      <dsp:spPr>
        <a:xfrm>
          <a:off x="986401"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Security and Privacy</a:t>
          </a:r>
          <a:endParaRPr lang="en-US" sz="600" kern="1200" dirty="0"/>
        </a:p>
      </dsp:txBody>
      <dsp:txXfrm>
        <a:off x="1082303" y="1086504"/>
        <a:ext cx="463054" cy="463054"/>
      </dsp:txXfrm>
    </dsp:sp>
    <dsp:sp modelId="{D02F707F-B0C1-1340-8E0A-982BF3DEAFEA}">
      <dsp:nvSpPr>
        <dsp:cNvPr id="0" name=""/>
        <dsp:cNvSpPr/>
      </dsp:nvSpPr>
      <dsp:spPr>
        <a:xfrm>
          <a:off x="263739"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Reference Architecture</a:t>
          </a:r>
          <a:endParaRPr lang="en-US" sz="600" kern="1200" dirty="0"/>
        </a:p>
      </dsp:txBody>
      <dsp:txXfrm>
        <a:off x="359641" y="1086504"/>
        <a:ext cx="463054" cy="463054"/>
      </dsp:txXfrm>
    </dsp:sp>
    <dsp:sp modelId="{0C378E5C-84B3-DE4E-ADA1-98DE33C8A330}">
      <dsp:nvSpPr>
        <dsp:cNvPr id="0" name=""/>
        <dsp:cNvSpPr/>
      </dsp:nvSpPr>
      <dsp:spPr>
        <a:xfrm>
          <a:off x="40424"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Technology Roadmap</a:t>
          </a:r>
          <a:endParaRPr lang="en-US" sz="600" kern="1200" dirty="0"/>
        </a:p>
      </dsp:txBody>
      <dsp:txXfrm>
        <a:off x="136326" y="399211"/>
        <a:ext cx="463054" cy="4630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323187" y="191388"/>
          <a:ext cx="1258625" cy="1258625"/>
        </a:xfrm>
        <a:prstGeom prst="blockArc">
          <a:avLst>
            <a:gd name="adj1" fmla="val 11880000"/>
            <a:gd name="adj2" fmla="val 1620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323187" y="191388"/>
          <a:ext cx="1258625" cy="1258625"/>
        </a:xfrm>
        <a:prstGeom prst="blockArc">
          <a:avLst>
            <a:gd name="adj1" fmla="val 7560000"/>
            <a:gd name="adj2" fmla="val 1188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323187" y="191388"/>
          <a:ext cx="1258625" cy="1258625"/>
        </a:xfrm>
        <a:prstGeom prst="blockArc">
          <a:avLst>
            <a:gd name="adj1" fmla="val 3240000"/>
            <a:gd name="adj2" fmla="val 756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323187" y="191388"/>
          <a:ext cx="1258625" cy="1258625"/>
        </a:xfrm>
        <a:prstGeom prst="blockArc">
          <a:avLst>
            <a:gd name="adj1" fmla="val 20520000"/>
            <a:gd name="adj2" fmla="val 324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323187" y="191388"/>
          <a:ext cx="1258625" cy="1258625"/>
        </a:xfrm>
        <a:prstGeom prst="blockArc">
          <a:avLst>
            <a:gd name="adj1" fmla="val 16200000"/>
            <a:gd name="adj2" fmla="val 2052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588154" y="456356"/>
          <a:ext cx="728690" cy="728690"/>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t>NBD-  PWG</a:t>
          </a:r>
          <a:endParaRPr lang="en-US" sz="1000" kern="1200" dirty="0"/>
        </a:p>
      </dsp:txBody>
      <dsp:txXfrm>
        <a:off x="694868" y="563070"/>
        <a:ext cx="515262" cy="515262"/>
      </dsp:txXfrm>
    </dsp:sp>
    <dsp:sp modelId="{FE38B5CB-B780-7143-A7DE-05B8952A8B74}">
      <dsp:nvSpPr>
        <dsp:cNvPr id="0" name=""/>
        <dsp:cNvSpPr/>
      </dsp:nvSpPr>
      <dsp:spPr>
        <a:xfrm>
          <a:off x="625070" y="-121460"/>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Definitions and Taxonomies</a:t>
          </a:r>
          <a:endParaRPr lang="en-US" sz="600" kern="1200" dirty="0"/>
        </a:p>
      </dsp:txBody>
      <dsp:txXfrm>
        <a:off x="720972" y="-25558"/>
        <a:ext cx="463054" cy="463054"/>
      </dsp:txXfrm>
    </dsp:sp>
    <dsp:sp modelId="{16E3E2D5-9E16-8B45-9E42-93A88957CBA8}">
      <dsp:nvSpPr>
        <dsp:cNvPr id="0" name=""/>
        <dsp:cNvSpPr/>
      </dsp:nvSpPr>
      <dsp:spPr>
        <a:xfrm>
          <a:off x="1209716"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Requirements</a:t>
          </a:r>
        </a:p>
      </dsp:txBody>
      <dsp:txXfrm>
        <a:off x="1305618" y="399211"/>
        <a:ext cx="463054" cy="463054"/>
      </dsp:txXfrm>
    </dsp:sp>
    <dsp:sp modelId="{6D478332-2519-CD49-AF8F-3E07FAF05A5F}">
      <dsp:nvSpPr>
        <dsp:cNvPr id="0" name=""/>
        <dsp:cNvSpPr/>
      </dsp:nvSpPr>
      <dsp:spPr>
        <a:xfrm>
          <a:off x="986401"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Security and Privacy</a:t>
          </a:r>
          <a:endParaRPr lang="en-US" sz="600" kern="1200" dirty="0"/>
        </a:p>
      </dsp:txBody>
      <dsp:txXfrm>
        <a:off x="1082303" y="1086504"/>
        <a:ext cx="463054" cy="463054"/>
      </dsp:txXfrm>
    </dsp:sp>
    <dsp:sp modelId="{D02F707F-B0C1-1340-8E0A-982BF3DEAFEA}">
      <dsp:nvSpPr>
        <dsp:cNvPr id="0" name=""/>
        <dsp:cNvSpPr/>
      </dsp:nvSpPr>
      <dsp:spPr>
        <a:xfrm>
          <a:off x="263739" y="990602"/>
          <a:ext cx="654858" cy="654858"/>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solidFill>
                <a:srgbClr val="000000"/>
              </a:solidFill>
            </a:rPr>
            <a:t>Reference Architecture</a:t>
          </a:r>
          <a:endParaRPr lang="en-US" sz="600" kern="1200" dirty="0">
            <a:solidFill>
              <a:srgbClr val="000000"/>
            </a:solidFill>
          </a:endParaRPr>
        </a:p>
      </dsp:txBody>
      <dsp:txXfrm>
        <a:off x="359641" y="1086504"/>
        <a:ext cx="463054" cy="463054"/>
      </dsp:txXfrm>
    </dsp:sp>
    <dsp:sp modelId="{0C378E5C-84B3-DE4E-ADA1-98DE33C8A330}">
      <dsp:nvSpPr>
        <dsp:cNvPr id="0" name=""/>
        <dsp:cNvSpPr/>
      </dsp:nvSpPr>
      <dsp:spPr>
        <a:xfrm>
          <a:off x="40424"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Technology Roadmap</a:t>
          </a:r>
          <a:endParaRPr lang="en-US" sz="600" kern="1200" dirty="0"/>
        </a:p>
      </dsp:txBody>
      <dsp:txXfrm>
        <a:off x="136326" y="399211"/>
        <a:ext cx="463054" cy="4630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323187" y="191388"/>
          <a:ext cx="1258625" cy="1258625"/>
        </a:xfrm>
        <a:prstGeom prst="blockArc">
          <a:avLst>
            <a:gd name="adj1" fmla="val 11880000"/>
            <a:gd name="adj2" fmla="val 1620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323187" y="191388"/>
          <a:ext cx="1258625" cy="1258625"/>
        </a:xfrm>
        <a:prstGeom prst="blockArc">
          <a:avLst>
            <a:gd name="adj1" fmla="val 7560000"/>
            <a:gd name="adj2" fmla="val 1188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323187" y="191388"/>
          <a:ext cx="1258625" cy="1258625"/>
        </a:xfrm>
        <a:prstGeom prst="blockArc">
          <a:avLst>
            <a:gd name="adj1" fmla="val 3240000"/>
            <a:gd name="adj2" fmla="val 756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323187" y="191388"/>
          <a:ext cx="1258625" cy="1258625"/>
        </a:xfrm>
        <a:prstGeom prst="blockArc">
          <a:avLst>
            <a:gd name="adj1" fmla="val 20520000"/>
            <a:gd name="adj2" fmla="val 324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323187" y="191388"/>
          <a:ext cx="1258625" cy="1258625"/>
        </a:xfrm>
        <a:prstGeom prst="blockArc">
          <a:avLst>
            <a:gd name="adj1" fmla="val 16200000"/>
            <a:gd name="adj2" fmla="val 2052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588154" y="456356"/>
          <a:ext cx="728690" cy="728690"/>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t>NBD-  PWG</a:t>
          </a:r>
          <a:endParaRPr lang="en-US" sz="1000" kern="1200" dirty="0"/>
        </a:p>
      </dsp:txBody>
      <dsp:txXfrm>
        <a:off x="694868" y="563070"/>
        <a:ext cx="515262" cy="515262"/>
      </dsp:txXfrm>
    </dsp:sp>
    <dsp:sp modelId="{FE38B5CB-B780-7143-A7DE-05B8952A8B74}">
      <dsp:nvSpPr>
        <dsp:cNvPr id="0" name=""/>
        <dsp:cNvSpPr/>
      </dsp:nvSpPr>
      <dsp:spPr>
        <a:xfrm>
          <a:off x="625070" y="-121460"/>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Definitions and Taxonomies</a:t>
          </a:r>
          <a:endParaRPr lang="en-US" sz="600" kern="1200" dirty="0"/>
        </a:p>
      </dsp:txBody>
      <dsp:txXfrm>
        <a:off x="720972" y="-25558"/>
        <a:ext cx="463054" cy="463054"/>
      </dsp:txXfrm>
    </dsp:sp>
    <dsp:sp modelId="{16E3E2D5-9E16-8B45-9E42-93A88957CBA8}">
      <dsp:nvSpPr>
        <dsp:cNvPr id="0" name=""/>
        <dsp:cNvSpPr/>
      </dsp:nvSpPr>
      <dsp:spPr>
        <a:xfrm>
          <a:off x="1209716"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Requirements</a:t>
          </a:r>
        </a:p>
      </dsp:txBody>
      <dsp:txXfrm>
        <a:off x="1305618" y="399211"/>
        <a:ext cx="463054" cy="463054"/>
      </dsp:txXfrm>
    </dsp:sp>
    <dsp:sp modelId="{6D478332-2519-CD49-AF8F-3E07FAF05A5F}">
      <dsp:nvSpPr>
        <dsp:cNvPr id="0" name=""/>
        <dsp:cNvSpPr/>
      </dsp:nvSpPr>
      <dsp:spPr>
        <a:xfrm>
          <a:off x="986401" y="990602"/>
          <a:ext cx="654858" cy="654858"/>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solidFill>
                <a:srgbClr val="000000"/>
              </a:solidFill>
            </a:rPr>
            <a:t>Security and Privacy</a:t>
          </a:r>
          <a:endParaRPr lang="en-US" sz="600" kern="1200" dirty="0">
            <a:solidFill>
              <a:srgbClr val="000000"/>
            </a:solidFill>
          </a:endParaRPr>
        </a:p>
      </dsp:txBody>
      <dsp:txXfrm>
        <a:off x="1082303" y="1086504"/>
        <a:ext cx="463054" cy="463054"/>
      </dsp:txXfrm>
    </dsp:sp>
    <dsp:sp modelId="{D02F707F-B0C1-1340-8E0A-982BF3DEAFEA}">
      <dsp:nvSpPr>
        <dsp:cNvPr id="0" name=""/>
        <dsp:cNvSpPr/>
      </dsp:nvSpPr>
      <dsp:spPr>
        <a:xfrm>
          <a:off x="263739"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Reference Architecture</a:t>
          </a:r>
          <a:endParaRPr lang="en-US" sz="600" kern="1200" dirty="0"/>
        </a:p>
      </dsp:txBody>
      <dsp:txXfrm>
        <a:off x="359641" y="1086504"/>
        <a:ext cx="463054" cy="463054"/>
      </dsp:txXfrm>
    </dsp:sp>
    <dsp:sp modelId="{0C378E5C-84B3-DE4E-ADA1-98DE33C8A330}">
      <dsp:nvSpPr>
        <dsp:cNvPr id="0" name=""/>
        <dsp:cNvSpPr/>
      </dsp:nvSpPr>
      <dsp:spPr>
        <a:xfrm>
          <a:off x="40424"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Technology Roadmap</a:t>
          </a:r>
          <a:endParaRPr lang="en-US" sz="600" kern="1200" dirty="0"/>
        </a:p>
      </dsp:txBody>
      <dsp:txXfrm>
        <a:off x="136326" y="399211"/>
        <a:ext cx="463054" cy="46305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39547-C474-4364-8EA0-C41A9F9F208A}">
      <dsp:nvSpPr>
        <dsp:cNvPr id="0" name=""/>
        <dsp:cNvSpPr/>
      </dsp:nvSpPr>
      <dsp:spPr>
        <a:xfrm rot="16200000">
          <a:off x="-651355" y="652202"/>
          <a:ext cx="3505200" cy="2200795"/>
        </a:xfrm>
        <a:prstGeom prst="flowChartManualOperation">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lvl="0" algn="l" defTabSz="800100">
            <a:lnSpc>
              <a:spcPct val="90000"/>
            </a:lnSpc>
            <a:spcBef>
              <a:spcPct val="0"/>
            </a:spcBef>
            <a:spcAft>
              <a:spcPct val="35000"/>
            </a:spcAft>
          </a:pPr>
          <a:r>
            <a:rPr lang="en-US" sz="1800" b="1" kern="1200" dirty="0" smtClean="0"/>
            <a:t>Requirements Scope</a:t>
          </a:r>
          <a:endParaRPr lang="en-US" sz="1800" b="1" kern="1200" dirty="0"/>
        </a:p>
        <a:p>
          <a:pPr marL="171450" lvl="1" indent="-171450" algn="l" defTabSz="800100">
            <a:lnSpc>
              <a:spcPct val="90000"/>
            </a:lnSpc>
            <a:spcBef>
              <a:spcPct val="0"/>
            </a:spcBef>
            <a:spcAft>
              <a:spcPct val="15000"/>
            </a:spcAft>
            <a:buChar char="••"/>
          </a:pPr>
          <a:r>
            <a:rPr lang="en-US" sz="1800" kern="1200" dirty="0" smtClean="0"/>
            <a:t>Infrastructure Security</a:t>
          </a:r>
          <a:endParaRPr lang="en-US" sz="1800" kern="1200" dirty="0"/>
        </a:p>
        <a:p>
          <a:pPr marL="171450" lvl="1" indent="-171450" algn="l" defTabSz="800100">
            <a:lnSpc>
              <a:spcPct val="90000"/>
            </a:lnSpc>
            <a:spcBef>
              <a:spcPct val="0"/>
            </a:spcBef>
            <a:spcAft>
              <a:spcPct val="15000"/>
            </a:spcAft>
            <a:buChar char="••"/>
          </a:pPr>
          <a:r>
            <a:rPr lang="en-US" sz="1800" kern="1200" dirty="0" smtClean="0"/>
            <a:t>Data Privacy</a:t>
          </a:r>
          <a:endParaRPr lang="en-US" sz="1800" kern="1200" dirty="0"/>
        </a:p>
        <a:p>
          <a:pPr marL="171450" lvl="1" indent="-171450" algn="l" defTabSz="800100">
            <a:lnSpc>
              <a:spcPct val="90000"/>
            </a:lnSpc>
            <a:spcBef>
              <a:spcPct val="0"/>
            </a:spcBef>
            <a:spcAft>
              <a:spcPct val="15000"/>
            </a:spcAft>
            <a:buChar char="••"/>
          </a:pPr>
          <a:r>
            <a:rPr lang="en-US" sz="1800" kern="1200" dirty="0" smtClean="0"/>
            <a:t>Data Management</a:t>
          </a:r>
          <a:endParaRPr lang="en-US" sz="1800" kern="1200" dirty="0"/>
        </a:p>
        <a:p>
          <a:pPr marL="171450" lvl="1" indent="-171450" algn="l" defTabSz="800100">
            <a:lnSpc>
              <a:spcPct val="90000"/>
            </a:lnSpc>
            <a:spcBef>
              <a:spcPct val="0"/>
            </a:spcBef>
            <a:spcAft>
              <a:spcPct val="15000"/>
            </a:spcAft>
            <a:buChar char="••"/>
          </a:pPr>
          <a:r>
            <a:rPr lang="en-US" sz="1800" kern="1200" dirty="0" smtClean="0"/>
            <a:t>Integrity &amp; Reactive Security</a:t>
          </a:r>
          <a:endParaRPr lang="en-US" sz="1800" kern="1200" dirty="0"/>
        </a:p>
      </dsp:txBody>
      <dsp:txXfrm rot="5400000">
        <a:off x="848" y="701039"/>
        <a:ext cx="2200795" cy="2103120"/>
      </dsp:txXfrm>
    </dsp:sp>
    <dsp:sp modelId="{87D39C58-AC86-4A52-992F-1F439258A074}">
      <dsp:nvSpPr>
        <dsp:cNvPr id="0" name=""/>
        <dsp:cNvSpPr/>
      </dsp:nvSpPr>
      <dsp:spPr>
        <a:xfrm rot="16200000">
          <a:off x="1481391" y="652202"/>
          <a:ext cx="3505200" cy="2200795"/>
        </a:xfrm>
        <a:prstGeom prst="flowChartManualOperation">
          <a:avLst/>
        </a:prstGeom>
        <a:solidFill>
          <a:schemeClr val="accent2">
            <a:hueOff val="-2040362"/>
            <a:satOff val="21107"/>
            <a:lumOff val="13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lvl="0" algn="l" defTabSz="800100">
            <a:lnSpc>
              <a:spcPct val="90000"/>
            </a:lnSpc>
            <a:spcBef>
              <a:spcPct val="0"/>
            </a:spcBef>
            <a:spcAft>
              <a:spcPct val="35000"/>
            </a:spcAft>
          </a:pPr>
          <a:r>
            <a:rPr lang="en-US" sz="1800" b="1" kern="1200" dirty="0" smtClean="0"/>
            <a:t>Requirements – </a:t>
          </a:r>
          <a:br>
            <a:rPr lang="en-US" sz="1800" b="1" kern="1200" dirty="0" smtClean="0"/>
          </a:br>
          <a:r>
            <a:rPr lang="en-US" sz="1800" b="1" kern="1200" dirty="0" smtClean="0"/>
            <a:t>Use Cases Studied</a:t>
          </a:r>
          <a:endParaRPr lang="en-US" sz="1800" b="1" kern="1200" dirty="0"/>
        </a:p>
        <a:p>
          <a:pPr marL="171450" lvl="1" indent="-171450" algn="l" defTabSz="800100">
            <a:lnSpc>
              <a:spcPct val="90000"/>
            </a:lnSpc>
            <a:spcBef>
              <a:spcPct val="0"/>
            </a:spcBef>
            <a:spcAft>
              <a:spcPct val="15000"/>
            </a:spcAft>
            <a:buChar char="••"/>
          </a:pPr>
          <a:r>
            <a:rPr lang="en-US" sz="1800" kern="1200" dirty="0" smtClean="0"/>
            <a:t>Retail (consumer)</a:t>
          </a:r>
          <a:endParaRPr lang="en-US" sz="1800" kern="1200" dirty="0"/>
        </a:p>
        <a:p>
          <a:pPr marL="171450" lvl="1" indent="-171450" algn="l" defTabSz="800100">
            <a:lnSpc>
              <a:spcPct val="90000"/>
            </a:lnSpc>
            <a:spcBef>
              <a:spcPct val="0"/>
            </a:spcBef>
            <a:spcAft>
              <a:spcPct val="15000"/>
            </a:spcAft>
            <a:buChar char="••"/>
          </a:pPr>
          <a:r>
            <a:rPr lang="en-US" sz="1800" kern="1200" dirty="0" smtClean="0"/>
            <a:t>Healthcare</a:t>
          </a:r>
          <a:endParaRPr lang="en-US" sz="1800" kern="1200" dirty="0"/>
        </a:p>
        <a:p>
          <a:pPr marL="171450" lvl="1" indent="-171450" algn="l" defTabSz="800100">
            <a:lnSpc>
              <a:spcPct val="90000"/>
            </a:lnSpc>
            <a:spcBef>
              <a:spcPct val="0"/>
            </a:spcBef>
            <a:spcAft>
              <a:spcPct val="15000"/>
            </a:spcAft>
            <a:buChar char="••"/>
          </a:pPr>
          <a:r>
            <a:rPr lang="en-US" sz="1800" kern="1200" dirty="0" smtClean="0"/>
            <a:t>Media</a:t>
          </a:r>
          <a:endParaRPr lang="en-US" sz="1800" kern="1200" dirty="0"/>
        </a:p>
        <a:p>
          <a:pPr marL="171450" lvl="1" indent="-171450" algn="l" defTabSz="800100">
            <a:lnSpc>
              <a:spcPct val="90000"/>
            </a:lnSpc>
            <a:spcBef>
              <a:spcPct val="0"/>
            </a:spcBef>
            <a:spcAft>
              <a:spcPct val="15000"/>
            </a:spcAft>
            <a:buChar char="••"/>
          </a:pPr>
          <a:r>
            <a:rPr lang="en-US" sz="1800" kern="1200" dirty="0" smtClean="0"/>
            <a:t>Government</a:t>
          </a:r>
          <a:endParaRPr lang="en-US" sz="1800" kern="1200" dirty="0"/>
        </a:p>
        <a:p>
          <a:pPr marL="171450" lvl="1" indent="-171450" algn="l" defTabSz="800100">
            <a:lnSpc>
              <a:spcPct val="90000"/>
            </a:lnSpc>
            <a:spcBef>
              <a:spcPct val="0"/>
            </a:spcBef>
            <a:spcAft>
              <a:spcPct val="15000"/>
            </a:spcAft>
            <a:buChar char="••"/>
          </a:pPr>
          <a:r>
            <a:rPr lang="en-US" sz="1800" kern="1200" dirty="0" smtClean="0"/>
            <a:t>Marketing</a:t>
          </a:r>
          <a:endParaRPr lang="en-US" sz="1800" kern="1200" dirty="0"/>
        </a:p>
      </dsp:txBody>
      <dsp:txXfrm rot="5400000">
        <a:off x="2133594" y="701039"/>
        <a:ext cx="2200795" cy="2103120"/>
      </dsp:txXfrm>
    </dsp:sp>
    <dsp:sp modelId="{C7F56FB1-1871-4118-840C-05245878E9A4}">
      <dsp:nvSpPr>
        <dsp:cNvPr id="0" name=""/>
        <dsp:cNvSpPr/>
      </dsp:nvSpPr>
      <dsp:spPr>
        <a:xfrm rot="16200000">
          <a:off x="3538805" y="652202"/>
          <a:ext cx="3505200" cy="2200795"/>
        </a:xfrm>
        <a:prstGeom prst="flowChartManualOperation">
          <a:avLst/>
        </a:prstGeom>
        <a:solidFill>
          <a:schemeClr val="accent2">
            <a:hueOff val="-4080723"/>
            <a:satOff val="42214"/>
            <a:lumOff val="27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lvl="0" algn="l" defTabSz="800100">
            <a:lnSpc>
              <a:spcPct val="90000"/>
            </a:lnSpc>
            <a:spcBef>
              <a:spcPct val="0"/>
            </a:spcBef>
            <a:spcAft>
              <a:spcPct val="35000"/>
            </a:spcAft>
          </a:pPr>
          <a:r>
            <a:rPr lang="en-US" sz="1800" b="1" kern="1200" dirty="0" smtClean="0"/>
            <a:t>Architecture &amp; Taxonomies</a:t>
          </a:r>
          <a:endParaRPr lang="en-US" sz="1800" b="1" kern="1200" dirty="0"/>
        </a:p>
        <a:p>
          <a:pPr marL="171450" lvl="1" indent="-171450" algn="l" defTabSz="800100">
            <a:lnSpc>
              <a:spcPct val="90000"/>
            </a:lnSpc>
            <a:spcBef>
              <a:spcPct val="0"/>
            </a:spcBef>
            <a:spcAft>
              <a:spcPct val="15000"/>
            </a:spcAft>
            <a:buChar char="••"/>
          </a:pPr>
          <a:r>
            <a:rPr lang="en-US" sz="1800" kern="1200" dirty="0" smtClean="0"/>
            <a:t>Privacy</a:t>
          </a:r>
          <a:endParaRPr lang="en-US" sz="1800" kern="1200" dirty="0"/>
        </a:p>
        <a:p>
          <a:pPr marL="171450" lvl="1" indent="-171450" algn="l" defTabSz="800100">
            <a:lnSpc>
              <a:spcPct val="90000"/>
            </a:lnSpc>
            <a:spcBef>
              <a:spcPct val="0"/>
            </a:spcBef>
            <a:spcAft>
              <a:spcPct val="15000"/>
            </a:spcAft>
            <a:buChar char="••"/>
          </a:pPr>
          <a:r>
            <a:rPr lang="en-US" sz="1800" kern="1200" dirty="0" smtClean="0"/>
            <a:t>Provenance</a:t>
          </a:r>
          <a:endParaRPr lang="en-US" sz="1800" kern="1200" dirty="0"/>
        </a:p>
        <a:p>
          <a:pPr marL="171450" lvl="1" indent="-171450" algn="l" defTabSz="800100">
            <a:lnSpc>
              <a:spcPct val="90000"/>
            </a:lnSpc>
            <a:spcBef>
              <a:spcPct val="0"/>
            </a:spcBef>
            <a:spcAft>
              <a:spcPct val="15000"/>
            </a:spcAft>
            <a:buChar char="••"/>
          </a:pPr>
          <a:r>
            <a:rPr lang="en-US" sz="1800" kern="1200" dirty="0" smtClean="0"/>
            <a:t>System Health</a:t>
          </a:r>
          <a:endParaRPr lang="en-US" sz="1800" kern="1200" dirty="0"/>
        </a:p>
      </dsp:txBody>
      <dsp:txXfrm rot="5400000">
        <a:off x="4191008" y="701039"/>
        <a:ext cx="2200795" cy="21031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183C1-3463-EC46-8AF4-C3CB642271E6}">
      <dsp:nvSpPr>
        <dsp:cNvPr id="0" name=""/>
        <dsp:cNvSpPr/>
      </dsp:nvSpPr>
      <dsp:spPr>
        <a:xfrm>
          <a:off x="323187" y="191388"/>
          <a:ext cx="1258625" cy="1258625"/>
        </a:xfrm>
        <a:prstGeom prst="blockArc">
          <a:avLst>
            <a:gd name="adj1" fmla="val 11880000"/>
            <a:gd name="adj2" fmla="val 1620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EF31E17-EAE7-F743-98EB-263DB6FAC6EE}">
      <dsp:nvSpPr>
        <dsp:cNvPr id="0" name=""/>
        <dsp:cNvSpPr/>
      </dsp:nvSpPr>
      <dsp:spPr>
        <a:xfrm>
          <a:off x="323187" y="191388"/>
          <a:ext cx="1258625" cy="1258625"/>
        </a:xfrm>
        <a:prstGeom prst="blockArc">
          <a:avLst>
            <a:gd name="adj1" fmla="val 7560000"/>
            <a:gd name="adj2" fmla="val 1188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98499B4-902E-4244-80BC-4957ED70DA11}">
      <dsp:nvSpPr>
        <dsp:cNvPr id="0" name=""/>
        <dsp:cNvSpPr/>
      </dsp:nvSpPr>
      <dsp:spPr>
        <a:xfrm>
          <a:off x="323187" y="191388"/>
          <a:ext cx="1258625" cy="1258625"/>
        </a:xfrm>
        <a:prstGeom prst="blockArc">
          <a:avLst>
            <a:gd name="adj1" fmla="val 3240000"/>
            <a:gd name="adj2" fmla="val 756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7C15368-1567-914F-9859-B065A61E9F62}">
      <dsp:nvSpPr>
        <dsp:cNvPr id="0" name=""/>
        <dsp:cNvSpPr/>
      </dsp:nvSpPr>
      <dsp:spPr>
        <a:xfrm>
          <a:off x="323187" y="191388"/>
          <a:ext cx="1258625" cy="1258625"/>
        </a:xfrm>
        <a:prstGeom prst="blockArc">
          <a:avLst>
            <a:gd name="adj1" fmla="val 20520000"/>
            <a:gd name="adj2" fmla="val 324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FE2435-9D97-654A-8363-EBC04BCE7955}">
      <dsp:nvSpPr>
        <dsp:cNvPr id="0" name=""/>
        <dsp:cNvSpPr/>
      </dsp:nvSpPr>
      <dsp:spPr>
        <a:xfrm>
          <a:off x="323187" y="191388"/>
          <a:ext cx="1258625" cy="1258625"/>
        </a:xfrm>
        <a:prstGeom prst="blockArc">
          <a:avLst>
            <a:gd name="adj1" fmla="val 16200000"/>
            <a:gd name="adj2" fmla="val 20520000"/>
            <a:gd name="adj3" fmla="val 4634"/>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F40F5068-AD63-DD43-B617-FC97C4F31172}">
      <dsp:nvSpPr>
        <dsp:cNvPr id="0" name=""/>
        <dsp:cNvSpPr/>
      </dsp:nvSpPr>
      <dsp:spPr>
        <a:xfrm>
          <a:off x="588154" y="456356"/>
          <a:ext cx="728690" cy="728690"/>
        </a:xfrm>
        <a:prstGeom prst="ellipse">
          <a:avLst/>
        </a:prstGeom>
        <a:solidFill>
          <a:schemeClr val="bg2">
            <a:lumMod val="75000"/>
            <a:lumOff val="2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smtClean="0"/>
            <a:t>NBD-  PWG</a:t>
          </a:r>
          <a:endParaRPr lang="en-US" sz="1000" kern="1200" dirty="0"/>
        </a:p>
      </dsp:txBody>
      <dsp:txXfrm>
        <a:off x="694868" y="563070"/>
        <a:ext cx="515262" cy="515262"/>
      </dsp:txXfrm>
    </dsp:sp>
    <dsp:sp modelId="{FE38B5CB-B780-7143-A7DE-05B8952A8B74}">
      <dsp:nvSpPr>
        <dsp:cNvPr id="0" name=""/>
        <dsp:cNvSpPr/>
      </dsp:nvSpPr>
      <dsp:spPr>
        <a:xfrm>
          <a:off x="625070" y="-121460"/>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hemeClr val="accent1"/>
        </a:lnRef>
        <a:fillRef idx="3">
          <a:schemeClr val="accent1"/>
        </a:fillRef>
        <a:effectRef idx="3">
          <a:schemeClr val="accent1"/>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Definitions and Taxonomies</a:t>
          </a:r>
          <a:endParaRPr lang="en-US" sz="600" kern="1200" dirty="0"/>
        </a:p>
      </dsp:txBody>
      <dsp:txXfrm>
        <a:off x="720972" y="-25558"/>
        <a:ext cx="463054" cy="463054"/>
      </dsp:txXfrm>
    </dsp:sp>
    <dsp:sp modelId="{16E3E2D5-9E16-8B45-9E42-93A88957CBA8}">
      <dsp:nvSpPr>
        <dsp:cNvPr id="0" name=""/>
        <dsp:cNvSpPr/>
      </dsp:nvSpPr>
      <dsp:spPr>
        <a:xfrm>
          <a:off x="1209716"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Requirements</a:t>
          </a:r>
        </a:p>
      </dsp:txBody>
      <dsp:txXfrm>
        <a:off x="1305618" y="399211"/>
        <a:ext cx="463054" cy="463054"/>
      </dsp:txXfrm>
    </dsp:sp>
    <dsp:sp modelId="{6D478332-2519-CD49-AF8F-3E07FAF05A5F}">
      <dsp:nvSpPr>
        <dsp:cNvPr id="0" name=""/>
        <dsp:cNvSpPr/>
      </dsp:nvSpPr>
      <dsp:spPr>
        <a:xfrm>
          <a:off x="986401" y="990602"/>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Security and Privacy</a:t>
          </a:r>
          <a:endParaRPr lang="en-US" sz="600" kern="1200" dirty="0"/>
        </a:p>
      </dsp:txBody>
      <dsp:txXfrm>
        <a:off x="1082303" y="1086504"/>
        <a:ext cx="463054" cy="463054"/>
      </dsp:txXfrm>
    </dsp:sp>
    <dsp:sp modelId="{D02F707F-B0C1-1340-8E0A-982BF3DEAFEA}">
      <dsp:nvSpPr>
        <dsp:cNvPr id="0" name=""/>
        <dsp:cNvSpPr/>
      </dsp:nvSpPr>
      <dsp:spPr>
        <a:xfrm>
          <a:off x="263739" y="990602"/>
          <a:ext cx="654858" cy="654858"/>
        </a:xfrm>
        <a:prstGeom prst="ellipse">
          <a:avLst/>
        </a:prstGeom>
        <a:solidFill>
          <a:schemeClr val="accent1">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solidFill>
                <a:srgbClr val="000000"/>
              </a:solidFill>
            </a:rPr>
            <a:t>Reference Architecture</a:t>
          </a:r>
          <a:endParaRPr lang="en-US" sz="600" kern="1200" dirty="0">
            <a:solidFill>
              <a:srgbClr val="000000"/>
            </a:solidFill>
          </a:endParaRPr>
        </a:p>
      </dsp:txBody>
      <dsp:txXfrm>
        <a:off x="359641" y="1086504"/>
        <a:ext cx="463054" cy="463054"/>
      </dsp:txXfrm>
    </dsp:sp>
    <dsp:sp modelId="{0C378E5C-84B3-DE4E-ADA1-98DE33C8A330}">
      <dsp:nvSpPr>
        <dsp:cNvPr id="0" name=""/>
        <dsp:cNvSpPr/>
      </dsp:nvSpPr>
      <dsp:spPr>
        <a:xfrm>
          <a:off x="40424" y="303309"/>
          <a:ext cx="654858" cy="654858"/>
        </a:xfrm>
        <a:prstGeom prst="ellipse">
          <a:avLst/>
        </a:prstGeom>
        <a:solidFill>
          <a:schemeClr val="bg2">
            <a:lumMod val="90000"/>
            <a:lumOff val="1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 tIns="0" rIns="7620" bIns="0" numCol="1" spcCol="1270" anchor="ctr" anchorCtr="0">
          <a:noAutofit/>
        </a:bodyPr>
        <a:lstStyle/>
        <a:p>
          <a:pPr lvl="0" algn="ctr" defTabSz="266700">
            <a:lnSpc>
              <a:spcPct val="90000"/>
            </a:lnSpc>
            <a:spcBef>
              <a:spcPct val="0"/>
            </a:spcBef>
            <a:spcAft>
              <a:spcPct val="35000"/>
            </a:spcAft>
          </a:pPr>
          <a:r>
            <a:rPr lang="en-US" sz="600" kern="1200" dirty="0" smtClean="0"/>
            <a:t>Technology Roadmap</a:t>
          </a:r>
          <a:endParaRPr lang="en-US" sz="600" kern="1200" dirty="0"/>
        </a:p>
      </dsp:txBody>
      <dsp:txXfrm>
        <a:off x="136326" y="399211"/>
        <a:ext cx="463054" cy="4630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16EE6-E9C8-475A-95B4-DF8D964BFCBE}">
      <dsp:nvSpPr>
        <dsp:cNvPr id="0" name=""/>
        <dsp:cNvSpPr/>
      </dsp:nvSpPr>
      <dsp:spPr>
        <a:xfrm>
          <a:off x="254207" y="0"/>
          <a:ext cx="1807534" cy="1807755"/>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Definitions &amp; Taxonomies</a:t>
          </a:r>
          <a:endParaRPr lang="en-US" sz="1600" kern="1200" dirty="0"/>
        </a:p>
      </dsp:txBody>
      <dsp:txXfrm>
        <a:off x="518914" y="264740"/>
        <a:ext cx="1278120" cy="1278275"/>
      </dsp:txXfrm>
    </dsp:sp>
    <dsp:sp modelId="{F2F91996-0537-40FF-B5CE-E7E22DAFBFC4}">
      <dsp:nvSpPr>
        <dsp:cNvPr id="0" name=""/>
        <dsp:cNvSpPr/>
      </dsp:nvSpPr>
      <dsp:spPr>
        <a:xfrm>
          <a:off x="1184177" y="1205672"/>
          <a:ext cx="1807534" cy="1807755"/>
        </a:xfrm>
        <a:prstGeom prst="ellipse">
          <a:avLst/>
        </a:prstGeom>
        <a:solidFill>
          <a:schemeClr val="accent5">
            <a:alpha val="50000"/>
            <a:hueOff val="5721480"/>
            <a:satOff val="-7812"/>
            <a:lumOff val="-11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Requirements &amp; Use Cases</a:t>
          </a:r>
          <a:endParaRPr lang="en-US" sz="1600" kern="1200" dirty="0"/>
        </a:p>
      </dsp:txBody>
      <dsp:txXfrm>
        <a:off x="1448884" y="1470412"/>
        <a:ext cx="1278120" cy="1278275"/>
      </dsp:txXfrm>
    </dsp:sp>
    <dsp:sp modelId="{47A0A162-9A59-47E1-9F74-35F752B6CA73}">
      <dsp:nvSpPr>
        <dsp:cNvPr id="0" name=""/>
        <dsp:cNvSpPr/>
      </dsp:nvSpPr>
      <dsp:spPr>
        <a:xfrm>
          <a:off x="2113687" y="0"/>
          <a:ext cx="1807534" cy="1807755"/>
        </a:xfrm>
        <a:prstGeom prst="ellipse">
          <a:avLst/>
        </a:prstGeom>
        <a:solidFill>
          <a:schemeClr val="accent5">
            <a:alpha val="50000"/>
            <a:hueOff val="11442960"/>
            <a:satOff val="-15624"/>
            <a:lumOff val="-22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Security &amp; Privacy</a:t>
          </a:r>
          <a:endParaRPr lang="en-US" sz="1600" kern="1200" dirty="0"/>
        </a:p>
      </dsp:txBody>
      <dsp:txXfrm>
        <a:off x="2378394" y="264740"/>
        <a:ext cx="1278120" cy="1278275"/>
      </dsp:txXfrm>
    </dsp:sp>
    <dsp:sp modelId="{D4A2B838-4FCF-468C-AC71-7BCBA0646DA3}">
      <dsp:nvSpPr>
        <dsp:cNvPr id="0" name=""/>
        <dsp:cNvSpPr/>
      </dsp:nvSpPr>
      <dsp:spPr>
        <a:xfrm>
          <a:off x="3043657" y="1205672"/>
          <a:ext cx="1807534" cy="1807755"/>
        </a:xfrm>
        <a:prstGeom prst="ellipse">
          <a:avLst/>
        </a:prstGeom>
        <a:solidFill>
          <a:schemeClr val="accent5">
            <a:alpha val="50000"/>
            <a:hueOff val="17164440"/>
            <a:satOff val="-23436"/>
            <a:lumOff val="-33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Reference Architecture</a:t>
          </a:r>
          <a:endParaRPr lang="en-US" sz="1600" kern="1200" dirty="0"/>
        </a:p>
      </dsp:txBody>
      <dsp:txXfrm>
        <a:off x="3308364" y="1470412"/>
        <a:ext cx="1278120" cy="127827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037DF-AA5A-4944-AAD8-C1619AF185DB}">
      <dsp:nvSpPr>
        <dsp:cNvPr id="0" name=""/>
        <dsp:cNvSpPr/>
      </dsp:nvSpPr>
      <dsp:spPr>
        <a:xfrm>
          <a:off x="6539" y="0"/>
          <a:ext cx="1954474" cy="685800"/>
        </a:xfrm>
        <a:prstGeom prst="roundRect">
          <a:avLst>
            <a:gd name="adj" fmla="val 10000"/>
          </a:avLst>
        </a:prstGeom>
        <a:solidFill>
          <a:schemeClr val="accent2">
            <a:hueOff val="0"/>
            <a:satOff val="0"/>
            <a:lumOff val="0"/>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smtClean="0"/>
            <a:t>Adoption</a:t>
          </a:r>
          <a:endParaRPr lang="en-US" sz="2000" b="1" kern="1200" dirty="0"/>
        </a:p>
      </dsp:txBody>
      <dsp:txXfrm>
        <a:off x="26625" y="20086"/>
        <a:ext cx="1914302" cy="645628"/>
      </dsp:txXfrm>
    </dsp:sp>
    <dsp:sp modelId="{DEC04BC8-495E-48ED-900F-246157FB9792}">
      <dsp:nvSpPr>
        <dsp:cNvPr id="0" name=""/>
        <dsp:cNvSpPr/>
      </dsp:nvSpPr>
      <dsp:spPr>
        <a:xfrm>
          <a:off x="2156461" y="100545"/>
          <a:ext cx="414348" cy="48470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b="1" kern="1200">
            <a:solidFill>
              <a:schemeClr val="bg1"/>
            </a:solidFill>
          </a:endParaRPr>
        </a:p>
      </dsp:txBody>
      <dsp:txXfrm>
        <a:off x="2156461" y="197487"/>
        <a:ext cx="290044" cy="290825"/>
      </dsp:txXfrm>
    </dsp:sp>
    <dsp:sp modelId="{F097F377-9301-45E4-9AFA-CB404AA2AC64}">
      <dsp:nvSpPr>
        <dsp:cNvPr id="0" name=""/>
        <dsp:cNvSpPr/>
      </dsp:nvSpPr>
      <dsp:spPr>
        <a:xfrm>
          <a:off x="2742804" y="0"/>
          <a:ext cx="1954474" cy="685800"/>
        </a:xfrm>
        <a:prstGeom prst="roundRect">
          <a:avLst>
            <a:gd name="adj" fmla="val 10000"/>
          </a:avLst>
        </a:prstGeom>
        <a:solidFill>
          <a:schemeClr val="accent2">
            <a:hueOff val="-2040362"/>
            <a:satOff val="21107"/>
            <a:lumOff val="1371"/>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Implementation</a:t>
          </a:r>
          <a:endParaRPr lang="en-US" sz="2000" b="1" kern="1200" dirty="0"/>
        </a:p>
      </dsp:txBody>
      <dsp:txXfrm>
        <a:off x="2762890" y="20086"/>
        <a:ext cx="1914302" cy="645628"/>
      </dsp:txXfrm>
    </dsp:sp>
    <dsp:sp modelId="{897178CD-4BEB-4F65-97E5-A4A212096A5B}">
      <dsp:nvSpPr>
        <dsp:cNvPr id="0" name=""/>
        <dsp:cNvSpPr/>
      </dsp:nvSpPr>
      <dsp:spPr>
        <a:xfrm>
          <a:off x="4892726" y="100545"/>
          <a:ext cx="414348" cy="484709"/>
        </a:xfrm>
        <a:prstGeom prst="rightArrow">
          <a:avLst>
            <a:gd name="adj1" fmla="val 60000"/>
            <a:gd name="adj2" fmla="val 50000"/>
          </a:avLst>
        </a:prstGeom>
        <a:solidFill>
          <a:schemeClr val="accent2">
            <a:hueOff val="-4080723"/>
            <a:satOff val="42214"/>
            <a:lumOff val="274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b="1" kern="1200">
            <a:solidFill>
              <a:schemeClr val="bg1"/>
            </a:solidFill>
          </a:endParaRPr>
        </a:p>
      </dsp:txBody>
      <dsp:txXfrm>
        <a:off x="4892726" y="197487"/>
        <a:ext cx="290044" cy="290825"/>
      </dsp:txXfrm>
    </dsp:sp>
    <dsp:sp modelId="{005C1C3F-FD58-46D1-B56B-E24DD18F8D53}">
      <dsp:nvSpPr>
        <dsp:cNvPr id="0" name=""/>
        <dsp:cNvSpPr/>
      </dsp:nvSpPr>
      <dsp:spPr>
        <a:xfrm>
          <a:off x="5479068" y="0"/>
          <a:ext cx="1954474" cy="685800"/>
        </a:xfrm>
        <a:prstGeom prst="roundRect">
          <a:avLst>
            <a:gd name="adj" fmla="val 10000"/>
          </a:avLst>
        </a:prstGeom>
        <a:solidFill>
          <a:schemeClr val="accent2">
            <a:hueOff val="-4080724"/>
            <a:satOff val="42214"/>
            <a:lumOff val="2742"/>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t>Resourcing</a:t>
          </a:r>
          <a:endParaRPr lang="en-US" sz="2000" b="1" kern="1200" dirty="0"/>
        </a:p>
      </dsp:txBody>
      <dsp:txXfrm>
        <a:off x="5499154" y="20086"/>
        <a:ext cx="1914302" cy="64562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59088EAF-6ECA-4616-85EF-35AA19C641F3}" type="datetimeFigureOut">
              <a:rPr lang="en-US"/>
              <a:t>2/20/2014</a:t>
            </a:fld>
            <a:endParaRPr/>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D9F912AB-2776-42F2-A957-313FC7EFEDB9}" type="slidenum">
              <a:rPr/>
              <a:t>‹#›</a:t>
            </a:fld>
            <a:endParaRPr/>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3ABD2D7A-D230-4F91-BD59-0A39C2703BA8}" type="datetimeFigureOut">
              <a:rPr lang="en-US"/>
              <a:t>2/20/2014</a:t>
            </a:fld>
            <a:endParaRPr/>
          </a:p>
        </p:txBody>
      </p:sp>
      <p:sp>
        <p:nvSpPr>
          <p:cNvPr id="4" name="Slide Image Placeholder 3"/>
          <p:cNvSpPr>
            <a:spLocks noGrp="1" noRot="1" noChangeAspect="1"/>
          </p:cNvSpPr>
          <p:nvPr>
            <p:ph type="sldImg" idx="2"/>
          </p:nvPr>
        </p:nvSpPr>
        <p:spPr>
          <a:xfrm>
            <a:off x="458788" y="720725"/>
            <a:ext cx="6397625" cy="3600450"/>
          </a:xfrm>
          <a:prstGeom prst="rect">
            <a:avLst/>
          </a:prstGeom>
          <a:noFill/>
          <a:ln w="12700">
            <a:solidFill>
              <a:prstClr val="black"/>
            </a:solidFill>
          </a:ln>
        </p:spPr>
        <p:txBody>
          <a:bodyPr vert="horz" lIns="96661" tIns="48331" rIns="96661" bIns="48331" rtlCol="0" anchor="ctr"/>
          <a:lstStyle/>
          <a:p>
            <a:endParaRPr/>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F93199CD-3E1B-4AE6-990F-76F925F5EA9F}" type="slidenum">
              <a:rPr/>
              <a:t>‹#›</a:t>
            </a:fld>
            <a:endParaRPr/>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1828800"/>
            <a:ext cx="8229600" cy="2895600"/>
          </a:xfrm>
        </p:spPr>
        <p:txBody>
          <a:bodyPr anchor="b">
            <a:normAutofit/>
          </a:bodyPr>
          <a:lstStyle>
            <a:lvl1pPr>
              <a:lnSpc>
                <a:spcPct val="80000"/>
              </a:lnSpc>
              <a:defRPr sz="6600">
                <a:solidFill>
                  <a:schemeClr val="tx1"/>
                </a:solidFill>
              </a:defRPr>
            </a:lvl1pPr>
          </a:lstStyle>
          <a:p>
            <a:r>
              <a:rPr lang="en-US" smtClean="0"/>
              <a:t>Click to edit Master title style</a:t>
            </a:r>
            <a:endParaRPr/>
          </a:p>
        </p:txBody>
      </p:sp>
      <p:sp>
        <p:nvSpPr>
          <p:cNvPr id="3" name="Subtitle 2"/>
          <p:cNvSpPr>
            <a:spLocks noGrp="1"/>
          </p:cNvSpPr>
          <p:nvPr>
            <p:ph type="subTitle" idx="1"/>
          </p:nvPr>
        </p:nvSpPr>
        <p:spPr>
          <a:xfrm>
            <a:off x="1065213" y="4800600"/>
            <a:ext cx="8229600" cy="1219200"/>
          </a:xfrm>
        </p:spPr>
        <p:txBody>
          <a:bodyPr>
            <a:normAutofit/>
          </a:bodyPr>
          <a:lstStyle>
            <a:lvl1pPr marL="0" indent="0" algn="l">
              <a:spcBef>
                <a:spcPts val="0"/>
              </a:spcBef>
              <a:buNone/>
              <a:defRPr sz="2000" cap="all" spc="200"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0830901" cy="685800"/>
          </a:xfrm>
        </p:spPr>
        <p:txBody>
          <a:bodyPr/>
          <a:lstStyle>
            <a:lvl1pPr>
              <a:defRPr b="1">
                <a:solidFill>
                  <a:schemeClr val="accent1"/>
                </a:solidFill>
              </a:defRPr>
            </a:lvl1pPr>
          </a:lstStyle>
          <a:p>
            <a:r>
              <a:rPr lang="en-US" dirty="0" smtClean="0"/>
              <a:t>Click to edit Master title style</a:t>
            </a:r>
            <a:endParaRPr dirty="0"/>
          </a:p>
        </p:txBody>
      </p:sp>
      <p:sp>
        <p:nvSpPr>
          <p:cNvPr id="3" name="Content Placeholder 2"/>
          <p:cNvSpPr>
            <a:spLocks noGrp="1"/>
          </p:cNvSpPr>
          <p:nvPr>
            <p:ph idx="1"/>
          </p:nvPr>
        </p:nvSpPr>
        <p:spPr>
          <a:xfrm>
            <a:off x="685094" y="1295401"/>
            <a:ext cx="10819519" cy="4953001"/>
          </a:xfrm>
        </p:spPr>
        <p:txBody>
          <a:bodyPr/>
          <a:lstStyle>
            <a:lvl5pPr>
              <a:defRPr/>
            </a:lvl5pPr>
            <a:lvl6pPr>
              <a:defRPr/>
            </a:lvl6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9616" y="2514600"/>
            <a:ext cx="8692398" cy="2819400"/>
          </a:xfrm>
        </p:spPr>
        <p:txBody>
          <a:bodyPr anchor="b">
            <a:normAutofit/>
          </a:bodyPr>
          <a:lstStyle>
            <a:lvl1pPr algn="l">
              <a:lnSpc>
                <a:spcPct val="80000"/>
              </a:lnSpc>
              <a:defRPr sz="4800" b="0" cap="none" baseline="0"/>
            </a:lvl1pPr>
          </a:lstStyle>
          <a:p>
            <a:r>
              <a:rPr lang="en-US" smtClean="0"/>
              <a:t>Click to edit Master title style</a:t>
            </a:r>
            <a:endParaRPr/>
          </a:p>
        </p:txBody>
      </p:sp>
      <p:sp>
        <p:nvSpPr>
          <p:cNvPr id="3" name="Text Placeholder 2"/>
          <p:cNvSpPr>
            <a:spLocks noGrp="1"/>
          </p:cNvSpPr>
          <p:nvPr>
            <p:ph type="body" idx="1"/>
          </p:nvPr>
        </p:nvSpPr>
        <p:spPr>
          <a:xfrm>
            <a:off x="1065214" y="5410202"/>
            <a:ext cx="8687333" cy="609601"/>
          </a:xfrm>
        </p:spPr>
        <p:txBody>
          <a:bodyPr anchor="t">
            <a:normAutofit/>
          </a:bodyPr>
          <a:lstStyle>
            <a:lvl1pPr marL="0" indent="0">
              <a:spcBef>
                <a:spcPts val="0"/>
              </a:spcBef>
              <a:buNone/>
              <a:defRPr sz="2000" cap="all" spc="200" baseline="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a:xfrm>
            <a:off x="10971212" y="6400800"/>
            <a:ext cx="838202" cy="276228"/>
          </a:xfrm>
        </p:spPr>
        <p:txBody>
          <a:bodyPr/>
          <a:lstStyle>
            <a:lvl1pPr>
              <a:defRPr b="1"/>
            </a:lvl1pPr>
          </a:lstStyle>
          <a:p>
            <a:fld id="{2A013F82-EE5E-44EE-A61D-E31C6657F26F}" type="slidenum">
              <a:rPr lang="en-US" smtClean="0"/>
              <a:pPr/>
              <a:t>‹#›</a:t>
            </a:fld>
            <a:endParaRPr lang="en-US" dirty="0"/>
          </a:p>
        </p:txBody>
      </p: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04782"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29184"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22412"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22412"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9862"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49862"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endParaRPr/>
          </a:p>
        </p:txBody>
      </p:sp>
      <p:sp>
        <p:nvSpPr>
          <p:cNvPr id="9" name="Slide Number Placeholder 8"/>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endParaRPr/>
          </a:p>
        </p:txBody>
      </p:sp>
      <p:sp>
        <p:nvSpPr>
          <p:cNvPr id="5" name="Slide Number Placeholder 4"/>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a:p>
        </p:txBody>
      </p:sp>
      <p:sp>
        <p:nvSpPr>
          <p:cNvPr id="4" name="Slide Number Placeholder 3"/>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5" y="1905000"/>
            <a:ext cx="3596607" cy="2667000"/>
          </a:xfrm>
        </p:spPr>
        <p:txBody>
          <a:bodyPr anchor="b">
            <a:noAutofit/>
          </a:bodyPr>
          <a:lstStyle>
            <a:lvl1pPr algn="l">
              <a:lnSpc>
                <a:spcPct val="90000"/>
              </a:lnSpc>
              <a:defRPr sz="3600" b="0" baseline="0">
                <a:solidFill>
                  <a:schemeClr val="tx1"/>
                </a:solidFill>
              </a:defRPr>
            </a:lvl1pPr>
          </a:lstStyle>
          <a:p>
            <a:r>
              <a:rPr lang="en-US" smtClean="0"/>
              <a:t>Click to edit Master title style</a:t>
            </a:r>
            <a:endParaRPr/>
          </a:p>
        </p:txBody>
      </p:sp>
      <p:sp>
        <p:nvSpPr>
          <p:cNvPr id="3" name="Content Placeholder 2"/>
          <p:cNvSpPr>
            <a:spLocks noGrp="1"/>
          </p:cNvSpPr>
          <p:nvPr>
            <p:ph idx="1"/>
          </p:nvPr>
        </p:nvSpPr>
        <p:spPr>
          <a:xfrm>
            <a:off x="4951414" y="685800"/>
            <a:ext cx="6400799" cy="53340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065214"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951414" y="685800"/>
            <a:ext cx="6400799" cy="5334000"/>
          </a:xfrm>
          <a:solidFill>
            <a:schemeClr val="bg2"/>
          </a:solidFill>
          <a:ln w="76200">
            <a:solidFill>
              <a:schemeClr val="tx1"/>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2" name="Title 1"/>
          <p:cNvSpPr>
            <a:spLocks noGrp="1"/>
          </p:cNvSpPr>
          <p:nvPr>
            <p:ph type="title"/>
          </p:nvPr>
        </p:nvSpPr>
        <p:spPr>
          <a:xfrm>
            <a:off x="1055605" y="1905000"/>
            <a:ext cx="3596607" cy="2667000"/>
          </a:xfrm>
        </p:spPr>
        <p:txBody>
          <a:bodyPr anchor="b">
            <a:normAutofit/>
          </a:bodyPr>
          <a:lstStyle>
            <a:lvl1pPr algn="l">
              <a:lnSpc>
                <a:spcPct val="90000"/>
              </a:lnSpc>
              <a:defRPr sz="3600" b="0" i="0" baseline="0">
                <a:solidFill>
                  <a:schemeClr val="tx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065214"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2A013F82-EE5E-44EE-A61D-E31C6657F26F}" type="slidenum">
              <a:rPr/>
              <a:pPr/>
              <a:t>‹#›</a:t>
            </a:fld>
            <a:endParaRPr/>
          </a:p>
        </p:txBody>
      </p: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2413" y="381001"/>
            <a:ext cx="1524000" cy="56388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522413" y="381001"/>
            <a:ext cx="7391399"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4" y="457200"/>
            <a:ext cx="10830901" cy="6858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685094" y="1295401"/>
            <a:ext cx="10819519" cy="4953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8226423" y="6400800"/>
            <a:ext cx="1449389" cy="276228"/>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a:p>
        </p:txBody>
      </p:sp>
      <p:sp>
        <p:nvSpPr>
          <p:cNvPr id="6" name="Slide Number Placeholder 5"/>
          <p:cNvSpPr>
            <a:spLocks noGrp="1"/>
          </p:cNvSpPr>
          <p:nvPr>
            <p:ph type="sldNum" sz="quarter" idx="4"/>
          </p:nvPr>
        </p:nvSpPr>
        <p:spPr>
          <a:xfrm>
            <a:off x="10666411" y="6400800"/>
            <a:ext cx="838202" cy="276228"/>
          </a:xfrm>
          <a:prstGeom prst="rect">
            <a:avLst/>
          </a:prstGeom>
        </p:spPr>
        <p:txBody>
          <a:bodyPr vert="horz" lIns="91440" tIns="45720" rIns="91440" bIns="45720" rtlCol="0" anchor="ctr"/>
          <a:lstStyle>
            <a:lvl1pPr algn="r">
              <a:defRPr sz="1000">
                <a:solidFill>
                  <a:schemeClr val="tx1">
                    <a:tint val="75000"/>
                  </a:schemeClr>
                </a:solidFill>
              </a:defRPr>
            </a:lvl1pPr>
          </a:lstStyle>
          <a:p>
            <a:fld id="{2A013F82-EE5E-44EE-A61D-E31C6657F26F}" type="slidenum">
              <a:rPr/>
              <a:pPr/>
              <a:t>‹#›</a:t>
            </a:fld>
            <a:endParaRPr/>
          </a:p>
        </p:txBody>
      </p:sp>
    </p:spTree>
    <p:extLst>
      <p:ext uri="{BB962C8B-B14F-4D97-AF65-F5344CB8AC3E}">
        <p14:creationId xmlns:p14="http://schemas.microsoft.com/office/powerpoint/2010/main" val="14030599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dt="0"/>
  <p:txStyles>
    <p:titleStyle>
      <a:lvl1pPr algn="l" defTabSz="914400" rtl="0" eaLnBrk="1" latinLnBrk="0" hangingPunct="1">
        <a:lnSpc>
          <a:spcPct val="90000"/>
        </a:lnSpc>
        <a:spcBef>
          <a:spcPct val="0"/>
        </a:spcBef>
        <a:buNone/>
        <a:defRPr sz="3600" kern="1200" spc="100" baseline="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bigdatawg.nist.gov/"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6.png"/><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bigdatawg.nist.gov/usecases.php"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9.png"/><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3.png"/><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6.png"/><Relationship Id="rId5" Type="http://schemas.microsoft.com/office/2007/relationships/hdphoto" Target="../media/hdphoto3.wdp"/><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emf"/><Relationship Id="rId7" Type="http://schemas.openxmlformats.org/officeDocument/2006/relationships/image" Target="../media/image22.emf"/><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diagramLayout" Target="../diagrams/layout7.xml"/><Relationship Id="rId7" Type="http://schemas.openxmlformats.org/officeDocument/2006/relationships/image" Target="../media/image25.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26.png"/><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7.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836613" y="1828800"/>
            <a:ext cx="8229600" cy="2209800"/>
          </a:xfrm>
        </p:spPr>
        <p:txBody>
          <a:bodyPr anchor="ctr">
            <a:normAutofit/>
          </a:bodyPr>
          <a:lstStyle/>
          <a:p>
            <a:r>
              <a:rPr lang="en-US" sz="5500" dirty="0" smtClean="0"/>
              <a:t>NIST Big Data Public Working Group &amp; Standardization Activities</a:t>
            </a:r>
            <a:endParaRPr lang="en-US" sz="5500" dirty="0"/>
          </a:p>
        </p:txBody>
      </p:sp>
      <p:sp>
        <p:nvSpPr>
          <p:cNvPr id="4" name="Subtitle 3"/>
          <p:cNvSpPr>
            <a:spLocks noGrp="1"/>
          </p:cNvSpPr>
          <p:nvPr>
            <p:ph type="subTitle" idx="1"/>
          </p:nvPr>
        </p:nvSpPr>
        <p:spPr>
          <a:xfrm>
            <a:off x="836612" y="4267200"/>
            <a:ext cx="8229600" cy="1676400"/>
          </a:xfrm>
        </p:spPr>
        <p:txBody>
          <a:bodyPr>
            <a:normAutofit lnSpcReduction="10000"/>
          </a:bodyPr>
          <a:lstStyle/>
          <a:p>
            <a:r>
              <a:rPr lang="it-IT" cap="none" dirty="0" smtClean="0"/>
              <a:t>Wo </a:t>
            </a:r>
            <a:r>
              <a:rPr lang="it-IT" cap="none" dirty="0"/>
              <a:t>C</a:t>
            </a:r>
            <a:r>
              <a:rPr lang="it-IT" cap="none" dirty="0" smtClean="0"/>
              <a:t>hang, NIST, wchang@nist.gov</a:t>
            </a:r>
          </a:p>
          <a:p>
            <a:r>
              <a:rPr lang="en-US" cap="none" dirty="0" smtClean="0">
                <a:solidFill>
                  <a:srgbClr val="56C5FF"/>
                </a:solidFill>
              </a:rPr>
              <a:t>Robert </a:t>
            </a:r>
            <a:r>
              <a:rPr lang="en-US" cap="none" dirty="0">
                <a:solidFill>
                  <a:srgbClr val="56C5FF"/>
                </a:solidFill>
              </a:rPr>
              <a:t>Marcus</a:t>
            </a:r>
            <a:r>
              <a:rPr lang="en-US" cap="none" dirty="0"/>
              <a:t>, ET-Strategies</a:t>
            </a:r>
          </a:p>
          <a:p>
            <a:r>
              <a:rPr lang="en-US" cap="none" dirty="0"/>
              <a:t>Chaitanya Baru, UC San </a:t>
            </a:r>
            <a:r>
              <a:rPr lang="en-US" cap="none" dirty="0" smtClean="0"/>
              <a:t>Diego</a:t>
            </a:r>
          </a:p>
          <a:p>
            <a:r>
              <a:rPr lang="en-US" cap="none" dirty="0" smtClean="0">
                <a:hlinkClick r:id="rId2"/>
              </a:rPr>
              <a:t>http</a:t>
            </a:r>
            <a:r>
              <a:rPr lang="en-US" cap="none" dirty="0">
                <a:hlinkClick r:id="rId2"/>
              </a:rPr>
              <a:t>://</a:t>
            </a:r>
            <a:r>
              <a:rPr lang="en-US" cap="none" dirty="0" smtClean="0">
                <a:hlinkClick r:id="rId2"/>
              </a:rPr>
              <a:t>bigdatawg.nist.gov</a:t>
            </a:r>
            <a:endParaRPr lang="en-US" cap="none" dirty="0" smtClean="0"/>
          </a:p>
          <a:p>
            <a:endParaRPr lang="en-US" cap="none" dirty="0" smtClean="0"/>
          </a:p>
          <a:p>
            <a:r>
              <a:rPr lang="en-US" cap="none" dirty="0" smtClean="0"/>
              <a:t>Feb. 10</a:t>
            </a:r>
            <a:r>
              <a:rPr lang="en-US" cap="none" smtClean="0"/>
              <a:t>, 2014</a:t>
            </a:r>
            <a:endParaRPr lang="en-US" cap="none" dirty="0"/>
          </a:p>
          <a:p>
            <a:endParaRPr lang="it-IT" cap="none" dirty="0"/>
          </a:p>
        </p:txBody>
      </p:sp>
    </p:spTree>
    <p:extLst>
      <p:ext uri="{BB962C8B-B14F-4D97-AF65-F5344CB8AC3E}">
        <p14:creationId xmlns:p14="http://schemas.microsoft.com/office/powerpoint/2010/main" val="28089201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r>
              <a:rPr lang="en-US" dirty="0" smtClean="0"/>
              <a:t>Why Big Data? Why NIST?</a:t>
            </a:r>
          </a:p>
          <a:p>
            <a:r>
              <a:rPr lang="en-US" dirty="0" smtClean="0"/>
              <a:t>NBD-PWD Charter and Deliverables</a:t>
            </a:r>
          </a:p>
          <a:p>
            <a:r>
              <a:rPr lang="en-US" dirty="0" smtClean="0"/>
              <a:t>Overall Work Plan</a:t>
            </a:r>
          </a:p>
          <a:p>
            <a:r>
              <a:rPr lang="en-US" dirty="0" smtClean="0"/>
              <a:t>Subgroup Charter and Deliverables</a:t>
            </a:r>
          </a:p>
          <a:p>
            <a:r>
              <a:rPr lang="en-US" dirty="0" smtClean="0"/>
              <a:t>Next Steps / Future Activities</a:t>
            </a:r>
          </a:p>
          <a:p>
            <a:r>
              <a:rPr lang="en-US" dirty="0" smtClean="0"/>
              <a:t>ISO/IEC JTC 1 Big Data Study Group</a:t>
            </a:r>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2</a:t>
            </a:fld>
            <a:endParaRPr lang="en-US"/>
          </a:p>
        </p:txBody>
      </p:sp>
      <p:graphicFrame>
        <p:nvGraphicFramePr>
          <p:cNvPr id="6" name="Diagram 5"/>
          <p:cNvGraphicFramePr/>
          <p:nvPr>
            <p:extLst>
              <p:ext uri="{D42A27DB-BD31-4B8C-83A1-F6EECF244321}">
                <p14:modId xmlns:p14="http://schemas.microsoft.com/office/powerpoint/2010/main" val="2166726351"/>
              </p:ext>
            </p:extLst>
          </p:nvPr>
        </p:nvGraphicFramePr>
        <p:xfrm>
          <a:off x="6323011" y="1524000"/>
          <a:ext cx="5205943" cy="36992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9626738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graphicEl>
                                              <a:dgm id="{4E20A466-01FB-427E-B636-0F9846DBF726}"/>
                                            </p:graphicEl>
                                          </p:spTgt>
                                        </p:tgtEl>
                                        <p:attrNameLst>
                                          <p:attrName>style.visibility</p:attrName>
                                        </p:attrNameLst>
                                      </p:cBhvr>
                                      <p:to>
                                        <p:strVal val="visible"/>
                                      </p:to>
                                    </p:set>
                                    <p:animEffect transition="in" filter="wipe(left)">
                                      <p:cBhvr>
                                        <p:cTn id="23" dur="500"/>
                                        <p:tgtEl>
                                          <p:spTgt spid="6">
                                            <p:graphicEl>
                                              <a:dgm id="{4E20A466-01FB-427E-B636-0F9846DBF726}"/>
                                            </p:graphicEl>
                                          </p:spTgt>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6">
                                            <p:graphicEl>
                                              <a:dgm id="{020021EB-CF67-4F99-8DC8-9821EA2A8767}"/>
                                            </p:graphicEl>
                                          </p:spTgt>
                                        </p:tgtEl>
                                        <p:attrNameLst>
                                          <p:attrName>style.visibility</p:attrName>
                                        </p:attrNameLst>
                                      </p:cBhvr>
                                      <p:to>
                                        <p:strVal val="visible"/>
                                      </p:to>
                                    </p:set>
                                    <p:animEffect transition="in" filter="wipe(left)">
                                      <p:cBhvr>
                                        <p:cTn id="26" dur="500"/>
                                        <p:tgtEl>
                                          <p:spTgt spid="6">
                                            <p:graphicEl>
                                              <a:dgm id="{020021EB-CF67-4F99-8DC8-9821EA2A8767}"/>
                                            </p:graphicEl>
                                          </p:spTgt>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6">
                                            <p:graphicEl>
                                              <a:dgm id="{1B0C03BA-B4AD-4C0C-AA47-223D3D97E442}"/>
                                            </p:graphicEl>
                                          </p:spTgt>
                                        </p:tgtEl>
                                        <p:attrNameLst>
                                          <p:attrName>style.visibility</p:attrName>
                                        </p:attrNameLst>
                                      </p:cBhvr>
                                      <p:to>
                                        <p:strVal val="visible"/>
                                      </p:to>
                                    </p:set>
                                    <p:animEffect transition="in" filter="wipe(left)">
                                      <p:cBhvr>
                                        <p:cTn id="29" dur="500"/>
                                        <p:tgtEl>
                                          <p:spTgt spid="6">
                                            <p:graphicEl>
                                              <a:dgm id="{1B0C03BA-B4AD-4C0C-AA47-223D3D97E442}"/>
                                            </p:graphicEl>
                                          </p:spTgt>
                                        </p:tgtEl>
                                      </p:cBhvr>
                                    </p:animEffect>
                                  </p:childTnLst>
                                </p:cTn>
                              </p:par>
                              <p:par>
                                <p:cTn id="30" presetID="22" presetClass="entr" presetSubtype="8" fill="hold" grpId="0" nodeType="withEffect">
                                  <p:stCondLst>
                                    <p:cond delay="750"/>
                                  </p:stCondLst>
                                  <p:childTnLst>
                                    <p:set>
                                      <p:cBhvr>
                                        <p:cTn id="31" dur="1" fill="hold">
                                          <p:stCondLst>
                                            <p:cond delay="0"/>
                                          </p:stCondLst>
                                        </p:cTn>
                                        <p:tgtEl>
                                          <p:spTgt spid="6">
                                            <p:graphicEl>
                                              <a:dgm id="{C2A3F9C5-3A75-4836-8E9C-F90183D014D8}"/>
                                            </p:graphicEl>
                                          </p:spTgt>
                                        </p:tgtEl>
                                        <p:attrNameLst>
                                          <p:attrName>style.visibility</p:attrName>
                                        </p:attrNameLst>
                                      </p:cBhvr>
                                      <p:to>
                                        <p:strVal val="visible"/>
                                      </p:to>
                                    </p:set>
                                    <p:animEffect transition="in" filter="wipe(left)">
                                      <p:cBhvr>
                                        <p:cTn id="32" dur="500"/>
                                        <p:tgtEl>
                                          <p:spTgt spid="6">
                                            <p:graphicEl>
                                              <a:dgm id="{C2A3F9C5-3A75-4836-8E9C-F90183D014D8}"/>
                                            </p:graphicEl>
                                          </p:spTgt>
                                        </p:tgtEl>
                                      </p:cBhvr>
                                    </p:animEffect>
                                  </p:childTnLst>
                                </p:cTn>
                              </p:par>
                              <p:par>
                                <p:cTn id="33" presetID="22" presetClass="entr" presetSubtype="8" fill="hold" grpId="0" nodeType="withEffect">
                                  <p:stCondLst>
                                    <p:cond delay="1000"/>
                                  </p:stCondLst>
                                  <p:childTnLst>
                                    <p:set>
                                      <p:cBhvr>
                                        <p:cTn id="34" dur="1" fill="hold">
                                          <p:stCondLst>
                                            <p:cond delay="0"/>
                                          </p:stCondLst>
                                        </p:cTn>
                                        <p:tgtEl>
                                          <p:spTgt spid="6">
                                            <p:graphicEl>
                                              <a:dgm id="{0C1FAC9E-F7B9-4CE8-AAB2-8FCD0815DFFD}"/>
                                            </p:graphicEl>
                                          </p:spTgt>
                                        </p:tgtEl>
                                        <p:attrNameLst>
                                          <p:attrName>style.visibility</p:attrName>
                                        </p:attrNameLst>
                                      </p:cBhvr>
                                      <p:to>
                                        <p:strVal val="visible"/>
                                      </p:to>
                                    </p:set>
                                    <p:animEffect transition="in" filter="wipe(left)">
                                      <p:cBhvr>
                                        <p:cTn id="35" dur="500"/>
                                        <p:tgtEl>
                                          <p:spTgt spid="6">
                                            <p:graphicEl>
                                              <a:dgm id="{0C1FAC9E-F7B9-4CE8-AAB2-8FCD0815DFFD}"/>
                                            </p:graphicEl>
                                          </p:spTgt>
                                        </p:tgtEl>
                                      </p:cBhvr>
                                    </p:animEffect>
                                  </p:childTnLst>
                                </p:cTn>
                              </p:par>
                              <p:par>
                                <p:cTn id="36" presetID="22" presetClass="entr" presetSubtype="8" fill="hold" grpId="0" nodeType="withEffect">
                                  <p:stCondLst>
                                    <p:cond delay="1250"/>
                                  </p:stCondLst>
                                  <p:childTnLst>
                                    <p:set>
                                      <p:cBhvr>
                                        <p:cTn id="37" dur="1" fill="hold">
                                          <p:stCondLst>
                                            <p:cond delay="0"/>
                                          </p:stCondLst>
                                        </p:cTn>
                                        <p:tgtEl>
                                          <p:spTgt spid="6">
                                            <p:graphicEl>
                                              <a:dgm id="{677A11CE-CAC1-468F-9B5A-2949FC598A57}"/>
                                            </p:graphicEl>
                                          </p:spTgt>
                                        </p:tgtEl>
                                        <p:attrNameLst>
                                          <p:attrName>style.visibility</p:attrName>
                                        </p:attrNameLst>
                                      </p:cBhvr>
                                      <p:to>
                                        <p:strVal val="visible"/>
                                      </p:to>
                                    </p:set>
                                    <p:animEffect transition="in" filter="wipe(left)">
                                      <p:cBhvr>
                                        <p:cTn id="38" dur="500"/>
                                        <p:tgtEl>
                                          <p:spTgt spid="6">
                                            <p:graphicEl>
                                              <a:dgm id="{677A11CE-CAC1-468F-9B5A-2949FC598A57}"/>
                                            </p:graphicEl>
                                          </p:spTgt>
                                        </p:tgtEl>
                                      </p:cBhvr>
                                    </p:animEffect>
                                  </p:childTnLst>
                                </p:cTn>
                              </p:par>
                              <p:par>
                                <p:cTn id="39" presetID="22" presetClass="entr" presetSubtype="8" fill="hold" grpId="0" nodeType="withEffect">
                                  <p:stCondLst>
                                    <p:cond delay="1500"/>
                                  </p:stCondLst>
                                  <p:childTnLst>
                                    <p:set>
                                      <p:cBhvr>
                                        <p:cTn id="40" dur="1" fill="hold">
                                          <p:stCondLst>
                                            <p:cond delay="0"/>
                                          </p:stCondLst>
                                        </p:cTn>
                                        <p:tgtEl>
                                          <p:spTgt spid="6">
                                            <p:graphicEl>
                                              <a:dgm id="{DD4E3F07-6F33-4C34-AB30-169C91E77ABB}"/>
                                            </p:graphicEl>
                                          </p:spTgt>
                                        </p:tgtEl>
                                        <p:attrNameLst>
                                          <p:attrName>style.visibility</p:attrName>
                                        </p:attrNameLst>
                                      </p:cBhvr>
                                      <p:to>
                                        <p:strVal val="visible"/>
                                      </p:to>
                                    </p:set>
                                    <p:animEffect transition="in" filter="wipe(left)">
                                      <p:cBhvr>
                                        <p:cTn id="41" dur="500"/>
                                        <p:tgtEl>
                                          <p:spTgt spid="6">
                                            <p:graphicEl>
                                              <a:dgm id="{DD4E3F07-6F33-4C34-AB30-169C91E77ABB}"/>
                                            </p:graphicEl>
                                          </p:spTgt>
                                        </p:tgtEl>
                                      </p:cBhvr>
                                    </p:animEffect>
                                  </p:childTnLst>
                                </p:cTn>
                              </p:par>
                              <p:par>
                                <p:cTn id="42" presetID="22" presetClass="entr" presetSubtype="8" fill="hold" grpId="0" nodeType="withEffect">
                                  <p:stCondLst>
                                    <p:cond delay="1750"/>
                                  </p:stCondLst>
                                  <p:childTnLst>
                                    <p:set>
                                      <p:cBhvr>
                                        <p:cTn id="43" dur="1" fill="hold">
                                          <p:stCondLst>
                                            <p:cond delay="0"/>
                                          </p:stCondLst>
                                        </p:cTn>
                                        <p:tgtEl>
                                          <p:spTgt spid="6">
                                            <p:graphicEl>
                                              <a:dgm id="{BB43CC2C-EE5B-4A9E-B255-CA4091079A8A}"/>
                                            </p:graphicEl>
                                          </p:spTgt>
                                        </p:tgtEl>
                                        <p:attrNameLst>
                                          <p:attrName>style.visibility</p:attrName>
                                        </p:attrNameLst>
                                      </p:cBhvr>
                                      <p:to>
                                        <p:strVal val="visible"/>
                                      </p:to>
                                    </p:set>
                                    <p:animEffect transition="in" filter="wipe(left)">
                                      <p:cBhvr>
                                        <p:cTn id="44" dur="500"/>
                                        <p:tgtEl>
                                          <p:spTgt spid="6">
                                            <p:graphicEl>
                                              <a:dgm id="{BB43CC2C-EE5B-4A9E-B255-CA4091079A8A}"/>
                                            </p:graphicEl>
                                          </p:spTgt>
                                        </p:tgtEl>
                                      </p:cBhvr>
                                    </p:animEffect>
                                  </p:childTnLst>
                                </p:cTn>
                              </p:par>
                              <p:par>
                                <p:cTn id="45" presetID="22" presetClass="entr" presetSubtype="8" fill="hold" grpId="0" nodeType="withEffect">
                                  <p:stCondLst>
                                    <p:cond delay="2000"/>
                                  </p:stCondLst>
                                  <p:childTnLst>
                                    <p:set>
                                      <p:cBhvr>
                                        <p:cTn id="46" dur="1" fill="hold">
                                          <p:stCondLst>
                                            <p:cond delay="0"/>
                                          </p:stCondLst>
                                        </p:cTn>
                                        <p:tgtEl>
                                          <p:spTgt spid="6">
                                            <p:graphicEl>
                                              <a:dgm id="{97BEEE99-9C68-443D-BA7A-9F893C86C725}"/>
                                            </p:graphicEl>
                                          </p:spTgt>
                                        </p:tgtEl>
                                        <p:attrNameLst>
                                          <p:attrName>style.visibility</p:attrName>
                                        </p:attrNameLst>
                                      </p:cBhvr>
                                      <p:to>
                                        <p:strVal val="visible"/>
                                      </p:to>
                                    </p:set>
                                    <p:animEffect transition="in" filter="wipe(left)">
                                      <p:cBhvr>
                                        <p:cTn id="47" dur="500"/>
                                        <p:tgtEl>
                                          <p:spTgt spid="6">
                                            <p:graphicEl>
                                              <a:dgm id="{97BEEE99-9C68-443D-BA7A-9F893C86C725}"/>
                                            </p:graphicEl>
                                          </p:spTgt>
                                        </p:tgtEl>
                                      </p:cBhvr>
                                    </p:animEffect>
                                  </p:childTnLst>
                                </p:cTn>
                              </p:par>
                              <p:par>
                                <p:cTn id="48" presetID="22" presetClass="entr" presetSubtype="8" fill="hold" grpId="0" nodeType="withEffect">
                                  <p:stCondLst>
                                    <p:cond delay="2250"/>
                                  </p:stCondLst>
                                  <p:childTnLst>
                                    <p:set>
                                      <p:cBhvr>
                                        <p:cTn id="49" dur="1" fill="hold">
                                          <p:stCondLst>
                                            <p:cond delay="0"/>
                                          </p:stCondLst>
                                        </p:cTn>
                                        <p:tgtEl>
                                          <p:spTgt spid="6">
                                            <p:graphicEl>
                                              <a:dgm id="{C24E9FBA-4650-4357-BE8E-692E7F9CD095}"/>
                                            </p:graphicEl>
                                          </p:spTgt>
                                        </p:tgtEl>
                                        <p:attrNameLst>
                                          <p:attrName>style.visibility</p:attrName>
                                        </p:attrNameLst>
                                      </p:cBhvr>
                                      <p:to>
                                        <p:strVal val="visible"/>
                                      </p:to>
                                    </p:set>
                                    <p:animEffect transition="in" filter="wipe(left)">
                                      <p:cBhvr>
                                        <p:cTn id="50" dur="500"/>
                                        <p:tgtEl>
                                          <p:spTgt spid="6">
                                            <p:graphicEl>
                                              <a:dgm id="{C24E9FBA-4650-4357-BE8E-692E7F9CD095}"/>
                                            </p:graphicEl>
                                          </p:spTgt>
                                        </p:tgtEl>
                                      </p:cBhvr>
                                    </p:animEffect>
                                  </p:childTnLst>
                                </p:cTn>
                              </p:par>
                              <p:par>
                                <p:cTn id="51" presetID="22" presetClass="entr" presetSubtype="8" fill="hold" grpId="0" nodeType="withEffect">
                                  <p:stCondLst>
                                    <p:cond delay="2500"/>
                                  </p:stCondLst>
                                  <p:childTnLst>
                                    <p:set>
                                      <p:cBhvr>
                                        <p:cTn id="52" dur="1" fill="hold">
                                          <p:stCondLst>
                                            <p:cond delay="0"/>
                                          </p:stCondLst>
                                        </p:cTn>
                                        <p:tgtEl>
                                          <p:spTgt spid="6">
                                            <p:graphicEl>
                                              <a:dgm id="{C4CF3DE1-2C8C-4516-99DC-CB65FCC01517}"/>
                                            </p:graphicEl>
                                          </p:spTgt>
                                        </p:tgtEl>
                                        <p:attrNameLst>
                                          <p:attrName>style.visibility</p:attrName>
                                        </p:attrNameLst>
                                      </p:cBhvr>
                                      <p:to>
                                        <p:strVal val="visible"/>
                                      </p:to>
                                    </p:set>
                                    <p:animEffect transition="in" filter="wipe(left)">
                                      <p:cBhvr>
                                        <p:cTn id="53" dur="500"/>
                                        <p:tgtEl>
                                          <p:spTgt spid="6">
                                            <p:graphicEl>
                                              <a:dgm id="{C4CF3DE1-2C8C-4516-99DC-CB65FCC01517}"/>
                                            </p:graphicEl>
                                          </p:spTgt>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fade">
                                      <p:cBhvr>
                                        <p:cTn id="57" dur="500"/>
                                        <p:tgtEl>
                                          <p:spTgt spid="3">
                                            <p:txEl>
                                              <p:pRg st="4" end="4"/>
                                            </p:txEl>
                                          </p:spTgt>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Effect transition="in" filter="fade">
                                      <p:cBhvr>
                                        <p:cTn id="6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Graphic spid="6" grpId="0" uiExpand="1">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Big Data? Why NIST?</a:t>
            </a:r>
            <a:endParaRPr lang="en-US" dirty="0"/>
          </a:p>
        </p:txBody>
      </p:sp>
      <p:sp>
        <p:nvSpPr>
          <p:cNvPr id="3" name="Content Placeholder 2"/>
          <p:cNvSpPr>
            <a:spLocks noGrp="1"/>
          </p:cNvSpPr>
          <p:nvPr>
            <p:ph idx="1"/>
          </p:nvPr>
        </p:nvSpPr>
        <p:spPr/>
        <p:txBody>
          <a:bodyPr/>
          <a:lstStyle/>
          <a:p>
            <a:r>
              <a:rPr lang="en-US" b="1" dirty="0" smtClean="0">
                <a:solidFill>
                  <a:schemeClr val="accent3"/>
                </a:solidFill>
              </a:rPr>
              <a:t>Why Big Data?</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endParaRPr lang="en-US" b="1" dirty="0" smtClean="0">
              <a:solidFill>
                <a:schemeClr val="accent3"/>
              </a:solidFill>
            </a:endParaRPr>
          </a:p>
          <a:p>
            <a:r>
              <a:rPr lang="en-US" b="1" dirty="0" smtClean="0">
                <a:solidFill>
                  <a:schemeClr val="accent3"/>
                </a:solidFill>
              </a:rPr>
              <a:t>Why NIST?</a:t>
            </a:r>
            <a:endParaRPr lang="en-US" b="1" dirty="0">
              <a:solidFill>
                <a:schemeClr val="accent3"/>
              </a:solidFill>
            </a:endParaRPr>
          </a:p>
        </p:txBody>
      </p:sp>
      <p:sp>
        <p:nvSpPr>
          <p:cNvPr id="5" name="Slide Number Placeholder 4"/>
          <p:cNvSpPr>
            <a:spLocks noGrp="1"/>
          </p:cNvSpPr>
          <p:nvPr>
            <p:ph type="sldNum" sz="quarter" idx="12"/>
          </p:nvPr>
        </p:nvSpPr>
        <p:spPr/>
        <p:txBody>
          <a:bodyPr/>
          <a:lstStyle/>
          <a:p>
            <a:fld id="{2A013F82-EE5E-44EE-A61D-E31C6657F26F}" type="slidenum">
              <a:rPr lang="en-US" smtClean="0"/>
              <a:t>3</a:t>
            </a:fld>
            <a:endParaRPr lang="en-US"/>
          </a:p>
        </p:txBody>
      </p:sp>
      <p:sp>
        <p:nvSpPr>
          <p:cNvPr id="6" name="TextBox 5"/>
          <p:cNvSpPr txBox="1"/>
          <p:nvPr/>
        </p:nvSpPr>
        <p:spPr>
          <a:xfrm>
            <a:off x="3046413" y="1295402"/>
            <a:ext cx="8991600" cy="1015663"/>
          </a:xfrm>
          <a:prstGeom prst="rect">
            <a:avLst/>
          </a:prstGeom>
          <a:noFill/>
        </p:spPr>
        <p:txBody>
          <a:bodyPr wrap="square" rtlCol="0">
            <a:spAutoFit/>
          </a:bodyPr>
          <a:lstStyle/>
          <a:p>
            <a:r>
              <a:rPr lang="en-US" sz="2000" dirty="0" smtClean="0"/>
              <a:t>There is broad </a:t>
            </a:r>
            <a:r>
              <a:rPr lang="en-US" sz="2000" dirty="0"/>
              <a:t>agreement among commercial, academic, and government leaders about the remarkable potential of “Big Data” to spark innovation, fuel commerce, and drive progress</a:t>
            </a:r>
            <a:r>
              <a:rPr lang="en-US" sz="2000" dirty="0" smtClean="0"/>
              <a:t>.</a:t>
            </a:r>
            <a:endParaRPr lang="en-US" sz="2000" dirty="0"/>
          </a:p>
        </p:txBody>
      </p:sp>
      <p:sp>
        <p:nvSpPr>
          <p:cNvPr id="7" name="TextBox 6"/>
          <p:cNvSpPr txBox="1"/>
          <p:nvPr/>
        </p:nvSpPr>
        <p:spPr>
          <a:xfrm>
            <a:off x="3046413" y="2489538"/>
            <a:ext cx="8991600" cy="1015663"/>
          </a:xfrm>
          <a:prstGeom prst="rect">
            <a:avLst/>
          </a:prstGeom>
          <a:noFill/>
        </p:spPr>
        <p:txBody>
          <a:bodyPr wrap="square" rtlCol="0">
            <a:spAutoFit/>
          </a:bodyPr>
          <a:lstStyle/>
          <a:p>
            <a:r>
              <a:rPr lang="en-US" sz="2000" b="1" dirty="0">
                <a:solidFill>
                  <a:schemeClr val="accent1"/>
                </a:solidFill>
              </a:rPr>
              <a:t>(a) </a:t>
            </a:r>
            <a:r>
              <a:rPr lang="en-US" sz="2000" dirty="0"/>
              <a:t>Recommendation from January 15 -- 17, 2013 Cloud/Big Data Forum and </a:t>
            </a:r>
            <a:r>
              <a:rPr lang="en-US" sz="2000" dirty="0" smtClean="0"/>
              <a:t/>
            </a:r>
            <a:br>
              <a:rPr lang="en-US" sz="2000" dirty="0" smtClean="0"/>
            </a:br>
            <a:r>
              <a:rPr lang="en-US" sz="2000" b="1" dirty="0" smtClean="0">
                <a:solidFill>
                  <a:schemeClr val="accent1"/>
                </a:solidFill>
              </a:rPr>
              <a:t>(</a:t>
            </a:r>
            <a:r>
              <a:rPr lang="en-US" sz="2000" b="1" dirty="0">
                <a:solidFill>
                  <a:schemeClr val="accent1"/>
                </a:solidFill>
              </a:rPr>
              <a:t>b) </a:t>
            </a:r>
            <a:r>
              <a:rPr lang="en-US" sz="2000" dirty="0"/>
              <a:t>A lack of consensus on some important, fundamental questions is confusing potential users and holding back progress.  Questions such as:</a:t>
            </a:r>
          </a:p>
        </p:txBody>
      </p:sp>
      <p:sp>
        <p:nvSpPr>
          <p:cNvPr id="8" name="TextBox 7"/>
          <p:cNvSpPr txBox="1"/>
          <p:nvPr/>
        </p:nvSpPr>
        <p:spPr>
          <a:xfrm>
            <a:off x="2817813" y="3816120"/>
            <a:ext cx="8610600" cy="2452979"/>
          </a:xfrm>
          <a:prstGeom prst="rect">
            <a:avLst/>
          </a:prstGeom>
          <a:noFill/>
        </p:spPr>
        <p:txBody>
          <a:bodyPr wrap="square" rtlCol="0">
            <a:spAutoFit/>
          </a:bodyPr>
          <a:lstStyle/>
          <a:p>
            <a:pPr marL="463550" lvl="1" indent="-231775">
              <a:lnSpc>
                <a:spcPct val="90000"/>
              </a:lnSpc>
              <a:spcBef>
                <a:spcPts val="1200"/>
              </a:spcBef>
              <a:buClr>
                <a:srgbClr val="56C5FF"/>
              </a:buClr>
              <a:buSzPct val="100000"/>
              <a:buFont typeface="Arial" pitchFamily="34" charset="0"/>
              <a:buChar char="•"/>
            </a:pPr>
            <a:r>
              <a:rPr lang="en-US" i="1" dirty="0">
                <a:solidFill>
                  <a:prstClr val="white"/>
                </a:solidFill>
              </a:rPr>
              <a:t>What are the attributes that define Big Data solutions? </a:t>
            </a:r>
          </a:p>
          <a:p>
            <a:pPr marL="463550" lvl="1" indent="-231775">
              <a:lnSpc>
                <a:spcPct val="90000"/>
              </a:lnSpc>
              <a:spcBef>
                <a:spcPts val="1200"/>
              </a:spcBef>
              <a:buClr>
                <a:srgbClr val="56C5FF"/>
              </a:buClr>
              <a:buSzPct val="100000"/>
              <a:buFont typeface="Arial" pitchFamily="34" charset="0"/>
              <a:buChar char="•"/>
            </a:pPr>
            <a:r>
              <a:rPr lang="en-US" i="1" dirty="0">
                <a:solidFill>
                  <a:prstClr val="white"/>
                </a:solidFill>
              </a:rPr>
              <a:t>How is Big Data different from </a:t>
            </a:r>
            <a:r>
              <a:rPr lang="en-US" i="1" dirty="0" smtClean="0">
                <a:solidFill>
                  <a:prstClr val="white"/>
                </a:solidFill>
              </a:rPr>
              <a:t>traditional </a:t>
            </a:r>
            <a:r>
              <a:rPr lang="en-US" i="1" dirty="0">
                <a:solidFill>
                  <a:prstClr val="white"/>
                </a:solidFill>
              </a:rPr>
              <a:t>data environments and related </a:t>
            </a:r>
            <a:r>
              <a:rPr lang="en-US" i="1" dirty="0" smtClean="0">
                <a:solidFill>
                  <a:prstClr val="white"/>
                </a:solidFill>
              </a:rPr>
              <a:t>applications?</a:t>
            </a:r>
          </a:p>
          <a:p>
            <a:pPr marL="463550" lvl="1" indent="-231775">
              <a:lnSpc>
                <a:spcPct val="90000"/>
              </a:lnSpc>
              <a:spcBef>
                <a:spcPts val="1200"/>
              </a:spcBef>
              <a:buClr>
                <a:srgbClr val="56C5FF"/>
              </a:buClr>
              <a:buSzPct val="100000"/>
              <a:buFont typeface="Arial" pitchFamily="34" charset="0"/>
              <a:buChar char="•"/>
            </a:pPr>
            <a:r>
              <a:rPr lang="en-US" i="1" dirty="0" smtClean="0">
                <a:solidFill>
                  <a:prstClr val="white"/>
                </a:solidFill>
              </a:rPr>
              <a:t>What </a:t>
            </a:r>
            <a:r>
              <a:rPr lang="en-US" i="1" dirty="0">
                <a:solidFill>
                  <a:prstClr val="white"/>
                </a:solidFill>
              </a:rPr>
              <a:t>are the essential characteristics of Big Data environments?</a:t>
            </a:r>
          </a:p>
          <a:p>
            <a:pPr marL="463550" lvl="1" indent="-231775">
              <a:lnSpc>
                <a:spcPct val="90000"/>
              </a:lnSpc>
              <a:spcBef>
                <a:spcPts val="1200"/>
              </a:spcBef>
              <a:buClr>
                <a:srgbClr val="56C5FF"/>
              </a:buClr>
              <a:buSzPct val="100000"/>
              <a:buFont typeface="Arial" pitchFamily="34" charset="0"/>
              <a:buChar char="•"/>
            </a:pPr>
            <a:r>
              <a:rPr lang="en-US" i="1" dirty="0">
                <a:solidFill>
                  <a:prstClr val="white"/>
                </a:solidFill>
              </a:rPr>
              <a:t>How do these environments integrate with currently deployed architectures? </a:t>
            </a:r>
          </a:p>
          <a:p>
            <a:pPr marL="463550" lvl="1" indent="-231775">
              <a:lnSpc>
                <a:spcPct val="90000"/>
              </a:lnSpc>
              <a:spcBef>
                <a:spcPts val="1200"/>
              </a:spcBef>
              <a:buClr>
                <a:srgbClr val="56C5FF"/>
              </a:buClr>
              <a:buSzPct val="100000"/>
              <a:buFont typeface="Arial" pitchFamily="34" charset="0"/>
              <a:buChar char="•"/>
            </a:pPr>
            <a:r>
              <a:rPr lang="en-US" i="1" dirty="0">
                <a:solidFill>
                  <a:prstClr val="white"/>
                </a:solidFill>
              </a:rPr>
              <a:t>What are the central scientific, technological, and standardization challenges </a:t>
            </a:r>
            <a:r>
              <a:rPr lang="en-US" i="1" dirty="0" smtClean="0">
                <a:solidFill>
                  <a:prstClr val="white"/>
                </a:solidFill>
              </a:rPr>
              <a:t>needed to </a:t>
            </a:r>
            <a:r>
              <a:rPr lang="en-US" i="1" dirty="0">
                <a:solidFill>
                  <a:prstClr val="white"/>
                </a:solidFill>
              </a:rPr>
              <a:t>accelerate the deployment of robust Big Data solutions? </a:t>
            </a:r>
          </a:p>
        </p:txBody>
      </p:sp>
      <p:sp>
        <p:nvSpPr>
          <p:cNvPr id="10"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42977622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Big Data? Why NIST?</a:t>
            </a:r>
            <a:endParaRPr lang="en-US" dirty="0"/>
          </a:p>
        </p:txBody>
      </p:sp>
      <p:sp>
        <p:nvSpPr>
          <p:cNvPr id="3" name="Content Placeholder 2"/>
          <p:cNvSpPr>
            <a:spLocks noGrp="1"/>
          </p:cNvSpPr>
          <p:nvPr>
            <p:ph idx="1"/>
          </p:nvPr>
        </p:nvSpPr>
        <p:spPr/>
        <p:txBody>
          <a:bodyPr/>
          <a:lstStyle/>
          <a:p>
            <a:r>
              <a:rPr lang="en-US" b="1" dirty="0" smtClean="0">
                <a:solidFill>
                  <a:schemeClr val="accent3"/>
                </a:solidFill>
              </a:rPr>
              <a:t>Why Big Data?</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endParaRPr lang="en-US" b="1" dirty="0" smtClean="0">
              <a:solidFill>
                <a:schemeClr val="accent3"/>
              </a:solidFill>
            </a:endParaRPr>
          </a:p>
          <a:p>
            <a:r>
              <a:rPr lang="en-US" b="1" dirty="0" smtClean="0">
                <a:solidFill>
                  <a:schemeClr val="accent3"/>
                </a:solidFill>
              </a:rPr>
              <a:t>Why NIST?</a:t>
            </a:r>
            <a:endParaRPr lang="en-US" b="1" dirty="0">
              <a:solidFill>
                <a:schemeClr val="accent3"/>
              </a:solidFill>
            </a:endParaRPr>
          </a:p>
        </p:txBody>
      </p:sp>
      <p:sp>
        <p:nvSpPr>
          <p:cNvPr id="5" name="Slide Number Placeholder 4"/>
          <p:cNvSpPr>
            <a:spLocks noGrp="1"/>
          </p:cNvSpPr>
          <p:nvPr>
            <p:ph type="sldNum" sz="quarter" idx="12"/>
          </p:nvPr>
        </p:nvSpPr>
        <p:spPr/>
        <p:txBody>
          <a:bodyPr/>
          <a:lstStyle/>
          <a:p>
            <a:fld id="{2A013F82-EE5E-44EE-A61D-E31C6657F26F}" type="slidenum">
              <a:rPr lang="en-US" smtClean="0"/>
              <a:t>4</a:t>
            </a:fld>
            <a:endParaRPr lang="en-US"/>
          </a:p>
        </p:txBody>
      </p:sp>
      <p:sp>
        <p:nvSpPr>
          <p:cNvPr id="6" name="TextBox 5"/>
          <p:cNvSpPr txBox="1"/>
          <p:nvPr/>
        </p:nvSpPr>
        <p:spPr>
          <a:xfrm>
            <a:off x="3046413" y="1295402"/>
            <a:ext cx="8991600" cy="1015663"/>
          </a:xfrm>
          <a:prstGeom prst="rect">
            <a:avLst/>
          </a:prstGeom>
          <a:noFill/>
        </p:spPr>
        <p:txBody>
          <a:bodyPr wrap="square" rtlCol="0">
            <a:spAutoFit/>
          </a:bodyPr>
          <a:lstStyle/>
          <a:p>
            <a:r>
              <a:rPr lang="en-US" sz="2000" dirty="0" smtClean="0"/>
              <a:t>There is broad </a:t>
            </a:r>
            <a:r>
              <a:rPr lang="en-US" sz="2000" dirty="0"/>
              <a:t>agreement among commercial, academic, and government leaders about the remarkable potential of “Big Data” to spark innovation, fuel commerce, and drive progress</a:t>
            </a:r>
            <a:r>
              <a:rPr lang="en-US" sz="2000" dirty="0" smtClean="0"/>
              <a:t>.</a:t>
            </a:r>
            <a:endParaRPr lang="en-US" sz="2000" dirty="0"/>
          </a:p>
        </p:txBody>
      </p:sp>
      <p:sp>
        <p:nvSpPr>
          <p:cNvPr id="7" name="TextBox 6"/>
          <p:cNvSpPr txBox="1"/>
          <p:nvPr/>
        </p:nvSpPr>
        <p:spPr>
          <a:xfrm>
            <a:off x="3046413" y="2489538"/>
            <a:ext cx="8991600" cy="1015663"/>
          </a:xfrm>
          <a:prstGeom prst="rect">
            <a:avLst/>
          </a:prstGeom>
          <a:noFill/>
        </p:spPr>
        <p:txBody>
          <a:bodyPr wrap="square" rtlCol="0">
            <a:spAutoFit/>
          </a:bodyPr>
          <a:lstStyle/>
          <a:p>
            <a:r>
              <a:rPr lang="en-US" sz="2000" b="1" dirty="0">
                <a:solidFill>
                  <a:schemeClr val="accent1"/>
                </a:solidFill>
              </a:rPr>
              <a:t>(a) </a:t>
            </a:r>
            <a:r>
              <a:rPr lang="en-US" sz="2000" dirty="0"/>
              <a:t>Recommendation from January 15 -- 17, 2013 Cloud/Big Data Forum and </a:t>
            </a:r>
            <a:r>
              <a:rPr lang="en-US" sz="2000" dirty="0" smtClean="0"/>
              <a:t/>
            </a:r>
            <a:br>
              <a:rPr lang="en-US" sz="2000" dirty="0" smtClean="0"/>
            </a:br>
            <a:r>
              <a:rPr lang="en-US" sz="2000" b="1" dirty="0" smtClean="0">
                <a:solidFill>
                  <a:schemeClr val="accent1"/>
                </a:solidFill>
              </a:rPr>
              <a:t>(</a:t>
            </a:r>
            <a:r>
              <a:rPr lang="en-US" sz="2000" b="1" dirty="0">
                <a:solidFill>
                  <a:schemeClr val="accent1"/>
                </a:solidFill>
              </a:rPr>
              <a:t>b) </a:t>
            </a:r>
            <a:r>
              <a:rPr lang="en-US" sz="2000" dirty="0"/>
              <a:t>A lack of consensus on some important, fundamental questions is confusing potential users and holding back progress.  Questions such as:</a:t>
            </a:r>
          </a:p>
        </p:txBody>
      </p:sp>
      <p:sp>
        <p:nvSpPr>
          <p:cNvPr id="9" name="TextBox 8"/>
          <p:cNvSpPr txBox="1"/>
          <p:nvPr/>
        </p:nvSpPr>
        <p:spPr>
          <a:xfrm>
            <a:off x="1179513" y="4116050"/>
            <a:ext cx="9829799" cy="1107996"/>
          </a:xfrm>
          <a:prstGeom prst="rect">
            <a:avLst/>
          </a:prstGeom>
          <a:noFill/>
        </p:spPr>
        <p:txBody>
          <a:bodyPr wrap="square" rtlCol="0">
            <a:spAutoFit/>
          </a:bodyPr>
          <a:lstStyle/>
          <a:p>
            <a:pPr marL="0" lvl="1" algn="ctr"/>
            <a:r>
              <a:rPr lang="en-US" sz="2200" b="1" dirty="0">
                <a:solidFill>
                  <a:schemeClr val="accent2"/>
                </a:solidFill>
              </a:rPr>
              <a:t>NBD-PWG is being launched to address these questions and is charged to develop consensus definitions, taxonomies, secure reference architecture, and technology roadmap for Big Data that can be embraced by all sectors</a:t>
            </a:r>
            <a:r>
              <a:rPr lang="en-US" sz="2200" b="1" dirty="0" smtClean="0">
                <a:solidFill>
                  <a:schemeClr val="accent2"/>
                </a:solidFill>
              </a:rPr>
              <a:t>.</a:t>
            </a:r>
            <a:endParaRPr lang="en-US" sz="2200" b="1" dirty="0">
              <a:solidFill>
                <a:schemeClr val="accent2"/>
              </a:solidFill>
            </a:endParaRPr>
          </a:p>
        </p:txBody>
      </p:sp>
      <p:sp>
        <p:nvSpPr>
          <p:cNvPr id="11"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83020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NBD-PWG: </a:t>
            </a:r>
            <a:r>
              <a:rPr lang="en-US" dirty="0" smtClean="0">
                <a:solidFill>
                  <a:schemeClr val="tx2"/>
                </a:solidFill>
              </a:rPr>
              <a:t>Charter and Deliverables</a:t>
            </a:r>
            <a:endParaRPr lang="en-US" dirty="0">
              <a:solidFill>
                <a:schemeClr val="tx2"/>
              </a:solidFill>
            </a:endParaRPr>
          </a:p>
        </p:txBody>
      </p:sp>
      <p:sp>
        <p:nvSpPr>
          <p:cNvPr id="3" name="Content Placeholder 2"/>
          <p:cNvSpPr>
            <a:spLocks noGrp="1"/>
          </p:cNvSpPr>
          <p:nvPr>
            <p:ph idx="1"/>
          </p:nvPr>
        </p:nvSpPr>
        <p:spPr>
          <a:xfrm>
            <a:off x="685095" y="1295401"/>
            <a:ext cx="5104518" cy="4953001"/>
          </a:xfrm>
        </p:spPr>
        <p:txBody>
          <a:bodyPr/>
          <a:lstStyle/>
          <a:p>
            <a:pPr marL="0" indent="0">
              <a:buNone/>
            </a:pPr>
            <a:r>
              <a:rPr lang="en-US" b="1" dirty="0" smtClean="0">
                <a:solidFill>
                  <a:schemeClr val="accent3"/>
                </a:solidFill>
              </a:rPr>
              <a:t>Charter (M0001)</a:t>
            </a:r>
          </a:p>
          <a:p>
            <a:pPr marL="0" indent="0">
              <a:buNone/>
            </a:pPr>
            <a:r>
              <a:rPr lang="en-US" sz="2000" i="1" dirty="0">
                <a:solidFill>
                  <a:prstClr val="white"/>
                </a:solidFill>
              </a:rPr>
              <a:t>The focus of the (NBD-PWG) is to form a community of interest from industry, academia, and government, with the goal of developing a consensus </a:t>
            </a:r>
            <a:r>
              <a:rPr lang="en-US" sz="2000" i="1" dirty="0">
                <a:solidFill>
                  <a:srgbClr val="FF0000"/>
                </a:solidFill>
              </a:rPr>
              <a:t>definitions</a:t>
            </a:r>
            <a:r>
              <a:rPr lang="en-US" sz="2000" i="1" dirty="0">
                <a:solidFill>
                  <a:prstClr val="white"/>
                </a:solidFill>
              </a:rPr>
              <a:t>, </a:t>
            </a:r>
            <a:r>
              <a:rPr lang="en-US" sz="2000" i="1" dirty="0">
                <a:solidFill>
                  <a:srgbClr val="FF0000"/>
                </a:solidFill>
              </a:rPr>
              <a:t>taxonomies</a:t>
            </a:r>
            <a:r>
              <a:rPr lang="en-US" sz="2000" i="1" dirty="0">
                <a:solidFill>
                  <a:prstClr val="white"/>
                </a:solidFill>
              </a:rPr>
              <a:t>, </a:t>
            </a:r>
            <a:r>
              <a:rPr lang="en-US" sz="2000" i="1" dirty="0">
                <a:solidFill>
                  <a:srgbClr val="FF0000"/>
                </a:solidFill>
              </a:rPr>
              <a:t>secure</a:t>
            </a:r>
            <a:r>
              <a:rPr lang="en-US" sz="2000" i="1" dirty="0">
                <a:solidFill>
                  <a:srgbClr val="ED5D62"/>
                </a:solidFill>
              </a:rPr>
              <a:t> </a:t>
            </a:r>
            <a:r>
              <a:rPr lang="en-US" sz="2000" i="1" dirty="0">
                <a:solidFill>
                  <a:srgbClr val="FF0000"/>
                </a:solidFill>
              </a:rPr>
              <a:t>reference</a:t>
            </a:r>
            <a:r>
              <a:rPr lang="en-US" sz="2000" i="1" dirty="0">
                <a:solidFill>
                  <a:srgbClr val="ED5D62"/>
                </a:solidFill>
              </a:rPr>
              <a:t> </a:t>
            </a:r>
            <a:r>
              <a:rPr lang="en-US" sz="2000" i="1" dirty="0">
                <a:solidFill>
                  <a:srgbClr val="FF0000"/>
                </a:solidFill>
              </a:rPr>
              <a:t>architectures</a:t>
            </a:r>
            <a:r>
              <a:rPr lang="en-US" sz="2000" i="1" dirty="0">
                <a:solidFill>
                  <a:prstClr val="white"/>
                </a:solidFill>
              </a:rPr>
              <a:t>, and </a:t>
            </a:r>
            <a:r>
              <a:rPr lang="en-US" sz="2000" i="1" dirty="0">
                <a:solidFill>
                  <a:srgbClr val="FF0000"/>
                </a:solidFill>
              </a:rPr>
              <a:t>technology</a:t>
            </a:r>
            <a:r>
              <a:rPr lang="en-US" sz="2000" i="1" dirty="0">
                <a:solidFill>
                  <a:srgbClr val="ED5D62"/>
                </a:solidFill>
              </a:rPr>
              <a:t> </a:t>
            </a:r>
            <a:r>
              <a:rPr lang="en-US" sz="2000" i="1" dirty="0">
                <a:solidFill>
                  <a:srgbClr val="FF0000"/>
                </a:solidFill>
              </a:rPr>
              <a:t>roadmap</a:t>
            </a:r>
            <a:r>
              <a:rPr lang="en-US" sz="2000" i="1" dirty="0">
                <a:solidFill>
                  <a:prstClr val="white"/>
                </a:solidFill>
              </a:rPr>
              <a:t>.  The aim is to create vendor-neutral, technology and infrastructure agnostic deliverables to enable big data stakeholders to pick-and-choose best analytics tools for their processing and visualization requirements on the most suitable computing </a:t>
            </a:r>
            <a:r>
              <a:rPr lang="en-US" sz="2000" i="1" dirty="0" smtClean="0">
                <a:solidFill>
                  <a:prstClr val="white"/>
                </a:solidFill>
              </a:rPr>
              <a:t>platforms </a:t>
            </a:r>
            <a:r>
              <a:rPr lang="en-US" sz="2000" i="1" dirty="0">
                <a:solidFill>
                  <a:prstClr val="white"/>
                </a:solidFill>
              </a:rPr>
              <a:t>and clusters while allowing value-added from big data service providers and flow of data between the stakeholders in a cohesive and secure manner.</a:t>
            </a:r>
            <a:endParaRPr lang="en-US" sz="2000" dirty="0"/>
          </a:p>
        </p:txBody>
      </p:sp>
      <p:sp>
        <p:nvSpPr>
          <p:cNvPr id="5" name="Slide Number Placeholder 4"/>
          <p:cNvSpPr>
            <a:spLocks noGrp="1"/>
          </p:cNvSpPr>
          <p:nvPr>
            <p:ph type="sldNum" sz="quarter" idx="12"/>
          </p:nvPr>
        </p:nvSpPr>
        <p:spPr/>
        <p:txBody>
          <a:bodyPr/>
          <a:lstStyle/>
          <a:p>
            <a:fld id="{2A013F82-EE5E-44EE-A61D-E31C6657F26F}" type="slidenum">
              <a:rPr lang="en-US" smtClean="0"/>
              <a:t>5</a:t>
            </a:fld>
            <a:endParaRPr lang="en-US"/>
          </a:p>
        </p:txBody>
      </p:sp>
      <p:sp>
        <p:nvSpPr>
          <p:cNvPr id="6" name="Content Placeholder 2"/>
          <p:cNvSpPr txBox="1">
            <a:spLocks/>
          </p:cNvSpPr>
          <p:nvPr/>
        </p:nvSpPr>
        <p:spPr>
          <a:xfrm>
            <a:off x="6246813" y="1298448"/>
            <a:ext cx="5258508" cy="4953001"/>
          </a:xfrm>
          <a:prstGeom prst="rect">
            <a:avLst/>
          </a:prstGeom>
        </p:spPr>
        <p:txBody>
          <a:bodyPr vert="horz" lIns="91440" tIns="45720" rIns="91440" bIns="45720" rtlCol="0">
            <a:normAutofit/>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a:lstStyle>
          <a:p>
            <a:pPr marL="0" indent="0">
              <a:buNone/>
            </a:pPr>
            <a:r>
              <a:rPr lang="en-US" b="1" dirty="0" smtClean="0">
                <a:solidFill>
                  <a:schemeClr val="accent3"/>
                </a:solidFill>
              </a:rPr>
              <a:t>Deliverables - Working Drafts for:</a:t>
            </a:r>
            <a:br>
              <a:rPr lang="en-US" b="1" dirty="0" smtClean="0">
                <a:solidFill>
                  <a:schemeClr val="accent3"/>
                </a:solidFill>
              </a:rPr>
            </a:br>
            <a:r>
              <a:rPr lang="en-US" sz="1000" b="1" dirty="0" smtClean="0">
                <a:solidFill>
                  <a:schemeClr val="accent3"/>
                </a:solidFill>
              </a:rPr>
              <a:t> </a:t>
            </a:r>
            <a:endParaRPr lang="en-US" b="1" dirty="0" smtClean="0">
              <a:solidFill>
                <a:schemeClr val="accent3"/>
              </a:solidFill>
            </a:endParaRPr>
          </a:p>
          <a:p>
            <a:pPr marL="457200" indent="-457200">
              <a:lnSpc>
                <a:spcPct val="100000"/>
              </a:lnSpc>
              <a:spcBef>
                <a:spcPts val="600"/>
              </a:spcBef>
              <a:buAutoNum type="arabicPeriod"/>
            </a:pPr>
            <a:r>
              <a:rPr lang="en-US" sz="1800" dirty="0" smtClean="0"/>
              <a:t>Big Data Definitions</a:t>
            </a:r>
          </a:p>
          <a:p>
            <a:pPr marL="457200" indent="-457200">
              <a:lnSpc>
                <a:spcPct val="100000"/>
              </a:lnSpc>
              <a:spcBef>
                <a:spcPts val="600"/>
              </a:spcBef>
              <a:buAutoNum type="arabicPeriod"/>
            </a:pPr>
            <a:r>
              <a:rPr lang="en-US" sz="1800" dirty="0" smtClean="0"/>
              <a:t>Big Data Taxonomies</a:t>
            </a:r>
          </a:p>
          <a:p>
            <a:pPr marL="457200" indent="-457200">
              <a:lnSpc>
                <a:spcPct val="100000"/>
              </a:lnSpc>
              <a:spcBef>
                <a:spcPts val="600"/>
              </a:spcBef>
              <a:buAutoNum type="arabicPeriod"/>
            </a:pPr>
            <a:r>
              <a:rPr lang="en-US" sz="1800" dirty="0" smtClean="0"/>
              <a:t>Big Data Requirements &amp; Use Cases</a:t>
            </a:r>
          </a:p>
          <a:p>
            <a:pPr marL="457200" indent="-457200">
              <a:lnSpc>
                <a:spcPct val="100000"/>
              </a:lnSpc>
              <a:spcBef>
                <a:spcPts val="600"/>
              </a:spcBef>
              <a:buAutoNum type="arabicPeriod"/>
            </a:pPr>
            <a:r>
              <a:rPr lang="en-US" sz="1800" dirty="0" smtClean="0"/>
              <a:t>Big Data Security &amp; Privacy Requirements</a:t>
            </a:r>
          </a:p>
          <a:p>
            <a:pPr marL="457200" indent="-457200">
              <a:lnSpc>
                <a:spcPct val="100000"/>
              </a:lnSpc>
              <a:spcBef>
                <a:spcPts val="600"/>
              </a:spcBef>
              <a:buAutoNum type="arabicPeriod"/>
            </a:pPr>
            <a:r>
              <a:rPr lang="en-US" sz="1800" dirty="0" smtClean="0"/>
              <a:t>Architectures Survey</a:t>
            </a:r>
          </a:p>
          <a:p>
            <a:pPr marL="457200" indent="-457200">
              <a:lnSpc>
                <a:spcPct val="100000"/>
              </a:lnSpc>
              <a:spcBef>
                <a:spcPts val="600"/>
              </a:spcBef>
              <a:buAutoNum type="arabicPeriod"/>
            </a:pPr>
            <a:r>
              <a:rPr lang="en-US" sz="1800" dirty="0" smtClean="0"/>
              <a:t>Big Data Reference Architecture</a:t>
            </a:r>
          </a:p>
          <a:p>
            <a:pPr marL="457200" indent="-457200">
              <a:lnSpc>
                <a:spcPct val="100000"/>
              </a:lnSpc>
              <a:spcBef>
                <a:spcPts val="600"/>
              </a:spcBef>
              <a:buAutoNum type="arabicPeriod"/>
            </a:pPr>
            <a:r>
              <a:rPr lang="en-US" sz="1800" dirty="0" smtClean="0"/>
              <a:t>Big Data Security &amp; Privacy Architecture</a:t>
            </a:r>
          </a:p>
          <a:p>
            <a:pPr marL="457200" indent="-457200">
              <a:lnSpc>
                <a:spcPct val="100000"/>
              </a:lnSpc>
              <a:spcBef>
                <a:spcPts val="600"/>
              </a:spcBef>
              <a:buAutoNum type="arabicPeriod"/>
            </a:pPr>
            <a:r>
              <a:rPr lang="en-US" sz="1800" dirty="0" smtClean="0"/>
              <a:t>Big Data Technology Roadmap</a:t>
            </a:r>
          </a:p>
        </p:txBody>
      </p:sp>
      <p:sp>
        <p:nvSpPr>
          <p:cNvPr id="7" name="Content Placeholder 2"/>
          <p:cNvSpPr txBox="1">
            <a:spLocks/>
          </p:cNvSpPr>
          <p:nvPr/>
        </p:nvSpPr>
        <p:spPr>
          <a:xfrm>
            <a:off x="6323012" y="4876801"/>
            <a:ext cx="4724401" cy="914399"/>
          </a:xfrm>
          <a:prstGeom prst="rect">
            <a:avLst/>
          </a:prstGeom>
        </p:spPr>
        <p:txBody>
          <a:bodyPr vert="horz" lIns="91440" tIns="45720" rIns="91440" bIns="45720" rtlCol="0" anchor="t">
            <a:normAutofit lnSpcReduction="10000"/>
          </a:bodyPr>
          <a:lstStyle>
            <a:lvl1pPr marL="0" indent="0" algn="l" defTabSz="914400" rtl="0" eaLnBrk="1" latinLnBrk="0" hangingPunct="1">
              <a:lnSpc>
                <a:spcPct val="90000"/>
              </a:lnSpc>
              <a:spcBef>
                <a:spcPts val="0"/>
              </a:spcBef>
              <a:buClr>
                <a:schemeClr val="accent1"/>
              </a:buClr>
              <a:buSzPct val="100000"/>
              <a:buFont typeface="Arial" pitchFamily="34" charset="0"/>
              <a:buNone/>
              <a:defRPr sz="2000" kern="1200" cap="all" spc="200" baseline="0">
                <a:solidFill>
                  <a:schemeClr val="accent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1400" kern="1200">
                <a:solidFill>
                  <a:schemeClr val="tx1">
                    <a:tint val="75000"/>
                  </a:schemeClr>
                </a:solidFill>
                <a:latin typeface="+mn-lt"/>
                <a:ea typeface="+mn-ea"/>
                <a:cs typeface="+mn-cs"/>
              </a:defRPr>
            </a:lvl9pPr>
          </a:lstStyle>
          <a:p>
            <a:pPr>
              <a:buClr>
                <a:srgbClr val="56C5FF"/>
              </a:buClr>
            </a:pPr>
            <a:r>
              <a:rPr lang="en-US" b="1" dirty="0" smtClean="0">
                <a:solidFill>
                  <a:srgbClr val="56C5FF"/>
                </a:solidFill>
              </a:rPr>
              <a:t>Launch Date: </a:t>
            </a:r>
            <a:r>
              <a:rPr lang="en-US" i="1" cap="none" dirty="0" smtClean="0">
                <a:solidFill>
                  <a:schemeClr val="accent2"/>
                </a:solidFill>
              </a:rPr>
              <a:t>June 26, 2013</a:t>
            </a:r>
          </a:p>
          <a:p>
            <a:pPr>
              <a:buClr>
                <a:srgbClr val="56C5FF"/>
              </a:buClr>
            </a:pPr>
            <a:endParaRPr lang="en-US" b="1" dirty="0" smtClean="0">
              <a:solidFill>
                <a:srgbClr val="56C5FF"/>
              </a:solidFill>
            </a:endParaRPr>
          </a:p>
          <a:p>
            <a:pPr>
              <a:buClr>
                <a:srgbClr val="56C5FF"/>
              </a:buClr>
            </a:pPr>
            <a:r>
              <a:rPr lang="en-US" b="1" dirty="0" smtClean="0">
                <a:solidFill>
                  <a:srgbClr val="56C5FF"/>
                </a:solidFill>
              </a:rPr>
              <a:t>Target Date: </a:t>
            </a:r>
            <a:r>
              <a:rPr lang="en-US" i="1" cap="none" dirty="0" smtClean="0">
                <a:solidFill>
                  <a:srgbClr val="FFC000"/>
                </a:solidFill>
              </a:rPr>
              <a:t>September </a:t>
            </a:r>
            <a:r>
              <a:rPr lang="en-US" i="1" cap="none" dirty="0">
                <a:solidFill>
                  <a:srgbClr val="FFC000"/>
                </a:solidFill>
              </a:rPr>
              <a:t>27, </a:t>
            </a:r>
            <a:r>
              <a:rPr lang="en-US" i="1" cap="none" dirty="0" smtClean="0">
                <a:solidFill>
                  <a:srgbClr val="FFC000"/>
                </a:solidFill>
              </a:rPr>
              <a:t>2013</a:t>
            </a:r>
            <a:endParaRPr lang="en-US" i="1" cap="none" dirty="0">
              <a:solidFill>
                <a:srgbClr val="FFC000"/>
              </a:solidFill>
            </a:endParaRPr>
          </a:p>
        </p:txBody>
      </p:sp>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2323175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6</a:t>
            </a:fld>
            <a:endParaRPr lang="en-US" b="1" i="1" dirty="0"/>
          </a:p>
        </p:txBody>
      </p:sp>
      <p:pic>
        <p:nvPicPr>
          <p:cNvPr id="2081" name="Picture 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6416" y="304800"/>
            <a:ext cx="7895994" cy="5955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108715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81"/>
                                        </p:tgtEl>
                                        <p:attrNameLst>
                                          <p:attrName>style.visibility</p:attrName>
                                        </p:attrNameLst>
                                      </p:cBhvr>
                                      <p:to>
                                        <p:strVal val="visible"/>
                                      </p:to>
                                    </p:set>
                                    <p:animEffect transition="in" filter="dissolve">
                                      <p:cBhvr>
                                        <p:cTn id="7" dur="500"/>
                                        <p:tgtEl>
                                          <p:spTgt spid="2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SUBGROUPS</a:t>
            </a:r>
            <a:endParaRPr lang="en-US" dirty="0"/>
          </a:p>
        </p:txBody>
      </p:sp>
      <p:sp>
        <p:nvSpPr>
          <p:cNvPr id="3" name="Text Placeholder 2"/>
          <p:cNvSpPr>
            <a:spLocks noGrp="1"/>
          </p:cNvSpPr>
          <p:nvPr>
            <p:ph type="body" idx="1"/>
          </p:nvPr>
        </p:nvSpPr>
        <p:spPr/>
        <p:txBody>
          <a:bodyPr/>
          <a:lstStyle/>
          <a:p>
            <a:r>
              <a:rPr lang="en-US" dirty="0" smtClean="0"/>
              <a:t>And their scopes and deliverables</a:t>
            </a:r>
            <a:endParaRPr lang="en-US" dirty="0"/>
          </a:p>
        </p:txBody>
      </p:sp>
      <p:graphicFrame>
        <p:nvGraphicFramePr>
          <p:cNvPr id="4" name="Diagram 3"/>
          <p:cNvGraphicFramePr/>
          <p:nvPr>
            <p:extLst>
              <p:ext uri="{D42A27DB-BD31-4B8C-83A1-F6EECF244321}">
                <p14:modId xmlns:p14="http://schemas.microsoft.com/office/powerpoint/2010/main" val="3470397968"/>
              </p:ext>
            </p:extLst>
          </p:nvPr>
        </p:nvGraphicFramePr>
        <p:xfrm>
          <a:off x="5348697" y="1905000"/>
          <a:ext cx="3869915" cy="30959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Slide Number Placeholder 7"/>
          <p:cNvSpPr>
            <a:spLocks noGrp="1"/>
          </p:cNvSpPr>
          <p:nvPr>
            <p:ph type="sldNum" sz="quarter" idx="12"/>
          </p:nvPr>
        </p:nvSpPr>
        <p:spPr/>
        <p:txBody>
          <a:bodyPr/>
          <a:lstStyle/>
          <a:p>
            <a:fld id="{2A013F82-EE5E-44EE-A61D-E31C6657F26F}" type="slidenum">
              <a:rPr lang="en-US" i="1" smtClean="0"/>
              <a:pPr/>
              <a:t>7</a:t>
            </a:fld>
            <a:endParaRPr lang="en-US" i="1" dirty="0"/>
          </a:p>
        </p:txBody>
      </p:sp>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168827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
                                            <p:graphicEl>
                                              <a:dgm id="{F40F5068-AD63-DD43-B617-FC97C4F31172}"/>
                                            </p:graphicEl>
                                          </p:spTgt>
                                        </p:tgtEl>
                                        <p:attrNameLst>
                                          <p:attrName>style.visibility</p:attrName>
                                        </p:attrNameLst>
                                      </p:cBhvr>
                                      <p:to>
                                        <p:strVal val="visible"/>
                                      </p:to>
                                    </p:set>
                                    <p:animEffect transition="in" filter="fade">
                                      <p:cBhvr>
                                        <p:cTn id="14" dur="500"/>
                                        <p:tgtEl>
                                          <p:spTgt spid="4">
                                            <p:graphicEl>
                                              <a:dgm id="{F40F5068-AD63-DD43-B617-FC97C4F31172}"/>
                                            </p:graphicEl>
                                          </p:spTgt>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
                                            <p:graphicEl>
                                              <a:dgm id="{FE38B5CB-B780-7143-A7DE-05B8952A8B74}"/>
                                            </p:graphicEl>
                                          </p:spTgt>
                                        </p:tgtEl>
                                        <p:attrNameLst>
                                          <p:attrName>style.visibility</p:attrName>
                                        </p:attrNameLst>
                                      </p:cBhvr>
                                      <p:to>
                                        <p:strVal val="visible"/>
                                      </p:to>
                                    </p:set>
                                    <p:animEffect transition="in" filter="fade">
                                      <p:cBhvr>
                                        <p:cTn id="18" dur="500"/>
                                        <p:tgtEl>
                                          <p:spTgt spid="4">
                                            <p:graphicEl>
                                              <a:dgm id="{FE38B5CB-B780-7143-A7DE-05B8952A8B74}"/>
                                            </p:graphicEl>
                                          </p:spTgt>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4">
                                            <p:graphicEl>
                                              <a:dgm id="{26FE2435-9D97-654A-8363-EBC04BCE7955}"/>
                                            </p:graphicEl>
                                          </p:spTgt>
                                        </p:tgtEl>
                                        <p:attrNameLst>
                                          <p:attrName>style.visibility</p:attrName>
                                        </p:attrNameLst>
                                      </p:cBhvr>
                                      <p:to>
                                        <p:strVal val="visible"/>
                                      </p:to>
                                    </p:set>
                                    <p:animEffect transition="in" filter="fade">
                                      <p:cBhvr>
                                        <p:cTn id="22" dur="500"/>
                                        <p:tgtEl>
                                          <p:spTgt spid="4">
                                            <p:graphicEl>
                                              <a:dgm id="{26FE2435-9D97-654A-8363-EBC04BCE7955}"/>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
                                            <p:graphicEl>
                                              <a:dgm id="{16E3E2D5-9E16-8B45-9E42-93A88957CBA8}"/>
                                            </p:graphicEl>
                                          </p:spTgt>
                                        </p:tgtEl>
                                        <p:attrNameLst>
                                          <p:attrName>style.visibility</p:attrName>
                                        </p:attrNameLst>
                                      </p:cBhvr>
                                      <p:to>
                                        <p:strVal val="visible"/>
                                      </p:to>
                                    </p:set>
                                    <p:animEffect transition="in" filter="fade">
                                      <p:cBhvr>
                                        <p:cTn id="25" dur="500"/>
                                        <p:tgtEl>
                                          <p:spTgt spid="4">
                                            <p:graphicEl>
                                              <a:dgm id="{16E3E2D5-9E16-8B45-9E42-93A88957CBA8}"/>
                                            </p:graphicEl>
                                          </p:spTgt>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4">
                                            <p:graphicEl>
                                              <a:dgm id="{A7C15368-1567-914F-9859-B065A61E9F62}"/>
                                            </p:graphicEl>
                                          </p:spTgt>
                                        </p:tgtEl>
                                        <p:attrNameLst>
                                          <p:attrName>style.visibility</p:attrName>
                                        </p:attrNameLst>
                                      </p:cBhvr>
                                      <p:to>
                                        <p:strVal val="visible"/>
                                      </p:to>
                                    </p:set>
                                    <p:animEffect transition="in" filter="fade">
                                      <p:cBhvr>
                                        <p:cTn id="29" dur="500"/>
                                        <p:tgtEl>
                                          <p:spTgt spid="4">
                                            <p:graphicEl>
                                              <a:dgm id="{A7C15368-1567-914F-9859-B065A61E9F6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graphicEl>
                                              <a:dgm id="{6D478332-2519-CD49-AF8F-3E07FAF05A5F}"/>
                                            </p:graphicEl>
                                          </p:spTgt>
                                        </p:tgtEl>
                                        <p:attrNameLst>
                                          <p:attrName>style.visibility</p:attrName>
                                        </p:attrNameLst>
                                      </p:cBhvr>
                                      <p:to>
                                        <p:strVal val="visible"/>
                                      </p:to>
                                    </p:set>
                                    <p:animEffect transition="in" filter="fade">
                                      <p:cBhvr>
                                        <p:cTn id="32" dur="500"/>
                                        <p:tgtEl>
                                          <p:spTgt spid="4">
                                            <p:graphicEl>
                                              <a:dgm id="{6D478332-2519-CD49-AF8F-3E07FAF05A5F}"/>
                                            </p:graphicEl>
                                          </p:spTgt>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4">
                                            <p:graphicEl>
                                              <a:dgm id="{298499B4-902E-4244-80BC-4957ED70DA11}"/>
                                            </p:graphicEl>
                                          </p:spTgt>
                                        </p:tgtEl>
                                        <p:attrNameLst>
                                          <p:attrName>style.visibility</p:attrName>
                                        </p:attrNameLst>
                                      </p:cBhvr>
                                      <p:to>
                                        <p:strVal val="visible"/>
                                      </p:to>
                                    </p:set>
                                    <p:animEffect transition="in" filter="fade">
                                      <p:cBhvr>
                                        <p:cTn id="36" dur="500"/>
                                        <p:tgtEl>
                                          <p:spTgt spid="4">
                                            <p:graphicEl>
                                              <a:dgm id="{298499B4-902E-4244-80BC-4957ED70DA11}"/>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D02F707F-B0C1-1340-8E0A-982BF3DEAFEA}"/>
                                            </p:graphicEl>
                                          </p:spTgt>
                                        </p:tgtEl>
                                        <p:attrNameLst>
                                          <p:attrName>style.visibility</p:attrName>
                                        </p:attrNameLst>
                                      </p:cBhvr>
                                      <p:to>
                                        <p:strVal val="visible"/>
                                      </p:to>
                                    </p:set>
                                    <p:animEffect transition="in" filter="fade">
                                      <p:cBhvr>
                                        <p:cTn id="39" dur="500"/>
                                        <p:tgtEl>
                                          <p:spTgt spid="4">
                                            <p:graphicEl>
                                              <a:dgm id="{D02F707F-B0C1-1340-8E0A-982BF3DEAFEA}"/>
                                            </p:graphicEl>
                                          </p:spTgt>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4">
                                            <p:graphicEl>
                                              <a:dgm id="{AEF31E17-EAE7-F743-98EB-263DB6FAC6EE}"/>
                                            </p:graphicEl>
                                          </p:spTgt>
                                        </p:tgtEl>
                                        <p:attrNameLst>
                                          <p:attrName>style.visibility</p:attrName>
                                        </p:attrNameLst>
                                      </p:cBhvr>
                                      <p:to>
                                        <p:strVal val="visible"/>
                                      </p:to>
                                    </p:set>
                                    <p:animEffect transition="in" filter="fade">
                                      <p:cBhvr>
                                        <p:cTn id="43" dur="500"/>
                                        <p:tgtEl>
                                          <p:spTgt spid="4">
                                            <p:graphicEl>
                                              <a:dgm id="{AEF31E17-EAE7-F743-98EB-263DB6FAC6EE}"/>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
                                            <p:graphicEl>
                                              <a:dgm id="{0C378E5C-84B3-DE4E-ADA1-98DE33C8A330}"/>
                                            </p:graphicEl>
                                          </p:spTgt>
                                        </p:tgtEl>
                                        <p:attrNameLst>
                                          <p:attrName>style.visibility</p:attrName>
                                        </p:attrNameLst>
                                      </p:cBhvr>
                                      <p:to>
                                        <p:strVal val="visible"/>
                                      </p:to>
                                    </p:set>
                                    <p:animEffect transition="in" filter="fade">
                                      <p:cBhvr>
                                        <p:cTn id="46" dur="500"/>
                                        <p:tgtEl>
                                          <p:spTgt spid="4">
                                            <p:graphicEl>
                                              <a:dgm id="{0C378E5C-84B3-DE4E-ADA1-98DE33C8A330}"/>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
                                            <p:graphicEl>
                                              <a:dgm id="{EFA183C1-3463-EC46-8AF4-C3CB642271E6}"/>
                                            </p:graphicEl>
                                          </p:spTgt>
                                        </p:tgtEl>
                                        <p:attrNameLst>
                                          <p:attrName>style.visibility</p:attrName>
                                        </p:attrNameLst>
                                      </p:cBhvr>
                                      <p:to>
                                        <p:strVal val="visible"/>
                                      </p:to>
                                    </p:set>
                                    <p:animEffect transition="in" filter="fade">
                                      <p:cBhvr>
                                        <p:cTn id="49" dur="500"/>
                                        <p:tgtEl>
                                          <p:spTgt spid="4">
                                            <p:graphicEl>
                                              <a:dgm id="{EFA183C1-3463-EC46-8AF4-C3CB642271E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Graphic spid="4"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605" y="1143000"/>
            <a:ext cx="3596607" cy="2667000"/>
          </a:xfrm>
        </p:spPr>
        <p:txBody>
          <a:bodyPr anchor="t" anchorCtr="0"/>
          <a:lstStyle/>
          <a:p>
            <a:r>
              <a:rPr lang="en-US" sz="3000" b="1" dirty="0" smtClean="0">
                <a:solidFill>
                  <a:schemeClr val="accent3"/>
                </a:solidFill>
              </a:rPr>
              <a:t>Requirements &amp; Use Cases</a:t>
            </a:r>
            <a:r>
              <a:rPr lang="en-US" dirty="0" smtClean="0">
                <a:solidFill>
                  <a:schemeClr val="accent3"/>
                </a:solidFill>
              </a:rPr>
              <a:t/>
            </a:r>
            <a:br>
              <a:rPr lang="en-US" dirty="0" smtClean="0">
                <a:solidFill>
                  <a:schemeClr val="accent3"/>
                </a:solidFill>
              </a:rPr>
            </a:br>
            <a:r>
              <a:rPr lang="en-US" sz="1600" dirty="0" smtClean="0">
                <a:solidFill>
                  <a:schemeClr val="accent3">
                    <a:lumMod val="40000"/>
                    <a:lumOff val="60000"/>
                  </a:schemeClr>
                </a:solidFill>
              </a:rPr>
              <a:t>Geoffrey Fox, U</a:t>
            </a:r>
            <a:r>
              <a:rPr lang="en-US" sz="1600" dirty="0">
                <a:solidFill>
                  <a:schemeClr val="accent3">
                    <a:lumMod val="40000"/>
                    <a:lumOff val="60000"/>
                  </a:schemeClr>
                </a:solidFill>
              </a:rPr>
              <a:t>. </a:t>
            </a:r>
            <a:r>
              <a:rPr lang="en-US" sz="1600" dirty="0" smtClean="0">
                <a:solidFill>
                  <a:schemeClr val="accent3">
                    <a:lumMod val="40000"/>
                    <a:lumOff val="60000"/>
                  </a:schemeClr>
                </a:solidFill>
              </a:rPr>
              <a:t>Indiana</a:t>
            </a:r>
            <a:br>
              <a:rPr lang="en-US" sz="1600" dirty="0" smtClean="0">
                <a:solidFill>
                  <a:schemeClr val="accent3">
                    <a:lumMod val="40000"/>
                    <a:lumOff val="60000"/>
                  </a:schemeClr>
                </a:solidFill>
              </a:rPr>
            </a:br>
            <a:r>
              <a:rPr lang="en-US" sz="1600" dirty="0" smtClean="0">
                <a:solidFill>
                  <a:schemeClr val="accent3">
                    <a:lumMod val="40000"/>
                    <a:lumOff val="60000"/>
                  </a:schemeClr>
                </a:solidFill>
              </a:rPr>
              <a:t>Joe Paiva, VA</a:t>
            </a:r>
            <a:br>
              <a:rPr lang="en-US" sz="1600" dirty="0" smtClean="0">
                <a:solidFill>
                  <a:schemeClr val="accent3">
                    <a:lumMod val="40000"/>
                    <a:lumOff val="60000"/>
                  </a:schemeClr>
                </a:solidFill>
              </a:rPr>
            </a:br>
            <a:r>
              <a:rPr lang="en-US" sz="1600" dirty="0" smtClean="0">
                <a:solidFill>
                  <a:schemeClr val="accent3">
                    <a:lumMod val="40000"/>
                    <a:lumOff val="60000"/>
                  </a:schemeClr>
                </a:solidFill>
              </a:rPr>
              <a:t>Tsegereda Beyene, Cisco</a:t>
            </a:r>
            <a:endParaRPr lang="en-US" sz="1600" dirty="0">
              <a:solidFill>
                <a:schemeClr val="accent3">
                  <a:lumMod val="40000"/>
                  <a:lumOff val="60000"/>
                </a:schemeClr>
              </a:solidFill>
            </a:endParaRPr>
          </a:p>
        </p:txBody>
      </p:sp>
      <p:sp>
        <p:nvSpPr>
          <p:cNvPr id="5" name="Text Placeholder 3"/>
          <p:cNvSpPr txBox="1">
            <a:spLocks/>
          </p:cNvSpPr>
          <p:nvPr/>
        </p:nvSpPr>
        <p:spPr>
          <a:xfrm>
            <a:off x="0" y="0"/>
            <a:ext cx="533400" cy="2133600"/>
          </a:xfrm>
          <a:prstGeom prst="rect">
            <a:avLst/>
          </a:prstGeom>
        </p:spPr>
        <p:txBody>
          <a:bodyPr vert="vert270" lIns="91440" tIns="45720" rIns="91440" bIns="45720" rtlCol="0">
            <a:noAutofit/>
          </a:bodyPr>
          <a:lstStyle>
            <a:lvl1pPr marL="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9pPr>
          </a:lstStyle>
          <a:p>
            <a:r>
              <a:rPr lang="en-US" sz="3600" cap="small" dirty="0" smtClean="0">
                <a:solidFill>
                  <a:srgbClr val="1374FF"/>
                </a:solidFill>
              </a:rPr>
              <a:t>Sub</a:t>
            </a:r>
            <a:r>
              <a:rPr lang="en-US" sz="3600" cap="small" dirty="0" smtClean="0">
                <a:solidFill>
                  <a:schemeClr val="bg2">
                    <a:lumMod val="75000"/>
                    <a:lumOff val="25000"/>
                  </a:schemeClr>
                </a:solidFill>
              </a:rPr>
              <a:t>group</a:t>
            </a:r>
            <a:endParaRPr lang="en-US" sz="3600" cap="small" dirty="0">
              <a:solidFill>
                <a:schemeClr val="bg2">
                  <a:lumMod val="75000"/>
                  <a:lumOff val="25000"/>
                </a:schemeClr>
              </a:solidFill>
            </a:endParaRPr>
          </a:p>
        </p:txBody>
      </p:sp>
      <p:graphicFrame>
        <p:nvGraphicFramePr>
          <p:cNvPr id="8" name="Diagram 7"/>
          <p:cNvGraphicFramePr/>
          <p:nvPr>
            <p:extLst>
              <p:ext uri="{D42A27DB-BD31-4B8C-83A1-F6EECF244321}">
                <p14:modId xmlns:p14="http://schemas.microsoft.com/office/powerpoint/2010/main" val="469699488"/>
              </p:ext>
            </p:extLst>
          </p:nvPr>
        </p:nvGraphicFramePr>
        <p:xfrm>
          <a:off x="150813" y="5105400"/>
          <a:ext cx="1905000" cy="152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0" name="Group 9"/>
          <p:cNvGrpSpPr>
            <a:grpSpLocks noChangeAspect="1"/>
          </p:cNvGrpSpPr>
          <p:nvPr/>
        </p:nvGrpSpPr>
        <p:grpSpPr>
          <a:xfrm>
            <a:off x="1847717" y="3078296"/>
            <a:ext cx="1063752" cy="1063752"/>
            <a:chOff x="5897880" y="4907280"/>
            <a:chExt cx="502920" cy="502920"/>
          </a:xfrm>
        </p:grpSpPr>
        <p:sp>
          <p:nvSpPr>
            <p:cNvPr id="11" name="Rounded Rectangle 10"/>
            <p:cNvSpPr>
              <a:spLocks noChangeAspect="1"/>
            </p:cNvSpPr>
            <p:nvPr/>
          </p:nvSpPr>
          <p:spPr>
            <a:xfrm>
              <a:off x="5897880" y="4907280"/>
              <a:ext cx="502920" cy="502920"/>
            </a:xfrm>
            <a:prstGeom prst="roundRect">
              <a:avLst/>
            </a:prstGeom>
            <a:gradFill>
              <a:gsLst>
                <a:gs pos="0">
                  <a:schemeClr val="accent4">
                    <a:lumMod val="75000"/>
                  </a:schemeClr>
                </a:gs>
                <a:gs pos="50000">
                  <a:schemeClr val="accent4">
                    <a:lumMod val="60000"/>
                    <a:lumOff val="40000"/>
                  </a:schemeClr>
                </a:gs>
                <a:gs pos="100000">
                  <a:schemeClr val="accent4">
                    <a:lumMod val="40000"/>
                    <a:lumOff val="60000"/>
                  </a:schemeClr>
                </a:gs>
              </a:gsLst>
              <a:lin ang="5400000" scaled="0"/>
            </a:gradFill>
            <a:ln w="12700"/>
            <a:scene3d>
              <a:camera prst="orthographicFront"/>
              <a:lightRig rig="threePt" dir="t"/>
            </a:scene3d>
            <a:sp3d>
              <a:bevelT w="317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6" descr="C:\Users\wchang\AppData\Local\Microsoft\Windows\Temporary Internet Files\Content.IE5\TUZQ4PSI\MC900431585[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4953000"/>
              <a:ext cx="411480" cy="411480"/>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Content Placeholder 2"/>
          <p:cNvSpPr>
            <a:spLocks noGrp="1"/>
          </p:cNvSpPr>
          <p:nvPr>
            <p:ph idx="1"/>
          </p:nvPr>
        </p:nvSpPr>
        <p:spPr>
          <a:xfrm>
            <a:off x="4418012" y="457200"/>
            <a:ext cx="7391400" cy="5715000"/>
          </a:xfrm>
        </p:spPr>
        <p:txBody>
          <a:bodyPr>
            <a:normAutofit/>
          </a:bodyPr>
          <a:lstStyle/>
          <a:p>
            <a:pPr marL="0" indent="0">
              <a:buNone/>
            </a:pPr>
            <a:r>
              <a:rPr lang="en-US" sz="2000" b="1" dirty="0" smtClean="0">
                <a:solidFill>
                  <a:srgbClr val="56C5FF"/>
                </a:solidFill>
              </a:rPr>
              <a:t>Scope (M0020)</a:t>
            </a:r>
          </a:p>
          <a:p>
            <a:pPr marL="0" indent="0">
              <a:buNone/>
            </a:pPr>
            <a:r>
              <a:rPr lang="en-US" sz="2000" i="1" dirty="0"/>
              <a:t>The focus </a:t>
            </a:r>
            <a:r>
              <a:rPr lang="en-US" sz="2000" i="1" dirty="0" smtClean="0"/>
              <a:t> </a:t>
            </a:r>
            <a:r>
              <a:rPr lang="en-US" sz="2000" i="1" dirty="0"/>
              <a:t>is to form a community of interest from industry, academia, and government, with the goal of developing a consensus list of Big Data requirements across all stakeholders.  This includes gathering and understanding various use cases from diversified application domains</a:t>
            </a:r>
            <a:r>
              <a:rPr lang="en-US" sz="2000" i="1" dirty="0" smtClean="0"/>
              <a:t>.</a:t>
            </a:r>
          </a:p>
          <a:p>
            <a:pPr marL="0" indent="0">
              <a:buNone/>
            </a:pPr>
            <a:r>
              <a:rPr lang="en-US" sz="2000" b="1" dirty="0" smtClean="0">
                <a:solidFill>
                  <a:srgbClr val="56C5FF"/>
                </a:solidFill>
              </a:rPr>
              <a:t>Tasks</a:t>
            </a:r>
            <a:endParaRPr lang="en-US" sz="2000" dirty="0" smtClean="0"/>
          </a:p>
          <a:p>
            <a:pPr lvl="0"/>
            <a:r>
              <a:rPr lang="en-US" sz="2000" dirty="0"/>
              <a:t>Gather input from all stakeholders regarding Big Data requirements. </a:t>
            </a:r>
          </a:p>
          <a:p>
            <a:pPr lvl="0"/>
            <a:r>
              <a:rPr lang="en-US" sz="2000" dirty="0"/>
              <a:t>Analyze/prioritize a list of challenging general requirements that may delay or prevent adoption of Big Data deployment </a:t>
            </a:r>
          </a:p>
          <a:p>
            <a:pPr lvl="0"/>
            <a:r>
              <a:rPr lang="en-US" sz="2000" dirty="0"/>
              <a:t>Develop a comprehensive list of Big Data </a:t>
            </a:r>
            <a:r>
              <a:rPr lang="en-US" sz="2000" dirty="0" smtClean="0"/>
              <a:t>requirements</a:t>
            </a:r>
            <a:endParaRPr lang="en-US" sz="2000" dirty="0"/>
          </a:p>
        </p:txBody>
      </p:sp>
      <p:sp>
        <p:nvSpPr>
          <p:cNvPr id="15"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8</a:t>
            </a:fld>
            <a:endParaRPr lang="en-US" b="1" i="1" dirty="0"/>
          </a:p>
        </p:txBody>
      </p:sp>
      <p:sp>
        <p:nvSpPr>
          <p:cNvPr id="16"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323659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emph" presetSubtype="0" fill="hold" grpId="0" nodeType="afterEffect">
                                  <p:stCondLst>
                                    <p:cond delay="0"/>
                                  </p:stCondLst>
                                  <p:iterate type="lt">
                                    <p:tmPct val="10000"/>
                                  </p:iterate>
                                  <p:childTnLst>
                                    <p:animScale>
                                      <p:cBhvr>
                                        <p:cTn id="6" dur="250" autoRev="1" fill="hold">
                                          <p:stCondLst>
                                            <p:cond delay="0"/>
                                          </p:stCondLst>
                                        </p:cTn>
                                        <p:tgtEl>
                                          <p:spTgt spid="5"/>
                                        </p:tgtEl>
                                      </p:cBhvr>
                                      <p:to x="80000" y="100000"/>
                                    </p:animScale>
                                    <p:anim by="(#ppt_w*0.10)" calcmode="lin" valueType="num">
                                      <p:cBhvr>
                                        <p:cTn id="7" dur="250" autoRev="1" fill="hold">
                                          <p:stCondLst>
                                            <p:cond delay="0"/>
                                          </p:stCondLst>
                                        </p:cTn>
                                        <p:tgtEl>
                                          <p:spTgt spid="5"/>
                                        </p:tgtEl>
                                        <p:attrNameLst>
                                          <p:attrName>ppt_x</p:attrName>
                                        </p:attrNameLst>
                                      </p:cBhvr>
                                    </p:anim>
                                    <p:anim by="(-#ppt_w*0.10)" calcmode="lin" valueType="num">
                                      <p:cBhvr>
                                        <p:cTn id="8" dur="250" autoRev="1" fill="hold">
                                          <p:stCondLst>
                                            <p:cond delay="0"/>
                                          </p:stCondLst>
                                        </p:cTn>
                                        <p:tgtEl>
                                          <p:spTgt spid="5"/>
                                        </p:tgtEl>
                                        <p:attrNameLst>
                                          <p:attrName>ppt_y</p:attrName>
                                        </p:attrNameLst>
                                      </p:cBhvr>
                                    </p:anim>
                                    <p:animRot by="-480000">
                                      <p:cBhvr>
                                        <p:cTn id="9" dur="2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Requirements and Use Case </a:t>
            </a:r>
            <a:r>
              <a:rPr lang="en-US" dirty="0" smtClean="0"/>
              <a:t>Subgroup</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chemeClr val="accent3"/>
                </a:solidFill>
              </a:rPr>
              <a:t>Key documents:</a:t>
            </a:r>
          </a:p>
          <a:p>
            <a:pPr marL="0" indent="0">
              <a:lnSpc>
                <a:spcPct val="100000"/>
              </a:lnSpc>
              <a:spcBef>
                <a:spcPts val="600"/>
              </a:spcBef>
              <a:buNone/>
            </a:pPr>
            <a:r>
              <a:rPr lang="en-US" sz="1800" dirty="0" smtClean="0"/>
              <a:t>     M0105 – Use Cases</a:t>
            </a:r>
          </a:p>
          <a:p>
            <a:pPr marL="0" indent="0">
              <a:lnSpc>
                <a:spcPct val="100000"/>
              </a:lnSpc>
              <a:spcBef>
                <a:spcPts val="600"/>
              </a:spcBef>
              <a:buNone/>
            </a:pPr>
            <a:r>
              <a:rPr lang="en-US" sz="1800" dirty="0" smtClean="0"/>
              <a:t>     M0125 – Requirements</a:t>
            </a:r>
          </a:p>
          <a:p>
            <a:pPr marL="0" indent="0">
              <a:lnSpc>
                <a:spcPct val="100000"/>
              </a:lnSpc>
              <a:spcBef>
                <a:spcPts val="600"/>
              </a:spcBef>
              <a:buNone/>
            </a:pPr>
            <a:r>
              <a:rPr lang="en-US" sz="1800" dirty="0" smtClean="0"/>
              <a:t>     Mo152 – Working Draft</a:t>
            </a:r>
          </a:p>
          <a:p>
            <a:pPr marL="0" indent="0">
              <a:buNone/>
            </a:pPr>
            <a:r>
              <a:rPr lang="en-US" b="1" dirty="0" smtClean="0">
                <a:solidFill>
                  <a:schemeClr val="accent3"/>
                </a:solidFill>
              </a:rPr>
              <a:t>Use Case Template:</a:t>
            </a:r>
          </a:p>
          <a:p>
            <a:pPr marL="457200" indent="-457200">
              <a:lnSpc>
                <a:spcPct val="100000"/>
              </a:lnSpc>
              <a:spcBef>
                <a:spcPts val="600"/>
              </a:spcBef>
              <a:buAutoNum type="arabicPeriod"/>
            </a:pPr>
            <a:r>
              <a:rPr lang="en-US" sz="1800" dirty="0" smtClean="0"/>
              <a:t>Goals, Description</a:t>
            </a:r>
          </a:p>
          <a:p>
            <a:pPr marL="457200" indent="-457200">
              <a:lnSpc>
                <a:spcPct val="100000"/>
              </a:lnSpc>
              <a:spcBef>
                <a:spcPts val="600"/>
              </a:spcBef>
              <a:buAutoNum type="arabicPeriod"/>
            </a:pPr>
            <a:r>
              <a:rPr lang="en-US" sz="1800" dirty="0" smtClean="0"/>
              <a:t>Data Characteristics, Data Types</a:t>
            </a:r>
          </a:p>
          <a:p>
            <a:pPr marL="457200" indent="-457200">
              <a:lnSpc>
                <a:spcPct val="100000"/>
              </a:lnSpc>
              <a:spcBef>
                <a:spcPts val="600"/>
              </a:spcBef>
              <a:buAutoNum type="arabicPeriod"/>
            </a:pPr>
            <a:r>
              <a:rPr lang="en-US" sz="1800" dirty="0" smtClean="0"/>
              <a:t>Data Analytics</a:t>
            </a:r>
          </a:p>
          <a:p>
            <a:pPr marL="457200" indent="-457200">
              <a:lnSpc>
                <a:spcPct val="100000"/>
              </a:lnSpc>
              <a:spcBef>
                <a:spcPts val="600"/>
              </a:spcBef>
              <a:buAutoNum type="arabicPeriod"/>
            </a:pPr>
            <a:r>
              <a:rPr lang="en-US" sz="1800" dirty="0" smtClean="0"/>
              <a:t>Current Solutions</a:t>
            </a:r>
          </a:p>
          <a:p>
            <a:pPr marL="457200" indent="-457200">
              <a:lnSpc>
                <a:spcPct val="100000"/>
              </a:lnSpc>
              <a:spcBef>
                <a:spcPts val="600"/>
              </a:spcBef>
              <a:buAutoNum type="arabicPeriod"/>
            </a:pPr>
            <a:r>
              <a:rPr lang="en-US" sz="1800" dirty="0" smtClean="0"/>
              <a:t>Security &amp; Privacy</a:t>
            </a:r>
          </a:p>
          <a:p>
            <a:pPr marL="457200" indent="-457200">
              <a:lnSpc>
                <a:spcPct val="100000"/>
              </a:lnSpc>
              <a:spcBef>
                <a:spcPts val="600"/>
              </a:spcBef>
              <a:buAutoNum type="arabicPeriod"/>
            </a:pPr>
            <a:r>
              <a:rPr lang="en-US" sz="1800" dirty="0" smtClean="0"/>
              <a:t>Lifecycle Management &amp; Data Quality</a:t>
            </a:r>
          </a:p>
          <a:p>
            <a:pPr marL="457200" indent="-457200">
              <a:lnSpc>
                <a:spcPct val="100000"/>
              </a:lnSpc>
              <a:spcBef>
                <a:spcPts val="600"/>
              </a:spcBef>
              <a:buAutoNum type="arabicPeriod"/>
            </a:pPr>
            <a:r>
              <a:rPr lang="en-US" sz="1800" dirty="0" smtClean="0"/>
              <a:t>System Management &amp; Other Issues</a:t>
            </a:r>
            <a:endParaRPr lang="en-US" sz="1800" dirty="0"/>
          </a:p>
        </p:txBody>
      </p:sp>
      <p:sp>
        <p:nvSpPr>
          <p:cNvPr id="5" name="Slide Number Placeholder 4"/>
          <p:cNvSpPr>
            <a:spLocks noGrp="1"/>
          </p:cNvSpPr>
          <p:nvPr>
            <p:ph type="sldNum" sz="quarter" idx="12"/>
          </p:nvPr>
        </p:nvSpPr>
        <p:spPr/>
        <p:txBody>
          <a:bodyPr/>
          <a:lstStyle/>
          <a:p>
            <a:fld id="{2A013F82-EE5E-44EE-A61D-E31C6657F26F}" type="slidenum">
              <a:rPr lang="en-US" smtClean="0"/>
              <a:t>9</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9212" y="1295400"/>
            <a:ext cx="3855388"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4041997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Requirements and Use Case </a:t>
            </a:r>
            <a:r>
              <a:rPr lang="en-US" dirty="0" smtClean="0"/>
              <a:t>Subgroup</a:t>
            </a:r>
            <a:endParaRPr lang="en-US" dirty="0"/>
          </a:p>
        </p:txBody>
      </p:sp>
      <p:sp>
        <p:nvSpPr>
          <p:cNvPr id="3" name="Content Placeholder 2"/>
          <p:cNvSpPr>
            <a:spLocks noGrp="1"/>
          </p:cNvSpPr>
          <p:nvPr>
            <p:ph idx="1"/>
          </p:nvPr>
        </p:nvSpPr>
        <p:spPr>
          <a:xfrm>
            <a:off x="685094" y="1295401"/>
            <a:ext cx="11200518" cy="4953001"/>
          </a:xfrm>
        </p:spPr>
        <p:txBody>
          <a:bodyPr>
            <a:noAutofit/>
          </a:bodyPr>
          <a:lstStyle/>
          <a:p>
            <a:pPr marL="457200" indent="-457200">
              <a:lnSpc>
                <a:spcPct val="120000"/>
              </a:lnSpc>
              <a:spcBef>
                <a:spcPts val="600"/>
              </a:spcBef>
              <a:buAutoNum type="arabicPeriod"/>
            </a:pPr>
            <a:r>
              <a:rPr lang="en-US" sz="1800" b="1" dirty="0" smtClean="0">
                <a:solidFill>
                  <a:schemeClr val="accent2"/>
                </a:solidFill>
              </a:rPr>
              <a:t>Government Operations (4): </a:t>
            </a:r>
            <a:r>
              <a:rPr lang="en-US" sz="1800" dirty="0" smtClean="0"/>
              <a:t>National Archives &amp; Records Administration, Census Bureau</a:t>
            </a:r>
          </a:p>
          <a:p>
            <a:pPr marL="457200" indent="-457200">
              <a:lnSpc>
                <a:spcPct val="120000"/>
              </a:lnSpc>
              <a:spcBef>
                <a:spcPts val="600"/>
              </a:spcBef>
              <a:buAutoNum type="arabicPeriod"/>
            </a:pPr>
            <a:r>
              <a:rPr lang="en-US" sz="1800" b="1" dirty="0" smtClean="0">
                <a:solidFill>
                  <a:schemeClr val="accent2"/>
                </a:solidFill>
              </a:rPr>
              <a:t>Commercial (8): </a:t>
            </a:r>
            <a:r>
              <a:rPr lang="en-US" sz="1800" dirty="0" smtClean="0"/>
              <a:t>Finance in Cloud, Cloud Backup, </a:t>
            </a:r>
            <a:r>
              <a:rPr lang="en-US" sz="1800" dirty="0" err="1" smtClean="0"/>
              <a:t>Mendeley</a:t>
            </a:r>
            <a:r>
              <a:rPr lang="en-US" sz="1800" dirty="0"/>
              <a:t> </a:t>
            </a:r>
            <a:r>
              <a:rPr lang="en-US" sz="1800" dirty="0" smtClean="0"/>
              <a:t>(Citations), Netflix, Web Search, Digital Materials, Cargo shipping (e.g. UPS)</a:t>
            </a:r>
          </a:p>
          <a:p>
            <a:pPr marL="457200" indent="-457200">
              <a:lnSpc>
                <a:spcPct val="120000"/>
              </a:lnSpc>
              <a:spcBef>
                <a:spcPts val="600"/>
              </a:spcBef>
              <a:buAutoNum type="arabicPeriod"/>
            </a:pPr>
            <a:r>
              <a:rPr lang="en-US" sz="1800" b="1" dirty="0" smtClean="0">
                <a:solidFill>
                  <a:schemeClr val="accent2"/>
                </a:solidFill>
              </a:rPr>
              <a:t>Defense (3): </a:t>
            </a:r>
            <a:r>
              <a:rPr lang="en-US" sz="1800" dirty="0" smtClean="0"/>
              <a:t>Sensors, Image Surveillance, Situation Assessment</a:t>
            </a:r>
          </a:p>
          <a:p>
            <a:pPr marL="457200" indent="-457200">
              <a:lnSpc>
                <a:spcPct val="120000"/>
              </a:lnSpc>
              <a:spcBef>
                <a:spcPts val="600"/>
              </a:spcBef>
              <a:buAutoNum type="arabicPeriod"/>
            </a:pPr>
            <a:r>
              <a:rPr lang="en-US" sz="1800" b="1" dirty="0" smtClean="0">
                <a:solidFill>
                  <a:schemeClr val="accent2"/>
                </a:solidFill>
              </a:rPr>
              <a:t>Healthcare &amp; Life Sciences (10): </a:t>
            </a:r>
            <a:r>
              <a:rPr lang="en-US" sz="1800" dirty="0" smtClean="0"/>
              <a:t>Medical Records, Graph &amp; Probabilistic Analysis, Pathology, Bio-imaging, Genomics, Epidemiology, People Activity Models, Biodiversity</a:t>
            </a:r>
          </a:p>
          <a:p>
            <a:pPr marL="457200" indent="-457200">
              <a:lnSpc>
                <a:spcPct val="120000"/>
              </a:lnSpc>
              <a:spcBef>
                <a:spcPts val="600"/>
              </a:spcBef>
              <a:buAutoNum type="arabicPeriod"/>
            </a:pPr>
            <a:r>
              <a:rPr lang="en-US" sz="1800" b="1" dirty="0" smtClean="0">
                <a:solidFill>
                  <a:schemeClr val="accent2"/>
                </a:solidFill>
              </a:rPr>
              <a:t>Deep Learning &amp; Social Media (6): </a:t>
            </a:r>
            <a:r>
              <a:rPr lang="en-US" sz="1800" dirty="0" smtClean="0"/>
              <a:t>Driving Car, </a:t>
            </a:r>
            <a:r>
              <a:rPr lang="en-US" sz="1800" dirty="0" err="1" smtClean="0"/>
              <a:t>Geolocate</a:t>
            </a:r>
            <a:r>
              <a:rPr lang="en-US" sz="1800" dirty="0" smtClean="0"/>
              <a:t> Images, Twitter, Crowd Sourcing, Network Science, NIST Benchmark Datasets</a:t>
            </a:r>
          </a:p>
          <a:p>
            <a:pPr marL="457200" indent="-457200">
              <a:lnSpc>
                <a:spcPct val="120000"/>
              </a:lnSpc>
              <a:spcBef>
                <a:spcPts val="600"/>
              </a:spcBef>
              <a:buAutoNum type="arabicPeriod"/>
            </a:pPr>
            <a:r>
              <a:rPr lang="en-US" sz="1800" b="1" dirty="0" smtClean="0">
                <a:solidFill>
                  <a:schemeClr val="accent2"/>
                </a:solidFill>
              </a:rPr>
              <a:t>The Ecosystem for Research (4): </a:t>
            </a:r>
            <a:r>
              <a:rPr lang="en-US" sz="1800" dirty="0" smtClean="0"/>
              <a:t>Metadata, Collaboration, Language Translation, Light Source Experiments</a:t>
            </a:r>
          </a:p>
          <a:p>
            <a:pPr marL="457200" indent="-457200">
              <a:lnSpc>
                <a:spcPct val="120000"/>
              </a:lnSpc>
              <a:spcBef>
                <a:spcPts val="600"/>
              </a:spcBef>
              <a:buAutoNum type="arabicPeriod"/>
            </a:pPr>
            <a:r>
              <a:rPr lang="en-US" sz="1800" b="1" dirty="0" smtClean="0">
                <a:solidFill>
                  <a:schemeClr val="accent2"/>
                </a:solidFill>
              </a:rPr>
              <a:t>Astronomy &amp; Physics (5): </a:t>
            </a:r>
            <a:r>
              <a:rPr lang="en-US" sz="1800" dirty="0" smtClean="0"/>
              <a:t>Sky Surveys, Large Hadron Collider at CERN, Belle Accelerator II (Japan)</a:t>
            </a:r>
          </a:p>
          <a:p>
            <a:pPr marL="457200" indent="-457200">
              <a:lnSpc>
                <a:spcPct val="120000"/>
              </a:lnSpc>
              <a:spcBef>
                <a:spcPts val="600"/>
              </a:spcBef>
              <a:buAutoNum type="arabicPeriod"/>
            </a:pPr>
            <a:r>
              <a:rPr lang="en-US" sz="1800" b="1" dirty="0" smtClean="0">
                <a:solidFill>
                  <a:schemeClr val="accent2"/>
                </a:solidFill>
              </a:rPr>
              <a:t>Earth, Environmental &amp; Polar Science (10): </a:t>
            </a:r>
            <a:r>
              <a:rPr lang="en-US" sz="1800" dirty="0" smtClean="0"/>
              <a:t>Ice Sheet  Scattering, Earthquake, Ocean, Earth Radar Mapping, Climate Simulation, Atmospheric Turbulence, Subsurface Biogeochemistry, </a:t>
            </a:r>
            <a:r>
              <a:rPr lang="en-US" sz="1800" dirty="0" err="1" smtClean="0"/>
              <a:t>AmeriFlux</a:t>
            </a:r>
            <a:r>
              <a:rPr lang="en-US" sz="1800" dirty="0" smtClean="0"/>
              <a:t> &amp;FLUXNET gas sensors</a:t>
            </a:r>
          </a:p>
          <a:p>
            <a:pPr marL="457200" indent="-457200">
              <a:lnSpc>
                <a:spcPct val="120000"/>
              </a:lnSpc>
              <a:spcBef>
                <a:spcPts val="600"/>
              </a:spcBef>
              <a:buAutoNum type="arabicPeriod"/>
            </a:pPr>
            <a:r>
              <a:rPr lang="en-US" sz="1800" b="1" dirty="0" smtClean="0">
                <a:solidFill>
                  <a:schemeClr val="accent2"/>
                </a:solidFill>
              </a:rPr>
              <a:t>Energy (10): </a:t>
            </a:r>
            <a:r>
              <a:rPr lang="en-US" sz="1800" dirty="0" smtClean="0"/>
              <a:t>Smart Grid</a:t>
            </a:r>
          </a:p>
        </p:txBody>
      </p:sp>
      <p:sp>
        <p:nvSpPr>
          <p:cNvPr id="5" name="Slide Number Placeholder 4"/>
          <p:cNvSpPr>
            <a:spLocks noGrp="1"/>
          </p:cNvSpPr>
          <p:nvPr>
            <p:ph type="sldNum" sz="quarter" idx="12"/>
          </p:nvPr>
        </p:nvSpPr>
        <p:spPr/>
        <p:txBody>
          <a:bodyPr/>
          <a:lstStyle/>
          <a:p>
            <a:fld id="{2A013F82-EE5E-44EE-A61D-E31C6657F26F}" type="slidenum">
              <a:rPr lang="en-US" smtClean="0"/>
              <a:t>10</a:t>
            </a:fld>
            <a:endParaRPr lang="en-US"/>
          </a:p>
        </p:txBody>
      </p:sp>
      <p:sp>
        <p:nvSpPr>
          <p:cNvPr id="6" name="TextBox 5"/>
          <p:cNvSpPr txBox="1"/>
          <p:nvPr/>
        </p:nvSpPr>
        <p:spPr>
          <a:xfrm>
            <a:off x="684213" y="971490"/>
            <a:ext cx="9220200" cy="400110"/>
          </a:xfrm>
          <a:prstGeom prst="rect">
            <a:avLst/>
          </a:prstGeom>
          <a:noFill/>
        </p:spPr>
        <p:txBody>
          <a:bodyPr wrap="square" rtlCol="0">
            <a:spAutoFit/>
          </a:bodyPr>
          <a:lstStyle/>
          <a:p>
            <a:pPr marL="0" lvl="1"/>
            <a:r>
              <a:rPr lang="en-US" sz="2000" b="1" dirty="0">
                <a:solidFill>
                  <a:schemeClr val="accent3">
                    <a:lumMod val="40000"/>
                    <a:lumOff val="60000"/>
                  </a:schemeClr>
                </a:solidFill>
              </a:rPr>
              <a:t>51 Use Cases Received </a:t>
            </a:r>
            <a:r>
              <a:rPr lang="en-US" sz="2000" b="1" i="1" dirty="0">
                <a:solidFill>
                  <a:schemeClr val="accent3">
                    <a:lumMod val="40000"/>
                    <a:lumOff val="60000"/>
                  </a:schemeClr>
                </a:solidFill>
              </a:rPr>
              <a:t>(</a:t>
            </a:r>
            <a:r>
              <a:rPr lang="en-US" sz="2000" dirty="0">
                <a:solidFill>
                  <a:prstClr val="white"/>
                </a:solidFill>
                <a:hlinkClick r:id="rId2"/>
              </a:rPr>
              <a:t>http://bigdatawg.nist.gov/usecases.php</a:t>
            </a:r>
            <a:r>
              <a:rPr lang="en-US" sz="2000" dirty="0">
                <a:solidFill>
                  <a:prstClr val="white"/>
                </a:solidFill>
              </a:rPr>
              <a:t>) </a:t>
            </a:r>
            <a:endParaRPr lang="en-US" sz="2000" b="1" i="1" dirty="0">
              <a:solidFill>
                <a:schemeClr val="accent3">
                  <a:lumMod val="40000"/>
                  <a:lumOff val="60000"/>
                </a:schemeClr>
              </a:solidFill>
            </a:endParaRPr>
          </a:p>
        </p:txBody>
      </p:sp>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36745845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Requirements and Use Case </a:t>
            </a:r>
            <a:r>
              <a:rPr lang="en-US" dirty="0" smtClean="0"/>
              <a:t>Subgroup</a:t>
            </a:r>
            <a:endParaRPr lang="en-US" dirty="0"/>
          </a:p>
        </p:txBody>
      </p:sp>
      <p:sp>
        <p:nvSpPr>
          <p:cNvPr id="3" name="Content Placeholder 2"/>
          <p:cNvSpPr>
            <a:spLocks noGrp="1"/>
          </p:cNvSpPr>
          <p:nvPr>
            <p:ph idx="1"/>
          </p:nvPr>
        </p:nvSpPr>
        <p:spPr/>
        <p:txBody>
          <a:bodyPr>
            <a:normAutofit/>
          </a:bodyPr>
          <a:lstStyle/>
          <a:p>
            <a:pPr marL="0" indent="0">
              <a:buNone/>
            </a:pPr>
            <a:r>
              <a:rPr lang="en-US" sz="2000" b="1" dirty="0" smtClean="0">
                <a:solidFill>
                  <a:schemeClr val="accent3"/>
                </a:solidFill>
              </a:rPr>
              <a:t>         Extract requirements and map to reference architecture based on application characteristics:</a:t>
            </a:r>
          </a:p>
          <a:p>
            <a:pPr marL="457200" indent="-457200">
              <a:buAutoNum type="alphaLcPeriod"/>
            </a:pPr>
            <a:r>
              <a:rPr lang="en-US" sz="2000" b="1" dirty="0" smtClean="0">
                <a:solidFill>
                  <a:schemeClr val="accent2"/>
                </a:solidFill>
              </a:rPr>
              <a:t>Data sources </a:t>
            </a:r>
            <a:r>
              <a:rPr lang="en-US" sz="2000" dirty="0" smtClean="0"/>
              <a:t>(data size, file formats, rate of growth, at rest or in motion, etc.)</a:t>
            </a:r>
          </a:p>
          <a:p>
            <a:pPr marL="457200" indent="-457200">
              <a:buAutoNum type="alphaLcPeriod"/>
            </a:pPr>
            <a:r>
              <a:rPr lang="en-US" sz="2000" b="1" dirty="0" smtClean="0">
                <a:solidFill>
                  <a:schemeClr val="accent2"/>
                </a:solidFill>
              </a:rPr>
              <a:t>Data lifecycle management </a:t>
            </a:r>
            <a:r>
              <a:rPr lang="en-US" sz="2000" dirty="0" smtClean="0"/>
              <a:t>(</a:t>
            </a:r>
            <a:r>
              <a:rPr lang="en-US" sz="2000" dirty="0" err="1" smtClean="0"/>
              <a:t>curation</a:t>
            </a:r>
            <a:r>
              <a:rPr lang="en-US" sz="2000" dirty="0" smtClean="0"/>
              <a:t>, conversion, quality check, pre-analytic processing, etc.)</a:t>
            </a:r>
          </a:p>
          <a:p>
            <a:pPr marL="457200" indent="-457200">
              <a:buAutoNum type="alphaLcPeriod"/>
            </a:pPr>
            <a:r>
              <a:rPr lang="en-US" sz="2000" b="1" dirty="0" smtClean="0">
                <a:solidFill>
                  <a:schemeClr val="accent2"/>
                </a:solidFill>
              </a:rPr>
              <a:t>Data transformation </a:t>
            </a:r>
            <a:r>
              <a:rPr lang="en-US" sz="2000" dirty="0" smtClean="0"/>
              <a:t>(data fusion/</a:t>
            </a:r>
            <a:r>
              <a:rPr lang="en-US" sz="2000" dirty="0" err="1" smtClean="0"/>
              <a:t>mashup</a:t>
            </a:r>
            <a:r>
              <a:rPr lang="en-US" sz="2000" dirty="0" smtClean="0"/>
              <a:t>, analytics)</a:t>
            </a:r>
          </a:p>
          <a:p>
            <a:pPr marL="457200" indent="-457200">
              <a:buAutoNum type="alphaLcPeriod"/>
            </a:pPr>
            <a:r>
              <a:rPr lang="en-US" sz="2000" b="1" dirty="0" smtClean="0">
                <a:solidFill>
                  <a:schemeClr val="accent2"/>
                </a:solidFill>
              </a:rPr>
              <a:t>Capability infrastructure </a:t>
            </a:r>
            <a:r>
              <a:rPr lang="en-US" sz="2000" dirty="0" smtClean="0"/>
              <a:t>(software tools, platform tools, hardware resources like storage and networking)</a:t>
            </a:r>
          </a:p>
          <a:p>
            <a:pPr marL="457200" indent="-457200">
              <a:buAutoNum type="alphaLcPeriod"/>
            </a:pPr>
            <a:r>
              <a:rPr lang="en-US" sz="2000" b="1" dirty="0" smtClean="0">
                <a:solidFill>
                  <a:schemeClr val="accent2"/>
                </a:solidFill>
              </a:rPr>
              <a:t>Data usage </a:t>
            </a:r>
            <a:r>
              <a:rPr lang="en-US" sz="2000" dirty="0" smtClean="0"/>
              <a:t>(processed results in text, table, visual, other formats)</a:t>
            </a:r>
          </a:p>
          <a:p>
            <a:pPr marL="457200" indent="-457200">
              <a:buAutoNum type="alphaLcPeriod"/>
            </a:pPr>
            <a:r>
              <a:rPr lang="en-US" sz="2000" b="1" dirty="0" smtClean="0">
                <a:solidFill>
                  <a:schemeClr val="accent2"/>
                </a:solidFill>
              </a:rPr>
              <a:t>All architecture </a:t>
            </a:r>
            <a:r>
              <a:rPr lang="en-US" sz="2000" dirty="0" smtClean="0"/>
              <a:t>components informed by Goals and Use Case description</a:t>
            </a:r>
          </a:p>
          <a:p>
            <a:pPr marL="457200" indent="-457200">
              <a:buAutoNum type="alphaLcPeriod"/>
            </a:pPr>
            <a:r>
              <a:rPr lang="en-US" sz="2000" b="1" dirty="0" smtClean="0">
                <a:solidFill>
                  <a:schemeClr val="accent2"/>
                </a:solidFill>
              </a:rPr>
              <a:t>Security &amp; Privacy </a:t>
            </a:r>
            <a:r>
              <a:rPr lang="en-US" sz="2000" dirty="0" smtClean="0"/>
              <a:t>has direct map</a:t>
            </a:r>
          </a:p>
          <a:p>
            <a:pPr marL="0" indent="0">
              <a:buNone/>
            </a:pPr>
            <a:r>
              <a:rPr lang="en-US" sz="2000" b="1" dirty="0" smtClean="0">
                <a:solidFill>
                  <a:schemeClr val="accent3"/>
                </a:solidFill>
              </a:rPr>
              <a:t>         Aggregate all specific requirements into high-level generalized requirements which are </a:t>
            </a:r>
            <a:br>
              <a:rPr lang="en-US" sz="2000" b="1" dirty="0" smtClean="0">
                <a:solidFill>
                  <a:schemeClr val="accent3"/>
                </a:solidFill>
              </a:rPr>
            </a:br>
            <a:r>
              <a:rPr lang="en-US" sz="2000" b="1" dirty="0" smtClean="0">
                <a:solidFill>
                  <a:schemeClr val="accent3"/>
                </a:solidFill>
              </a:rPr>
              <a:t>         vendor-neutral and technology agnostic</a:t>
            </a:r>
          </a:p>
        </p:txBody>
      </p:sp>
      <p:sp>
        <p:nvSpPr>
          <p:cNvPr id="5" name="Slide Number Placeholder 4"/>
          <p:cNvSpPr>
            <a:spLocks noGrp="1"/>
          </p:cNvSpPr>
          <p:nvPr>
            <p:ph type="sldNum" sz="quarter" idx="12"/>
          </p:nvPr>
        </p:nvSpPr>
        <p:spPr/>
        <p:txBody>
          <a:bodyPr/>
          <a:lstStyle/>
          <a:p>
            <a:fld id="{2A013F82-EE5E-44EE-A61D-E31C6657F26F}" type="slidenum">
              <a:rPr lang="en-US" smtClean="0"/>
              <a:t>11</a:t>
            </a:fld>
            <a:endParaRPr lang="en-US"/>
          </a:p>
        </p:txBody>
      </p:sp>
      <p:sp>
        <p:nvSpPr>
          <p:cNvPr id="6" name="TextBox 5"/>
          <p:cNvSpPr txBox="1"/>
          <p:nvPr/>
        </p:nvSpPr>
        <p:spPr>
          <a:xfrm rot="20884599">
            <a:off x="44846" y="1163214"/>
            <a:ext cx="1295400" cy="584775"/>
          </a:xfrm>
          <a:prstGeom prst="rect">
            <a:avLst/>
          </a:prstGeom>
          <a:noFill/>
        </p:spPr>
        <p:txBody>
          <a:bodyPr wrap="square" rtlCol="0">
            <a:spAutoFit/>
          </a:bodyPr>
          <a:lstStyle/>
          <a:p>
            <a:pPr algn="ctr"/>
            <a:r>
              <a:rPr lang="en-US" sz="3200" b="1" dirty="0" smtClean="0">
                <a:solidFill>
                  <a:srgbClr val="FF0000"/>
                </a:solidFill>
                <a:latin typeface="Rockwell Condensed" panose="02060603050405020104" pitchFamily="18" charset="0"/>
              </a:rPr>
              <a:t>Step 1</a:t>
            </a:r>
            <a:endParaRPr lang="en-US" sz="3200" b="1" dirty="0">
              <a:solidFill>
                <a:srgbClr val="FF0000"/>
              </a:solidFill>
              <a:latin typeface="Rockwell Condensed" panose="02060603050405020104" pitchFamily="18" charset="0"/>
            </a:endParaRPr>
          </a:p>
        </p:txBody>
      </p:sp>
      <p:sp>
        <p:nvSpPr>
          <p:cNvPr id="7" name="TextBox 6"/>
          <p:cNvSpPr txBox="1"/>
          <p:nvPr/>
        </p:nvSpPr>
        <p:spPr>
          <a:xfrm rot="20884599">
            <a:off x="44846" y="5613910"/>
            <a:ext cx="1295400" cy="584775"/>
          </a:xfrm>
          <a:prstGeom prst="rect">
            <a:avLst/>
          </a:prstGeom>
          <a:noFill/>
        </p:spPr>
        <p:txBody>
          <a:bodyPr wrap="square" rtlCol="0">
            <a:spAutoFit/>
          </a:bodyPr>
          <a:lstStyle/>
          <a:p>
            <a:pPr algn="ctr"/>
            <a:r>
              <a:rPr lang="en-US" sz="3200" b="1" dirty="0" smtClean="0">
                <a:solidFill>
                  <a:srgbClr val="FF0000"/>
                </a:solidFill>
                <a:latin typeface="Rockwell Condensed" panose="02060603050405020104" pitchFamily="18" charset="0"/>
              </a:rPr>
              <a:t>Step 2</a:t>
            </a:r>
            <a:endParaRPr lang="en-US" sz="3200" b="1" dirty="0">
              <a:solidFill>
                <a:srgbClr val="FF0000"/>
              </a:solidFill>
              <a:latin typeface="Rockwell Condensed" panose="02060603050405020104" pitchFamily="18" charset="0"/>
            </a:endParaRPr>
          </a:p>
        </p:txBody>
      </p:sp>
      <p:sp>
        <p:nvSpPr>
          <p:cNvPr id="8" name="Rounded Rectangle 7"/>
          <p:cNvSpPr/>
          <p:nvPr/>
        </p:nvSpPr>
        <p:spPr>
          <a:xfrm>
            <a:off x="1027113" y="4038600"/>
            <a:ext cx="10134600" cy="137160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b="1" dirty="0" smtClean="0">
                <a:solidFill>
                  <a:srgbClr val="FF0000"/>
                </a:solidFill>
              </a:rPr>
              <a:t>437 </a:t>
            </a:r>
            <a:r>
              <a:rPr lang="en-US" sz="2800" b="1" dirty="0" smtClean="0">
                <a:solidFill>
                  <a:schemeClr val="bg1"/>
                </a:solidFill>
              </a:rPr>
              <a:t>requirements were extracted from 51 Use Cases</a:t>
            </a:r>
          </a:p>
          <a:p>
            <a:pPr algn="ctr"/>
            <a:r>
              <a:rPr lang="en-US" sz="2800" b="1" dirty="0" smtClean="0">
                <a:solidFill>
                  <a:srgbClr val="FF0000"/>
                </a:solidFill>
              </a:rPr>
              <a:t>35 </a:t>
            </a:r>
            <a:r>
              <a:rPr lang="en-US" sz="2800" b="1" dirty="0" smtClean="0">
                <a:solidFill>
                  <a:schemeClr val="bg1"/>
                </a:solidFill>
              </a:rPr>
              <a:t>aggregated general requirements divided into 7 categories</a:t>
            </a:r>
            <a:endParaRPr lang="en-US" sz="2800" b="1" dirty="0">
              <a:solidFill>
                <a:schemeClr val="bg1"/>
              </a:solidFill>
            </a:endParaRPr>
          </a:p>
        </p:txBody>
      </p:sp>
      <p:sp>
        <p:nvSpPr>
          <p:cNvPr id="10"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240094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500"/>
                                        <p:tgtEl>
                                          <p:spTgt spid="3">
                                            <p:txEl>
                                              <p:pRg st="3" end="3"/>
                                            </p:txEl>
                                          </p:spTgt>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500"/>
                                        <p:tgtEl>
                                          <p:spTgt spid="3">
                                            <p:txEl>
                                              <p:pRg st="6" end="6"/>
                                            </p:txEl>
                                          </p:spTgt>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fade">
                                      <p:cBhvr>
                                        <p:cTn id="40" dur="500"/>
                                        <p:tgtEl>
                                          <p:spTgt spid="3">
                                            <p:txEl>
                                              <p:pRg st="7" end="7"/>
                                            </p:txEl>
                                          </p:spTgt>
                                        </p:tgtEl>
                                      </p:cBhvr>
                                    </p:animEffect>
                                  </p:childTnLst>
                                </p:cTn>
                              </p:par>
                            </p:childTnLst>
                          </p:cTn>
                        </p:par>
                        <p:par>
                          <p:cTn id="41" fill="hold">
                            <p:stCondLst>
                              <p:cond delay="4500"/>
                            </p:stCondLst>
                            <p:childTnLst>
                              <p:par>
                                <p:cTn id="42" presetID="2" presetClass="entr" presetSubtype="12"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 fill="hold"/>
                                        <p:tgtEl>
                                          <p:spTgt spid="7"/>
                                        </p:tgtEl>
                                        <p:attrNameLst>
                                          <p:attrName>ppt_x</p:attrName>
                                        </p:attrNameLst>
                                      </p:cBhvr>
                                      <p:tavLst>
                                        <p:tav tm="0">
                                          <p:val>
                                            <p:strVal val="0-#ppt_w/2"/>
                                          </p:val>
                                        </p:tav>
                                        <p:tav tm="100000">
                                          <p:val>
                                            <p:strVal val="#ppt_x"/>
                                          </p:val>
                                        </p:tav>
                                      </p:tavLst>
                                    </p:anim>
                                    <p:anim calcmode="lin" valueType="num">
                                      <p:cBhvr additive="base">
                                        <p:cTn id="45" dur="500" fill="hold"/>
                                        <p:tgtEl>
                                          <p:spTgt spid="7"/>
                                        </p:tgtEl>
                                        <p:attrNameLst>
                                          <p:attrName>ppt_y</p:attrName>
                                        </p:attrNameLst>
                                      </p:cBhvr>
                                      <p:tavLst>
                                        <p:tav tm="0">
                                          <p:val>
                                            <p:strVal val="1+#ppt_h/2"/>
                                          </p:val>
                                        </p:tav>
                                        <p:tav tm="100000">
                                          <p:val>
                                            <p:strVal val="#ppt_y"/>
                                          </p:val>
                                        </p:tav>
                                      </p:tavLst>
                                    </p:anim>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500"/>
                                        <p:tgtEl>
                                          <p:spTgt spid="3">
                                            <p:txEl>
                                              <p:pRg st="8" end="8"/>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barn(inVertical)">
                                      <p:cBhvr>
                                        <p:cTn id="5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p:bldP spid="7"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Requirements and Use Case </a:t>
            </a:r>
            <a:r>
              <a:rPr lang="en-US" dirty="0" smtClean="0"/>
              <a:t>Subgroup</a:t>
            </a:r>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12</a:t>
            </a:fld>
            <a:endParaRPr lang="en-US"/>
          </a:p>
        </p:txBody>
      </p:sp>
      <p:pic>
        <p:nvPicPr>
          <p:cNvPr id="6" name="Picture 5"/>
          <p:cNvPicPr>
            <a:picLocks noChangeAspect="1"/>
          </p:cNvPicPr>
          <p:nvPr/>
        </p:nvPicPr>
        <p:blipFill rotWithShape="1">
          <a:blip r:embed="rId2"/>
          <a:srcRect l="9392" t="33520" r="9445" b="1397"/>
          <a:stretch/>
        </p:blipFill>
        <p:spPr>
          <a:xfrm>
            <a:off x="2284413" y="1186074"/>
            <a:ext cx="7620000" cy="4986126"/>
          </a:xfrm>
          <a:prstGeom prst="rect">
            <a:avLst/>
          </a:prstGeom>
        </p:spPr>
      </p:pic>
      <p:sp>
        <p:nvSpPr>
          <p:cNvPr id="7" name="Rectangle 6"/>
          <p:cNvSpPr/>
          <p:nvPr/>
        </p:nvSpPr>
        <p:spPr>
          <a:xfrm>
            <a:off x="1791970" y="1903715"/>
            <a:ext cx="492443" cy="3550844"/>
          </a:xfrm>
          <a:prstGeom prst="rect">
            <a:avLst/>
          </a:prstGeom>
        </p:spPr>
        <p:txBody>
          <a:bodyPr vert="vert270" wrap="none">
            <a:spAutoFit/>
          </a:bodyPr>
          <a:lstStyle/>
          <a:p>
            <a:r>
              <a:rPr lang="en-US" sz="2000" b="1" dirty="0">
                <a:solidFill>
                  <a:schemeClr val="accent1"/>
                </a:solidFill>
              </a:rPr>
              <a:t>Part of Property Summary Table </a:t>
            </a:r>
          </a:p>
        </p:txBody>
      </p:sp>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543640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605" y="1143000"/>
            <a:ext cx="3057608" cy="3124200"/>
          </a:xfrm>
        </p:spPr>
        <p:txBody>
          <a:bodyPr anchor="t" anchorCtr="0"/>
          <a:lstStyle/>
          <a:p>
            <a:r>
              <a:rPr lang="en-US" sz="3000" dirty="0" smtClean="0">
                <a:solidFill>
                  <a:srgbClr val="F8B004"/>
                </a:solidFill>
              </a:rPr>
              <a:t>Definitions &amp; Taxonomies</a:t>
            </a:r>
            <a:r>
              <a:rPr lang="en-US" dirty="0" smtClean="0">
                <a:solidFill>
                  <a:srgbClr val="F8B004"/>
                </a:solidFill>
              </a:rPr>
              <a:t/>
            </a:r>
            <a:br>
              <a:rPr lang="en-US" dirty="0" smtClean="0">
                <a:solidFill>
                  <a:srgbClr val="F8B004"/>
                </a:solidFill>
              </a:rPr>
            </a:br>
            <a:r>
              <a:rPr lang="en-US" sz="1600" dirty="0" smtClean="0">
                <a:solidFill>
                  <a:schemeClr val="accent2"/>
                </a:solidFill>
              </a:rPr>
              <a:t>Nancy </a:t>
            </a:r>
            <a:r>
              <a:rPr lang="en-US" sz="1600" dirty="0">
                <a:solidFill>
                  <a:schemeClr val="accent2"/>
                </a:solidFill>
              </a:rPr>
              <a:t>Grady, SAIC</a:t>
            </a:r>
            <a:br>
              <a:rPr lang="en-US" sz="1600" dirty="0">
                <a:solidFill>
                  <a:schemeClr val="accent2"/>
                </a:solidFill>
              </a:rPr>
            </a:br>
            <a:r>
              <a:rPr lang="en-US" sz="1600" dirty="0">
                <a:solidFill>
                  <a:schemeClr val="accent2"/>
                </a:solidFill>
              </a:rPr>
              <a:t>Natasha </a:t>
            </a:r>
            <a:r>
              <a:rPr lang="en-US" sz="1600" dirty="0" err="1">
                <a:solidFill>
                  <a:schemeClr val="accent2"/>
                </a:solidFill>
              </a:rPr>
              <a:t>Balac</a:t>
            </a:r>
            <a:r>
              <a:rPr lang="en-US" sz="1600" dirty="0">
                <a:solidFill>
                  <a:schemeClr val="accent2"/>
                </a:solidFill>
              </a:rPr>
              <a:t>, SDSC</a:t>
            </a:r>
            <a:br>
              <a:rPr lang="en-US" sz="1600" dirty="0">
                <a:solidFill>
                  <a:schemeClr val="accent2"/>
                </a:solidFill>
              </a:rPr>
            </a:br>
            <a:r>
              <a:rPr lang="en-US" sz="1600" dirty="0">
                <a:solidFill>
                  <a:schemeClr val="accent2"/>
                </a:solidFill>
              </a:rPr>
              <a:t>Eugene Luster, R2AD</a:t>
            </a:r>
          </a:p>
        </p:txBody>
      </p:sp>
      <p:sp>
        <p:nvSpPr>
          <p:cNvPr id="3" name="Content Placeholder 2"/>
          <p:cNvSpPr>
            <a:spLocks noGrp="1"/>
          </p:cNvSpPr>
          <p:nvPr>
            <p:ph idx="1"/>
          </p:nvPr>
        </p:nvSpPr>
        <p:spPr>
          <a:xfrm>
            <a:off x="4416553" y="457200"/>
            <a:ext cx="7388351" cy="5715000"/>
          </a:xfrm>
        </p:spPr>
        <p:txBody>
          <a:bodyPr>
            <a:noAutofit/>
          </a:bodyPr>
          <a:lstStyle/>
          <a:p>
            <a:pPr marL="0" indent="0">
              <a:buNone/>
            </a:pPr>
            <a:r>
              <a:rPr lang="en-US" sz="1800" b="1" dirty="0" smtClean="0">
                <a:solidFill>
                  <a:srgbClr val="56C5FF"/>
                </a:solidFill>
              </a:rPr>
              <a:t>Scope (M0018)</a:t>
            </a:r>
          </a:p>
          <a:p>
            <a:pPr marL="0" indent="0">
              <a:buNone/>
            </a:pPr>
            <a:r>
              <a:rPr lang="en-US" sz="1800" i="1" dirty="0"/>
              <a:t>The focus </a:t>
            </a:r>
            <a:r>
              <a:rPr lang="en-US" sz="1800" i="1" dirty="0" smtClean="0"/>
              <a:t>is </a:t>
            </a:r>
            <a:r>
              <a:rPr lang="en-US" sz="1800" i="1" dirty="0"/>
              <a:t>to gain a better understanding of the principles of Big Data.  It is important to develop a consensus-based common language and vocabulary terms used in Big Data across stakeholders from industry, academia, and government.  In addition, it is also critical to identify essential actors with roles and responsibility, and subdivide them into components and sub-components on how they interact</a:t>
            </a:r>
            <a:r>
              <a:rPr lang="en-US" sz="1800" i="1" dirty="0" smtClean="0"/>
              <a:t>/ relate </a:t>
            </a:r>
            <a:r>
              <a:rPr lang="en-US" sz="1800" i="1" dirty="0"/>
              <a:t>with each other according to their similarities and differences. </a:t>
            </a:r>
            <a:endParaRPr lang="en-US" sz="1800" i="1" dirty="0" smtClean="0"/>
          </a:p>
          <a:p>
            <a:pPr marL="0" indent="0">
              <a:buNone/>
            </a:pPr>
            <a:r>
              <a:rPr lang="en-US" sz="1800" b="1" dirty="0" smtClean="0">
                <a:solidFill>
                  <a:srgbClr val="56C5FF"/>
                </a:solidFill>
              </a:rPr>
              <a:t>Tasks</a:t>
            </a:r>
            <a:endParaRPr lang="en-US" sz="1800" dirty="0" smtClean="0"/>
          </a:p>
          <a:p>
            <a:pPr lvl="0"/>
            <a:r>
              <a:rPr lang="en-US" sz="1800" dirty="0" smtClean="0"/>
              <a:t>For </a:t>
            </a:r>
            <a:r>
              <a:rPr lang="en-US" sz="1800" dirty="0"/>
              <a:t>Definitions: Compile terms used from all stakeholders regarding the meaning of Big Data from various standard bodies, domain applications, and diversified operational environments. </a:t>
            </a:r>
          </a:p>
          <a:p>
            <a:pPr lvl="0"/>
            <a:r>
              <a:rPr lang="en-US" sz="1800" dirty="0"/>
              <a:t>For Taxonomies: Identify key actors with their roles and responsibilities from all stakeholders, categorize them into components and subcomponents based on their similarities and differences</a:t>
            </a:r>
          </a:p>
          <a:p>
            <a:pPr lvl="0"/>
            <a:r>
              <a:rPr lang="en-US" sz="1800" dirty="0"/>
              <a:t>Develop Big Data Definitions and taxonomies </a:t>
            </a:r>
            <a:r>
              <a:rPr lang="en-US" sz="1800" dirty="0" smtClean="0"/>
              <a:t>documents</a:t>
            </a:r>
            <a:endParaRPr lang="en-US" sz="1800" dirty="0"/>
          </a:p>
        </p:txBody>
      </p:sp>
      <p:sp>
        <p:nvSpPr>
          <p:cNvPr id="5" name="Text Placeholder 3"/>
          <p:cNvSpPr txBox="1">
            <a:spLocks/>
          </p:cNvSpPr>
          <p:nvPr/>
        </p:nvSpPr>
        <p:spPr>
          <a:xfrm>
            <a:off x="0" y="0"/>
            <a:ext cx="533400" cy="2133600"/>
          </a:xfrm>
          <a:prstGeom prst="rect">
            <a:avLst/>
          </a:prstGeom>
        </p:spPr>
        <p:txBody>
          <a:bodyPr vert="vert270" lIns="91440" tIns="45720" rIns="91440" bIns="45720" rtlCol="0">
            <a:noAutofit/>
          </a:bodyPr>
          <a:lstStyle>
            <a:lvl1pPr marL="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9pPr>
          </a:lstStyle>
          <a:p>
            <a:r>
              <a:rPr lang="en-US" sz="3600" cap="small" dirty="0" smtClean="0">
                <a:solidFill>
                  <a:srgbClr val="1374FF"/>
                </a:solidFill>
              </a:rPr>
              <a:t>Sub</a:t>
            </a:r>
            <a:r>
              <a:rPr lang="en-US" sz="3600" cap="small" dirty="0" smtClean="0">
                <a:solidFill>
                  <a:schemeClr val="bg2">
                    <a:lumMod val="75000"/>
                    <a:lumOff val="25000"/>
                  </a:schemeClr>
                </a:solidFill>
              </a:rPr>
              <a:t>group</a:t>
            </a:r>
            <a:endParaRPr lang="en-US" sz="3600" cap="small" dirty="0">
              <a:solidFill>
                <a:schemeClr val="bg2">
                  <a:lumMod val="75000"/>
                  <a:lumOff val="25000"/>
                </a:schemeClr>
              </a:solidFill>
            </a:endParaRPr>
          </a:p>
        </p:txBody>
      </p:sp>
      <p:graphicFrame>
        <p:nvGraphicFramePr>
          <p:cNvPr id="11" name="Diagram 10"/>
          <p:cNvGraphicFramePr/>
          <p:nvPr>
            <p:extLst>
              <p:ext uri="{D42A27DB-BD31-4B8C-83A1-F6EECF244321}">
                <p14:modId xmlns:p14="http://schemas.microsoft.com/office/powerpoint/2010/main" val="2227598788"/>
              </p:ext>
            </p:extLst>
          </p:nvPr>
        </p:nvGraphicFramePr>
        <p:xfrm>
          <a:off x="150813" y="5105400"/>
          <a:ext cx="1905000" cy="152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1847089" y="3081528"/>
            <a:ext cx="1060704" cy="1060704"/>
            <a:chOff x="1370012" y="685800"/>
            <a:chExt cx="2362200" cy="2362200"/>
          </a:xfrm>
        </p:grpSpPr>
        <p:sp>
          <p:nvSpPr>
            <p:cNvPr id="9" name="Rounded Rectangle 8"/>
            <p:cNvSpPr>
              <a:spLocks noChangeAspect="1"/>
            </p:cNvSpPr>
            <p:nvPr/>
          </p:nvSpPr>
          <p:spPr>
            <a:xfrm>
              <a:off x="1370012" y="685800"/>
              <a:ext cx="2362200" cy="2362200"/>
            </a:xfrm>
            <a:prstGeom prst="roundRect">
              <a:avLst/>
            </a:prstGeom>
            <a:gradFill>
              <a:gsLst>
                <a:gs pos="0">
                  <a:srgbClr val="FFFF00"/>
                </a:gs>
                <a:gs pos="50000">
                  <a:srgbClr val="FFFF66"/>
                </a:gs>
                <a:gs pos="100000">
                  <a:srgbClr val="FFFF99"/>
                </a:gs>
              </a:gsLst>
              <a:lin ang="5400000" scaled="0"/>
            </a:gradFill>
            <a:ln w="12700"/>
            <a:scene3d>
              <a:camera prst="orthographicFront"/>
              <a:lightRig rig="threePt" dir="t"/>
            </a:scene3d>
            <a:sp3d>
              <a:bevelT w="317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500457" y="952500"/>
              <a:ext cx="2101310" cy="1828800"/>
            </a:xfrm>
            <a:prstGeom prst="rect">
              <a:avLst/>
            </a:prstGeom>
          </p:spPr>
        </p:pic>
      </p:grpSp>
      <p:sp>
        <p:nvSpPr>
          <p:cNvPr id="14"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13</a:t>
            </a:fld>
            <a:endParaRPr lang="en-US" b="1" i="1" dirty="0"/>
          </a:p>
        </p:txBody>
      </p:sp>
      <p:sp>
        <p:nvSpPr>
          <p:cNvPr id="13"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694575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emph" presetSubtype="0" fill="hold" grpId="0" nodeType="afterEffect">
                                  <p:stCondLst>
                                    <p:cond delay="0"/>
                                  </p:stCondLst>
                                  <p:iterate type="lt">
                                    <p:tmPct val="10000"/>
                                  </p:iterate>
                                  <p:childTnLst>
                                    <p:animScale>
                                      <p:cBhvr>
                                        <p:cTn id="6" dur="250" autoRev="1" fill="hold">
                                          <p:stCondLst>
                                            <p:cond delay="0"/>
                                          </p:stCondLst>
                                        </p:cTn>
                                        <p:tgtEl>
                                          <p:spTgt spid="5"/>
                                        </p:tgtEl>
                                      </p:cBhvr>
                                      <p:to x="80000" y="100000"/>
                                    </p:animScale>
                                    <p:anim by="(#ppt_w*0.10)" calcmode="lin" valueType="num">
                                      <p:cBhvr>
                                        <p:cTn id="7" dur="250" autoRev="1" fill="hold">
                                          <p:stCondLst>
                                            <p:cond delay="0"/>
                                          </p:stCondLst>
                                        </p:cTn>
                                        <p:tgtEl>
                                          <p:spTgt spid="5"/>
                                        </p:tgtEl>
                                        <p:attrNameLst>
                                          <p:attrName>ppt_x</p:attrName>
                                        </p:attrNameLst>
                                      </p:cBhvr>
                                    </p:anim>
                                    <p:anim by="(-#ppt_w*0.10)" calcmode="lin" valueType="num">
                                      <p:cBhvr>
                                        <p:cTn id="8" dur="250" autoRev="1" fill="hold">
                                          <p:stCondLst>
                                            <p:cond delay="0"/>
                                          </p:stCondLst>
                                        </p:cTn>
                                        <p:tgtEl>
                                          <p:spTgt spid="5"/>
                                        </p:tgtEl>
                                        <p:attrNameLst>
                                          <p:attrName>ppt_y</p:attrName>
                                        </p:attrNameLst>
                                      </p:cBhvr>
                                    </p:anim>
                                    <p:animRot by="-480000">
                                      <p:cBhvr>
                                        <p:cTn id="9" dur="2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Definitions and Taxonomies Subgroup </a:t>
            </a:r>
            <a:r>
              <a:rPr lang="en-US" sz="2600" dirty="0"/>
              <a:t>(M0024, M0142)</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solidFill>
                  <a:schemeClr val="accent3"/>
                </a:solidFill>
              </a:rPr>
              <a:t>Key documents:</a:t>
            </a:r>
          </a:p>
          <a:p>
            <a:pPr marL="0" indent="0">
              <a:lnSpc>
                <a:spcPct val="100000"/>
              </a:lnSpc>
              <a:spcBef>
                <a:spcPts val="600"/>
              </a:spcBef>
              <a:buNone/>
            </a:pPr>
            <a:r>
              <a:rPr lang="en-US" sz="1800" dirty="0" smtClean="0"/>
              <a:t>     M0024 – Ongoing Discussion</a:t>
            </a:r>
          </a:p>
          <a:p>
            <a:pPr marL="0" indent="0">
              <a:lnSpc>
                <a:spcPct val="100000"/>
              </a:lnSpc>
              <a:spcBef>
                <a:spcPts val="600"/>
              </a:spcBef>
              <a:buNone/>
            </a:pPr>
            <a:r>
              <a:rPr lang="en-US" sz="1800" dirty="0" smtClean="0"/>
              <a:t>     M0142 – Working Draft</a:t>
            </a:r>
          </a:p>
          <a:p>
            <a:pPr marL="0" indent="0">
              <a:buNone/>
            </a:pPr>
            <a:r>
              <a:rPr lang="en-US" b="1" dirty="0" smtClean="0">
                <a:solidFill>
                  <a:schemeClr val="accent3"/>
                </a:solidFill>
              </a:rPr>
              <a:t>Big Data Definitions, v1 </a:t>
            </a:r>
            <a:r>
              <a:rPr lang="en-US" sz="1600" b="1" dirty="0" smtClean="0">
                <a:solidFill>
                  <a:schemeClr val="accent3">
                    <a:lumMod val="40000"/>
                    <a:lumOff val="60000"/>
                  </a:schemeClr>
                </a:solidFill>
              </a:rPr>
              <a:t>(</a:t>
            </a:r>
            <a:r>
              <a:rPr lang="en-US" sz="1600" b="1" dirty="0">
                <a:solidFill>
                  <a:schemeClr val="accent3">
                    <a:lumMod val="40000"/>
                    <a:lumOff val="60000"/>
                  </a:schemeClr>
                </a:solidFill>
              </a:rPr>
              <a:t>D</a:t>
            </a:r>
            <a:r>
              <a:rPr lang="en-US" sz="1600" b="1" dirty="0" smtClean="0">
                <a:solidFill>
                  <a:schemeClr val="accent3">
                    <a:lumMod val="40000"/>
                    <a:lumOff val="60000"/>
                  </a:schemeClr>
                </a:solidFill>
              </a:rPr>
              <a:t>eveloped from Jan. 15-17, 2013 NIST Cloud/Big Data Workshop)</a:t>
            </a:r>
          </a:p>
        </p:txBody>
      </p:sp>
      <p:sp>
        <p:nvSpPr>
          <p:cNvPr id="5" name="Slide Number Placeholder 4"/>
          <p:cNvSpPr>
            <a:spLocks noGrp="1"/>
          </p:cNvSpPr>
          <p:nvPr>
            <p:ph type="sldNum" sz="quarter" idx="12"/>
          </p:nvPr>
        </p:nvSpPr>
        <p:spPr/>
        <p:txBody>
          <a:bodyPr/>
          <a:lstStyle/>
          <a:p>
            <a:fld id="{2A013F82-EE5E-44EE-A61D-E31C6657F26F}" type="slidenum">
              <a:rPr lang="en-US" smtClean="0"/>
              <a:t>14</a:t>
            </a:fld>
            <a:endParaRPr lang="en-US"/>
          </a:p>
        </p:txBody>
      </p:sp>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8" name="TextBox 7"/>
          <p:cNvSpPr txBox="1"/>
          <p:nvPr/>
        </p:nvSpPr>
        <p:spPr>
          <a:xfrm>
            <a:off x="1255712" y="3233679"/>
            <a:ext cx="9677401" cy="1261884"/>
          </a:xfrm>
          <a:prstGeom prst="rect">
            <a:avLst/>
          </a:prstGeom>
          <a:noFill/>
        </p:spPr>
        <p:txBody>
          <a:bodyPr wrap="square" rtlCol="0">
            <a:spAutoFit/>
          </a:bodyPr>
          <a:lstStyle/>
          <a:p>
            <a:r>
              <a:rPr lang="en-US" sz="2000" b="1" dirty="0" smtClean="0">
                <a:solidFill>
                  <a:schemeClr val="accent1"/>
                </a:solidFill>
              </a:rPr>
              <a:t>Big Data refers to digital data </a:t>
            </a:r>
            <a:r>
              <a:rPr lang="en-US" sz="2000" b="1" dirty="0" smtClean="0">
                <a:solidFill>
                  <a:schemeClr val="accent3"/>
                </a:solidFill>
              </a:rPr>
              <a:t>volume</a:t>
            </a:r>
            <a:r>
              <a:rPr lang="en-US" sz="2000" b="1" dirty="0" smtClean="0">
                <a:solidFill>
                  <a:schemeClr val="accent1"/>
                </a:solidFill>
              </a:rPr>
              <a:t>, </a:t>
            </a:r>
            <a:r>
              <a:rPr lang="en-US" sz="2000" b="1" dirty="0" smtClean="0">
                <a:solidFill>
                  <a:schemeClr val="accent3"/>
                </a:solidFill>
              </a:rPr>
              <a:t>velocity</a:t>
            </a:r>
            <a:r>
              <a:rPr lang="en-US" sz="2000" b="1" dirty="0" smtClean="0">
                <a:solidFill>
                  <a:schemeClr val="accent1"/>
                </a:solidFill>
              </a:rPr>
              <a:t> and/or </a:t>
            </a:r>
            <a:r>
              <a:rPr lang="en-US" sz="2000" b="1" dirty="0" smtClean="0">
                <a:solidFill>
                  <a:schemeClr val="accent3"/>
                </a:solidFill>
              </a:rPr>
              <a:t>variety</a:t>
            </a:r>
            <a:r>
              <a:rPr lang="en-US" sz="2000" b="1" dirty="0" smtClean="0">
                <a:solidFill>
                  <a:schemeClr val="accent1"/>
                </a:solidFill>
              </a:rPr>
              <a:t> that:</a:t>
            </a:r>
            <a:r>
              <a:rPr lang="en-US" sz="2000" dirty="0" smtClean="0"/>
              <a:t/>
            </a:r>
            <a:br>
              <a:rPr lang="en-US" sz="2000" dirty="0" smtClean="0"/>
            </a:br>
            <a:endParaRPr lang="en-US" sz="2000" dirty="0" smtClean="0"/>
          </a:p>
          <a:p>
            <a:r>
              <a:rPr lang="en-US" b="1" i="1" dirty="0">
                <a:solidFill>
                  <a:schemeClr val="accent1"/>
                </a:solidFill>
              </a:rPr>
              <a:t>Big Data</a:t>
            </a:r>
            <a:r>
              <a:rPr lang="en-US" i="1" dirty="0">
                <a:solidFill>
                  <a:schemeClr val="accent1"/>
                </a:solidFill>
              </a:rPr>
              <a:t> </a:t>
            </a:r>
            <a:r>
              <a:rPr lang="en-US" i="1" dirty="0"/>
              <a:t>consists of extensive datasets, primarily in the characteristics of volume, velocity and/or variety, that require a scalable architecture for efficient storage, manipulation, and analysis.</a:t>
            </a:r>
            <a:endParaRPr lang="en-US" dirty="0"/>
          </a:p>
        </p:txBody>
      </p:sp>
    </p:spTree>
    <p:extLst>
      <p:ext uri="{BB962C8B-B14F-4D97-AF65-F5344CB8AC3E}">
        <p14:creationId xmlns:p14="http://schemas.microsoft.com/office/powerpoint/2010/main" val="2983430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Definitions and Taxonomies Subgroup </a:t>
            </a:r>
            <a:r>
              <a:rPr lang="en-US" sz="2600" dirty="0"/>
              <a:t>(M0024, M0142</a:t>
            </a:r>
            <a:r>
              <a:rPr lang="en-US" sz="2600" dirty="0" smtClean="0"/>
              <a:t>)</a:t>
            </a:r>
            <a:endParaRPr lang="en-US" dirty="0"/>
          </a:p>
        </p:txBody>
      </p:sp>
      <p:sp>
        <p:nvSpPr>
          <p:cNvPr id="3" name="Content Placeholder 2"/>
          <p:cNvSpPr>
            <a:spLocks noGrp="1"/>
          </p:cNvSpPr>
          <p:nvPr>
            <p:ph idx="1"/>
          </p:nvPr>
        </p:nvSpPr>
        <p:spPr>
          <a:xfrm>
            <a:off x="685094" y="1295401"/>
            <a:ext cx="5561719" cy="4953001"/>
          </a:xfrm>
        </p:spPr>
        <p:txBody>
          <a:bodyPr>
            <a:normAutofit/>
          </a:bodyPr>
          <a:lstStyle/>
          <a:p>
            <a:r>
              <a:rPr lang="en-US" sz="2000" b="1" dirty="0" smtClean="0">
                <a:solidFill>
                  <a:schemeClr val="accent2"/>
                </a:solidFill>
              </a:rPr>
              <a:t>Data Science</a:t>
            </a:r>
            <a:r>
              <a:rPr lang="en-US" sz="2000" b="1" dirty="0" smtClean="0">
                <a:solidFill>
                  <a:schemeClr val="accent2">
                    <a:lumMod val="40000"/>
                    <a:lumOff val="60000"/>
                  </a:schemeClr>
                </a:solidFill>
              </a:rPr>
              <a:t> </a:t>
            </a:r>
            <a:r>
              <a:rPr lang="en-US" sz="2000" dirty="0" smtClean="0"/>
              <a:t>is the extraction of actionable knowledge directly from data through a process of discovery, hypothesis, and analytical hypothesis analysis.</a:t>
            </a:r>
          </a:p>
          <a:p>
            <a:endParaRPr lang="en-US" sz="2000" dirty="0"/>
          </a:p>
          <a:p>
            <a:r>
              <a:rPr lang="en-US" sz="2000" b="1" dirty="0" smtClean="0">
                <a:solidFill>
                  <a:schemeClr val="accent2"/>
                </a:solidFill>
              </a:rPr>
              <a:t>Data Scientists </a:t>
            </a:r>
            <a:r>
              <a:rPr lang="en-US" sz="2000" dirty="0" smtClean="0"/>
              <a:t>is a practitioner who has sufficient knowledge of the overlapping regimes of expertise in business needs, domain knowledge, analytical skills and programming expertise to manage the end-to-end scientific method process through each stage in the Big Data lifecycle (through action) to deliver value.</a:t>
            </a:r>
            <a:endParaRPr lang="en-US" sz="2000" dirty="0"/>
          </a:p>
        </p:txBody>
      </p:sp>
      <p:sp>
        <p:nvSpPr>
          <p:cNvPr id="5" name="Slide Number Placeholder 4"/>
          <p:cNvSpPr>
            <a:spLocks noGrp="1"/>
          </p:cNvSpPr>
          <p:nvPr>
            <p:ph type="sldNum" sz="quarter" idx="12"/>
          </p:nvPr>
        </p:nvSpPr>
        <p:spPr/>
        <p:txBody>
          <a:bodyPr/>
          <a:lstStyle/>
          <a:p>
            <a:fld id="{2A013F82-EE5E-44EE-A61D-E31C6657F26F}" type="slidenum">
              <a:rPr lang="en-US" smtClean="0"/>
              <a:t>15</a:t>
            </a:fld>
            <a:endParaRPr lang="en-US"/>
          </a:p>
        </p:txBody>
      </p:sp>
      <p:pic>
        <p:nvPicPr>
          <p:cNvPr id="7" name="Content Placeholder 4"/>
          <p:cNvPicPr>
            <a:picLocks noChangeAspect="1"/>
          </p:cNvPicPr>
          <p:nvPr/>
        </p:nvPicPr>
        <p:blipFill rotWithShape="1">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r="14687"/>
          <a:stretch/>
        </p:blipFill>
        <p:spPr>
          <a:xfrm>
            <a:off x="6901996" y="1371600"/>
            <a:ext cx="4221616" cy="4114800"/>
          </a:xfrm>
          <a:prstGeom prst="rect">
            <a:avLst/>
          </a:prstGeom>
        </p:spPr>
      </p:pic>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743681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Definitions and Taxonomies Subgroup </a:t>
            </a:r>
            <a:r>
              <a:rPr lang="en-US" sz="2600" dirty="0"/>
              <a:t>(M0024, M0142)</a:t>
            </a:r>
            <a:endParaRPr lang="en-US" dirty="0">
              <a:solidFill>
                <a:schemeClr val="tx2"/>
              </a:solidFill>
            </a:endParaRPr>
          </a:p>
        </p:txBody>
      </p:sp>
      <p:sp>
        <p:nvSpPr>
          <p:cNvPr id="3" name="Content Placeholder 2"/>
          <p:cNvSpPr>
            <a:spLocks noGrp="1"/>
          </p:cNvSpPr>
          <p:nvPr>
            <p:ph idx="1"/>
          </p:nvPr>
        </p:nvSpPr>
        <p:spPr>
          <a:xfrm>
            <a:off x="685094" y="1295401"/>
            <a:ext cx="5333119" cy="4953001"/>
          </a:xfrm>
        </p:spPr>
        <p:txBody>
          <a:bodyPr>
            <a:normAutofit/>
          </a:bodyPr>
          <a:lstStyle/>
          <a:p>
            <a:pPr marL="0" indent="0">
              <a:buNone/>
            </a:pPr>
            <a:r>
              <a:rPr lang="en-US" b="1" dirty="0" smtClean="0">
                <a:solidFill>
                  <a:schemeClr val="accent3"/>
                </a:solidFill>
              </a:rPr>
              <a:t>Big Data Taxonomies (M0202)</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r>
              <a:rPr lang="en-US" b="1" dirty="0" smtClean="0">
                <a:solidFill>
                  <a:schemeClr val="accent2"/>
                </a:solidFill>
              </a:rPr>
              <a:t>Actors</a:t>
            </a:r>
          </a:p>
          <a:p>
            <a:pPr marL="457200" indent="-457200">
              <a:lnSpc>
                <a:spcPct val="100000"/>
              </a:lnSpc>
              <a:spcBef>
                <a:spcPts val="600"/>
              </a:spcBef>
              <a:buAutoNum type="arabicPeriod"/>
            </a:pPr>
            <a:r>
              <a:rPr lang="en-US" sz="2000" dirty="0" smtClean="0"/>
              <a:t>Sensors</a:t>
            </a:r>
          </a:p>
          <a:p>
            <a:pPr marL="457200" indent="-457200">
              <a:lnSpc>
                <a:spcPct val="100000"/>
              </a:lnSpc>
              <a:spcBef>
                <a:spcPts val="600"/>
              </a:spcBef>
              <a:buAutoNum type="arabicPeriod"/>
            </a:pPr>
            <a:r>
              <a:rPr lang="en-US" sz="2000" dirty="0" smtClean="0"/>
              <a:t>Applications</a:t>
            </a:r>
          </a:p>
          <a:p>
            <a:pPr marL="457200" indent="-457200">
              <a:lnSpc>
                <a:spcPct val="100000"/>
              </a:lnSpc>
              <a:spcBef>
                <a:spcPts val="600"/>
              </a:spcBef>
              <a:buAutoNum type="arabicPeriod"/>
            </a:pPr>
            <a:r>
              <a:rPr lang="en-US" sz="2000" dirty="0" smtClean="0"/>
              <a:t>Software agents</a:t>
            </a:r>
          </a:p>
          <a:p>
            <a:pPr marL="457200" indent="-457200">
              <a:lnSpc>
                <a:spcPct val="100000"/>
              </a:lnSpc>
              <a:spcBef>
                <a:spcPts val="600"/>
              </a:spcBef>
              <a:buAutoNum type="arabicPeriod"/>
            </a:pPr>
            <a:r>
              <a:rPr lang="en-US" sz="2000" dirty="0" smtClean="0"/>
              <a:t>Individuals</a:t>
            </a:r>
          </a:p>
          <a:p>
            <a:pPr marL="457200" indent="-457200">
              <a:lnSpc>
                <a:spcPct val="100000"/>
              </a:lnSpc>
              <a:spcBef>
                <a:spcPts val="600"/>
              </a:spcBef>
              <a:buAutoNum type="arabicPeriod"/>
            </a:pPr>
            <a:r>
              <a:rPr lang="en-US" sz="2000" dirty="0" smtClean="0"/>
              <a:t>Organizations</a:t>
            </a:r>
          </a:p>
          <a:p>
            <a:pPr marL="457200" indent="-457200">
              <a:lnSpc>
                <a:spcPct val="100000"/>
              </a:lnSpc>
              <a:spcBef>
                <a:spcPts val="600"/>
              </a:spcBef>
              <a:buAutoNum type="arabicPeriod"/>
            </a:pPr>
            <a:r>
              <a:rPr lang="en-US" sz="2000" dirty="0" smtClean="0"/>
              <a:t>Hardware resources</a:t>
            </a:r>
          </a:p>
          <a:p>
            <a:pPr marL="457200" indent="-457200">
              <a:lnSpc>
                <a:spcPct val="100000"/>
              </a:lnSpc>
              <a:spcBef>
                <a:spcPts val="600"/>
              </a:spcBef>
              <a:buAutoNum type="arabicPeriod"/>
            </a:pPr>
            <a:r>
              <a:rPr lang="en-US" sz="2000" dirty="0" smtClean="0"/>
              <a:t>Service abstractions</a:t>
            </a:r>
          </a:p>
        </p:txBody>
      </p:sp>
      <p:sp>
        <p:nvSpPr>
          <p:cNvPr id="5" name="Slide Number Placeholder 4"/>
          <p:cNvSpPr>
            <a:spLocks noGrp="1"/>
          </p:cNvSpPr>
          <p:nvPr>
            <p:ph type="sldNum" sz="quarter" idx="12"/>
          </p:nvPr>
        </p:nvSpPr>
        <p:spPr/>
        <p:txBody>
          <a:bodyPr/>
          <a:lstStyle/>
          <a:p>
            <a:fld id="{2A013F82-EE5E-44EE-A61D-E31C6657F26F}" type="slidenum">
              <a:rPr lang="en-US" smtClean="0"/>
              <a:t>16</a:t>
            </a:fld>
            <a:endParaRPr lang="en-US"/>
          </a:p>
        </p:txBody>
      </p:sp>
      <p:sp>
        <p:nvSpPr>
          <p:cNvPr id="6" name="Content Placeholder 2"/>
          <p:cNvSpPr txBox="1">
            <a:spLocks/>
          </p:cNvSpPr>
          <p:nvPr/>
        </p:nvSpPr>
        <p:spPr>
          <a:xfrm>
            <a:off x="6246813" y="1298448"/>
            <a:ext cx="5258508" cy="4953001"/>
          </a:xfrm>
          <a:prstGeom prst="rect">
            <a:avLst/>
          </a:prstGeom>
        </p:spPr>
        <p:txBody>
          <a:bodyPr vert="horz" lIns="91440" tIns="45720" rIns="91440" bIns="45720" rtlCol="0">
            <a:normAutofit/>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a:lstStyle>
          <a:p>
            <a:pPr marL="0" indent="0">
              <a:buNone/>
            </a:pPr>
            <a:r>
              <a:rPr lang="en-US" b="1" dirty="0" smtClean="0">
                <a:solidFill>
                  <a:schemeClr val="accent3"/>
                </a:solidFill>
              </a:rPr>
              <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r>
              <a:rPr lang="en-US" b="1" dirty="0" smtClean="0">
                <a:solidFill>
                  <a:schemeClr val="accent2"/>
                </a:solidFill>
              </a:rPr>
              <a:t>System Roles</a:t>
            </a:r>
          </a:p>
          <a:p>
            <a:pPr marL="457200" indent="-457200">
              <a:lnSpc>
                <a:spcPct val="100000"/>
              </a:lnSpc>
              <a:spcBef>
                <a:spcPts val="600"/>
              </a:spcBef>
              <a:buAutoNum type="arabicPeriod"/>
            </a:pPr>
            <a:r>
              <a:rPr lang="en-US" sz="2000" b="1" dirty="0" smtClean="0">
                <a:solidFill>
                  <a:schemeClr val="accent1"/>
                </a:solidFill>
              </a:rPr>
              <a:t>Data Provider</a:t>
            </a:r>
            <a:r>
              <a:rPr lang="en-US" sz="2000" dirty="0" smtClean="0"/>
              <a:t/>
            </a:r>
            <a:br>
              <a:rPr lang="en-US" sz="2000" dirty="0" smtClean="0"/>
            </a:br>
            <a:r>
              <a:rPr lang="en-US" sz="2000" dirty="0" smtClean="0"/>
              <a:t>&gt; Makes available data internal and/or external to the system</a:t>
            </a:r>
          </a:p>
          <a:p>
            <a:pPr marL="457200" indent="-457200">
              <a:lnSpc>
                <a:spcPct val="100000"/>
              </a:lnSpc>
              <a:spcBef>
                <a:spcPts val="600"/>
              </a:spcBef>
              <a:buAutoNum type="arabicPeriod"/>
            </a:pPr>
            <a:r>
              <a:rPr lang="en-US" sz="2000" b="1" dirty="0" smtClean="0">
                <a:solidFill>
                  <a:schemeClr val="accent1"/>
                </a:solidFill>
              </a:rPr>
              <a:t>Data Consumer</a:t>
            </a:r>
            <a:r>
              <a:rPr lang="en-US" sz="2000" dirty="0" smtClean="0"/>
              <a:t/>
            </a:r>
            <a:br>
              <a:rPr lang="en-US" sz="2000" dirty="0" smtClean="0"/>
            </a:br>
            <a:r>
              <a:rPr lang="en-US" sz="2000" dirty="0" smtClean="0"/>
              <a:t>&gt; Uses the output of the system</a:t>
            </a:r>
          </a:p>
          <a:p>
            <a:pPr marL="457200" indent="-457200">
              <a:lnSpc>
                <a:spcPct val="100000"/>
              </a:lnSpc>
              <a:spcBef>
                <a:spcPts val="600"/>
              </a:spcBef>
              <a:buAutoNum type="arabicPeriod"/>
            </a:pPr>
            <a:r>
              <a:rPr lang="en-US" sz="2000" b="1" dirty="0" smtClean="0">
                <a:solidFill>
                  <a:schemeClr val="accent1"/>
                </a:solidFill>
              </a:rPr>
              <a:t>System Orchestrator</a:t>
            </a:r>
            <a:r>
              <a:rPr lang="en-US" sz="2000" dirty="0" smtClean="0"/>
              <a:t/>
            </a:r>
            <a:br>
              <a:rPr lang="en-US" sz="2000" dirty="0" smtClean="0"/>
            </a:br>
            <a:r>
              <a:rPr lang="en-US" sz="2000" dirty="0" smtClean="0"/>
              <a:t>&gt; Governance, requirements, monitoring</a:t>
            </a:r>
          </a:p>
          <a:p>
            <a:pPr marL="457200" indent="-457200">
              <a:lnSpc>
                <a:spcPct val="100000"/>
              </a:lnSpc>
              <a:spcBef>
                <a:spcPts val="600"/>
              </a:spcBef>
              <a:buAutoNum type="arabicPeriod"/>
            </a:pPr>
            <a:r>
              <a:rPr lang="en-US" sz="2000" b="1" dirty="0" smtClean="0">
                <a:solidFill>
                  <a:schemeClr val="accent1"/>
                </a:solidFill>
              </a:rPr>
              <a:t>Big Data Application Provider</a:t>
            </a:r>
            <a:br>
              <a:rPr lang="en-US" sz="2000" b="1" dirty="0" smtClean="0">
                <a:solidFill>
                  <a:schemeClr val="accent1"/>
                </a:solidFill>
              </a:rPr>
            </a:br>
            <a:r>
              <a:rPr lang="en-US" sz="2000" dirty="0" smtClean="0"/>
              <a:t>&gt; Instantiates application</a:t>
            </a:r>
          </a:p>
          <a:p>
            <a:pPr marL="457200" indent="-457200">
              <a:lnSpc>
                <a:spcPct val="100000"/>
              </a:lnSpc>
              <a:spcBef>
                <a:spcPts val="600"/>
              </a:spcBef>
              <a:buAutoNum type="arabicPeriod"/>
            </a:pPr>
            <a:r>
              <a:rPr lang="en-US" sz="2000" b="1" dirty="0" smtClean="0">
                <a:solidFill>
                  <a:schemeClr val="accent1"/>
                </a:solidFill>
              </a:rPr>
              <a:t>Big Data Framework Provider</a:t>
            </a:r>
            <a:r>
              <a:rPr lang="en-US" sz="2000" dirty="0"/>
              <a:t/>
            </a:r>
            <a:br>
              <a:rPr lang="en-US" sz="2000" dirty="0"/>
            </a:br>
            <a:r>
              <a:rPr lang="en-US" sz="2000" dirty="0" smtClean="0"/>
              <a:t>&gt; Provides resources</a:t>
            </a:r>
          </a:p>
        </p:txBody>
      </p:sp>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3248895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Definitions and Taxonomies Subgroup </a:t>
            </a:r>
            <a:r>
              <a:rPr lang="en-US" sz="2600" dirty="0"/>
              <a:t>(M0024, M0142</a:t>
            </a:r>
            <a:r>
              <a:rPr lang="en-US" sz="2600" dirty="0" smtClean="0"/>
              <a:t>)</a:t>
            </a:r>
            <a:endParaRPr lang="en-US" dirty="0"/>
          </a:p>
        </p:txBody>
      </p:sp>
      <p:sp>
        <p:nvSpPr>
          <p:cNvPr id="3" name="Content Placeholder 2"/>
          <p:cNvSpPr>
            <a:spLocks noGrp="1"/>
          </p:cNvSpPr>
          <p:nvPr>
            <p:ph idx="1"/>
          </p:nvPr>
        </p:nvSpPr>
        <p:spPr/>
        <p:txBody>
          <a:bodyPr/>
          <a:lstStyle/>
          <a:p>
            <a:pPr marL="0" indent="0">
              <a:buNone/>
            </a:pPr>
            <a:r>
              <a:rPr lang="en-US" b="1" dirty="0">
                <a:solidFill>
                  <a:schemeClr val="accent3"/>
                </a:solidFill>
              </a:rPr>
              <a:t>Big Data Taxonomies (M0202)</a:t>
            </a:r>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17</a:t>
            </a:fld>
            <a:endParaRPr lang="en-US"/>
          </a:p>
        </p:txBody>
      </p:sp>
      <p:pic>
        <p:nvPicPr>
          <p:cNvPr id="6" name="Picture 5" descr="Roles"/>
          <p:cNvPicPr>
            <a:picLocks noChangeAspect="1" noChangeArrowheads="1"/>
          </p:cNvPicPr>
          <p:nvPr/>
        </p:nvPicPr>
        <p:blipFill rotWithShape="1">
          <a:blip r:embed="rId2">
            <a:extLst>
              <a:ext uri="{28A0092B-C50C-407E-A947-70E740481C1C}">
                <a14:useLocalDpi xmlns:a14="http://schemas.microsoft.com/office/drawing/2010/main" val="0"/>
              </a:ext>
            </a:extLst>
          </a:blip>
          <a:srcRect l="2950" t="7173" r="2264" b="3825"/>
          <a:stretch/>
        </p:blipFill>
        <p:spPr bwMode="auto">
          <a:xfrm>
            <a:off x="1754642" y="1836059"/>
            <a:ext cx="8679543" cy="4412343"/>
          </a:xfrm>
          <a:prstGeom prst="rect">
            <a:avLst/>
          </a:prstGeom>
          <a:noFill/>
          <a:extLst>
            <a:ext uri="{909E8E84-426E-40DD-AFC4-6F175D3DCCD1}">
              <a14:hiddenFill xmlns:a14="http://schemas.microsoft.com/office/drawing/2010/main">
                <a:solidFill>
                  <a:srgbClr val="FFFFFF"/>
                </a:solidFill>
              </a14:hiddenFill>
            </a:ext>
          </a:extLst>
        </p:spPr>
      </p:pic>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881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Definitions and Taxonomies Subgroup </a:t>
            </a:r>
            <a:r>
              <a:rPr lang="en-US" sz="2600" dirty="0"/>
              <a:t>(M0024, M0142</a:t>
            </a:r>
            <a:r>
              <a:rPr lang="en-US" sz="2600" dirty="0" smtClean="0"/>
              <a:t>)</a:t>
            </a:r>
            <a:endParaRPr lang="en-US" dirty="0"/>
          </a:p>
        </p:txBody>
      </p:sp>
      <p:sp>
        <p:nvSpPr>
          <p:cNvPr id="3" name="Content Placeholder 2"/>
          <p:cNvSpPr>
            <a:spLocks noGrp="1"/>
          </p:cNvSpPr>
          <p:nvPr>
            <p:ph idx="1"/>
          </p:nvPr>
        </p:nvSpPr>
        <p:spPr/>
        <p:txBody>
          <a:bodyPr/>
          <a:lstStyle/>
          <a:p>
            <a:pPr marL="0" indent="0">
              <a:buNone/>
            </a:pPr>
            <a:r>
              <a:rPr lang="en-US" b="1" dirty="0">
                <a:solidFill>
                  <a:schemeClr val="accent3"/>
                </a:solidFill>
              </a:rPr>
              <a:t>Big Data Taxonomies (M0202)</a:t>
            </a:r>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18</a:t>
            </a:fld>
            <a:endParaRPr lang="en-US"/>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8758" y="1821801"/>
            <a:ext cx="9031309" cy="4502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943375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604" y="1143000"/>
            <a:ext cx="3210008" cy="3124200"/>
          </a:xfrm>
        </p:spPr>
        <p:txBody>
          <a:bodyPr anchor="t" anchorCtr="0"/>
          <a:lstStyle/>
          <a:p>
            <a:r>
              <a:rPr lang="en-US" sz="3000" dirty="0" smtClean="0">
                <a:solidFill>
                  <a:schemeClr val="accent3"/>
                </a:solidFill>
              </a:rPr>
              <a:t>Reference Architecture</a:t>
            </a:r>
            <a:r>
              <a:rPr lang="en-US" dirty="0" smtClean="0">
                <a:solidFill>
                  <a:schemeClr val="accent3"/>
                </a:solidFill>
              </a:rPr>
              <a:t/>
            </a:r>
            <a:br>
              <a:rPr lang="en-US" dirty="0" smtClean="0">
                <a:solidFill>
                  <a:schemeClr val="accent3"/>
                </a:solidFill>
              </a:rPr>
            </a:br>
            <a:r>
              <a:rPr lang="en-US" sz="1600" dirty="0" smtClean="0">
                <a:solidFill>
                  <a:schemeClr val="accent2"/>
                </a:solidFill>
              </a:rPr>
              <a:t>Orit Levin, Microsoft</a:t>
            </a:r>
            <a:br>
              <a:rPr lang="en-US" sz="1600" dirty="0" smtClean="0">
                <a:solidFill>
                  <a:schemeClr val="accent2"/>
                </a:solidFill>
              </a:rPr>
            </a:br>
            <a:r>
              <a:rPr lang="en-US" sz="1600" dirty="0" smtClean="0">
                <a:solidFill>
                  <a:schemeClr val="accent2"/>
                </a:solidFill>
              </a:rPr>
              <a:t>James </a:t>
            </a:r>
            <a:r>
              <a:rPr lang="en-US" sz="1600" dirty="0" err="1" smtClean="0">
                <a:solidFill>
                  <a:schemeClr val="accent2"/>
                </a:solidFill>
              </a:rPr>
              <a:t>Ketner</a:t>
            </a:r>
            <a:r>
              <a:rPr lang="en-US" sz="1600" dirty="0" smtClean="0">
                <a:solidFill>
                  <a:schemeClr val="accent2"/>
                </a:solidFill>
              </a:rPr>
              <a:t>, AT&amp;T </a:t>
            </a:r>
            <a:br>
              <a:rPr lang="en-US" sz="1600" dirty="0" smtClean="0">
                <a:solidFill>
                  <a:schemeClr val="accent2"/>
                </a:solidFill>
              </a:rPr>
            </a:br>
            <a:r>
              <a:rPr lang="en-US" sz="1600" dirty="0" smtClean="0">
                <a:solidFill>
                  <a:schemeClr val="accent2"/>
                </a:solidFill>
              </a:rPr>
              <a:t>Don </a:t>
            </a:r>
            <a:r>
              <a:rPr lang="en-US" sz="1600" dirty="0" err="1" smtClean="0">
                <a:solidFill>
                  <a:schemeClr val="accent2"/>
                </a:solidFill>
              </a:rPr>
              <a:t>Krapohl</a:t>
            </a:r>
            <a:r>
              <a:rPr lang="en-US" sz="1600" dirty="0" smtClean="0">
                <a:solidFill>
                  <a:schemeClr val="accent2"/>
                </a:solidFill>
              </a:rPr>
              <a:t>, </a:t>
            </a:r>
            <a:br>
              <a:rPr lang="en-US" sz="1600" dirty="0" smtClean="0">
                <a:solidFill>
                  <a:schemeClr val="accent2"/>
                </a:solidFill>
              </a:rPr>
            </a:br>
            <a:r>
              <a:rPr lang="en-US" sz="1600" dirty="0" smtClean="0">
                <a:solidFill>
                  <a:schemeClr val="accent2"/>
                </a:solidFill>
              </a:rPr>
              <a:t>    Augmented Intelligence </a:t>
            </a:r>
            <a:endParaRPr lang="en-US" sz="1600" dirty="0">
              <a:solidFill>
                <a:schemeClr val="accent2"/>
              </a:solidFill>
            </a:endParaRPr>
          </a:p>
        </p:txBody>
      </p:sp>
      <p:sp>
        <p:nvSpPr>
          <p:cNvPr id="5" name="Text Placeholder 3"/>
          <p:cNvSpPr txBox="1">
            <a:spLocks/>
          </p:cNvSpPr>
          <p:nvPr/>
        </p:nvSpPr>
        <p:spPr>
          <a:xfrm>
            <a:off x="0" y="0"/>
            <a:ext cx="533400" cy="2133600"/>
          </a:xfrm>
          <a:prstGeom prst="rect">
            <a:avLst/>
          </a:prstGeom>
        </p:spPr>
        <p:txBody>
          <a:bodyPr vert="vert270" lIns="91440" tIns="45720" rIns="91440" bIns="45720" rtlCol="0">
            <a:noAutofit/>
          </a:bodyPr>
          <a:lstStyle>
            <a:lvl1pPr marL="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9pPr>
          </a:lstStyle>
          <a:p>
            <a:r>
              <a:rPr lang="en-US" sz="3600" cap="small" dirty="0" smtClean="0">
                <a:solidFill>
                  <a:srgbClr val="1374FF"/>
                </a:solidFill>
              </a:rPr>
              <a:t>Sub</a:t>
            </a:r>
            <a:r>
              <a:rPr lang="en-US" sz="3600" cap="small" dirty="0" smtClean="0">
                <a:solidFill>
                  <a:schemeClr val="bg2">
                    <a:lumMod val="75000"/>
                    <a:lumOff val="25000"/>
                  </a:schemeClr>
                </a:solidFill>
              </a:rPr>
              <a:t>group</a:t>
            </a:r>
            <a:endParaRPr lang="en-US" sz="3600" cap="small" dirty="0">
              <a:solidFill>
                <a:schemeClr val="bg2">
                  <a:lumMod val="75000"/>
                  <a:lumOff val="25000"/>
                </a:schemeClr>
              </a:solidFill>
            </a:endParaRPr>
          </a:p>
        </p:txBody>
      </p:sp>
      <p:graphicFrame>
        <p:nvGraphicFramePr>
          <p:cNvPr id="7" name="Diagram 6"/>
          <p:cNvGraphicFramePr/>
          <p:nvPr>
            <p:extLst>
              <p:ext uri="{D42A27DB-BD31-4B8C-83A1-F6EECF244321}">
                <p14:modId xmlns:p14="http://schemas.microsoft.com/office/powerpoint/2010/main" val="1688195439"/>
              </p:ext>
            </p:extLst>
          </p:nvPr>
        </p:nvGraphicFramePr>
        <p:xfrm>
          <a:off x="150813" y="5105400"/>
          <a:ext cx="1905000" cy="152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6" name="Group 85"/>
          <p:cNvGrpSpPr>
            <a:grpSpLocks noChangeAspect="1"/>
          </p:cNvGrpSpPr>
          <p:nvPr/>
        </p:nvGrpSpPr>
        <p:grpSpPr>
          <a:xfrm>
            <a:off x="1847089" y="3081528"/>
            <a:ext cx="1060704" cy="1060704"/>
            <a:chOff x="5981942" y="929805"/>
            <a:chExt cx="502920" cy="502920"/>
          </a:xfrm>
        </p:grpSpPr>
        <p:sp>
          <p:nvSpPr>
            <p:cNvPr id="87" name="Rounded Rectangle 86"/>
            <p:cNvSpPr>
              <a:spLocks noChangeAspect="1"/>
            </p:cNvSpPr>
            <p:nvPr/>
          </p:nvSpPr>
          <p:spPr>
            <a:xfrm>
              <a:off x="5981942" y="929805"/>
              <a:ext cx="502920" cy="502920"/>
            </a:xfrm>
            <a:prstGeom prst="roundRect">
              <a:avLst/>
            </a:prstGeom>
            <a:gradFill>
              <a:gsLst>
                <a:gs pos="0">
                  <a:schemeClr val="accent2">
                    <a:lumMod val="50000"/>
                  </a:schemeClr>
                </a:gs>
                <a:gs pos="50000">
                  <a:schemeClr val="accent2">
                    <a:lumMod val="75000"/>
                  </a:schemeClr>
                </a:gs>
                <a:gs pos="100000">
                  <a:schemeClr val="accent2">
                    <a:lumMod val="60000"/>
                    <a:lumOff val="40000"/>
                  </a:schemeClr>
                </a:gs>
              </a:gsLst>
              <a:lin ang="5400000" scaled="0"/>
            </a:gradFill>
            <a:ln w="12700"/>
            <a:scene3d>
              <a:camera prst="orthographicFront"/>
              <a:lightRig rig="threePt" dir="t"/>
            </a:scene3d>
            <a:sp3d>
              <a:bevelT w="317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8" name="Picture 8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05678" y="938949"/>
              <a:ext cx="455448" cy="484632"/>
            </a:xfrm>
            <a:prstGeom prst="rect">
              <a:avLst/>
            </a:prstGeom>
          </p:spPr>
        </p:pic>
      </p:grpSp>
      <p:sp>
        <p:nvSpPr>
          <p:cNvPr id="11" name="Content Placeholder 2"/>
          <p:cNvSpPr>
            <a:spLocks noGrp="1"/>
          </p:cNvSpPr>
          <p:nvPr>
            <p:ph idx="1"/>
          </p:nvPr>
        </p:nvSpPr>
        <p:spPr>
          <a:xfrm>
            <a:off x="4416553" y="457200"/>
            <a:ext cx="7388351" cy="5715000"/>
          </a:xfrm>
        </p:spPr>
        <p:txBody>
          <a:bodyPr>
            <a:noAutofit/>
          </a:bodyPr>
          <a:lstStyle/>
          <a:p>
            <a:pPr marL="0" indent="0">
              <a:buNone/>
            </a:pPr>
            <a:r>
              <a:rPr lang="en-US" sz="1800" b="1" dirty="0" smtClean="0">
                <a:solidFill>
                  <a:srgbClr val="56C5FF"/>
                </a:solidFill>
              </a:rPr>
              <a:t>Scope (M0021)</a:t>
            </a:r>
          </a:p>
          <a:p>
            <a:pPr marL="0" indent="0">
              <a:buNone/>
            </a:pPr>
            <a:r>
              <a:rPr lang="en-US" sz="1800" i="1" dirty="0"/>
              <a:t>The focus </a:t>
            </a:r>
            <a:r>
              <a:rPr lang="en-US" sz="1800" i="1" dirty="0" smtClean="0"/>
              <a:t>is </a:t>
            </a:r>
            <a:r>
              <a:rPr lang="en-US" sz="1800" i="1" dirty="0"/>
              <a:t>to form a community of interest from industry, academia, and government, with the goal of developing a consensus-based approach to orchestrate vendor-neutral, technology and infrastructure agnostic for analytics tools and computing environments. The goal is to enable Big Data stakeholders to pick-and-choose technology-agnostic analytics tools for processing and visualization in any computing platform and cluster while allowing value-added from Big Data service providers and  the flow of the data between the stakeholders in a cohesive and secure manner</a:t>
            </a:r>
            <a:r>
              <a:rPr lang="en-US" sz="1800" i="1" dirty="0" smtClean="0"/>
              <a:t>.</a:t>
            </a:r>
          </a:p>
          <a:p>
            <a:pPr marL="0" indent="0">
              <a:buNone/>
            </a:pPr>
            <a:r>
              <a:rPr lang="en-US" sz="1800" b="1" dirty="0" smtClean="0">
                <a:solidFill>
                  <a:srgbClr val="56C5FF"/>
                </a:solidFill>
              </a:rPr>
              <a:t>Tasks</a:t>
            </a:r>
            <a:endParaRPr lang="en-US" sz="1800" dirty="0" smtClean="0"/>
          </a:p>
          <a:p>
            <a:pPr lvl="0"/>
            <a:r>
              <a:rPr lang="en-US" sz="1800" dirty="0"/>
              <a:t>Gather and study available Big Data architectures representing various stakeholders, different data types,’ use cases, and document the architectures using the Big Data taxonomies model based upon the identified actors with their roles and responsibilities.</a:t>
            </a:r>
          </a:p>
          <a:p>
            <a:pPr lvl="0"/>
            <a:r>
              <a:rPr lang="en-US" sz="1800" dirty="0"/>
              <a:t>Ensure that the developed Big Data reference architecture and  the Security and Privacy Reference Architecture correspond and complement each other.</a:t>
            </a:r>
          </a:p>
        </p:txBody>
      </p:sp>
      <p:sp>
        <p:nvSpPr>
          <p:cNvPr id="14"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19</a:t>
            </a:fld>
            <a:endParaRPr lang="en-US" b="1" i="1" dirty="0"/>
          </a:p>
        </p:txBody>
      </p:sp>
      <p:sp>
        <p:nvSpPr>
          <p:cNvPr id="13"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703447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emph" presetSubtype="0" fill="hold" grpId="0" nodeType="afterEffect">
                                  <p:stCondLst>
                                    <p:cond delay="0"/>
                                  </p:stCondLst>
                                  <p:iterate type="lt">
                                    <p:tmPct val="10000"/>
                                  </p:iterate>
                                  <p:childTnLst>
                                    <p:animScale>
                                      <p:cBhvr>
                                        <p:cTn id="6" dur="250" autoRev="1" fill="hold">
                                          <p:stCondLst>
                                            <p:cond delay="0"/>
                                          </p:stCondLst>
                                        </p:cTn>
                                        <p:tgtEl>
                                          <p:spTgt spid="5"/>
                                        </p:tgtEl>
                                      </p:cBhvr>
                                      <p:to x="80000" y="100000"/>
                                    </p:animScale>
                                    <p:anim by="(#ppt_w*0.10)" calcmode="lin" valueType="num">
                                      <p:cBhvr>
                                        <p:cTn id="7" dur="250" autoRev="1" fill="hold">
                                          <p:stCondLst>
                                            <p:cond delay="0"/>
                                          </p:stCondLst>
                                        </p:cTn>
                                        <p:tgtEl>
                                          <p:spTgt spid="5"/>
                                        </p:tgtEl>
                                        <p:attrNameLst>
                                          <p:attrName>ppt_x</p:attrName>
                                        </p:attrNameLst>
                                      </p:cBhvr>
                                    </p:anim>
                                    <p:anim by="(-#ppt_w*0.10)" calcmode="lin" valueType="num">
                                      <p:cBhvr>
                                        <p:cTn id="8" dur="250" autoRev="1" fill="hold">
                                          <p:stCondLst>
                                            <p:cond delay="0"/>
                                          </p:stCondLst>
                                        </p:cTn>
                                        <p:tgtEl>
                                          <p:spTgt spid="5"/>
                                        </p:tgtEl>
                                        <p:attrNameLst>
                                          <p:attrName>ppt_y</p:attrName>
                                        </p:attrNameLst>
                                      </p:cBhvr>
                                    </p:anim>
                                    <p:animRot by="-480000">
                                      <p:cBhvr>
                                        <p:cTn id="9" dur="2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Reference Architecture Subgroup</a:t>
            </a:r>
            <a:endParaRPr lang="en-US" sz="2600" dirty="0"/>
          </a:p>
        </p:txBody>
      </p:sp>
      <p:sp>
        <p:nvSpPr>
          <p:cNvPr id="3" name="Content Placeholder 2"/>
          <p:cNvSpPr>
            <a:spLocks noGrp="1"/>
          </p:cNvSpPr>
          <p:nvPr>
            <p:ph idx="1"/>
          </p:nvPr>
        </p:nvSpPr>
        <p:spPr/>
        <p:txBody>
          <a:bodyPr>
            <a:normAutofit/>
          </a:bodyPr>
          <a:lstStyle/>
          <a:p>
            <a:pPr marL="0" indent="0">
              <a:buNone/>
            </a:pPr>
            <a:r>
              <a:rPr lang="en-US" b="1" dirty="0" smtClean="0">
                <a:solidFill>
                  <a:schemeClr val="accent3"/>
                </a:solidFill>
              </a:rPr>
              <a:t>Key documents:</a:t>
            </a:r>
          </a:p>
          <a:p>
            <a:pPr marL="0" indent="0">
              <a:lnSpc>
                <a:spcPct val="100000"/>
              </a:lnSpc>
              <a:spcBef>
                <a:spcPts val="600"/>
              </a:spcBef>
              <a:buNone/>
            </a:pPr>
            <a:r>
              <a:rPr lang="en-US" sz="1800" dirty="0" smtClean="0"/>
              <a:t>     M0151 – White Paper</a:t>
            </a:r>
          </a:p>
          <a:p>
            <a:pPr marL="0" indent="0">
              <a:lnSpc>
                <a:spcPct val="100000"/>
              </a:lnSpc>
              <a:spcBef>
                <a:spcPts val="600"/>
              </a:spcBef>
              <a:buNone/>
            </a:pPr>
            <a:r>
              <a:rPr lang="en-US" sz="1800" dirty="0" smtClean="0"/>
              <a:t>     M0123 – Working Draft</a:t>
            </a:r>
          </a:p>
        </p:txBody>
      </p:sp>
      <p:sp>
        <p:nvSpPr>
          <p:cNvPr id="5" name="Slide Number Placeholder 4"/>
          <p:cNvSpPr>
            <a:spLocks noGrp="1"/>
          </p:cNvSpPr>
          <p:nvPr>
            <p:ph type="sldNum" sz="quarter" idx="12"/>
          </p:nvPr>
        </p:nvSpPr>
        <p:spPr/>
        <p:txBody>
          <a:bodyPr/>
          <a:lstStyle/>
          <a:p>
            <a:fld id="{2A013F82-EE5E-44EE-A61D-E31C6657F26F}" type="slidenum">
              <a:rPr lang="en-US" smtClean="0"/>
              <a:t>20</a:t>
            </a:fld>
            <a:endParaRPr lang="en-US"/>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989013" y="3047307"/>
            <a:ext cx="3297790" cy="2638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7994344" y="3079962"/>
            <a:ext cx="3297790" cy="2635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p:cNvPicPr>
            <a:picLocks/>
          </p:cNvPicPr>
          <p:nvPr/>
        </p:nvPicPr>
        <p:blipFill>
          <a:blip r:embed="rId6">
            <a:extLst>
              <a:ext uri="{BEBA8EAE-BF5A-486C-A8C5-ECC9F3942E4B}">
                <a14:imgProps xmlns:a14="http://schemas.microsoft.com/office/drawing/2010/main">
                  <a14:imgLayer r:embed="rId7">
                    <a14:imgEffect>
                      <a14:sharpenSoften amount="50000"/>
                    </a14:imgEffect>
                  </a14:imgLayer>
                </a14:imgProps>
              </a:ext>
            </a:extLst>
          </a:blip>
          <a:stretch>
            <a:fillRect/>
          </a:stretch>
        </p:blipFill>
        <p:spPr>
          <a:xfrm>
            <a:off x="4494797" y="3079962"/>
            <a:ext cx="3297790" cy="2635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1075808" y="2743201"/>
            <a:ext cx="3124200" cy="338554"/>
          </a:xfrm>
          <a:prstGeom prst="rect">
            <a:avLst/>
          </a:prstGeom>
          <a:noFill/>
        </p:spPr>
        <p:txBody>
          <a:bodyPr wrap="square" rtlCol="0">
            <a:spAutoFit/>
          </a:bodyPr>
          <a:lstStyle/>
          <a:p>
            <a:pPr algn="ctr"/>
            <a:r>
              <a:rPr lang="en-US" sz="1600" b="1" dirty="0" smtClean="0">
                <a:solidFill>
                  <a:schemeClr val="accent3"/>
                </a:solidFill>
              </a:rPr>
              <a:t>M0039 | Data Processing Flow</a:t>
            </a:r>
          </a:p>
        </p:txBody>
      </p:sp>
      <p:sp>
        <p:nvSpPr>
          <p:cNvPr id="11" name="TextBox 10"/>
          <p:cNvSpPr txBox="1"/>
          <p:nvPr/>
        </p:nvSpPr>
        <p:spPr>
          <a:xfrm>
            <a:off x="4538194" y="2743201"/>
            <a:ext cx="3210996" cy="338554"/>
          </a:xfrm>
          <a:prstGeom prst="rect">
            <a:avLst/>
          </a:prstGeom>
          <a:noFill/>
        </p:spPr>
        <p:txBody>
          <a:bodyPr wrap="square" rtlCol="0">
            <a:spAutoFit/>
          </a:bodyPr>
          <a:lstStyle/>
          <a:p>
            <a:pPr algn="ctr"/>
            <a:r>
              <a:rPr lang="en-US" sz="1600" b="1" dirty="0" smtClean="0">
                <a:solidFill>
                  <a:schemeClr val="accent3"/>
                </a:solidFill>
              </a:rPr>
              <a:t>M0017 | Data Transformation Flow</a:t>
            </a:r>
          </a:p>
        </p:txBody>
      </p:sp>
      <p:sp>
        <p:nvSpPr>
          <p:cNvPr id="12" name="TextBox 11"/>
          <p:cNvSpPr txBox="1"/>
          <p:nvPr/>
        </p:nvSpPr>
        <p:spPr>
          <a:xfrm>
            <a:off x="8037741" y="2743200"/>
            <a:ext cx="3210996" cy="338554"/>
          </a:xfrm>
          <a:prstGeom prst="rect">
            <a:avLst/>
          </a:prstGeom>
          <a:noFill/>
        </p:spPr>
        <p:txBody>
          <a:bodyPr wrap="square" rtlCol="0">
            <a:spAutoFit/>
          </a:bodyPr>
          <a:lstStyle/>
          <a:p>
            <a:pPr algn="ctr"/>
            <a:r>
              <a:rPr lang="en-US" sz="1600" b="1" dirty="0" smtClean="0">
                <a:solidFill>
                  <a:schemeClr val="accent3"/>
                </a:solidFill>
              </a:rPr>
              <a:t>M0047 | IT Stack</a:t>
            </a:r>
          </a:p>
        </p:txBody>
      </p:sp>
      <p:sp>
        <p:nvSpPr>
          <p:cNvPr id="14"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72291221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ssolve">
                                      <p:cBhvr>
                                        <p:cTn id="11" dur="500"/>
                                        <p:tgtEl>
                                          <p:spTgt spid="9"/>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Architecture Subgroup</a:t>
            </a:r>
            <a:endParaRPr lang="en-US" sz="2600" dirty="0"/>
          </a:p>
        </p:txBody>
      </p:sp>
      <p:sp>
        <p:nvSpPr>
          <p:cNvPr id="3" name="Content Placeholder 2"/>
          <p:cNvSpPr>
            <a:spLocks noGrp="1"/>
          </p:cNvSpPr>
          <p:nvPr>
            <p:ph idx="1"/>
          </p:nvPr>
        </p:nvSpPr>
        <p:spPr>
          <a:xfrm>
            <a:off x="685094" y="1295401"/>
            <a:ext cx="5333119" cy="4953001"/>
          </a:xfrm>
        </p:spPr>
        <p:txBody>
          <a:bodyPr>
            <a:normAutofit/>
          </a:bodyPr>
          <a:lstStyle/>
          <a:p>
            <a:pPr marL="0" indent="0">
              <a:buNone/>
            </a:pPr>
            <a:r>
              <a:rPr lang="en-US" b="1" dirty="0" smtClean="0">
                <a:solidFill>
                  <a:schemeClr val="accent3"/>
                </a:solidFill>
              </a:rPr>
              <a:t>Vendors Big Data Architectures</a:t>
            </a:r>
            <a:endParaRPr lang="en-US" sz="2000" dirty="0" smtClean="0"/>
          </a:p>
        </p:txBody>
      </p:sp>
      <p:sp>
        <p:nvSpPr>
          <p:cNvPr id="5" name="Slide Number Placeholder 4"/>
          <p:cNvSpPr>
            <a:spLocks noGrp="1"/>
          </p:cNvSpPr>
          <p:nvPr>
            <p:ph type="sldNum" sz="quarter" idx="12"/>
          </p:nvPr>
        </p:nvSpPr>
        <p:spPr/>
        <p:txBody>
          <a:bodyPr/>
          <a:lstStyle/>
          <a:p>
            <a:fld id="{2A013F82-EE5E-44EE-A61D-E31C6657F26F}" type="slidenum">
              <a:rPr lang="en-US" smtClean="0"/>
              <a:t>21</a:t>
            </a:fld>
            <a:endParaRPr lang="en-US"/>
          </a:p>
        </p:txBody>
      </p:sp>
      <p:grpSp>
        <p:nvGrpSpPr>
          <p:cNvPr id="7" name="Group 6"/>
          <p:cNvGrpSpPr/>
          <p:nvPr/>
        </p:nvGrpSpPr>
        <p:grpSpPr>
          <a:xfrm>
            <a:off x="6517909" y="1825614"/>
            <a:ext cx="4224704" cy="4057442"/>
            <a:chOff x="6551612" y="1383268"/>
            <a:chExt cx="4224703" cy="4636532"/>
          </a:xfrm>
          <a:scene3d>
            <a:camera prst="isometricOffAxis2Right"/>
            <a:lightRig rig="threePt" dir="t"/>
          </a:scene3d>
        </p:grpSpPr>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6867167" y="1722120"/>
              <a:ext cx="3593592" cy="4297680"/>
            </a:xfrm>
            <a:prstGeom prst="rect">
              <a:avLst/>
            </a:prstGeom>
            <a:noFill/>
            <a:ln w="9525">
              <a:solidFill>
                <a:schemeClr val="tx1">
                  <a:lumMod val="100000"/>
                  <a:lumOff val="0"/>
                </a:schemeClr>
              </a:solidFill>
              <a:miter lim="800000"/>
              <a:headEnd/>
              <a:tailEnd/>
            </a:ln>
          </p:spPr>
        </p:pic>
        <p:sp>
          <p:nvSpPr>
            <p:cNvPr id="9" name="TextBox 8"/>
            <p:cNvSpPr txBox="1"/>
            <p:nvPr/>
          </p:nvSpPr>
          <p:spPr>
            <a:xfrm>
              <a:off x="6551612" y="1383268"/>
              <a:ext cx="4224703"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LexisNexis</a:t>
              </a:r>
              <a:endParaRPr lang="en-US" sz="2000" dirty="0">
                <a:solidFill>
                  <a:schemeClr val="accent3">
                    <a:lumMod val="40000"/>
                    <a:lumOff val="60000"/>
                  </a:schemeClr>
                </a:solidFill>
                <a:latin typeface="+mj-lt"/>
              </a:endParaRPr>
            </a:p>
          </p:txBody>
        </p:sp>
      </p:grpSp>
      <p:grpSp>
        <p:nvGrpSpPr>
          <p:cNvPr id="10" name="Group 9"/>
          <p:cNvGrpSpPr/>
          <p:nvPr/>
        </p:nvGrpSpPr>
        <p:grpSpPr>
          <a:xfrm>
            <a:off x="1738820" y="1830041"/>
            <a:ext cx="3593592" cy="4094507"/>
            <a:chOff x="1441132" y="1340913"/>
            <a:chExt cx="3593592" cy="4678887"/>
          </a:xfrm>
          <a:scene3d>
            <a:camera prst="isometricOffAxis2Right"/>
            <a:lightRig rig="threePt" dir="t"/>
          </a:scene3d>
        </p:grpSpPr>
        <p:pic>
          <p:nvPicPr>
            <p:cNvPr id="11" name="Picture 10"/>
            <p:cNvPicPr/>
            <p:nvPr/>
          </p:nvPicPr>
          <p:blipFill>
            <a:blip r:embed="rId3">
              <a:extLst>
                <a:ext uri="{28A0092B-C50C-407E-A947-70E740481C1C}">
                  <a14:useLocalDpi xmlns:a14="http://schemas.microsoft.com/office/drawing/2010/main" val="0"/>
                </a:ext>
              </a:extLst>
            </a:blip>
            <a:srcRect/>
            <a:stretch>
              <a:fillRect/>
            </a:stretch>
          </p:blipFill>
          <p:spPr bwMode="auto">
            <a:xfrm>
              <a:off x="1441132" y="1722120"/>
              <a:ext cx="3593592" cy="4297680"/>
            </a:xfrm>
            <a:prstGeom prst="rect">
              <a:avLst/>
            </a:prstGeom>
            <a:noFill/>
            <a:ln>
              <a:noFill/>
            </a:ln>
          </p:spPr>
        </p:pic>
        <p:sp>
          <p:nvSpPr>
            <p:cNvPr id="12" name="TextBox 11"/>
            <p:cNvSpPr txBox="1"/>
            <p:nvPr/>
          </p:nvSpPr>
          <p:spPr>
            <a:xfrm>
              <a:off x="1609688" y="1340913"/>
              <a:ext cx="3256480"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Oracle</a:t>
              </a:r>
              <a:endParaRPr lang="en-US" sz="2000" dirty="0">
                <a:solidFill>
                  <a:schemeClr val="accent3">
                    <a:lumMod val="40000"/>
                    <a:lumOff val="60000"/>
                  </a:schemeClr>
                </a:solidFill>
                <a:latin typeface="+mj-lt"/>
              </a:endParaRPr>
            </a:p>
          </p:txBody>
        </p:sp>
      </p:grpSp>
      <p:grpSp>
        <p:nvGrpSpPr>
          <p:cNvPr id="13" name="Group 12"/>
          <p:cNvGrpSpPr/>
          <p:nvPr/>
        </p:nvGrpSpPr>
        <p:grpSpPr>
          <a:xfrm>
            <a:off x="-306388" y="1829776"/>
            <a:ext cx="4224704" cy="4092284"/>
            <a:chOff x="-46325" y="1340913"/>
            <a:chExt cx="4224703" cy="4676347"/>
          </a:xfrm>
          <a:scene3d>
            <a:camera prst="isometricOffAxis2Right"/>
            <a:lightRig rig="threePt" dir="t"/>
          </a:scene3d>
        </p:grpSpPr>
        <p:pic>
          <p:nvPicPr>
            <p:cNvPr id="14" name="Picture 13"/>
            <p:cNvPicPr/>
            <p:nvPr/>
          </p:nvPicPr>
          <p:blipFill>
            <a:blip r:embed="rId4"/>
            <a:stretch>
              <a:fillRect/>
            </a:stretch>
          </p:blipFill>
          <p:spPr>
            <a:xfrm>
              <a:off x="270881" y="1722120"/>
              <a:ext cx="3590290" cy="4295140"/>
            </a:xfrm>
            <a:prstGeom prst="rect">
              <a:avLst/>
            </a:prstGeom>
            <a:noFill/>
            <a:ln>
              <a:noFill/>
            </a:ln>
          </p:spPr>
        </p:pic>
        <p:sp>
          <p:nvSpPr>
            <p:cNvPr id="15" name="TextBox 14"/>
            <p:cNvSpPr txBox="1"/>
            <p:nvPr/>
          </p:nvSpPr>
          <p:spPr>
            <a:xfrm>
              <a:off x="-46325" y="1340913"/>
              <a:ext cx="4224703"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IBM</a:t>
              </a:r>
              <a:endParaRPr lang="en-US" sz="2000" dirty="0">
                <a:solidFill>
                  <a:schemeClr val="accent3">
                    <a:lumMod val="40000"/>
                    <a:lumOff val="60000"/>
                  </a:schemeClr>
                </a:solidFill>
                <a:latin typeface="+mj-lt"/>
              </a:endParaRPr>
            </a:p>
          </p:txBody>
        </p:sp>
      </p:grpSp>
      <p:grpSp>
        <p:nvGrpSpPr>
          <p:cNvPr id="16" name="Group 15"/>
          <p:cNvGrpSpPr/>
          <p:nvPr/>
        </p:nvGrpSpPr>
        <p:grpSpPr>
          <a:xfrm>
            <a:off x="8228013" y="1830041"/>
            <a:ext cx="4224704" cy="4094507"/>
            <a:chOff x="7813309" y="1340913"/>
            <a:chExt cx="4224703" cy="4678887"/>
          </a:xfrm>
          <a:scene3d>
            <a:camera prst="isometricOffAxis2Right"/>
            <a:lightRig rig="threePt" dir="t"/>
          </a:scene3d>
        </p:grpSpPr>
        <p:grpSp>
          <p:nvGrpSpPr>
            <p:cNvPr id="17" name="Group 16"/>
            <p:cNvGrpSpPr/>
            <p:nvPr/>
          </p:nvGrpSpPr>
          <p:grpSpPr>
            <a:xfrm>
              <a:off x="8128864" y="1722120"/>
              <a:ext cx="3593592" cy="4297680"/>
              <a:chOff x="8124168" y="951131"/>
              <a:chExt cx="3439160" cy="3469104"/>
            </a:xfrm>
          </p:grpSpPr>
          <p:pic>
            <p:nvPicPr>
              <p:cNvPr id="19" name="Picture 18"/>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81174" y="951131"/>
                <a:ext cx="3323438" cy="1604010"/>
              </a:xfrm>
              <a:prstGeom prst="rect">
                <a:avLst/>
              </a:prstGeom>
              <a:noFill/>
              <a:ln w="9525">
                <a:noFill/>
                <a:miter lim="800000"/>
                <a:headEnd/>
                <a:tailEnd/>
              </a:ln>
            </p:spPr>
          </p:pic>
          <p:pic>
            <p:nvPicPr>
              <p:cNvPr id="20" name="Picture 19"/>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24168" y="2667000"/>
                <a:ext cx="3439160" cy="1753235"/>
              </a:xfrm>
              <a:prstGeom prst="rect">
                <a:avLst/>
              </a:prstGeom>
              <a:noFill/>
              <a:ln w="9525">
                <a:noFill/>
                <a:miter lim="800000"/>
                <a:headEnd/>
                <a:tailEnd/>
              </a:ln>
            </p:spPr>
          </p:pic>
        </p:grpSp>
        <p:sp>
          <p:nvSpPr>
            <p:cNvPr id="18" name="TextBox 17"/>
            <p:cNvSpPr txBox="1"/>
            <p:nvPr/>
          </p:nvSpPr>
          <p:spPr>
            <a:xfrm>
              <a:off x="7813309" y="1340913"/>
              <a:ext cx="4224703"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Pivotal</a:t>
              </a:r>
              <a:endParaRPr lang="en-US" sz="2000" dirty="0">
                <a:solidFill>
                  <a:schemeClr val="accent3">
                    <a:lumMod val="40000"/>
                    <a:lumOff val="60000"/>
                  </a:schemeClr>
                </a:solidFill>
                <a:latin typeface="+mj-lt"/>
              </a:endParaRPr>
            </a:p>
          </p:txBody>
        </p:sp>
      </p:grpSp>
      <p:grpSp>
        <p:nvGrpSpPr>
          <p:cNvPr id="21" name="Group 20"/>
          <p:cNvGrpSpPr/>
          <p:nvPr/>
        </p:nvGrpSpPr>
        <p:grpSpPr>
          <a:xfrm>
            <a:off x="3415220" y="1734197"/>
            <a:ext cx="3593592" cy="4085638"/>
            <a:chOff x="3169840" y="1503446"/>
            <a:chExt cx="3593592" cy="4668754"/>
          </a:xfrm>
          <a:scene3d>
            <a:camera prst="isometricOffAxis2Right"/>
            <a:lightRig rig="threePt" dir="t"/>
          </a:scene3d>
        </p:grpSpPr>
        <p:pic>
          <p:nvPicPr>
            <p:cNvPr id="22" name="Picture 2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69840" y="1874520"/>
              <a:ext cx="3593592" cy="4297680"/>
            </a:xfrm>
            <a:prstGeom prst="rect">
              <a:avLst/>
            </a:prstGeom>
            <a:noFill/>
            <a:ln>
              <a:noFill/>
            </a:ln>
          </p:spPr>
        </p:pic>
        <p:sp>
          <p:nvSpPr>
            <p:cNvPr id="23" name="TextBox 22"/>
            <p:cNvSpPr txBox="1"/>
            <p:nvPr/>
          </p:nvSpPr>
          <p:spPr>
            <a:xfrm>
              <a:off x="3390717" y="1503446"/>
              <a:ext cx="3084695"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9Sights</a:t>
              </a:r>
              <a:endParaRPr lang="en-US" sz="2000" dirty="0">
                <a:solidFill>
                  <a:schemeClr val="accent3">
                    <a:lumMod val="40000"/>
                    <a:lumOff val="60000"/>
                  </a:schemeClr>
                </a:solidFill>
                <a:latin typeface="+mj-lt"/>
              </a:endParaRPr>
            </a:p>
          </p:txBody>
        </p:sp>
      </p:grpSp>
      <p:grpSp>
        <p:nvGrpSpPr>
          <p:cNvPr id="24" name="Group 23"/>
          <p:cNvGrpSpPr/>
          <p:nvPr/>
        </p:nvGrpSpPr>
        <p:grpSpPr>
          <a:xfrm>
            <a:off x="4765310" y="1828799"/>
            <a:ext cx="4224704" cy="4084115"/>
            <a:chOff x="8456612" y="-750330"/>
            <a:chExt cx="4224703" cy="4667012"/>
          </a:xfrm>
          <a:scene3d>
            <a:camera prst="isometricOffAxis2Right"/>
            <a:lightRig rig="threePt" dir="t"/>
          </a:scene3d>
        </p:grpSpPr>
        <p:sp>
          <p:nvSpPr>
            <p:cNvPr id="25" name="TextBox 24"/>
            <p:cNvSpPr txBox="1"/>
            <p:nvPr/>
          </p:nvSpPr>
          <p:spPr>
            <a:xfrm>
              <a:off x="8456612" y="-750330"/>
              <a:ext cx="4224703" cy="369332"/>
            </a:xfrm>
            <a:prstGeom prst="rect">
              <a:avLst/>
            </a:prstGeom>
            <a:noFill/>
          </p:spPr>
          <p:txBody>
            <a:bodyPr wrap="square" rtlCol="0">
              <a:spAutoFit/>
            </a:bodyPr>
            <a:lstStyle/>
            <a:p>
              <a:pPr algn="ctr">
                <a:lnSpc>
                  <a:spcPct val="90000"/>
                </a:lnSpc>
                <a:spcBef>
                  <a:spcPct val="0"/>
                </a:spcBef>
              </a:pPr>
              <a:r>
                <a:rPr lang="en-US" sz="2000" dirty="0" smtClean="0">
                  <a:solidFill>
                    <a:schemeClr val="accent3">
                      <a:lumMod val="40000"/>
                      <a:lumOff val="60000"/>
                    </a:schemeClr>
                  </a:solidFill>
                  <a:latin typeface="+mj-lt"/>
                </a:rPr>
                <a:t>SAP</a:t>
              </a:r>
              <a:endParaRPr lang="en-US" sz="2000" dirty="0">
                <a:solidFill>
                  <a:schemeClr val="accent3">
                    <a:lumMod val="40000"/>
                    <a:lumOff val="60000"/>
                  </a:schemeClr>
                </a:solidFill>
                <a:latin typeface="+mj-lt"/>
              </a:endParaRPr>
            </a:p>
          </p:txBody>
        </p:sp>
        <p:pic>
          <p:nvPicPr>
            <p:cNvPr id="26" name="Picture 25" descr="Slide7.png"/>
            <p:cNvPicPr/>
            <p:nvPr/>
          </p:nvPicPr>
          <p:blipFill>
            <a:blip r:embed="rId8" cstate="print"/>
            <a:stretch>
              <a:fillRect/>
            </a:stretch>
          </p:blipFill>
          <p:spPr>
            <a:xfrm>
              <a:off x="8772167" y="-380998"/>
              <a:ext cx="3593592" cy="4297680"/>
            </a:xfrm>
            <a:prstGeom prst="rect">
              <a:avLst/>
            </a:prstGeom>
          </p:spPr>
        </p:pic>
      </p:grpSp>
      <p:sp>
        <p:nvSpPr>
          <p:cNvPr id="2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1253312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par>
                                <p:cTn id="12" presetID="10" presetClass="entr" presetSubtype="0" fill="hold" nodeType="withEffect">
                                  <p:stCondLst>
                                    <p:cond delay="25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10" presetClass="entr" presetSubtype="0" fill="hold" nodeType="withEffect">
                                  <p:stCondLst>
                                    <p:cond delay="10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125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Architecture Subgroup</a:t>
            </a:r>
            <a:endParaRPr lang="en-US" dirty="0">
              <a:solidFill>
                <a:schemeClr val="tx2"/>
              </a:solidFill>
            </a:endParaRPr>
          </a:p>
        </p:txBody>
      </p:sp>
      <p:sp>
        <p:nvSpPr>
          <p:cNvPr id="3" name="Content Placeholder 2"/>
          <p:cNvSpPr>
            <a:spLocks noGrp="1"/>
          </p:cNvSpPr>
          <p:nvPr>
            <p:ph idx="1"/>
          </p:nvPr>
        </p:nvSpPr>
        <p:spPr>
          <a:xfrm>
            <a:off x="685094" y="1295401"/>
            <a:ext cx="5333119" cy="4953001"/>
          </a:xfrm>
        </p:spPr>
        <p:txBody>
          <a:bodyPr>
            <a:normAutofit/>
          </a:bodyPr>
          <a:lstStyle/>
          <a:p>
            <a:pPr marL="0" indent="0" algn="ctr">
              <a:buNone/>
            </a:pPr>
            <a:r>
              <a:rPr lang="en-US" b="1" dirty="0" smtClean="0">
                <a:solidFill>
                  <a:schemeClr val="accent3"/>
                </a:solidFill>
              </a:rPr>
              <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r>
              <a:rPr lang="en-US" b="1" u="sng" dirty="0" smtClean="0">
                <a:solidFill>
                  <a:schemeClr val="accent2"/>
                </a:solidFill>
              </a:rPr>
              <a:t>IS</a:t>
            </a:r>
          </a:p>
          <a:p>
            <a:pPr>
              <a:lnSpc>
                <a:spcPct val="100000"/>
              </a:lnSpc>
              <a:spcBef>
                <a:spcPts val="600"/>
              </a:spcBef>
              <a:buClr>
                <a:schemeClr val="accent2"/>
              </a:buClr>
              <a:buFont typeface="Wingdings" panose="05000000000000000000" pitchFamily="2" charset="2"/>
              <a:buChar char="ü"/>
            </a:pPr>
            <a:r>
              <a:rPr lang="en-US" sz="2000" dirty="0" smtClean="0"/>
              <a:t>A superset of  the “traditional data” system</a:t>
            </a:r>
          </a:p>
          <a:p>
            <a:pPr>
              <a:lnSpc>
                <a:spcPct val="100000"/>
              </a:lnSpc>
              <a:spcBef>
                <a:spcPts val="600"/>
              </a:spcBef>
              <a:buClr>
                <a:schemeClr val="accent2"/>
              </a:buClr>
              <a:buFont typeface="Wingdings" panose="05000000000000000000" pitchFamily="2" charset="2"/>
              <a:buChar char="ü"/>
            </a:pPr>
            <a:r>
              <a:rPr lang="en-US" sz="2000" dirty="0" smtClean="0"/>
              <a:t>A representation of a vendor-neutral &amp; technology agnostic system</a:t>
            </a:r>
          </a:p>
          <a:p>
            <a:pPr>
              <a:lnSpc>
                <a:spcPct val="100000"/>
              </a:lnSpc>
              <a:spcBef>
                <a:spcPts val="600"/>
              </a:spcBef>
              <a:buClr>
                <a:schemeClr val="accent2"/>
              </a:buClr>
              <a:buFont typeface="Wingdings" panose="05000000000000000000" pitchFamily="2" charset="2"/>
              <a:buChar char="ü"/>
            </a:pPr>
            <a:r>
              <a:rPr lang="en-US" sz="2000" dirty="0" smtClean="0"/>
              <a:t>A functional architecture comprised of logical roles</a:t>
            </a:r>
          </a:p>
          <a:p>
            <a:pPr>
              <a:lnSpc>
                <a:spcPct val="100000"/>
              </a:lnSpc>
              <a:spcBef>
                <a:spcPts val="600"/>
              </a:spcBef>
              <a:buClr>
                <a:schemeClr val="accent2"/>
              </a:buClr>
              <a:buFont typeface="Wingdings" panose="05000000000000000000" pitchFamily="2" charset="2"/>
              <a:buChar char="ü"/>
            </a:pPr>
            <a:r>
              <a:rPr lang="en-US" sz="2000" dirty="0" smtClean="0"/>
              <a:t>Applicable to a variety of business models:</a:t>
            </a:r>
          </a:p>
          <a:p>
            <a:pPr lvl="1">
              <a:lnSpc>
                <a:spcPct val="100000"/>
              </a:lnSpc>
              <a:spcBef>
                <a:spcPts val="600"/>
              </a:spcBef>
              <a:buClr>
                <a:schemeClr val="accent2"/>
              </a:buClr>
              <a:buFont typeface="Courier New" panose="02070309020205020404" pitchFamily="49" charset="0"/>
              <a:buChar char="o"/>
            </a:pPr>
            <a:r>
              <a:rPr lang="en-US" sz="1600" dirty="0" smtClean="0"/>
              <a:t>Tightly-integrated enterprise systems</a:t>
            </a:r>
          </a:p>
          <a:p>
            <a:pPr lvl="1">
              <a:lnSpc>
                <a:spcPct val="100000"/>
              </a:lnSpc>
              <a:spcBef>
                <a:spcPts val="600"/>
              </a:spcBef>
              <a:buClr>
                <a:schemeClr val="accent2"/>
              </a:buClr>
              <a:buFont typeface="Courier New" panose="02070309020205020404" pitchFamily="49" charset="0"/>
              <a:buChar char="o"/>
            </a:pPr>
            <a:r>
              <a:rPr lang="en-US" sz="1600" dirty="0" smtClean="0"/>
              <a:t>Loosely-coupled vertical industries</a:t>
            </a:r>
          </a:p>
        </p:txBody>
      </p:sp>
      <p:sp>
        <p:nvSpPr>
          <p:cNvPr id="5" name="Slide Number Placeholder 4"/>
          <p:cNvSpPr>
            <a:spLocks noGrp="1"/>
          </p:cNvSpPr>
          <p:nvPr>
            <p:ph type="sldNum" sz="quarter" idx="12"/>
          </p:nvPr>
        </p:nvSpPr>
        <p:spPr/>
        <p:txBody>
          <a:bodyPr/>
          <a:lstStyle/>
          <a:p>
            <a:fld id="{2A013F82-EE5E-44EE-A61D-E31C6657F26F}" type="slidenum">
              <a:rPr lang="en-US" smtClean="0"/>
              <a:t>22</a:t>
            </a:fld>
            <a:endParaRPr lang="en-US"/>
          </a:p>
        </p:txBody>
      </p:sp>
      <p:sp>
        <p:nvSpPr>
          <p:cNvPr id="6" name="Content Placeholder 2"/>
          <p:cNvSpPr txBox="1">
            <a:spLocks/>
          </p:cNvSpPr>
          <p:nvPr/>
        </p:nvSpPr>
        <p:spPr>
          <a:xfrm>
            <a:off x="6246813" y="1298448"/>
            <a:ext cx="5258508" cy="4953001"/>
          </a:xfrm>
          <a:prstGeom prst="rect">
            <a:avLst/>
          </a:prstGeom>
        </p:spPr>
        <p:txBody>
          <a:bodyPr vert="horz" lIns="91440" tIns="45720" rIns="91440" bIns="45720" rtlCol="0">
            <a:normAutofit/>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a:lstStyle>
          <a:p>
            <a:pPr marL="0" indent="0" algn="ctr">
              <a:buNone/>
            </a:pPr>
            <a:r>
              <a:rPr lang="en-US" b="1" dirty="0" smtClean="0">
                <a:solidFill>
                  <a:schemeClr val="accent3"/>
                </a:solidFill>
              </a:rPr>
              <a:t/>
            </a:r>
            <a:br>
              <a:rPr lang="en-US" b="1" dirty="0" smtClean="0">
                <a:solidFill>
                  <a:schemeClr val="accent3"/>
                </a:solidFill>
              </a:rPr>
            </a:br>
            <a:r>
              <a:rPr lang="en-US" b="1" dirty="0" smtClean="0">
                <a:solidFill>
                  <a:schemeClr val="accent3"/>
                </a:solidFill>
              </a:rPr>
              <a:t/>
            </a:r>
            <a:br>
              <a:rPr lang="en-US" b="1" dirty="0" smtClean="0">
                <a:solidFill>
                  <a:schemeClr val="accent3"/>
                </a:solidFill>
              </a:rPr>
            </a:br>
            <a:r>
              <a:rPr lang="en-US" b="1" u="sng" dirty="0" smtClean="0">
                <a:solidFill>
                  <a:srgbClr val="FF0000"/>
                </a:solidFill>
              </a:rPr>
              <a:t>IS NOT</a:t>
            </a:r>
          </a:p>
          <a:p>
            <a:pPr>
              <a:lnSpc>
                <a:spcPct val="100000"/>
              </a:lnSpc>
              <a:spcBef>
                <a:spcPts val="600"/>
              </a:spcBef>
              <a:buClr>
                <a:srgbClr val="FF0000"/>
              </a:buClr>
              <a:buFont typeface="Wingdings" panose="05000000000000000000" pitchFamily="2" charset="2"/>
              <a:buChar char=""/>
            </a:pPr>
            <a:r>
              <a:rPr lang="en-US" sz="2000" dirty="0" smtClean="0"/>
              <a:t>A business architecture representing internal vs. external functional boundaries</a:t>
            </a:r>
          </a:p>
          <a:p>
            <a:pPr>
              <a:lnSpc>
                <a:spcPct val="100000"/>
              </a:lnSpc>
              <a:spcBef>
                <a:spcPts val="600"/>
              </a:spcBef>
              <a:buClr>
                <a:srgbClr val="FF0000"/>
              </a:buClr>
              <a:buFont typeface="Wingdings" panose="05000000000000000000" pitchFamily="2" charset="2"/>
              <a:buChar char=""/>
            </a:pPr>
            <a:r>
              <a:rPr lang="en-US" sz="2000" dirty="0" smtClean="0"/>
              <a:t>A deployment architecture</a:t>
            </a:r>
          </a:p>
          <a:p>
            <a:pPr>
              <a:lnSpc>
                <a:spcPct val="100000"/>
              </a:lnSpc>
              <a:spcBef>
                <a:spcPts val="600"/>
              </a:spcBef>
              <a:buClr>
                <a:srgbClr val="FF0000"/>
              </a:buClr>
              <a:buFont typeface="Wingdings" panose="05000000000000000000" pitchFamily="2" charset="2"/>
              <a:buChar char=""/>
            </a:pPr>
            <a:r>
              <a:rPr lang="en-US" sz="2000" dirty="0" smtClean="0"/>
              <a:t>A detailed IT RA of a specific system implementation</a:t>
            </a:r>
          </a:p>
        </p:txBody>
      </p:sp>
      <p:sp>
        <p:nvSpPr>
          <p:cNvPr id="10" name="TextBox 9"/>
          <p:cNvSpPr txBox="1"/>
          <p:nvPr/>
        </p:nvSpPr>
        <p:spPr>
          <a:xfrm>
            <a:off x="3656013" y="1219202"/>
            <a:ext cx="4876800" cy="461665"/>
          </a:xfrm>
          <a:prstGeom prst="rect">
            <a:avLst/>
          </a:prstGeom>
          <a:noFill/>
        </p:spPr>
        <p:txBody>
          <a:bodyPr wrap="square" rtlCol="0">
            <a:spAutoFit/>
          </a:bodyPr>
          <a:lstStyle/>
          <a:p>
            <a:pPr algn="ctr"/>
            <a:r>
              <a:rPr lang="en-US" sz="2400" b="1" dirty="0">
                <a:solidFill>
                  <a:srgbClr val="F8B004"/>
                </a:solidFill>
              </a:rPr>
              <a:t>What the Baseline Big Data RA</a:t>
            </a:r>
            <a:endParaRPr lang="en-US" dirty="0"/>
          </a:p>
        </p:txBody>
      </p:sp>
      <p:sp>
        <p:nvSpPr>
          <p:cNvPr id="11" name="TextBox 10"/>
          <p:cNvSpPr txBox="1"/>
          <p:nvPr/>
        </p:nvSpPr>
        <p:spPr>
          <a:xfrm>
            <a:off x="6437665" y="4419601"/>
            <a:ext cx="4876800" cy="646331"/>
          </a:xfrm>
          <a:prstGeom prst="rect">
            <a:avLst/>
          </a:prstGeom>
          <a:noFill/>
        </p:spPr>
        <p:txBody>
          <a:bodyPr wrap="square" rtlCol="0">
            <a:spAutoFit/>
          </a:bodyPr>
          <a:lstStyle/>
          <a:p>
            <a:pPr algn="ctr"/>
            <a:r>
              <a:rPr lang="en-US" dirty="0" smtClean="0">
                <a:solidFill>
                  <a:srgbClr val="FF5050"/>
                </a:solidFill>
              </a:rPr>
              <a:t>All of the above will be developed in the next stage in the context of specific use cases.</a:t>
            </a:r>
            <a:endParaRPr lang="en-US" dirty="0">
              <a:solidFill>
                <a:srgbClr val="FF5050"/>
              </a:solidFill>
            </a:endParaRPr>
          </a:p>
        </p:txBody>
      </p:sp>
      <p:sp>
        <p:nvSpPr>
          <p:cNvPr id="12"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507987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Architecture Subgroup</a:t>
            </a:r>
          </a:p>
        </p:txBody>
      </p:sp>
      <p:sp>
        <p:nvSpPr>
          <p:cNvPr id="3" name="Content Placeholder 2"/>
          <p:cNvSpPr>
            <a:spLocks noGrp="1"/>
          </p:cNvSpPr>
          <p:nvPr>
            <p:ph idx="1"/>
          </p:nvPr>
        </p:nvSpPr>
        <p:spPr/>
        <p:txBody>
          <a:bodyPr/>
          <a:lstStyle/>
          <a:p>
            <a:pPr marL="0" indent="0">
              <a:buNone/>
            </a:pPr>
            <a:r>
              <a:rPr lang="en-US" b="1" dirty="0" smtClean="0">
                <a:solidFill>
                  <a:srgbClr val="F8B004"/>
                </a:solidFill>
              </a:rPr>
              <a:t>RA Diagram</a:t>
            </a:r>
          </a:p>
        </p:txBody>
      </p:sp>
      <p:sp>
        <p:nvSpPr>
          <p:cNvPr id="5" name="Slide Number Placeholder 4"/>
          <p:cNvSpPr>
            <a:spLocks noGrp="1"/>
          </p:cNvSpPr>
          <p:nvPr>
            <p:ph type="sldNum" sz="quarter" idx="12"/>
          </p:nvPr>
        </p:nvSpPr>
        <p:spPr/>
        <p:txBody>
          <a:bodyPr/>
          <a:lstStyle/>
          <a:p>
            <a:fld id="{2A013F82-EE5E-44EE-A61D-E31C6657F26F}" type="slidenum">
              <a:rPr lang="en-US" smtClean="0"/>
              <a:t>23</a:t>
            </a:fld>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1511" y="1324606"/>
            <a:ext cx="7807300" cy="5130807"/>
          </a:xfrm>
          <a:prstGeom prst="rect">
            <a:avLst/>
          </a:prstGeom>
        </p:spPr>
      </p:pic>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1125288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605" y="1143000"/>
            <a:ext cx="3596607" cy="3124200"/>
          </a:xfrm>
        </p:spPr>
        <p:txBody>
          <a:bodyPr anchor="t" anchorCtr="0"/>
          <a:lstStyle/>
          <a:p>
            <a:r>
              <a:rPr lang="en-US" sz="3000" b="1" dirty="0" smtClean="0">
                <a:solidFill>
                  <a:schemeClr val="accent3"/>
                </a:solidFill>
              </a:rPr>
              <a:t>Security &amp; </a:t>
            </a:r>
            <a:br>
              <a:rPr lang="en-US" sz="3000" b="1" dirty="0" smtClean="0">
                <a:solidFill>
                  <a:schemeClr val="accent3"/>
                </a:solidFill>
              </a:rPr>
            </a:br>
            <a:r>
              <a:rPr lang="en-US" sz="3000" b="1" dirty="0" smtClean="0">
                <a:solidFill>
                  <a:schemeClr val="accent3"/>
                </a:solidFill>
              </a:rPr>
              <a:t>Privacy</a:t>
            </a:r>
            <a:r>
              <a:rPr lang="en-US" dirty="0" smtClean="0">
                <a:solidFill>
                  <a:schemeClr val="accent3"/>
                </a:solidFill>
              </a:rPr>
              <a:t/>
            </a:r>
            <a:br>
              <a:rPr lang="en-US" dirty="0" smtClean="0">
                <a:solidFill>
                  <a:schemeClr val="accent3"/>
                </a:solidFill>
              </a:rPr>
            </a:br>
            <a:r>
              <a:rPr lang="en-US" sz="1600" dirty="0" smtClean="0">
                <a:solidFill>
                  <a:schemeClr val="accent2"/>
                </a:solidFill>
              </a:rPr>
              <a:t>Arnab Roy, CSA/Fujitsu Nancy </a:t>
            </a:r>
            <a:r>
              <a:rPr lang="en-US" sz="1600" dirty="0" err="1" smtClean="0">
                <a:solidFill>
                  <a:schemeClr val="accent2"/>
                </a:solidFill>
              </a:rPr>
              <a:t>Landreville</a:t>
            </a:r>
            <a:r>
              <a:rPr lang="en-US" sz="1600" dirty="0" smtClean="0">
                <a:solidFill>
                  <a:schemeClr val="accent2"/>
                </a:solidFill>
              </a:rPr>
              <a:t>, U</a:t>
            </a:r>
            <a:r>
              <a:rPr lang="en-US" sz="1600" dirty="0">
                <a:solidFill>
                  <a:schemeClr val="accent2"/>
                </a:solidFill>
              </a:rPr>
              <a:t>. </a:t>
            </a:r>
            <a:r>
              <a:rPr lang="en-US" sz="1600" dirty="0" smtClean="0">
                <a:solidFill>
                  <a:schemeClr val="accent2"/>
                </a:solidFill>
              </a:rPr>
              <a:t>MD Akhil </a:t>
            </a:r>
            <a:r>
              <a:rPr lang="en-US" sz="1600" dirty="0" err="1" smtClean="0">
                <a:solidFill>
                  <a:schemeClr val="accent2"/>
                </a:solidFill>
              </a:rPr>
              <a:t>Manchanda</a:t>
            </a:r>
            <a:r>
              <a:rPr lang="en-US" sz="1600" dirty="0" smtClean="0">
                <a:solidFill>
                  <a:schemeClr val="accent2"/>
                </a:solidFill>
              </a:rPr>
              <a:t>, GE</a:t>
            </a:r>
            <a:endParaRPr lang="en-US" sz="1600" dirty="0">
              <a:solidFill>
                <a:schemeClr val="accent2"/>
              </a:solidFill>
            </a:endParaRPr>
          </a:p>
        </p:txBody>
      </p:sp>
      <p:sp>
        <p:nvSpPr>
          <p:cNvPr id="5" name="Text Placeholder 3"/>
          <p:cNvSpPr txBox="1">
            <a:spLocks/>
          </p:cNvSpPr>
          <p:nvPr/>
        </p:nvSpPr>
        <p:spPr>
          <a:xfrm>
            <a:off x="0" y="0"/>
            <a:ext cx="533400" cy="2133600"/>
          </a:xfrm>
          <a:prstGeom prst="rect">
            <a:avLst/>
          </a:prstGeom>
        </p:spPr>
        <p:txBody>
          <a:bodyPr vert="vert270" lIns="91440" tIns="45720" rIns="91440" bIns="45720" rtlCol="0">
            <a:noAutofit/>
          </a:bodyPr>
          <a:lstStyle>
            <a:lvl1pPr marL="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9pPr>
          </a:lstStyle>
          <a:p>
            <a:r>
              <a:rPr lang="en-US" sz="3600" cap="small" dirty="0" smtClean="0">
                <a:solidFill>
                  <a:srgbClr val="1374FF"/>
                </a:solidFill>
              </a:rPr>
              <a:t>Sub</a:t>
            </a:r>
            <a:r>
              <a:rPr lang="en-US" sz="3600" cap="small" dirty="0" smtClean="0">
                <a:solidFill>
                  <a:schemeClr val="bg2">
                    <a:lumMod val="75000"/>
                    <a:lumOff val="25000"/>
                  </a:schemeClr>
                </a:solidFill>
              </a:rPr>
              <a:t>group</a:t>
            </a:r>
            <a:endParaRPr lang="en-US" sz="3600" cap="small" dirty="0">
              <a:solidFill>
                <a:schemeClr val="bg2">
                  <a:lumMod val="75000"/>
                  <a:lumOff val="25000"/>
                </a:schemeClr>
              </a:solidFill>
            </a:endParaRPr>
          </a:p>
        </p:txBody>
      </p:sp>
      <p:graphicFrame>
        <p:nvGraphicFramePr>
          <p:cNvPr id="7" name="Diagram 6"/>
          <p:cNvGraphicFramePr/>
          <p:nvPr>
            <p:extLst>
              <p:ext uri="{D42A27DB-BD31-4B8C-83A1-F6EECF244321}">
                <p14:modId xmlns:p14="http://schemas.microsoft.com/office/powerpoint/2010/main" val="2923538591"/>
              </p:ext>
            </p:extLst>
          </p:nvPr>
        </p:nvGraphicFramePr>
        <p:xfrm>
          <a:off x="150813" y="5105400"/>
          <a:ext cx="1905000" cy="152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a:grpSpLocks/>
          </p:cNvGrpSpPr>
          <p:nvPr/>
        </p:nvGrpSpPr>
        <p:grpSpPr>
          <a:xfrm>
            <a:off x="1847089" y="3081528"/>
            <a:ext cx="1060704" cy="1060704"/>
            <a:chOff x="1371600" y="685800"/>
            <a:chExt cx="2506039" cy="2359152"/>
          </a:xfrm>
        </p:grpSpPr>
        <p:sp>
          <p:nvSpPr>
            <p:cNvPr id="9" name="Rounded Rectangle 8"/>
            <p:cNvSpPr>
              <a:spLocks noChangeAspect="1"/>
            </p:cNvSpPr>
            <p:nvPr/>
          </p:nvSpPr>
          <p:spPr>
            <a:xfrm>
              <a:off x="1371600" y="685800"/>
              <a:ext cx="2506039" cy="2359152"/>
            </a:xfrm>
            <a:prstGeom prst="roundRect">
              <a:avLst/>
            </a:prstGeom>
            <a:gradFill>
              <a:gsLst>
                <a:gs pos="0">
                  <a:schemeClr val="accent3">
                    <a:lumMod val="50000"/>
                  </a:schemeClr>
                </a:gs>
                <a:gs pos="50000">
                  <a:schemeClr val="accent3">
                    <a:lumMod val="75000"/>
                  </a:schemeClr>
                </a:gs>
                <a:gs pos="100000">
                  <a:schemeClr val="accent3">
                    <a:lumMod val="60000"/>
                    <a:lumOff val="40000"/>
                  </a:schemeClr>
                </a:gs>
              </a:gsLst>
              <a:lin ang="5400000" scaled="0"/>
            </a:gradFill>
            <a:ln w="12700"/>
            <a:scene3d>
              <a:camera prst="orthographicFront"/>
              <a:lightRig rig="threePt" dir="t"/>
            </a:scene3d>
            <a:sp3d>
              <a:bevelT w="317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an 10"/>
            <p:cNvSpPr/>
            <p:nvPr/>
          </p:nvSpPr>
          <p:spPr>
            <a:xfrm>
              <a:off x="1669338" y="900268"/>
              <a:ext cx="1910568" cy="1930215"/>
            </a:xfrm>
            <a:prstGeom prst="can">
              <a:avLst/>
            </a:prstGeom>
            <a:gradFill>
              <a:gsLst>
                <a:gs pos="0">
                  <a:srgbClr val="FFCC66"/>
                </a:gs>
                <a:gs pos="50000">
                  <a:srgbClr val="FFCC99"/>
                </a:gs>
                <a:gs pos="100000">
                  <a:srgbClr val="FFFFCC"/>
                </a:gs>
              </a:gsLst>
              <a:lin ang="5400000" scaled="0"/>
            </a:gra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Lock"/>
            <p:cNvSpPr>
              <a:spLocks noEditPoints="1" noChangeArrowheads="1"/>
            </p:cNvSpPr>
            <p:nvPr/>
          </p:nvSpPr>
          <p:spPr bwMode="auto">
            <a:xfrm>
              <a:off x="2013515" y="1605244"/>
              <a:ext cx="1222215" cy="1089495"/>
            </a:xfrm>
            <a:custGeom>
              <a:avLst/>
              <a:gdLst>
                <a:gd name="T0" fmla="*/ 10800 w 21600"/>
                <a:gd name="T1" fmla="*/ 0 h 21600"/>
                <a:gd name="T2" fmla="*/ 21600 w 21600"/>
                <a:gd name="T3" fmla="*/ 9606 h 21600"/>
                <a:gd name="T4" fmla="*/ 10800 w 21600"/>
                <a:gd name="T5" fmla="*/ 21600 h 21600"/>
                <a:gd name="T6" fmla="*/ 0 w 21600"/>
                <a:gd name="T7" fmla="*/ 9606 h 21600"/>
                <a:gd name="T8" fmla="*/ 744 w 21600"/>
                <a:gd name="T9" fmla="*/ 9904 h 21600"/>
                <a:gd name="T10" fmla="*/ 21134 w 21600"/>
                <a:gd name="T11" fmla="*/ 15335 h 21600"/>
              </a:gdLst>
              <a:ahLst/>
              <a:cxnLst>
                <a:cxn ang="0">
                  <a:pos x="T0" y="T1"/>
                </a:cxn>
                <a:cxn ang="0">
                  <a:pos x="T2" y="T3"/>
                </a:cxn>
                <a:cxn ang="0">
                  <a:pos x="T4" y="T5"/>
                </a:cxn>
                <a:cxn ang="0">
                  <a:pos x="T6" y="T7"/>
                </a:cxn>
              </a:cxnLst>
              <a:rect l="T8" t="T9" r="T10" b="T11"/>
              <a:pathLst>
                <a:path w="21600" h="21600" extrusionOk="0">
                  <a:moveTo>
                    <a:pt x="93" y="9606"/>
                  </a:moveTo>
                  <a:lnTo>
                    <a:pt x="2048" y="9606"/>
                  </a:lnTo>
                  <a:lnTo>
                    <a:pt x="2048" y="4713"/>
                  </a:lnTo>
                  <a:lnTo>
                    <a:pt x="2420" y="3818"/>
                  </a:lnTo>
                  <a:lnTo>
                    <a:pt x="2979" y="3028"/>
                  </a:lnTo>
                  <a:lnTo>
                    <a:pt x="3537" y="2446"/>
                  </a:lnTo>
                  <a:lnTo>
                    <a:pt x="3956" y="1998"/>
                  </a:lnTo>
                  <a:lnTo>
                    <a:pt x="4492" y="1581"/>
                  </a:lnTo>
                  <a:lnTo>
                    <a:pt x="5143" y="1238"/>
                  </a:lnTo>
                  <a:lnTo>
                    <a:pt x="5912" y="880"/>
                  </a:lnTo>
                  <a:lnTo>
                    <a:pt x="6587" y="641"/>
                  </a:lnTo>
                  <a:lnTo>
                    <a:pt x="7518" y="372"/>
                  </a:lnTo>
                  <a:lnTo>
                    <a:pt x="8425" y="208"/>
                  </a:lnTo>
                  <a:lnTo>
                    <a:pt x="9496" y="59"/>
                  </a:lnTo>
                  <a:lnTo>
                    <a:pt x="10637" y="14"/>
                  </a:lnTo>
                  <a:lnTo>
                    <a:pt x="11614" y="59"/>
                  </a:lnTo>
                  <a:lnTo>
                    <a:pt x="12382" y="119"/>
                  </a:lnTo>
                  <a:lnTo>
                    <a:pt x="13034" y="253"/>
                  </a:lnTo>
                  <a:lnTo>
                    <a:pt x="13779" y="417"/>
                  </a:lnTo>
                  <a:lnTo>
                    <a:pt x="14500" y="611"/>
                  </a:lnTo>
                  <a:lnTo>
                    <a:pt x="14733" y="686"/>
                  </a:lnTo>
                  <a:lnTo>
                    <a:pt x="14989" y="790"/>
                  </a:lnTo>
                  <a:lnTo>
                    <a:pt x="15175" y="865"/>
                  </a:lnTo>
                  <a:lnTo>
                    <a:pt x="15385" y="954"/>
                  </a:lnTo>
                  <a:lnTo>
                    <a:pt x="15431" y="969"/>
                  </a:lnTo>
                  <a:lnTo>
                    <a:pt x="15594" y="1059"/>
                  </a:lnTo>
                  <a:lnTo>
                    <a:pt x="15757" y="1148"/>
                  </a:lnTo>
                  <a:lnTo>
                    <a:pt x="15920" y="1267"/>
                  </a:lnTo>
                  <a:lnTo>
                    <a:pt x="16106" y="1372"/>
                  </a:lnTo>
                  <a:lnTo>
                    <a:pt x="16665" y="1730"/>
                  </a:lnTo>
                  <a:lnTo>
                    <a:pt x="17014" y="1998"/>
                  </a:lnTo>
                  <a:lnTo>
                    <a:pt x="17480" y="2356"/>
                  </a:lnTo>
                  <a:lnTo>
                    <a:pt x="17852" y="2804"/>
                  </a:lnTo>
                  <a:lnTo>
                    <a:pt x="18178" y="3192"/>
                  </a:lnTo>
                  <a:lnTo>
                    <a:pt x="18527" y="3639"/>
                  </a:lnTo>
                  <a:lnTo>
                    <a:pt x="18806" y="4132"/>
                  </a:lnTo>
                  <a:lnTo>
                    <a:pt x="19086" y="4713"/>
                  </a:lnTo>
                  <a:lnTo>
                    <a:pt x="19272" y="5191"/>
                  </a:lnTo>
                  <a:lnTo>
                    <a:pt x="19295" y="9606"/>
                  </a:lnTo>
                  <a:lnTo>
                    <a:pt x="21600" y="9606"/>
                  </a:lnTo>
                  <a:lnTo>
                    <a:pt x="21600" y="16289"/>
                  </a:lnTo>
                  <a:lnTo>
                    <a:pt x="21413" y="17184"/>
                  </a:lnTo>
                  <a:lnTo>
                    <a:pt x="21041" y="17900"/>
                  </a:lnTo>
                  <a:lnTo>
                    <a:pt x="20668" y="18377"/>
                  </a:lnTo>
                  <a:lnTo>
                    <a:pt x="20343" y="18855"/>
                  </a:lnTo>
                  <a:lnTo>
                    <a:pt x="19924" y="19332"/>
                  </a:lnTo>
                  <a:lnTo>
                    <a:pt x="19388" y="19809"/>
                  </a:lnTo>
                  <a:lnTo>
                    <a:pt x="18806" y="20242"/>
                  </a:lnTo>
                  <a:lnTo>
                    <a:pt x="18062" y="20585"/>
                  </a:lnTo>
                  <a:lnTo>
                    <a:pt x="17270" y="20883"/>
                  </a:lnTo>
                  <a:lnTo>
                    <a:pt x="16525" y="21182"/>
                  </a:lnTo>
                  <a:lnTo>
                    <a:pt x="15548" y="21420"/>
                  </a:lnTo>
                  <a:lnTo>
                    <a:pt x="14803" y="21540"/>
                  </a:lnTo>
                  <a:lnTo>
                    <a:pt x="13662" y="21674"/>
                  </a:lnTo>
                  <a:lnTo>
                    <a:pt x="8379" y="21659"/>
                  </a:lnTo>
                  <a:lnTo>
                    <a:pt x="7168" y="21540"/>
                  </a:lnTo>
                  <a:lnTo>
                    <a:pt x="6098" y="21331"/>
                  </a:lnTo>
                  <a:lnTo>
                    <a:pt x="5050" y="21092"/>
                  </a:lnTo>
                  <a:lnTo>
                    <a:pt x="4003" y="20764"/>
                  </a:lnTo>
                  <a:lnTo>
                    <a:pt x="3258" y="20391"/>
                  </a:lnTo>
                  <a:lnTo>
                    <a:pt x="2769" y="20123"/>
                  </a:lnTo>
                  <a:lnTo>
                    <a:pt x="2281" y="19720"/>
                  </a:lnTo>
                  <a:lnTo>
                    <a:pt x="1862" y="19407"/>
                  </a:lnTo>
                  <a:lnTo>
                    <a:pt x="1489" y="19079"/>
                  </a:lnTo>
                  <a:lnTo>
                    <a:pt x="1070" y="18676"/>
                  </a:lnTo>
                  <a:lnTo>
                    <a:pt x="744" y="18258"/>
                  </a:lnTo>
                  <a:lnTo>
                    <a:pt x="325" y="17661"/>
                  </a:lnTo>
                  <a:lnTo>
                    <a:pt x="162" y="17035"/>
                  </a:lnTo>
                  <a:lnTo>
                    <a:pt x="93" y="16468"/>
                  </a:lnTo>
                  <a:lnTo>
                    <a:pt x="93" y="9606"/>
                  </a:lnTo>
                  <a:close/>
                  <a:moveTo>
                    <a:pt x="6098" y="9591"/>
                  </a:moveTo>
                  <a:lnTo>
                    <a:pt x="6098" y="5220"/>
                  </a:lnTo>
                  <a:lnTo>
                    <a:pt x="6191" y="4907"/>
                  </a:lnTo>
                  <a:lnTo>
                    <a:pt x="6307" y="4639"/>
                  </a:lnTo>
                  <a:lnTo>
                    <a:pt x="6517" y="4370"/>
                  </a:lnTo>
                  <a:lnTo>
                    <a:pt x="6680" y="4087"/>
                  </a:lnTo>
                  <a:lnTo>
                    <a:pt x="6889" y="3878"/>
                  </a:lnTo>
                  <a:lnTo>
                    <a:pt x="7308" y="3520"/>
                  </a:lnTo>
                  <a:lnTo>
                    <a:pt x="7843" y="3281"/>
                  </a:lnTo>
                  <a:lnTo>
                    <a:pt x="8402" y="3013"/>
                  </a:lnTo>
                  <a:lnTo>
                    <a:pt x="9031" y="2834"/>
                  </a:lnTo>
                  <a:lnTo>
                    <a:pt x="9659" y="2700"/>
                  </a:lnTo>
                  <a:lnTo>
                    <a:pt x="10497" y="2625"/>
                  </a:lnTo>
                  <a:lnTo>
                    <a:pt x="11125" y="2655"/>
                  </a:lnTo>
                  <a:lnTo>
                    <a:pt x="11987" y="2789"/>
                  </a:lnTo>
                  <a:lnTo>
                    <a:pt x="12522" y="2893"/>
                  </a:lnTo>
                  <a:lnTo>
                    <a:pt x="13011" y="3028"/>
                  </a:lnTo>
                  <a:lnTo>
                    <a:pt x="13290" y="3192"/>
                  </a:lnTo>
                  <a:lnTo>
                    <a:pt x="13709" y="3371"/>
                  </a:lnTo>
                  <a:lnTo>
                    <a:pt x="13872" y="3505"/>
                  </a:lnTo>
                  <a:lnTo>
                    <a:pt x="14058" y="3639"/>
                  </a:lnTo>
                  <a:lnTo>
                    <a:pt x="14291" y="3788"/>
                  </a:lnTo>
                  <a:lnTo>
                    <a:pt x="14431" y="3953"/>
                  </a:lnTo>
                  <a:lnTo>
                    <a:pt x="14617" y="4102"/>
                  </a:lnTo>
                  <a:lnTo>
                    <a:pt x="14826" y="4311"/>
                  </a:lnTo>
                  <a:lnTo>
                    <a:pt x="14919" y="4534"/>
                  </a:lnTo>
                  <a:lnTo>
                    <a:pt x="15036" y="4773"/>
                  </a:lnTo>
                  <a:lnTo>
                    <a:pt x="15175" y="5027"/>
                  </a:lnTo>
                  <a:lnTo>
                    <a:pt x="15245" y="5220"/>
                  </a:lnTo>
                  <a:lnTo>
                    <a:pt x="15245" y="9591"/>
                  </a:lnTo>
                  <a:lnTo>
                    <a:pt x="6098" y="9591"/>
                  </a:lnTo>
                  <a:close/>
                </a:path>
                <a:path w="21600" h="21600" extrusionOk="0">
                  <a:moveTo>
                    <a:pt x="93" y="9606"/>
                  </a:moveTo>
                  <a:lnTo>
                    <a:pt x="21600" y="9606"/>
                  </a:lnTo>
                  <a:close/>
                </a:path>
                <a:path w="21600" h="21600" extrusionOk="0">
                  <a:moveTo>
                    <a:pt x="11684" y="17109"/>
                  </a:moveTo>
                  <a:lnTo>
                    <a:pt x="12266" y="19317"/>
                  </a:lnTo>
                  <a:lnTo>
                    <a:pt x="9659" y="19317"/>
                  </a:lnTo>
                  <a:lnTo>
                    <a:pt x="10287" y="17124"/>
                  </a:lnTo>
                  <a:lnTo>
                    <a:pt x="10008" y="16975"/>
                  </a:lnTo>
                  <a:lnTo>
                    <a:pt x="9799" y="16722"/>
                  </a:lnTo>
                  <a:lnTo>
                    <a:pt x="9752" y="16408"/>
                  </a:lnTo>
                  <a:lnTo>
                    <a:pt x="9822" y="16170"/>
                  </a:lnTo>
                  <a:lnTo>
                    <a:pt x="10008" y="16006"/>
                  </a:lnTo>
                  <a:lnTo>
                    <a:pt x="10148" y="15871"/>
                  </a:lnTo>
                  <a:lnTo>
                    <a:pt x="10381" y="15782"/>
                  </a:lnTo>
                  <a:lnTo>
                    <a:pt x="10660" y="15692"/>
                  </a:lnTo>
                  <a:lnTo>
                    <a:pt x="11009" y="15677"/>
                  </a:lnTo>
                  <a:lnTo>
                    <a:pt x="11288" y="15722"/>
                  </a:lnTo>
                  <a:lnTo>
                    <a:pt x="11614" y="15782"/>
                  </a:lnTo>
                  <a:lnTo>
                    <a:pt x="11893" y="15946"/>
                  </a:lnTo>
                  <a:lnTo>
                    <a:pt x="12033" y="16080"/>
                  </a:lnTo>
                  <a:lnTo>
                    <a:pt x="12173" y="16229"/>
                  </a:lnTo>
                  <a:lnTo>
                    <a:pt x="12196" y="16408"/>
                  </a:lnTo>
                  <a:lnTo>
                    <a:pt x="12103" y="16722"/>
                  </a:lnTo>
                  <a:lnTo>
                    <a:pt x="11987" y="16856"/>
                  </a:lnTo>
                  <a:lnTo>
                    <a:pt x="11847" y="16975"/>
                  </a:lnTo>
                  <a:lnTo>
                    <a:pt x="11684" y="17109"/>
                  </a:lnTo>
                </a:path>
              </a:pathLst>
            </a:custGeom>
            <a:gradFill>
              <a:gsLst>
                <a:gs pos="0">
                  <a:schemeClr val="accent2">
                    <a:lumMod val="50000"/>
                  </a:schemeClr>
                </a:gs>
                <a:gs pos="50000">
                  <a:schemeClr val="accent2">
                    <a:lumMod val="75000"/>
                  </a:schemeClr>
                </a:gs>
                <a:gs pos="100000">
                  <a:schemeClr val="accent2">
                    <a:lumMod val="60000"/>
                    <a:lumOff val="40000"/>
                  </a:schemeClr>
                </a:gs>
              </a:gsLst>
              <a:lin ang="5400000" scaled="0"/>
            </a:gra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grpSp>
      <p:sp>
        <p:nvSpPr>
          <p:cNvPr id="13" name="Content Placeholder 2"/>
          <p:cNvSpPr>
            <a:spLocks noGrp="1"/>
          </p:cNvSpPr>
          <p:nvPr>
            <p:ph idx="1"/>
          </p:nvPr>
        </p:nvSpPr>
        <p:spPr>
          <a:xfrm>
            <a:off x="4416553" y="457200"/>
            <a:ext cx="7388351" cy="5715000"/>
          </a:xfrm>
        </p:spPr>
        <p:txBody>
          <a:bodyPr>
            <a:normAutofit/>
          </a:bodyPr>
          <a:lstStyle/>
          <a:p>
            <a:pPr marL="0" indent="0">
              <a:buNone/>
            </a:pPr>
            <a:r>
              <a:rPr lang="en-US" sz="1800" b="1" dirty="0" smtClean="0">
                <a:solidFill>
                  <a:srgbClr val="56C5FF"/>
                </a:solidFill>
              </a:rPr>
              <a:t>Scope (M0019)</a:t>
            </a:r>
          </a:p>
          <a:p>
            <a:pPr marL="0" indent="0">
              <a:buNone/>
            </a:pPr>
            <a:r>
              <a:rPr lang="en-US" sz="1800" i="1" dirty="0"/>
              <a:t>The focus </a:t>
            </a:r>
            <a:r>
              <a:rPr lang="en-US" sz="1800" i="1" dirty="0" smtClean="0"/>
              <a:t>is </a:t>
            </a:r>
            <a:r>
              <a:rPr lang="en-US" sz="1800" i="1" dirty="0"/>
              <a:t>to form a community of interest from industry, academia, and government, with the goal of developing a consensus secure reference architecture to handle security and privacy issues across all stakeholders.  This includes gaining an understanding of what standards are available or under development, as well as identifies which key organizations are working on these standards</a:t>
            </a:r>
            <a:r>
              <a:rPr lang="en-US" sz="1800" i="1" dirty="0" smtClean="0"/>
              <a:t>.</a:t>
            </a:r>
          </a:p>
          <a:p>
            <a:pPr marL="0" indent="0">
              <a:buNone/>
            </a:pPr>
            <a:r>
              <a:rPr lang="en-US" sz="1800" b="1" dirty="0" smtClean="0">
                <a:solidFill>
                  <a:srgbClr val="56C5FF"/>
                </a:solidFill>
              </a:rPr>
              <a:t>Tasks</a:t>
            </a:r>
            <a:endParaRPr lang="en-US" sz="1800" dirty="0" smtClean="0"/>
          </a:p>
          <a:p>
            <a:pPr lvl="0"/>
            <a:r>
              <a:rPr lang="en-US" sz="1800" dirty="0"/>
              <a:t>Gather input from all stakeholders regarding security and privacy concerns in Big Data processing, storage, and services. </a:t>
            </a:r>
          </a:p>
          <a:p>
            <a:pPr lvl="0"/>
            <a:r>
              <a:rPr lang="en-US" sz="1800" dirty="0"/>
              <a:t>Analyze/prioritize a list of challenging security and privacy requirements that may delay or prevent adoption of Big Data deployment </a:t>
            </a:r>
          </a:p>
          <a:p>
            <a:pPr lvl="0"/>
            <a:r>
              <a:rPr lang="en-US" sz="1800" dirty="0"/>
              <a:t>Develop a Security and Privacy Reference Architecture that supplements the general Big Data Reference </a:t>
            </a:r>
            <a:r>
              <a:rPr lang="en-US" sz="1800" dirty="0" smtClean="0"/>
              <a:t>Architecture</a:t>
            </a:r>
            <a:endParaRPr lang="en-US" sz="1800" dirty="0"/>
          </a:p>
        </p:txBody>
      </p:sp>
      <p:sp>
        <p:nvSpPr>
          <p:cNvPr id="15"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24</a:t>
            </a:fld>
            <a:endParaRPr lang="en-US" b="1" i="1" dirty="0"/>
          </a:p>
        </p:txBody>
      </p:sp>
      <p:sp>
        <p:nvSpPr>
          <p:cNvPr id="16"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766776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emph" presetSubtype="0" fill="hold" grpId="0" nodeType="afterEffect">
                                  <p:stCondLst>
                                    <p:cond delay="0"/>
                                  </p:stCondLst>
                                  <p:iterate type="lt">
                                    <p:tmPct val="10000"/>
                                  </p:iterate>
                                  <p:childTnLst>
                                    <p:animScale>
                                      <p:cBhvr>
                                        <p:cTn id="6" dur="250" autoRev="1" fill="hold">
                                          <p:stCondLst>
                                            <p:cond delay="0"/>
                                          </p:stCondLst>
                                        </p:cTn>
                                        <p:tgtEl>
                                          <p:spTgt spid="5"/>
                                        </p:tgtEl>
                                      </p:cBhvr>
                                      <p:to x="80000" y="100000"/>
                                    </p:animScale>
                                    <p:anim by="(#ppt_w*0.10)" calcmode="lin" valueType="num">
                                      <p:cBhvr>
                                        <p:cTn id="7" dur="250" autoRev="1" fill="hold">
                                          <p:stCondLst>
                                            <p:cond delay="0"/>
                                          </p:stCondLst>
                                        </p:cTn>
                                        <p:tgtEl>
                                          <p:spTgt spid="5"/>
                                        </p:tgtEl>
                                        <p:attrNameLst>
                                          <p:attrName>ppt_x</p:attrName>
                                        </p:attrNameLst>
                                      </p:cBhvr>
                                    </p:anim>
                                    <p:anim by="(-#ppt_w*0.10)" calcmode="lin" valueType="num">
                                      <p:cBhvr>
                                        <p:cTn id="8" dur="250" autoRev="1" fill="hold">
                                          <p:stCondLst>
                                            <p:cond delay="0"/>
                                          </p:stCondLst>
                                        </p:cTn>
                                        <p:tgtEl>
                                          <p:spTgt spid="5"/>
                                        </p:tgtEl>
                                        <p:attrNameLst>
                                          <p:attrName>ppt_y</p:attrName>
                                        </p:attrNameLst>
                                      </p:cBhvr>
                                    </p:anim>
                                    <p:animRot by="-480000">
                                      <p:cBhvr>
                                        <p:cTn id="9" dur="2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Security and Privacy Subgroup</a:t>
            </a:r>
            <a:endParaRPr lang="en-US" sz="2600" dirty="0"/>
          </a:p>
        </p:txBody>
      </p:sp>
      <p:sp>
        <p:nvSpPr>
          <p:cNvPr id="3" name="Content Placeholder 2"/>
          <p:cNvSpPr>
            <a:spLocks noGrp="1"/>
          </p:cNvSpPr>
          <p:nvPr>
            <p:ph idx="1"/>
          </p:nvPr>
        </p:nvSpPr>
        <p:spPr/>
        <p:txBody>
          <a:bodyPr>
            <a:normAutofit/>
          </a:bodyPr>
          <a:lstStyle/>
          <a:p>
            <a:pPr marL="0" indent="0">
              <a:buNone/>
            </a:pPr>
            <a:r>
              <a:rPr lang="en-US" b="1" dirty="0" smtClean="0">
                <a:solidFill>
                  <a:schemeClr val="accent3"/>
                </a:solidFill>
              </a:rPr>
              <a:t>Key documents:</a:t>
            </a:r>
          </a:p>
          <a:p>
            <a:pPr marL="0" indent="0">
              <a:lnSpc>
                <a:spcPct val="100000"/>
              </a:lnSpc>
              <a:spcBef>
                <a:spcPts val="600"/>
              </a:spcBef>
              <a:buNone/>
            </a:pPr>
            <a:r>
              <a:rPr lang="en-US" sz="1800" dirty="0" smtClean="0"/>
              <a:t>     Google Doc – Ongoing Discussion</a:t>
            </a:r>
          </a:p>
          <a:p>
            <a:pPr marL="0" indent="0">
              <a:lnSpc>
                <a:spcPct val="100000"/>
              </a:lnSpc>
              <a:spcBef>
                <a:spcPts val="600"/>
              </a:spcBef>
              <a:buNone/>
            </a:pPr>
            <a:r>
              <a:rPr lang="en-US" sz="1800" dirty="0" smtClean="0"/>
              <a:t>     M0110 – Requirements Working Draft</a:t>
            </a:r>
          </a:p>
          <a:p>
            <a:pPr marL="0" indent="0">
              <a:lnSpc>
                <a:spcPct val="100000"/>
              </a:lnSpc>
              <a:spcBef>
                <a:spcPts val="600"/>
              </a:spcBef>
              <a:buNone/>
            </a:pPr>
            <a:r>
              <a:rPr lang="en-US" sz="1800" dirty="0" smtClean="0"/>
              <a:t>     M0xxx – Architecture &amp; Taxonomies</a:t>
            </a:r>
          </a:p>
        </p:txBody>
      </p:sp>
      <p:sp>
        <p:nvSpPr>
          <p:cNvPr id="5" name="Slide Number Placeholder 4"/>
          <p:cNvSpPr>
            <a:spLocks noGrp="1"/>
          </p:cNvSpPr>
          <p:nvPr>
            <p:ph type="sldNum" sz="quarter" idx="12"/>
          </p:nvPr>
        </p:nvSpPr>
        <p:spPr/>
        <p:txBody>
          <a:bodyPr/>
          <a:lstStyle/>
          <a:p>
            <a:fld id="{2A013F82-EE5E-44EE-A61D-E31C6657F26F}" type="slidenum">
              <a:rPr lang="en-US" smtClean="0"/>
              <a:t>25</a:t>
            </a:fld>
            <a:endParaRPr lang="en-US"/>
          </a:p>
        </p:txBody>
      </p:sp>
      <p:graphicFrame>
        <p:nvGraphicFramePr>
          <p:cNvPr id="6" name="Diagram 5"/>
          <p:cNvGraphicFramePr/>
          <p:nvPr>
            <p:extLst>
              <p:ext uri="{D42A27DB-BD31-4B8C-83A1-F6EECF244321}">
                <p14:modId xmlns:p14="http://schemas.microsoft.com/office/powerpoint/2010/main" val="501262731"/>
              </p:ext>
            </p:extLst>
          </p:nvPr>
        </p:nvGraphicFramePr>
        <p:xfrm>
          <a:off x="760412" y="2819400"/>
          <a:ext cx="6934200" cy="3505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2"/>
          <p:cNvPicPr>
            <a:picLocks noChangeAspect="1" noChangeArrowheads="1"/>
          </p:cNvPicPr>
          <p:nvPr/>
        </p:nvPicPr>
        <p:blipFill>
          <a:blip r:embed="rId7">
            <a:extLst>
              <a:ext uri="{BEBA8EAE-BF5A-486C-A8C5-ECC9F3942E4B}">
                <a14:imgProps xmlns:a14="http://schemas.microsoft.com/office/drawing/2010/main">
                  <a14:imgLayer r:embed="rId8">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7313612" y="1447800"/>
            <a:ext cx="4520811" cy="4078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3999393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graphicEl>
                                              <a:dgm id="{52139547-C474-4364-8EA0-C41A9F9F208A}"/>
                                            </p:graphicEl>
                                          </p:spTgt>
                                        </p:tgtEl>
                                        <p:attrNameLst>
                                          <p:attrName>style.visibility</p:attrName>
                                        </p:attrNameLst>
                                      </p:cBhvr>
                                      <p:to>
                                        <p:strVal val="visible"/>
                                      </p:to>
                                    </p:set>
                                    <p:animEffect transition="in" filter="wipe(left)">
                                      <p:cBhvr>
                                        <p:cTn id="11" dur="500"/>
                                        <p:tgtEl>
                                          <p:spTgt spid="6">
                                            <p:graphicEl>
                                              <a:dgm id="{52139547-C474-4364-8EA0-C41A9F9F208A}"/>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graphicEl>
                                              <a:dgm id="{87D39C58-AC86-4A52-992F-1F439258A074}"/>
                                            </p:graphicEl>
                                          </p:spTgt>
                                        </p:tgtEl>
                                        <p:attrNameLst>
                                          <p:attrName>style.visibility</p:attrName>
                                        </p:attrNameLst>
                                      </p:cBhvr>
                                      <p:to>
                                        <p:strVal val="visible"/>
                                      </p:to>
                                    </p:set>
                                    <p:animEffect transition="in" filter="wipe(left)">
                                      <p:cBhvr>
                                        <p:cTn id="15" dur="500"/>
                                        <p:tgtEl>
                                          <p:spTgt spid="6">
                                            <p:graphicEl>
                                              <a:dgm id="{87D39C58-AC86-4A52-992F-1F439258A074}"/>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
                                            <p:graphicEl>
                                              <a:dgm id="{C7F56FB1-1871-4118-840C-05245878E9A4}"/>
                                            </p:graphicEl>
                                          </p:spTgt>
                                        </p:tgtEl>
                                        <p:attrNameLst>
                                          <p:attrName>style.visibility</p:attrName>
                                        </p:attrNameLst>
                                      </p:cBhvr>
                                      <p:to>
                                        <p:strVal val="visible"/>
                                      </p:to>
                                    </p:set>
                                    <p:animEffect transition="in" filter="wipe(left)">
                                      <p:cBhvr>
                                        <p:cTn id="19" dur="500"/>
                                        <p:tgtEl>
                                          <p:spTgt spid="6">
                                            <p:graphicEl>
                                              <a:dgm id="{C7F56FB1-1871-4118-840C-05245878E9A4}"/>
                                            </p:graphicEl>
                                          </p:spTgt>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bldGraphic spid="6" grpId="0" uiExpand="1">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604" y="1143000"/>
            <a:ext cx="3210008" cy="3124200"/>
          </a:xfrm>
        </p:spPr>
        <p:txBody>
          <a:bodyPr anchor="t" anchorCtr="0"/>
          <a:lstStyle/>
          <a:p>
            <a:r>
              <a:rPr lang="en-US" sz="3000" dirty="0" smtClean="0">
                <a:solidFill>
                  <a:schemeClr val="accent3"/>
                </a:solidFill>
              </a:rPr>
              <a:t>Technology Roadmap</a:t>
            </a:r>
            <a:r>
              <a:rPr lang="en-US" dirty="0" smtClean="0">
                <a:solidFill>
                  <a:schemeClr val="accent3"/>
                </a:solidFill>
              </a:rPr>
              <a:t/>
            </a:r>
            <a:br>
              <a:rPr lang="en-US" dirty="0" smtClean="0">
                <a:solidFill>
                  <a:schemeClr val="accent3"/>
                </a:solidFill>
              </a:rPr>
            </a:br>
            <a:r>
              <a:rPr lang="en-US" sz="1600" dirty="0">
                <a:solidFill>
                  <a:schemeClr val="accent2"/>
                </a:solidFill>
              </a:rPr>
              <a:t>Carl Buffington, USDA/</a:t>
            </a:r>
            <a:r>
              <a:rPr lang="en-US" sz="1600" dirty="0" err="1">
                <a:solidFill>
                  <a:schemeClr val="accent2"/>
                </a:solidFill>
              </a:rPr>
              <a:t>Vistronix</a:t>
            </a:r>
            <a:r>
              <a:rPr lang="en-US" sz="1600" dirty="0">
                <a:solidFill>
                  <a:schemeClr val="accent2"/>
                </a:solidFill>
              </a:rPr>
              <a:t> </a:t>
            </a:r>
            <a:br>
              <a:rPr lang="en-US" sz="1600" dirty="0">
                <a:solidFill>
                  <a:schemeClr val="accent2"/>
                </a:solidFill>
              </a:rPr>
            </a:br>
            <a:r>
              <a:rPr lang="en-US" sz="1600" dirty="0">
                <a:solidFill>
                  <a:schemeClr val="accent2"/>
                </a:solidFill>
              </a:rPr>
              <a:t>Dan </a:t>
            </a:r>
            <a:r>
              <a:rPr lang="en-US" sz="1600" dirty="0" err="1">
                <a:solidFill>
                  <a:schemeClr val="accent2"/>
                </a:solidFill>
              </a:rPr>
              <a:t>McClary</a:t>
            </a:r>
            <a:r>
              <a:rPr lang="en-US" sz="1600" dirty="0">
                <a:solidFill>
                  <a:schemeClr val="accent2"/>
                </a:solidFill>
              </a:rPr>
              <a:t>, Oracle </a:t>
            </a:r>
            <a:br>
              <a:rPr lang="en-US" sz="1600" dirty="0">
                <a:solidFill>
                  <a:schemeClr val="accent2"/>
                </a:solidFill>
              </a:rPr>
            </a:br>
            <a:r>
              <a:rPr lang="en-US" sz="1600" dirty="0">
                <a:solidFill>
                  <a:schemeClr val="accent2"/>
                </a:solidFill>
              </a:rPr>
              <a:t>David Boyd, Data Tactic</a:t>
            </a:r>
          </a:p>
        </p:txBody>
      </p:sp>
      <p:sp>
        <p:nvSpPr>
          <p:cNvPr id="5" name="Text Placeholder 3"/>
          <p:cNvSpPr txBox="1">
            <a:spLocks/>
          </p:cNvSpPr>
          <p:nvPr/>
        </p:nvSpPr>
        <p:spPr>
          <a:xfrm>
            <a:off x="0" y="0"/>
            <a:ext cx="533400" cy="2133600"/>
          </a:xfrm>
          <a:prstGeom prst="rect">
            <a:avLst/>
          </a:prstGeom>
        </p:spPr>
        <p:txBody>
          <a:bodyPr vert="vert270" lIns="91440" tIns="45720" rIns="91440" bIns="45720" rtlCol="0">
            <a:noAutofit/>
          </a:bodyPr>
          <a:lstStyle>
            <a:lvl1pPr marL="0" indent="0" algn="l" defTabSz="914400" rtl="0" eaLnBrk="1" latinLnBrk="0" hangingPunct="1">
              <a:lnSpc>
                <a:spcPct val="90000"/>
              </a:lnSpc>
              <a:spcBef>
                <a:spcPts val="1200"/>
              </a:spcBef>
              <a:buClr>
                <a:schemeClr val="accent1"/>
              </a:buClr>
              <a:buSzPct val="100000"/>
              <a:buFont typeface="Arial"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1200"/>
              </a:spcBef>
              <a:buClr>
                <a:schemeClr val="accent1"/>
              </a:buClr>
              <a:buSzPct val="100000"/>
              <a:buFont typeface="Arial" pitchFamily="34" charset="0"/>
              <a:buNone/>
              <a:defRPr sz="1200" kern="1200">
                <a:solidFill>
                  <a:schemeClr val="tx1"/>
                </a:solidFill>
                <a:latin typeface="+mn-lt"/>
                <a:ea typeface="+mn-ea"/>
                <a:cs typeface="+mn-cs"/>
              </a:defRPr>
            </a:lvl2pPr>
            <a:lvl3pPr marL="914400" indent="0" algn="l" defTabSz="914400" rtl="0" eaLnBrk="1" latinLnBrk="0" hangingPunct="1">
              <a:lnSpc>
                <a:spcPct val="90000"/>
              </a:lnSpc>
              <a:spcBef>
                <a:spcPts val="600"/>
              </a:spcBef>
              <a:buClr>
                <a:schemeClr val="accent1"/>
              </a:buClr>
              <a:buSzPct val="100000"/>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4pPr>
            <a:lvl5pPr marL="1828800" indent="0" algn="l" defTabSz="914400" rtl="0" eaLnBrk="1" latinLnBrk="0" hangingPunct="1">
              <a:lnSpc>
                <a:spcPct val="90000"/>
              </a:lnSpc>
              <a:spcBef>
                <a:spcPts val="600"/>
              </a:spcBef>
              <a:buClr>
                <a:schemeClr val="accent1"/>
              </a:buClr>
              <a:buSzPct val="100000"/>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ts val="600"/>
              </a:spcBef>
              <a:buClr>
                <a:schemeClr val="accent1"/>
              </a:buClr>
              <a:buFont typeface="Arial" pitchFamily="34" charset="0"/>
              <a:buNone/>
              <a:defRPr sz="900" kern="1200">
                <a:solidFill>
                  <a:schemeClr val="tx1"/>
                </a:solidFill>
                <a:latin typeface="+mn-lt"/>
                <a:ea typeface="+mn-ea"/>
                <a:cs typeface="+mn-cs"/>
              </a:defRPr>
            </a:lvl9pPr>
          </a:lstStyle>
          <a:p>
            <a:r>
              <a:rPr lang="en-US" sz="3600" cap="small" dirty="0" smtClean="0">
                <a:solidFill>
                  <a:srgbClr val="1374FF"/>
                </a:solidFill>
              </a:rPr>
              <a:t>Sub</a:t>
            </a:r>
            <a:r>
              <a:rPr lang="en-US" sz="3600" cap="small" dirty="0" smtClean="0">
                <a:solidFill>
                  <a:schemeClr val="bg2">
                    <a:lumMod val="75000"/>
                    <a:lumOff val="25000"/>
                  </a:schemeClr>
                </a:solidFill>
              </a:rPr>
              <a:t>group</a:t>
            </a:r>
            <a:endParaRPr lang="en-US" sz="3600" cap="small" dirty="0">
              <a:solidFill>
                <a:schemeClr val="bg2">
                  <a:lumMod val="75000"/>
                  <a:lumOff val="25000"/>
                </a:schemeClr>
              </a:solidFill>
            </a:endParaRPr>
          </a:p>
        </p:txBody>
      </p:sp>
      <p:graphicFrame>
        <p:nvGraphicFramePr>
          <p:cNvPr id="7" name="Diagram 6"/>
          <p:cNvGraphicFramePr/>
          <p:nvPr>
            <p:extLst>
              <p:ext uri="{D42A27DB-BD31-4B8C-83A1-F6EECF244321}">
                <p14:modId xmlns:p14="http://schemas.microsoft.com/office/powerpoint/2010/main" val="2275225525"/>
              </p:ext>
            </p:extLst>
          </p:nvPr>
        </p:nvGraphicFramePr>
        <p:xfrm>
          <a:off x="150813" y="5105400"/>
          <a:ext cx="1905000" cy="152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Content Placeholder 2"/>
          <p:cNvSpPr>
            <a:spLocks noGrp="1"/>
          </p:cNvSpPr>
          <p:nvPr>
            <p:ph idx="1"/>
          </p:nvPr>
        </p:nvSpPr>
        <p:spPr>
          <a:xfrm>
            <a:off x="4416553" y="457200"/>
            <a:ext cx="7388351" cy="5715000"/>
          </a:xfrm>
        </p:spPr>
        <p:txBody>
          <a:bodyPr>
            <a:noAutofit/>
          </a:bodyPr>
          <a:lstStyle/>
          <a:p>
            <a:pPr marL="0" indent="0">
              <a:buNone/>
            </a:pPr>
            <a:r>
              <a:rPr lang="en-US" sz="1800" b="1" dirty="0">
                <a:solidFill>
                  <a:srgbClr val="56C5FF"/>
                </a:solidFill>
              </a:rPr>
              <a:t>Scope (M0022)</a:t>
            </a:r>
          </a:p>
          <a:p>
            <a:pPr marL="0" indent="0">
              <a:buNone/>
            </a:pPr>
            <a:r>
              <a:rPr lang="en-US" sz="1800" i="1" dirty="0"/>
              <a:t>The focus is to form a community of interest from industry, academia, and government, with the goal of developing a consensus vision with recommendations on how Big Data should move forward by performing a good gap analysis through the materials gathered from all other NBD subgroups. This includes setting standardization and adoption priorities through an understanding of what standards are available or under development as part of the recommendations. </a:t>
            </a:r>
          </a:p>
          <a:p>
            <a:pPr marL="0" indent="0">
              <a:buNone/>
            </a:pPr>
            <a:r>
              <a:rPr lang="en-US" sz="1800" b="1" dirty="0">
                <a:solidFill>
                  <a:srgbClr val="56C5FF"/>
                </a:solidFill>
              </a:rPr>
              <a:t>Tasks</a:t>
            </a:r>
            <a:endParaRPr lang="en-US" sz="1800" dirty="0"/>
          </a:p>
          <a:p>
            <a:pPr lvl="0"/>
            <a:r>
              <a:rPr lang="en-US" sz="1800" dirty="0"/>
              <a:t>Gather input from NBD subgroups and study the taxonomies for the actors’ roles and responsibility, use cases and requirements, and secure reference architecture.</a:t>
            </a:r>
          </a:p>
          <a:p>
            <a:pPr lvl="0"/>
            <a:r>
              <a:rPr lang="en-US" sz="1800" dirty="0"/>
              <a:t>Gain understanding of what standards are available or under development for Big Data</a:t>
            </a:r>
          </a:p>
          <a:p>
            <a:pPr lvl="0"/>
            <a:r>
              <a:rPr lang="en-US" sz="1800" dirty="0"/>
              <a:t>Perform a thorough gap analysis and document the findings</a:t>
            </a:r>
          </a:p>
          <a:p>
            <a:pPr lvl="0"/>
            <a:r>
              <a:rPr lang="en-US" sz="1800" dirty="0"/>
              <a:t>Identify what possible barriers may delay or prevent adoption of Big Data</a:t>
            </a:r>
          </a:p>
          <a:p>
            <a:pPr lvl="0"/>
            <a:r>
              <a:rPr lang="en-US" sz="1800" dirty="0"/>
              <a:t>Document vision and recommendations</a:t>
            </a:r>
          </a:p>
        </p:txBody>
      </p:sp>
      <p:sp>
        <p:nvSpPr>
          <p:cNvPr id="14" name="Slide Number Placeholder 7"/>
          <p:cNvSpPr>
            <a:spLocks noGrp="1"/>
          </p:cNvSpPr>
          <p:nvPr>
            <p:ph type="sldNum" sz="quarter" idx="12"/>
          </p:nvPr>
        </p:nvSpPr>
        <p:spPr>
          <a:xfrm>
            <a:off x="10971212" y="6400800"/>
            <a:ext cx="838202" cy="276228"/>
          </a:xfrm>
        </p:spPr>
        <p:txBody>
          <a:bodyPr/>
          <a:lstStyle/>
          <a:p>
            <a:fld id="{2A013F82-EE5E-44EE-A61D-E31C6657F26F}" type="slidenum">
              <a:rPr lang="en-US" b="1" i="1" smtClean="0"/>
              <a:pPr/>
              <a:t>26</a:t>
            </a:fld>
            <a:endParaRPr lang="en-US" b="1" i="1" dirty="0"/>
          </a:p>
        </p:txBody>
      </p:sp>
      <p:grpSp>
        <p:nvGrpSpPr>
          <p:cNvPr id="13" name="Group 12"/>
          <p:cNvGrpSpPr>
            <a:grpSpLocks/>
          </p:cNvGrpSpPr>
          <p:nvPr/>
        </p:nvGrpSpPr>
        <p:grpSpPr>
          <a:xfrm>
            <a:off x="1847088" y="3081528"/>
            <a:ext cx="1060704" cy="1060704"/>
            <a:chOff x="1371600" y="685800"/>
            <a:chExt cx="2506039" cy="2359152"/>
          </a:xfrm>
        </p:grpSpPr>
        <p:sp>
          <p:nvSpPr>
            <p:cNvPr id="15" name="Rounded Rectangle 14"/>
            <p:cNvSpPr>
              <a:spLocks noChangeAspect="1"/>
            </p:cNvSpPr>
            <p:nvPr/>
          </p:nvSpPr>
          <p:spPr>
            <a:xfrm>
              <a:off x="1371600" y="685800"/>
              <a:ext cx="2506039" cy="2359152"/>
            </a:xfrm>
            <a:prstGeom prst="roundRect">
              <a:avLst/>
            </a:prstGeom>
            <a:gradFill>
              <a:gsLst>
                <a:gs pos="0">
                  <a:schemeClr val="accent1">
                    <a:lumMod val="75000"/>
                  </a:schemeClr>
                </a:gs>
                <a:gs pos="50000">
                  <a:schemeClr val="accent1">
                    <a:lumMod val="60000"/>
                    <a:lumOff val="40000"/>
                  </a:schemeClr>
                </a:gs>
                <a:gs pos="100000">
                  <a:schemeClr val="accent1">
                    <a:lumMod val="40000"/>
                    <a:lumOff val="60000"/>
                  </a:schemeClr>
                </a:gs>
              </a:gsLst>
              <a:lin ang="5400000" scaled="0"/>
            </a:gradFill>
            <a:ln w="12700"/>
            <a:scene3d>
              <a:camera prst="orthographicFront"/>
              <a:lightRig rig="threePt" dir="t"/>
            </a:scene3d>
            <a:sp3d>
              <a:bevelT w="317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6" name="Picture 2" descr="C:\Users\wchang\AppData\Local\Microsoft\Windows\Temporary Internet Files\Content.IE5\ZI57ZHOK\MP910216311[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98612" y="795528"/>
              <a:ext cx="2057400" cy="2057400"/>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522812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6" presetClass="emph" presetSubtype="0" fill="hold" grpId="0" nodeType="afterEffect">
                                  <p:stCondLst>
                                    <p:cond delay="0"/>
                                  </p:stCondLst>
                                  <p:iterate type="lt">
                                    <p:tmPct val="10000"/>
                                  </p:iterate>
                                  <p:childTnLst>
                                    <p:animScale>
                                      <p:cBhvr>
                                        <p:cTn id="6" dur="250" autoRev="1" fill="hold">
                                          <p:stCondLst>
                                            <p:cond delay="0"/>
                                          </p:stCondLst>
                                        </p:cTn>
                                        <p:tgtEl>
                                          <p:spTgt spid="5"/>
                                        </p:tgtEl>
                                      </p:cBhvr>
                                      <p:to x="80000" y="100000"/>
                                    </p:animScale>
                                    <p:anim by="(#ppt_w*0.10)" calcmode="lin" valueType="num">
                                      <p:cBhvr>
                                        <p:cTn id="7" dur="250" autoRev="1" fill="hold">
                                          <p:stCondLst>
                                            <p:cond delay="0"/>
                                          </p:stCondLst>
                                        </p:cTn>
                                        <p:tgtEl>
                                          <p:spTgt spid="5"/>
                                        </p:tgtEl>
                                        <p:attrNameLst>
                                          <p:attrName>ppt_x</p:attrName>
                                        </p:attrNameLst>
                                      </p:cBhvr>
                                    </p:anim>
                                    <p:anim by="(-#ppt_w*0.10)" calcmode="lin" valueType="num">
                                      <p:cBhvr>
                                        <p:cTn id="8" dur="250" autoRev="1" fill="hold">
                                          <p:stCondLst>
                                            <p:cond delay="0"/>
                                          </p:stCondLst>
                                        </p:cTn>
                                        <p:tgtEl>
                                          <p:spTgt spid="5"/>
                                        </p:tgtEl>
                                        <p:attrNameLst>
                                          <p:attrName>ppt_y</p:attrName>
                                        </p:attrNameLst>
                                      </p:cBhvr>
                                    </p:anim>
                                    <p:animRot by="-480000">
                                      <p:cBhvr>
                                        <p:cTn id="9" dur="250" autoRev="1"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Technology Roadmap Subgroup</a:t>
            </a:r>
          </a:p>
        </p:txBody>
      </p:sp>
      <p:sp>
        <p:nvSpPr>
          <p:cNvPr id="3" name="Content Placeholder 2"/>
          <p:cNvSpPr>
            <a:spLocks noGrp="1"/>
          </p:cNvSpPr>
          <p:nvPr>
            <p:ph idx="1"/>
          </p:nvPr>
        </p:nvSpPr>
        <p:spPr/>
        <p:txBody>
          <a:bodyPr>
            <a:normAutofit/>
          </a:bodyPr>
          <a:lstStyle/>
          <a:p>
            <a:pPr marL="0" indent="0">
              <a:buNone/>
            </a:pPr>
            <a:r>
              <a:rPr lang="en-US" b="1" dirty="0" smtClean="0">
                <a:solidFill>
                  <a:schemeClr val="accent3"/>
                </a:solidFill>
              </a:rPr>
              <a:t>Key document:</a:t>
            </a:r>
          </a:p>
          <a:p>
            <a:pPr marL="0" indent="0">
              <a:lnSpc>
                <a:spcPct val="100000"/>
              </a:lnSpc>
              <a:spcBef>
                <a:spcPts val="600"/>
              </a:spcBef>
              <a:buNone/>
            </a:pPr>
            <a:r>
              <a:rPr lang="en-US" sz="1800" dirty="0" smtClean="0"/>
              <a:t>     M0087 – Working Draft</a:t>
            </a:r>
          </a:p>
          <a:p>
            <a:r>
              <a:rPr lang="en-US" dirty="0" smtClean="0"/>
              <a:t>Inputs from other subgroups</a:t>
            </a:r>
            <a:endParaRPr lang="en-US" dirty="0"/>
          </a:p>
          <a:p>
            <a:r>
              <a:rPr lang="en-US" dirty="0" smtClean="0"/>
              <a:t>Potential Standards Group with </a:t>
            </a:r>
            <a:br>
              <a:rPr lang="en-US" dirty="0" smtClean="0"/>
            </a:br>
            <a:r>
              <a:rPr lang="en-US" dirty="0" smtClean="0"/>
              <a:t>Big Data-related activities (M0035)</a:t>
            </a:r>
            <a:endParaRPr lang="en-US" dirty="0"/>
          </a:p>
          <a:p>
            <a:r>
              <a:rPr lang="en-US" dirty="0" smtClean="0"/>
              <a:t>Capabilities &amp; Technology Readiness</a:t>
            </a:r>
            <a:endParaRPr lang="en-US" dirty="0"/>
          </a:p>
          <a:p>
            <a:r>
              <a:rPr lang="en-US" dirty="0" smtClean="0"/>
              <a:t>Big Data Decision Framework</a:t>
            </a:r>
            <a:endParaRPr lang="en-US" dirty="0"/>
          </a:p>
          <a:p>
            <a:r>
              <a:rPr lang="en-US" dirty="0" smtClean="0"/>
              <a:t>Big Data Mapping &amp; Gap Analysis</a:t>
            </a:r>
            <a:endParaRPr lang="en-US" dirty="0"/>
          </a:p>
          <a:p>
            <a:r>
              <a:rPr lang="en-US" dirty="0" smtClean="0"/>
              <a:t>Big Data Strategies</a:t>
            </a:r>
            <a:endParaRPr lang="en-US" dirty="0"/>
          </a:p>
        </p:txBody>
      </p:sp>
      <p:sp>
        <p:nvSpPr>
          <p:cNvPr id="5" name="Slide Number Placeholder 4"/>
          <p:cNvSpPr>
            <a:spLocks noGrp="1"/>
          </p:cNvSpPr>
          <p:nvPr>
            <p:ph type="sldNum" sz="quarter" idx="12"/>
          </p:nvPr>
        </p:nvSpPr>
        <p:spPr/>
        <p:txBody>
          <a:bodyPr/>
          <a:lstStyle/>
          <a:p>
            <a:fld id="{2A013F82-EE5E-44EE-A61D-E31C6657F26F}" type="slidenum">
              <a:rPr lang="en-US" smtClean="0"/>
              <a:t>27</a:t>
            </a:fld>
            <a:endParaRPr lang="en-US"/>
          </a:p>
        </p:txBody>
      </p:sp>
      <p:graphicFrame>
        <p:nvGraphicFramePr>
          <p:cNvPr id="7" name="Diagram 6"/>
          <p:cNvGraphicFramePr/>
          <p:nvPr>
            <p:extLst>
              <p:ext uri="{D42A27DB-BD31-4B8C-83A1-F6EECF244321}">
                <p14:modId xmlns:p14="http://schemas.microsoft.com/office/powerpoint/2010/main" val="2358428654"/>
              </p:ext>
            </p:extLst>
          </p:nvPr>
        </p:nvGraphicFramePr>
        <p:xfrm>
          <a:off x="5713412" y="1558572"/>
          <a:ext cx="5105400" cy="30134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2929153029"/>
              </p:ext>
            </p:extLst>
          </p:nvPr>
        </p:nvGraphicFramePr>
        <p:xfrm>
          <a:off x="3656012" y="5334000"/>
          <a:ext cx="7440083" cy="685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11" name="Group 10"/>
          <p:cNvGrpSpPr/>
          <p:nvPr/>
        </p:nvGrpSpPr>
        <p:grpSpPr>
          <a:xfrm>
            <a:off x="5027612" y="2209800"/>
            <a:ext cx="609600" cy="387767"/>
            <a:chOff x="2156461" y="100545"/>
            <a:chExt cx="414348" cy="484709"/>
          </a:xfrm>
          <a:solidFill>
            <a:schemeClr val="accent3"/>
          </a:solidFill>
        </p:grpSpPr>
        <p:sp>
          <p:nvSpPr>
            <p:cNvPr id="12" name="Right Arrow 11"/>
            <p:cNvSpPr/>
            <p:nvPr/>
          </p:nvSpPr>
          <p:spPr>
            <a:xfrm>
              <a:off x="2156461" y="100545"/>
              <a:ext cx="414348" cy="484709"/>
            </a:xfrm>
            <a:prstGeom prst="rightArrow">
              <a:avLst>
                <a:gd name="adj1" fmla="val 60000"/>
                <a:gd name="adj2" fmla="val 50000"/>
              </a:avLst>
            </a:prstGeom>
            <a:grpFill/>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3" name="Right Arrow 4"/>
            <p:cNvSpPr/>
            <p:nvPr/>
          </p:nvSpPr>
          <p:spPr>
            <a:xfrm>
              <a:off x="2156461" y="197487"/>
              <a:ext cx="290044" cy="29082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b="1" kern="1200">
                <a:solidFill>
                  <a:schemeClr val="bg1"/>
                </a:solidFill>
              </a:endParaRPr>
            </a:p>
          </p:txBody>
        </p:sp>
      </p:grpSp>
      <p:sp>
        <p:nvSpPr>
          <p:cNvPr id="15"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933145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7">
                                            <p:graphicEl>
                                              <a:dgm id="{7B816EE6-E9C8-475A-95B4-DF8D964BFCBE}"/>
                                            </p:graphicEl>
                                          </p:spTgt>
                                        </p:tgtEl>
                                        <p:attrNameLst>
                                          <p:attrName>style.visibility</p:attrName>
                                        </p:attrNameLst>
                                      </p:cBhvr>
                                      <p:to>
                                        <p:strVal val="visible"/>
                                      </p:to>
                                    </p:set>
                                    <p:anim calcmode="lin" valueType="num">
                                      <p:cBhvr>
                                        <p:cTn id="22" dur="500" fill="hold"/>
                                        <p:tgtEl>
                                          <p:spTgt spid="7">
                                            <p:graphicEl>
                                              <a:dgm id="{7B816EE6-E9C8-475A-95B4-DF8D964BFCBE}"/>
                                            </p:graphicEl>
                                          </p:spTgt>
                                        </p:tgtEl>
                                        <p:attrNameLst>
                                          <p:attrName>ppt_w</p:attrName>
                                        </p:attrNameLst>
                                      </p:cBhvr>
                                      <p:tavLst>
                                        <p:tav tm="0">
                                          <p:val>
                                            <p:fltVal val="0"/>
                                          </p:val>
                                        </p:tav>
                                        <p:tav tm="100000">
                                          <p:val>
                                            <p:strVal val="#ppt_w"/>
                                          </p:val>
                                        </p:tav>
                                      </p:tavLst>
                                    </p:anim>
                                    <p:anim calcmode="lin" valueType="num">
                                      <p:cBhvr>
                                        <p:cTn id="23" dur="500" fill="hold"/>
                                        <p:tgtEl>
                                          <p:spTgt spid="7">
                                            <p:graphicEl>
                                              <a:dgm id="{7B816EE6-E9C8-475A-95B4-DF8D964BFCBE}"/>
                                            </p:graphicEl>
                                          </p:spTgt>
                                        </p:tgtEl>
                                        <p:attrNameLst>
                                          <p:attrName>ppt_h</p:attrName>
                                        </p:attrNameLst>
                                      </p:cBhvr>
                                      <p:tavLst>
                                        <p:tav tm="0">
                                          <p:val>
                                            <p:fltVal val="0"/>
                                          </p:val>
                                        </p:tav>
                                        <p:tav tm="100000">
                                          <p:val>
                                            <p:strVal val="#ppt_h"/>
                                          </p:val>
                                        </p:tav>
                                      </p:tavLst>
                                    </p:anim>
                                    <p:animEffect transition="in" filter="fade">
                                      <p:cBhvr>
                                        <p:cTn id="24" dur="500"/>
                                        <p:tgtEl>
                                          <p:spTgt spid="7">
                                            <p:graphicEl>
                                              <a:dgm id="{7B816EE6-E9C8-475A-95B4-DF8D964BFCBE}"/>
                                            </p:graphicEl>
                                          </p:spTgt>
                                        </p:tgtEl>
                                      </p:cBhvr>
                                    </p:animEffect>
                                  </p:childTnLst>
                                </p:cTn>
                              </p:par>
                            </p:childTnLst>
                          </p:cTn>
                        </p:par>
                        <p:par>
                          <p:cTn id="25" fill="hold">
                            <p:stCondLst>
                              <p:cond delay="2000"/>
                            </p:stCondLst>
                            <p:childTnLst>
                              <p:par>
                                <p:cTn id="26" presetID="53" presetClass="entr" presetSubtype="16" fill="hold" grpId="0" nodeType="afterEffect">
                                  <p:stCondLst>
                                    <p:cond delay="0"/>
                                  </p:stCondLst>
                                  <p:childTnLst>
                                    <p:set>
                                      <p:cBhvr>
                                        <p:cTn id="27" dur="1" fill="hold">
                                          <p:stCondLst>
                                            <p:cond delay="0"/>
                                          </p:stCondLst>
                                        </p:cTn>
                                        <p:tgtEl>
                                          <p:spTgt spid="7">
                                            <p:graphicEl>
                                              <a:dgm id="{F2F91996-0537-40FF-B5CE-E7E22DAFBFC4}"/>
                                            </p:graphicEl>
                                          </p:spTgt>
                                        </p:tgtEl>
                                        <p:attrNameLst>
                                          <p:attrName>style.visibility</p:attrName>
                                        </p:attrNameLst>
                                      </p:cBhvr>
                                      <p:to>
                                        <p:strVal val="visible"/>
                                      </p:to>
                                    </p:set>
                                    <p:anim calcmode="lin" valueType="num">
                                      <p:cBhvr>
                                        <p:cTn id="28" dur="500" fill="hold"/>
                                        <p:tgtEl>
                                          <p:spTgt spid="7">
                                            <p:graphicEl>
                                              <a:dgm id="{F2F91996-0537-40FF-B5CE-E7E22DAFBFC4}"/>
                                            </p:graphicEl>
                                          </p:spTgt>
                                        </p:tgtEl>
                                        <p:attrNameLst>
                                          <p:attrName>ppt_w</p:attrName>
                                        </p:attrNameLst>
                                      </p:cBhvr>
                                      <p:tavLst>
                                        <p:tav tm="0">
                                          <p:val>
                                            <p:fltVal val="0"/>
                                          </p:val>
                                        </p:tav>
                                        <p:tav tm="100000">
                                          <p:val>
                                            <p:strVal val="#ppt_w"/>
                                          </p:val>
                                        </p:tav>
                                      </p:tavLst>
                                    </p:anim>
                                    <p:anim calcmode="lin" valueType="num">
                                      <p:cBhvr>
                                        <p:cTn id="29" dur="500" fill="hold"/>
                                        <p:tgtEl>
                                          <p:spTgt spid="7">
                                            <p:graphicEl>
                                              <a:dgm id="{F2F91996-0537-40FF-B5CE-E7E22DAFBFC4}"/>
                                            </p:graphicEl>
                                          </p:spTgt>
                                        </p:tgtEl>
                                        <p:attrNameLst>
                                          <p:attrName>ppt_h</p:attrName>
                                        </p:attrNameLst>
                                      </p:cBhvr>
                                      <p:tavLst>
                                        <p:tav tm="0">
                                          <p:val>
                                            <p:fltVal val="0"/>
                                          </p:val>
                                        </p:tav>
                                        <p:tav tm="100000">
                                          <p:val>
                                            <p:strVal val="#ppt_h"/>
                                          </p:val>
                                        </p:tav>
                                      </p:tavLst>
                                    </p:anim>
                                    <p:animEffect transition="in" filter="fade">
                                      <p:cBhvr>
                                        <p:cTn id="30" dur="500"/>
                                        <p:tgtEl>
                                          <p:spTgt spid="7">
                                            <p:graphicEl>
                                              <a:dgm id="{F2F91996-0537-40FF-B5CE-E7E22DAFBFC4}"/>
                                            </p:graphicEl>
                                          </p:spTgt>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7">
                                            <p:graphicEl>
                                              <a:dgm id="{47A0A162-9A59-47E1-9F74-35F752B6CA73}"/>
                                            </p:graphicEl>
                                          </p:spTgt>
                                        </p:tgtEl>
                                        <p:attrNameLst>
                                          <p:attrName>style.visibility</p:attrName>
                                        </p:attrNameLst>
                                      </p:cBhvr>
                                      <p:to>
                                        <p:strVal val="visible"/>
                                      </p:to>
                                    </p:set>
                                    <p:anim calcmode="lin" valueType="num">
                                      <p:cBhvr>
                                        <p:cTn id="34" dur="500" fill="hold"/>
                                        <p:tgtEl>
                                          <p:spTgt spid="7">
                                            <p:graphicEl>
                                              <a:dgm id="{47A0A162-9A59-47E1-9F74-35F752B6CA73}"/>
                                            </p:graphicEl>
                                          </p:spTgt>
                                        </p:tgtEl>
                                        <p:attrNameLst>
                                          <p:attrName>ppt_w</p:attrName>
                                        </p:attrNameLst>
                                      </p:cBhvr>
                                      <p:tavLst>
                                        <p:tav tm="0">
                                          <p:val>
                                            <p:fltVal val="0"/>
                                          </p:val>
                                        </p:tav>
                                        <p:tav tm="100000">
                                          <p:val>
                                            <p:strVal val="#ppt_w"/>
                                          </p:val>
                                        </p:tav>
                                      </p:tavLst>
                                    </p:anim>
                                    <p:anim calcmode="lin" valueType="num">
                                      <p:cBhvr>
                                        <p:cTn id="35" dur="500" fill="hold"/>
                                        <p:tgtEl>
                                          <p:spTgt spid="7">
                                            <p:graphicEl>
                                              <a:dgm id="{47A0A162-9A59-47E1-9F74-35F752B6CA73}"/>
                                            </p:graphicEl>
                                          </p:spTgt>
                                        </p:tgtEl>
                                        <p:attrNameLst>
                                          <p:attrName>ppt_h</p:attrName>
                                        </p:attrNameLst>
                                      </p:cBhvr>
                                      <p:tavLst>
                                        <p:tav tm="0">
                                          <p:val>
                                            <p:fltVal val="0"/>
                                          </p:val>
                                        </p:tav>
                                        <p:tav tm="100000">
                                          <p:val>
                                            <p:strVal val="#ppt_h"/>
                                          </p:val>
                                        </p:tav>
                                      </p:tavLst>
                                    </p:anim>
                                    <p:animEffect transition="in" filter="fade">
                                      <p:cBhvr>
                                        <p:cTn id="36" dur="500"/>
                                        <p:tgtEl>
                                          <p:spTgt spid="7">
                                            <p:graphicEl>
                                              <a:dgm id="{47A0A162-9A59-47E1-9F74-35F752B6CA73}"/>
                                            </p:graphicEl>
                                          </p:spTgt>
                                        </p:tgtEl>
                                      </p:cBhvr>
                                    </p:animEffect>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7">
                                            <p:graphicEl>
                                              <a:dgm id="{D4A2B838-4FCF-468C-AC71-7BCBA0646DA3}"/>
                                            </p:graphicEl>
                                          </p:spTgt>
                                        </p:tgtEl>
                                        <p:attrNameLst>
                                          <p:attrName>style.visibility</p:attrName>
                                        </p:attrNameLst>
                                      </p:cBhvr>
                                      <p:to>
                                        <p:strVal val="visible"/>
                                      </p:to>
                                    </p:set>
                                    <p:anim calcmode="lin" valueType="num">
                                      <p:cBhvr>
                                        <p:cTn id="40" dur="500" fill="hold"/>
                                        <p:tgtEl>
                                          <p:spTgt spid="7">
                                            <p:graphicEl>
                                              <a:dgm id="{D4A2B838-4FCF-468C-AC71-7BCBA0646DA3}"/>
                                            </p:graphicEl>
                                          </p:spTgt>
                                        </p:tgtEl>
                                        <p:attrNameLst>
                                          <p:attrName>ppt_w</p:attrName>
                                        </p:attrNameLst>
                                      </p:cBhvr>
                                      <p:tavLst>
                                        <p:tav tm="0">
                                          <p:val>
                                            <p:fltVal val="0"/>
                                          </p:val>
                                        </p:tav>
                                        <p:tav tm="100000">
                                          <p:val>
                                            <p:strVal val="#ppt_w"/>
                                          </p:val>
                                        </p:tav>
                                      </p:tavLst>
                                    </p:anim>
                                    <p:anim calcmode="lin" valueType="num">
                                      <p:cBhvr>
                                        <p:cTn id="41" dur="500" fill="hold"/>
                                        <p:tgtEl>
                                          <p:spTgt spid="7">
                                            <p:graphicEl>
                                              <a:dgm id="{D4A2B838-4FCF-468C-AC71-7BCBA0646DA3}"/>
                                            </p:graphicEl>
                                          </p:spTgt>
                                        </p:tgtEl>
                                        <p:attrNameLst>
                                          <p:attrName>ppt_h</p:attrName>
                                        </p:attrNameLst>
                                      </p:cBhvr>
                                      <p:tavLst>
                                        <p:tav tm="0">
                                          <p:val>
                                            <p:fltVal val="0"/>
                                          </p:val>
                                        </p:tav>
                                        <p:tav tm="100000">
                                          <p:val>
                                            <p:strVal val="#ppt_h"/>
                                          </p:val>
                                        </p:tav>
                                      </p:tavLst>
                                    </p:anim>
                                    <p:animEffect transition="in" filter="fade">
                                      <p:cBhvr>
                                        <p:cTn id="42" dur="500"/>
                                        <p:tgtEl>
                                          <p:spTgt spid="7">
                                            <p:graphicEl>
                                              <a:dgm id="{D4A2B838-4FCF-468C-AC71-7BCBA0646DA3}"/>
                                            </p:graphicEl>
                                          </p:spTgt>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500"/>
                                        <p:tgtEl>
                                          <p:spTgt spid="3">
                                            <p:txEl>
                                              <p:pRg st="3" end="3"/>
                                            </p:txEl>
                                          </p:spTgt>
                                        </p:tgtEl>
                                      </p:cBhvr>
                                    </p:animEffect>
                                  </p:childTnLst>
                                </p:cTn>
                              </p:par>
                            </p:childTnLst>
                          </p:cTn>
                        </p:par>
                        <p:par>
                          <p:cTn id="47" fill="hold">
                            <p:stCondLst>
                              <p:cond delay="4000"/>
                            </p:stCondLst>
                            <p:childTnLst>
                              <p:par>
                                <p:cTn id="48" presetID="10" presetClass="entr" presetSubtype="0" fill="hold" grpId="0" nodeType="after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Effect transition="in" filter="fade">
                                      <p:cBhvr>
                                        <p:cTn id="50" dur="500"/>
                                        <p:tgtEl>
                                          <p:spTgt spid="3">
                                            <p:txEl>
                                              <p:pRg st="4" end="4"/>
                                            </p:txEl>
                                          </p:spTgt>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500"/>
                                        <p:tgtEl>
                                          <p:spTgt spid="3">
                                            <p:txEl>
                                              <p:pRg st="5" end="5"/>
                                            </p:txEl>
                                          </p:spTgt>
                                        </p:tgtEl>
                                      </p:cBhvr>
                                    </p:animEffect>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3">
                                            <p:txEl>
                                              <p:pRg st="6" end="6"/>
                                            </p:txEl>
                                          </p:spTgt>
                                        </p:tgtEl>
                                        <p:attrNameLst>
                                          <p:attrName>style.visibility</p:attrName>
                                        </p:attrNameLst>
                                      </p:cBhvr>
                                      <p:to>
                                        <p:strVal val="visible"/>
                                      </p:to>
                                    </p:set>
                                    <p:animEffect transition="in" filter="fade">
                                      <p:cBhvr>
                                        <p:cTn id="58" dur="500"/>
                                        <p:tgtEl>
                                          <p:spTgt spid="3">
                                            <p:txEl>
                                              <p:pRg st="6" end="6"/>
                                            </p:txEl>
                                          </p:spTgt>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Effect transition="in" filter="fade">
                                      <p:cBhvr>
                                        <p:cTn id="62" dur="500"/>
                                        <p:tgtEl>
                                          <p:spTgt spid="3">
                                            <p:txEl>
                                              <p:pRg st="7" end="7"/>
                                            </p:txEl>
                                          </p:spTgt>
                                        </p:tgtEl>
                                      </p:cBhvr>
                                    </p:animEffect>
                                  </p:childTnLst>
                                </p:cTn>
                              </p:par>
                            </p:childTnLst>
                          </p:cTn>
                        </p:par>
                        <p:par>
                          <p:cTn id="63" fill="hold">
                            <p:stCondLst>
                              <p:cond delay="6000"/>
                            </p:stCondLst>
                            <p:childTnLst>
                              <p:par>
                                <p:cTn id="64" presetID="14" presetClass="entr" presetSubtype="10" fill="hold" grpId="0" nodeType="after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randombar(horizontal)">
                                      <p:cBhvr>
                                        <p:cTn id="6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Graphic spid="7" grpId="0" uiExpand="1">
        <p:bldSub>
          <a:bldDgm bld="one"/>
        </p:bldSub>
      </p:bldGraphic>
      <p:bldGraphic spid="10"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Subgroups Working Draft </a:t>
            </a:r>
            <a:r>
              <a:rPr lang="en-US" dirty="0" smtClean="0"/>
              <a:t>Outline</a:t>
            </a:r>
            <a:endParaRPr lang="en-US" dirty="0"/>
          </a:p>
        </p:txBody>
      </p:sp>
      <p:sp>
        <p:nvSpPr>
          <p:cNvPr id="3" name="Content Placeholder 2"/>
          <p:cNvSpPr>
            <a:spLocks noGrp="1"/>
          </p:cNvSpPr>
          <p:nvPr>
            <p:ph idx="1"/>
          </p:nvPr>
        </p:nvSpPr>
        <p:spPr/>
        <p:txBody>
          <a:bodyPr>
            <a:normAutofit fontScale="85000" lnSpcReduction="20000"/>
          </a:bodyPr>
          <a:lstStyle/>
          <a:p>
            <a:pPr marL="0" indent="0">
              <a:lnSpc>
                <a:spcPct val="120000"/>
              </a:lnSpc>
              <a:spcBef>
                <a:spcPts val="600"/>
              </a:spcBef>
              <a:buNone/>
            </a:pPr>
            <a:r>
              <a:rPr lang="en-US" sz="2000" dirty="0" smtClean="0">
                <a:sym typeface="Wingdings"/>
              </a:rPr>
              <a:t> </a:t>
            </a:r>
            <a:r>
              <a:rPr lang="en-US" sz="2000" b="1" dirty="0" smtClean="0">
                <a:solidFill>
                  <a:schemeClr val="accent3"/>
                </a:solidFill>
              </a:rPr>
              <a:t>Contact</a:t>
            </a:r>
            <a:r>
              <a:rPr lang="en-US" sz="2000" dirty="0" smtClean="0"/>
              <a:t>:		bigdatainfo@nist.gov</a:t>
            </a:r>
          </a:p>
          <a:p>
            <a:pPr marL="0" indent="0">
              <a:lnSpc>
                <a:spcPct val="120000"/>
              </a:lnSpc>
              <a:spcBef>
                <a:spcPts val="600"/>
              </a:spcBef>
              <a:buNone/>
            </a:pPr>
            <a:r>
              <a:rPr lang="en-US" sz="2000" dirty="0" smtClean="0">
                <a:sym typeface="Webdings"/>
              </a:rPr>
              <a:t> </a:t>
            </a:r>
            <a:r>
              <a:rPr lang="en-US" sz="2000" b="1" dirty="0" smtClean="0">
                <a:solidFill>
                  <a:schemeClr val="accent3"/>
                </a:solidFill>
              </a:rPr>
              <a:t>Website</a:t>
            </a:r>
            <a:r>
              <a:rPr lang="en-US" sz="2000" dirty="0" smtClean="0"/>
              <a:t>:		http://bigdatawg.nist.gov</a:t>
            </a:r>
          </a:p>
          <a:p>
            <a:pPr marL="0" indent="0">
              <a:lnSpc>
                <a:spcPct val="120000"/>
              </a:lnSpc>
              <a:spcBef>
                <a:spcPts val="600"/>
              </a:spcBef>
              <a:buNone/>
            </a:pPr>
            <a:r>
              <a:rPr lang="en-US" sz="2000" dirty="0" smtClean="0">
                <a:sym typeface="Wingdings"/>
              </a:rPr>
              <a:t>  </a:t>
            </a:r>
            <a:r>
              <a:rPr lang="en-US" sz="2000" b="1" dirty="0" smtClean="0">
                <a:solidFill>
                  <a:schemeClr val="accent3"/>
                </a:solidFill>
              </a:rPr>
              <a:t>Join NBD-PWG</a:t>
            </a:r>
            <a:r>
              <a:rPr lang="en-US" sz="2000" dirty="0" smtClean="0"/>
              <a:t>:		http://bigdatawg.nist.gov/newuser.php</a:t>
            </a:r>
          </a:p>
          <a:p>
            <a:pPr marL="0" indent="0">
              <a:lnSpc>
                <a:spcPct val="120000"/>
              </a:lnSpc>
              <a:spcBef>
                <a:spcPts val="600"/>
              </a:spcBef>
              <a:buNone/>
            </a:pPr>
            <a:r>
              <a:rPr lang="en-US" sz="2000" dirty="0" smtClean="0">
                <a:sym typeface="Wingdings"/>
              </a:rPr>
              <a:t> </a:t>
            </a:r>
            <a:r>
              <a:rPr lang="en-US" sz="2000" b="1" dirty="0" smtClean="0">
                <a:solidFill>
                  <a:schemeClr val="accent3"/>
                </a:solidFill>
              </a:rPr>
              <a:t>Documents</a:t>
            </a:r>
            <a:r>
              <a:rPr lang="en-US" sz="2000" dirty="0" smtClean="0"/>
              <a:t>:		http://bigdatawg.nist.gov/show_InputDoc.php</a:t>
            </a:r>
          </a:p>
          <a:p>
            <a:pPr marL="0" indent="0">
              <a:lnSpc>
                <a:spcPct val="120000"/>
              </a:lnSpc>
              <a:spcBef>
                <a:spcPts val="600"/>
              </a:spcBef>
              <a:buNone/>
            </a:pPr>
            <a:r>
              <a:rPr lang="en-US" sz="2000" dirty="0" smtClean="0"/>
              <a:t>     </a:t>
            </a:r>
            <a:r>
              <a:rPr lang="en-US" sz="2000" b="1" dirty="0" smtClean="0">
                <a:solidFill>
                  <a:schemeClr val="accent3"/>
                </a:solidFill>
              </a:rPr>
              <a:t>Working Drafts</a:t>
            </a:r>
            <a:r>
              <a:rPr lang="en-US" sz="2000" dirty="0" smtClean="0"/>
              <a:t>		http</a:t>
            </a:r>
            <a:r>
              <a:rPr lang="en-US" sz="2000" dirty="0"/>
              <a:t>://bigdatawg.nist.gov/V1_output_docs.php</a:t>
            </a:r>
            <a:endParaRPr lang="en-US" sz="2000" dirty="0" smtClean="0"/>
          </a:p>
          <a:p>
            <a:pPr marL="0" indent="0">
              <a:lnSpc>
                <a:spcPct val="120000"/>
              </a:lnSpc>
              <a:spcBef>
                <a:spcPts val="600"/>
              </a:spcBef>
              <a:buNone/>
            </a:pPr>
            <a:r>
              <a:rPr lang="en-US" sz="2000" dirty="0"/>
              <a:t> </a:t>
            </a:r>
            <a:r>
              <a:rPr lang="en-US" sz="2000" dirty="0" smtClean="0"/>
              <a:t>         				Big Data Definitions &amp; Taxonomies (M0142)</a:t>
            </a:r>
          </a:p>
          <a:p>
            <a:pPr marL="0" indent="0">
              <a:lnSpc>
                <a:spcPct val="120000"/>
              </a:lnSpc>
              <a:spcBef>
                <a:spcPts val="600"/>
              </a:spcBef>
              <a:buNone/>
            </a:pPr>
            <a:r>
              <a:rPr lang="en-US" sz="2000" dirty="0" smtClean="0"/>
              <a:t>				Big Data Requirements (M0245)</a:t>
            </a:r>
          </a:p>
          <a:p>
            <a:pPr marL="0" indent="0">
              <a:lnSpc>
                <a:spcPct val="120000"/>
              </a:lnSpc>
              <a:spcBef>
                <a:spcPts val="600"/>
              </a:spcBef>
              <a:buNone/>
            </a:pPr>
            <a:r>
              <a:rPr lang="en-US" sz="2000" dirty="0" smtClean="0"/>
              <a:t>				Big Data Security &amp; Privacy Requirements (M0110)</a:t>
            </a:r>
          </a:p>
          <a:p>
            <a:pPr marL="0" indent="0">
              <a:lnSpc>
                <a:spcPct val="120000"/>
              </a:lnSpc>
              <a:spcBef>
                <a:spcPts val="600"/>
              </a:spcBef>
              <a:buNone/>
            </a:pPr>
            <a:r>
              <a:rPr lang="en-US" sz="2000" dirty="0" smtClean="0"/>
              <a:t>				Big Data Architectures White Paper Survey (M0151)</a:t>
            </a:r>
          </a:p>
          <a:p>
            <a:pPr marL="0" indent="0">
              <a:lnSpc>
                <a:spcPct val="120000"/>
              </a:lnSpc>
              <a:spcBef>
                <a:spcPts val="600"/>
              </a:spcBef>
              <a:buNone/>
            </a:pPr>
            <a:r>
              <a:rPr lang="en-US" sz="2000" dirty="0"/>
              <a:t>	</a:t>
            </a:r>
            <a:r>
              <a:rPr lang="en-US" sz="2000" dirty="0" smtClean="0"/>
              <a:t>			Big Data Reference Architectures (M0226)</a:t>
            </a:r>
          </a:p>
          <a:p>
            <a:pPr marL="0" indent="0">
              <a:lnSpc>
                <a:spcPct val="120000"/>
              </a:lnSpc>
              <a:spcBef>
                <a:spcPts val="600"/>
              </a:spcBef>
              <a:buNone/>
            </a:pPr>
            <a:r>
              <a:rPr lang="en-US" sz="2000" dirty="0"/>
              <a:t>	</a:t>
            </a:r>
            <a:r>
              <a:rPr lang="en-US" sz="2000" dirty="0" smtClean="0"/>
              <a:t>			Big Data Security &amp; Privacy Reference Architecture (M0110)</a:t>
            </a:r>
          </a:p>
          <a:p>
            <a:pPr marL="0" indent="0">
              <a:lnSpc>
                <a:spcPct val="120000"/>
              </a:lnSpc>
              <a:spcBef>
                <a:spcPts val="600"/>
              </a:spcBef>
              <a:buNone/>
            </a:pPr>
            <a:r>
              <a:rPr lang="en-US" sz="2000" dirty="0"/>
              <a:t>	</a:t>
            </a:r>
            <a:r>
              <a:rPr lang="en-US" sz="2000" dirty="0" smtClean="0"/>
              <a:t>			Big Data Technology Roadmap (M0087)</a:t>
            </a:r>
          </a:p>
          <a:p>
            <a:pPr marL="0" indent="0">
              <a:lnSpc>
                <a:spcPct val="120000"/>
              </a:lnSpc>
              <a:spcBef>
                <a:spcPts val="600"/>
              </a:spcBef>
              <a:buNone/>
            </a:pPr>
            <a:r>
              <a:rPr lang="en-US" sz="2000" dirty="0" smtClean="0">
                <a:sym typeface="Webdings"/>
              </a:rPr>
              <a:t> </a:t>
            </a:r>
            <a:r>
              <a:rPr lang="en-US" sz="2000" b="1" dirty="0" smtClean="0">
                <a:solidFill>
                  <a:schemeClr val="accent3"/>
                </a:solidFill>
              </a:rPr>
              <a:t>NIST Big Data </a:t>
            </a:r>
            <a:r>
              <a:rPr lang="en-US" sz="2000" dirty="0" smtClean="0"/>
              <a:t/>
            </a:r>
            <a:br>
              <a:rPr lang="en-US" sz="2000" dirty="0" smtClean="0"/>
            </a:br>
            <a:r>
              <a:rPr lang="en-US" sz="2000" dirty="0" smtClean="0"/>
              <a:t>     </a:t>
            </a:r>
            <a:r>
              <a:rPr lang="en-US" sz="2000" b="1" dirty="0" smtClean="0">
                <a:solidFill>
                  <a:schemeClr val="accent3"/>
                </a:solidFill>
              </a:rPr>
              <a:t>Workshop Slides</a:t>
            </a:r>
            <a:r>
              <a:rPr lang="en-US" sz="2000" dirty="0" smtClean="0"/>
              <a:t>:	http://bigdatawg.nist.gov/workshop.php</a:t>
            </a:r>
            <a:endParaRPr lang="en-US" sz="2000" dirty="0"/>
          </a:p>
        </p:txBody>
      </p:sp>
      <p:sp>
        <p:nvSpPr>
          <p:cNvPr id="5" name="Slide Number Placeholder 4"/>
          <p:cNvSpPr>
            <a:spLocks noGrp="1"/>
          </p:cNvSpPr>
          <p:nvPr>
            <p:ph type="sldNum" sz="quarter" idx="12"/>
          </p:nvPr>
        </p:nvSpPr>
        <p:spPr/>
        <p:txBody>
          <a:bodyPr/>
          <a:lstStyle/>
          <a:p>
            <a:fld id="{2A013F82-EE5E-44EE-A61D-E31C6657F26F}" type="slidenum">
              <a:rPr lang="en-US" smtClean="0"/>
              <a:t>28</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40988951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2A013F82-EE5E-44EE-A61D-E31C6657F26F}" type="slidenum">
              <a:rPr lang="en-US" smtClean="0"/>
              <a:t>29</a:t>
            </a:fld>
            <a:endParaRPr lang="en-US"/>
          </a:p>
        </p:txBody>
      </p:sp>
      <p:sp>
        <p:nvSpPr>
          <p:cNvPr id="2" name="Title 1"/>
          <p:cNvSpPr>
            <a:spLocks noGrp="1"/>
          </p:cNvSpPr>
          <p:nvPr>
            <p:ph type="title"/>
          </p:nvPr>
        </p:nvSpPr>
        <p:spPr>
          <a:xfrm>
            <a:off x="187098" y="304801"/>
            <a:ext cx="1944914" cy="1828800"/>
          </a:xfrm>
        </p:spPr>
        <p:txBody>
          <a:bodyPr anchor="ctr" anchorCtr="0">
            <a:noAutofit/>
          </a:bodyPr>
          <a:lstStyle/>
          <a:p>
            <a:pPr algn="ctr"/>
            <a:r>
              <a:rPr lang="en-US" sz="3100" cap="small" dirty="0" smtClean="0"/>
              <a:t>Next Steps</a:t>
            </a:r>
            <a:br>
              <a:rPr lang="en-US" sz="3100" cap="small" dirty="0" smtClean="0"/>
            </a:br>
            <a:r>
              <a:rPr lang="en-US" sz="3100" cap="small" dirty="0" smtClean="0"/>
              <a:t>&amp;</a:t>
            </a:r>
            <a:r>
              <a:rPr lang="en-US" sz="3100" cap="small" dirty="0"/>
              <a:t/>
            </a:r>
            <a:br>
              <a:rPr lang="en-US" sz="3100" cap="small" dirty="0"/>
            </a:br>
            <a:r>
              <a:rPr lang="en-US" sz="3100" cap="small" dirty="0" smtClean="0"/>
              <a:t>Future</a:t>
            </a:r>
            <a:br>
              <a:rPr lang="en-US" sz="3100" cap="small" dirty="0" smtClean="0"/>
            </a:br>
            <a:r>
              <a:rPr lang="en-US" sz="3100" cap="small" dirty="0" smtClean="0"/>
              <a:t>Activities</a:t>
            </a:r>
            <a:endParaRPr lang="en-US" sz="3100" cap="small" dirty="0"/>
          </a:p>
        </p:txBody>
      </p:sp>
      <p:pic>
        <p:nvPicPr>
          <p:cNvPr id="2050"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12435971">
            <a:off x="1565220" y="2293707"/>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9897711">
            <a:off x="817275" y="3665645"/>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10391249">
            <a:off x="1023165" y="2901145"/>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6195551">
            <a:off x="1147016" y="4322015"/>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8653048">
            <a:off x="1702725" y="4605378"/>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11079584">
            <a:off x="1626540" y="5309812"/>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11022130">
            <a:off x="1205132" y="5882805"/>
            <a:ext cx="473646" cy="46088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www.clker.com/cliparts/E/K/n/d/v/U/little-footprints-md.png"/>
          <p:cNvPicPr>
            <a:picLocks noChangeAspect="1" noChangeArrowheads="1"/>
          </p:cNvPicPr>
          <p:nvPr/>
        </p:nvPicPr>
        <p:blipFill>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rot="3854554">
            <a:off x="1626539" y="6415850"/>
            <a:ext cx="473646" cy="460886"/>
          </a:xfrm>
          <a:prstGeom prst="rect">
            <a:avLst/>
          </a:prstGeom>
          <a:noFill/>
          <a:extLst>
            <a:ext uri="{909E8E84-426E-40DD-AFC4-6F175D3DCCD1}">
              <a14:hiddenFill xmlns:a14="http://schemas.microsoft.com/office/drawing/2010/main">
                <a:solidFill>
                  <a:srgbClr val="FFFFFF"/>
                </a:solidFill>
              </a14:hiddenFill>
            </a:ext>
          </a:extLst>
        </p:spPr>
      </p:pic>
      <p:sp>
        <p:nvSpPr>
          <p:cNvPr id="20"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2013 Big Data World Congress, NIST/ITL, Wo Chang, Dec. 3, 2013</a:t>
            </a:r>
            <a:endParaRPr lang="en-US" sz="1100" dirty="0"/>
          </a:p>
        </p:txBody>
      </p:sp>
      <p:grpSp>
        <p:nvGrpSpPr>
          <p:cNvPr id="3" name="Group 2"/>
          <p:cNvGrpSpPr/>
          <p:nvPr/>
        </p:nvGrpSpPr>
        <p:grpSpPr>
          <a:xfrm>
            <a:off x="2284412" y="-9464"/>
            <a:ext cx="9904413" cy="6867464"/>
            <a:chOff x="2284412" y="-1"/>
            <a:chExt cx="9904413" cy="6867464"/>
          </a:xfrm>
        </p:grpSpPr>
        <p:sp>
          <p:nvSpPr>
            <p:cNvPr id="7" name="Rectangle 6"/>
            <p:cNvSpPr/>
            <p:nvPr/>
          </p:nvSpPr>
          <p:spPr>
            <a:xfrm>
              <a:off x="2284412" y="-1"/>
              <a:ext cx="9904413" cy="686746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3512" y="0"/>
              <a:ext cx="9066213" cy="6867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Tree>
    <p:extLst>
      <p:ext uri="{BB962C8B-B14F-4D97-AF65-F5344CB8AC3E}">
        <p14:creationId xmlns:p14="http://schemas.microsoft.com/office/powerpoint/2010/main" val="137166073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50"/>
                                        <p:tgtEl>
                                          <p:spTgt spid="2050"/>
                                        </p:tgtEl>
                                      </p:cBhvr>
                                    </p:animEffect>
                                  </p:childTnLst>
                                </p:cTn>
                              </p:par>
                            </p:childTnLst>
                          </p:cTn>
                        </p:par>
                        <p:par>
                          <p:cTn id="8" fill="hold">
                            <p:stCondLst>
                              <p:cond delay="25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childTnLst>
                                </p:cTn>
                              </p:par>
                            </p:childTnLst>
                          </p:cTn>
                        </p:par>
                        <p:par>
                          <p:cTn id="12" fill="hold">
                            <p:stCondLst>
                              <p:cond delay="5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50"/>
                                        <p:tgtEl>
                                          <p:spTgt spid="11"/>
                                        </p:tgtEl>
                                      </p:cBhvr>
                                    </p:animEffect>
                                  </p:childTnLst>
                                </p:cTn>
                              </p:par>
                            </p:childTnLst>
                          </p:cTn>
                        </p:par>
                        <p:par>
                          <p:cTn id="16" fill="hold">
                            <p:stCondLst>
                              <p:cond delay="7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50"/>
                                        <p:tgtEl>
                                          <p:spTgt spid="13"/>
                                        </p:tgtEl>
                                      </p:cBhvr>
                                    </p:animEffect>
                                  </p:childTnLst>
                                </p:cTn>
                              </p:par>
                              <p:par>
                                <p:cTn id="20" presetID="10" presetClass="exit" presetSubtype="0" fill="hold" nodeType="withEffect">
                                  <p:stCondLst>
                                    <p:cond delay="0"/>
                                  </p:stCondLst>
                                  <p:childTnLst>
                                    <p:animEffect transition="out" filter="fade">
                                      <p:cBhvr>
                                        <p:cTn id="21" dur="250"/>
                                        <p:tgtEl>
                                          <p:spTgt spid="2050"/>
                                        </p:tgtEl>
                                      </p:cBhvr>
                                    </p:animEffect>
                                    <p:set>
                                      <p:cBhvr>
                                        <p:cTn id="22" dur="1" fill="hold">
                                          <p:stCondLst>
                                            <p:cond delay="249"/>
                                          </p:stCondLst>
                                        </p:cTn>
                                        <p:tgtEl>
                                          <p:spTgt spid="2050"/>
                                        </p:tgtEl>
                                        <p:attrNameLst>
                                          <p:attrName>style.visibility</p:attrName>
                                        </p:attrNameLst>
                                      </p:cBhvr>
                                      <p:to>
                                        <p:strVal val="hidden"/>
                                      </p:to>
                                    </p:se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250"/>
                                        <p:tgtEl>
                                          <p:spTgt spid="14"/>
                                        </p:tgtEl>
                                      </p:cBhvr>
                                    </p:animEffect>
                                  </p:childTnLst>
                                </p:cTn>
                              </p:par>
                              <p:par>
                                <p:cTn id="27" presetID="10" presetClass="exit" presetSubtype="0" fill="hold" nodeType="withEffect">
                                  <p:stCondLst>
                                    <p:cond delay="0"/>
                                  </p:stCondLst>
                                  <p:childTnLst>
                                    <p:animEffect transition="out" filter="fade">
                                      <p:cBhvr>
                                        <p:cTn id="28" dur="250"/>
                                        <p:tgtEl>
                                          <p:spTgt spid="12"/>
                                        </p:tgtEl>
                                      </p:cBhvr>
                                    </p:animEffect>
                                    <p:set>
                                      <p:cBhvr>
                                        <p:cTn id="29" dur="1" fill="hold">
                                          <p:stCondLst>
                                            <p:cond delay="249"/>
                                          </p:stCondLst>
                                        </p:cTn>
                                        <p:tgtEl>
                                          <p:spTgt spid="12"/>
                                        </p:tgtEl>
                                        <p:attrNameLst>
                                          <p:attrName>style.visibility</p:attrName>
                                        </p:attrNameLst>
                                      </p:cBhvr>
                                      <p:to>
                                        <p:strVal val="hidden"/>
                                      </p:to>
                                    </p:set>
                                  </p:childTnLst>
                                </p:cTn>
                              </p:par>
                            </p:childTnLst>
                          </p:cTn>
                        </p:par>
                        <p:par>
                          <p:cTn id="30" fill="hold">
                            <p:stCondLst>
                              <p:cond delay="1250"/>
                            </p:stCondLst>
                            <p:childTnLst>
                              <p:par>
                                <p:cTn id="31" presetID="10"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50"/>
                                        <p:tgtEl>
                                          <p:spTgt spid="15"/>
                                        </p:tgtEl>
                                      </p:cBhvr>
                                    </p:animEffect>
                                  </p:childTnLst>
                                </p:cTn>
                              </p:par>
                              <p:par>
                                <p:cTn id="34" presetID="10" presetClass="exit" presetSubtype="0" fill="hold" nodeType="withEffect">
                                  <p:stCondLst>
                                    <p:cond delay="0"/>
                                  </p:stCondLst>
                                  <p:childTnLst>
                                    <p:animEffect transition="out" filter="fade">
                                      <p:cBhvr>
                                        <p:cTn id="35" dur="250"/>
                                        <p:tgtEl>
                                          <p:spTgt spid="11"/>
                                        </p:tgtEl>
                                      </p:cBhvr>
                                    </p:animEffect>
                                    <p:set>
                                      <p:cBhvr>
                                        <p:cTn id="36" dur="1" fill="hold">
                                          <p:stCondLst>
                                            <p:cond delay="249"/>
                                          </p:stCondLst>
                                        </p:cTn>
                                        <p:tgtEl>
                                          <p:spTgt spid="11"/>
                                        </p:tgtEl>
                                        <p:attrNameLst>
                                          <p:attrName>style.visibility</p:attrName>
                                        </p:attrNameLst>
                                      </p:cBhvr>
                                      <p:to>
                                        <p:strVal val="hidden"/>
                                      </p:to>
                                    </p:se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250"/>
                                        <p:tgtEl>
                                          <p:spTgt spid="16"/>
                                        </p:tgtEl>
                                      </p:cBhvr>
                                    </p:animEffect>
                                  </p:childTnLst>
                                </p:cTn>
                              </p:par>
                              <p:par>
                                <p:cTn id="41" presetID="10" presetClass="exit" presetSubtype="0" fill="hold" nodeType="withEffect">
                                  <p:stCondLst>
                                    <p:cond delay="0"/>
                                  </p:stCondLst>
                                  <p:childTnLst>
                                    <p:animEffect transition="out" filter="fade">
                                      <p:cBhvr>
                                        <p:cTn id="42" dur="250"/>
                                        <p:tgtEl>
                                          <p:spTgt spid="13"/>
                                        </p:tgtEl>
                                      </p:cBhvr>
                                    </p:animEffect>
                                    <p:set>
                                      <p:cBhvr>
                                        <p:cTn id="43" dur="1" fill="hold">
                                          <p:stCondLst>
                                            <p:cond delay="249"/>
                                          </p:stCondLst>
                                        </p:cTn>
                                        <p:tgtEl>
                                          <p:spTgt spid="13"/>
                                        </p:tgtEl>
                                        <p:attrNameLst>
                                          <p:attrName>style.visibility</p:attrName>
                                        </p:attrNameLst>
                                      </p:cBhvr>
                                      <p:to>
                                        <p:strVal val="hidden"/>
                                      </p:to>
                                    </p:set>
                                  </p:childTnLst>
                                </p:cTn>
                              </p:par>
                            </p:childTnLst>
                          </p:cTn>
                        </p:par>
                        <p:par>
                          <p:cTn id="44" fill="hold">
                            <p:stCondLst>
                              <p:cond delay="1750"/>
                            </p:stCondLst>
                            <p:childTnLst>
                              <p:par>
                                <p:cTn id="45" presetID="10" presetClass="entr" presetSubtype="0"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250"/>
                                        <p:tgtEl>
                                          <p:spTgt spid="17"/>
                                        </p:tgtEl>
                                      </p:cBhvr>
                                    </p:animEffect>
                                  </p:childTnLst>
                                </p:cTn>
                              </p:par>
                              <p:par>
                                <p:cTn id="48" presetID="10" presetClass="exit" presetSubtype="0" fill="hold" nodeType="withEffect">
                                  <p:stCondLst>
                                    <p:cond delay="0"/>
                                  </p:stCondLst>
                                  <p:childTnLst>
                                    <p:animEffect transition="out" filter="fade">
                                      <p:cBhvr>
                                        <p:cTn id="49" dur="250"/>
                                        <p:tgtEl>
                                          <p:spTgt spid="14"/>
                                        </p:tgtEl>
                                      </p:cBhvr>
                                    </p:animEffect>
                                    <p:set>
                                      <p:cBhvr>
                                        <p:cTn id="50" dur="1" fill="hold">
                                          <p:stCondLst>
                                            <p:cond delay="249"/>
                                          </p:stCondLst>
                                        </p:cTn>
                                        <p:tgtEl>
                                          <p:spTgt spid="14"/>
                                        </p:tgtEl>
                                        <p:attrNameLst>
                                          <p:attrName>style.visibility</p:attrName>
                                        </p:attrNameLst>
                                      </p:cBhvr>
                                      <p:to>
                                        <p:strVal val="hidden"/>
                                      </p:to>
                                    </p:set>
                                  </p:childTnLst>
                                </p:cTn>
                              </p:par>
                            </p:childTnLst>
                          </p:cTn>
                        </p:par>
                        <p:par>
                          <p:cTn id="51" fill="hold">
                            <p:stCondLst>
                              <p:cond delay="2000"/>
                            </p:stCondLst>
                            <p:childTnLst>
                              <p:par>
                                <p:cTn id="52" presetID="10" presetClass="exit" presetSubtype="0" fill="hold" nodeType="afterEffect">
                                  <p:stCondLst>
                                    <p:cond delay="0"/>
                                  </p:stCondLst>
                                  <p:childTnLst>
                                    <p:animEffect transition="out" filter="fade">
                                      <p:cBhvr>
                                        <p:cTn id="53" dur="250"/>
                                        <p:tgtEl>
                                          <p:spTgt spid="15"/>
                                        </p:tgtEl>
                                      </p:cBhvr>
                                    </p:animEffect>
                                    <p:set>
                                      <p:cBhvr>
                                        <p:cTn id="54" dur="1" fill="hold">
                                          <p:stCondLst>
                                            <p:cond delay="249"/>
                                          </p:stCondLst>
                                        </p:cTn>
                                        <p:tgtEl>
                                          <p:spTgt spid="15"/>
                                        </p:tgtEl>
                                        <p:attrNameLst>
                                          <p:attrName>style.visibility</p:attrName>
                                        </p:attrNameLst>
                                      </p:cBhvr>
                                      <p:to>
                                        <p:strVal val="hidden"/>
                                      </p:to>
                                    </p:set>
                                  </p:childTnLst>
                                </p:cTn>
                              </p:par>
                            </p:childTnLst>
                          </p:cTn>
                        </p:par>
                        <p:par>
                          <p:cTn id="55" fill="hold">
                            <p:stCondLst>
                              <p:cond delay="2250"/>
                            </p:stCondLst>
                            <p:childTnLst>
                              <p:par>
                                <p:cTn id="56" presetID="10" presetClass="exit" presetSubtype="0" fill="hold" nodeType="afterEffect">
                                  <p:stCondLst>
                                    <p:cond delay="0"/>
                                  </p:stCondLst>
                                  <p:childTnLst>
                                    <p:animEffect transition="out" filter="fade">
                                      <p:cBhvr>
                                        <p:cTn id="57" dur="250"/>
                                        <p:tgtEl>
                                          <p:spTgt spid="16"/>
                                        </p:tgtEl>
                                      </p:cBhvr>
                                    </p:animEffect>
                                    <p:set>
                                      <p:cBhvr>
                                        <p:cTn id="58" dur="1" fill="hold">
                                          <p:stCondLst>
                                            <p:cond delay="249"/>
                                          </p:stCondLst>
                                        </p:cTn>
                                        <p:tgtEl>
                                          <p:spTgt spid="16"/>
                                        </p:tgtEl>
                                        <p:attrNameLst>
                                          <p:attrName>style.visibility</p:attrName>
                                        </p:attrNameLst>
                                      </p:cBhvr>
                                      <p:to>
                                        <p:strVal val="hidden"/>
                                      </p:to>
                                    </p:set>
                                  </p:childTnLst>
                                </p:cTn>
                              </p:par>
                            </p:childTnLst>
                          </p:cTn>
                        </p:par>
                        <p:par>
                          <p:cTn id="59" fill="hold">
                            <p:stCondLst>
                              <p:cond delay="2500"/>
                            </p:stCondLst>
                            <p:childTnLst>
                              <p:par>
                                <p:cTn id="60" presetID="10" presetClass="exit" presetSubtype="0" fill="hold" nodeType="afterEffect">
                                  <p:stCondLst>
                                    <p:cond delay="0"/>
                                  </p:stCondLst>
                                  <p:childTnLst>
                                    <p:animEffect transition="out" filter="fade">
                                      <p:cBhvr>
                                        <p:cTn id="61" dur="250"/>
                                        <p:tgtEl>
                                          <p:spTgt spid="17"/>
                                        </p:tgtEl>
                                      </p:cBhvr>
                                    </p:animEffect>
                                    <p:set>
                                      <p:cBhvr>
                                        <p:cTn id="62" dur="1" fill="hold">
                                          <p:stCondLst>
                                            <p:cond delay="24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ISO/IEC JTC 1 Big Data Study </a:t>
            </a:r>
            <a:r>
              <a:rPr lang="en-US" dirty="0" smtClean="0"/>
              <a:t>Group</a:t>
            </a:r>
            <a:endParaRPr lang="en-US" dirty="0"/>
          </a:p>
        </p:txBody>
      </p:sp>
      <p:sp>
        <p:nvSpPr>
          <p:cNvPr id="3" name="Content Placeholder 2"/>
          <p:cNvSpPr>
            <a:spLocks noGrp="1"/>
          </p:cNvSpPr>
          <p:nvPr>
            <p:ph idx="1"/>
          </p:nvPr>
        </p:nvSpPr>
        <p:spPr>
          <a:xfrm>
            <a:off x="685095" y="1295401"/>
            <a:ext cx="5180718" cy="4953001"/>
          </a:xfrm>
        </p:spPr>
        <p:txBody>
          <a:bodyPr>
            <a:noAutofit/>
          </a:bodyPr>
          <a:lstStyle/>
          <a:p>
            <a:pPr marL="0" indent="0">
              <a:buNone/>
            </a:pPr>
            <a:r>
              <a:rPr lang="en-US" sz="1700" b="1" dirty="0" smtClean="0">
                <a:solidFill>
                  <a:schemeClr val="accent3"/>
                </a:solidFill>
              </a:rPr>
              <a:t>Convener: </a:t>
            </a:r>
            <a:r>
              <a:rPr lang="en-US" sz="1700" b="1" dirty="0" smtClean="0">
                <a:solidFill>
                  <a:schemeClr val="accent3">
                    <a:lumMod val="40000"/>
                    <a:lumOff val="60000"/>
                  </a:schemeClr>
                </a:solidFill>
              </a:rPr>
              <a:t>Wo Chang, NIST</a:t>
            </a:r>
            <a:endParaRPr lang="en-US" sz="1700" b="1" dirty="0">
              <a:solidFill>
                <a:schemeClr val="accent3">
                  <a:lumMod val="40000"/>
                  <a:lumOff val="60000"/>
                </a:schemeClr>
              </a:solidFill>
            </a:endParaRPr>
          </a:p>
          <a:p>
            <a:pPr marL="0" indent="0">
              <a:buNone/>
            </a:pPr>
            <a:r>
              <a:rPr lang="en-US" sz="1700" b="1" dirty="0" smtClean="0">
                <a:solidFill>
                  <a:schemeClr val="accent3"/>
                </a:solidFill>
              </a:rPr>
              <a:t>Terms and References:</a:t>
            </a:r>
          </a:p>
          <a:p>
            <a:pPr marL="457200" indent="-457200">
              <a:buAutoNum type="arabicPeriod"/>
            </a:pPr>
            <a:r>
              <a:rPr lang="en-US" sz="1700" dirty="0" smtClean="0"/>
              <a:t>Survey the existing ICT landscape for key technologies and relevant standards/models/studies/use cases and scenarios for Big Data from JTC 1, ISO, IEC and other standards setting organizations</a:t>
            </a:r>
          </a:p>
          <a:p>
            <a:pPr marL="457200" indent="-457200">
              <a:buAutoNum type="arabicPeriod"/>
            </a:pPr>
            <a:r>
              <a:rPr lang="en-US" sz="1700" dirty="0" smtClean="0"/>
              <a:t>Identify key terms and definitions commonly used in the area of Big Data</a:t>
            </a:r>
          </a:p>
          <a:p>
            <a:pPr marL="457200" indent="-457200">
              <a:buAutoNum type="arabicPeriod"/>
            </a:pPr>
            <a:r>
              <a:rPr lang="en-US" sz="1700" dirty="0" smtClean="0"/>
              <a:t>Assess the current status of Big Data standardization market requirements, identify standards gaps, and propose standardization priorities to serve as a basis for future JTC 1 work</a:t>
            </a:r>
          </a:p>
          <a:p>
            <a:pPr marL="457200" indent="-457200">
              <a:buAutoNum type="arabicPeriod"/>
            </a:pPr>
            <a:r>
              <a:rPr lang="en-US" sz="1700" dirty="0" smtClean="0"/>
              <a:t>Provide a report with recommendations and other potential deliverables to the 2014 JTC1 Plenary</a:t>
            </a:r>
          </a:p>
        </p:txBody>
      </p:sp>
      <p:sp>
        <p:nvSpPr>
          <p:cNvPr id="5" name="Slide Number Placeholder 4"/>
          <p:cNvSpPr>
            <a:spLocks noGrp="1"/>
          </p:cNvSpPr>
          <p:nvPr>
            <p:ph type="sldNum" sz="quarter" idx="12"/>
          </p:nvPr>
        </p:nvSpPr>
        <p:spPr/>
        <p:txBody>
          <a:bodyPr/>
          <a:lstStyle/>
          <a:p>
            <a:fld id="{2A013F82-EE5E-44EE-A61D-E31C6657F26F}" type="slidenum">
              <a:rPr lang="en-US" smtClean="0"/>
              <a:t>30</a:t>
            </a:fld>
            <a:endParaRPr lang="en-US"/>
          </a:p>
        </p:txBody>
      </p:sp>
      <p:sp>
        <p:nvSpPr>
          <p:cNvPr id="6" name="Content Placeholder 2"/>
          <p:cNvSpPr txBox="1">
            <a:spLocks/>
          </p:cNvSpPr>
          <p:nvPr/>
        </p:nvSpPr>
        <p:spPr>
          <a:xfrm>
            <a:off x="6323012" y="1298448"/>
            <a:ext cx="5715000" cy="4953001"/>
          </a:xfrm>
          <a:prstGeom prst="rect">
            <a:avLst/>
          </a:prstGeom>
        </p:spPr>
        <p:txBody>
          <a:bodyPr vert="horz" lIns="91440" tIns="45720" rIns="91440" bIns="45720" rtlCol="0">
            <a:noAutofit/>
          </a:bodyPr>
          <a:lst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a:lstStyle>
          <a:p>
            <a:pPr marL="0" indent="0">
              <a:buNone/>
            </a:pPr>
            <a:r>
              <a:rPr lang="en-US" sz="1700" b="1" dirty="0" smtClean="0">
                <a:solidFill>
                  <a:schemeClr val="accent3"/>
                </a:solidFill>
              </a:rPr>
              <a:t>Focus Areas:</a:t>
            </a:r>
          </a:p>
          <a:p>
            <a:pPr marL="457200" indent="-457200">
              <a:lnSpc>
                <a:spcPct val="100000"/>
              </a:lnSpc>
              <a:spcBef>
                <a:spcPts val="600"/>
              </a:spcBef>
              <a:buFont typeface="Arial" pitchFamily="34" charset="0"/>
              <a:buAutoNum type="arabicPeriod"/>
            </a:pPr>
            <a:r>
              <a:rPr lang="en-US" sz="1700" dirty="0" smtClean="0"/>
              <a:t>Big Data Architecture / Infrastructure</a:t>
            </a:r>
          </a:p>
          <a:p>
            <a:pPr marL="457200" indent="-457200">
              <a:lnSpc>
                <a:spcPct val="100000"/>
              </a:lnSpc>
              <a:spcBef>
                <a:spcPts val="600"/>
              </a:spcBef>
              <a:buFont typeface="Arial" pitchFamily="34" charset="0"/>
              <a:buAutoNum type="arabicPeriod"/>
            </a:pPr>
            <a:r>
              <a:rPr lang="en-US" sz="1700" dirty="0" smtClean="0"/>
              <a:t>Big Data Security &amp; Privacy</a:t>
            </a:r>
          </a:p>
          <a:p>
            <a:pPr marL="457200" indent="-457200">
              <a:lnSpc>
                <a:spcPct val="100000"/>
              </a:lnSpc>
              <a:spcBef>
                <a:spcPts val="600"/>
              </a:spcBef>
              <a:buFont typeface="Arial" pitchFamily="34" charset="0"/>
              <a:buAutoNum type="arabicPeriod"/>
            </a:pPr>
            <a:r>
              <a:rPr lang="en-US" sz="1700" dirty="0" smtClean="0"/>
              <a:t>Big Data Analytics</a:t>
            </a:r>
          </a:p>
          <a:p>
            <a:pPr marL="457200" indent="-457200">
              <a:lnSpc>
                <a:spcPct val="100000"/>
              </a:lnSpc>
              <a:spcBef>
                <a:spcPts val="600"/>
              </a:spcBef>
              <a:buFont typeface="Arial" pitchFamily="34" charset="0"/>
              <a:buAutoNum type="arabicPeriod"/>
            </a:pPr>
            <a:r>
              <a:rPr lang="en-US" sz="1700" dirty="0" smtClean="0"/>
              <a:t>Big Data Applications &amp; Tools</a:t>
            </a:r>
          </a:p>
          <a:p>
            <a:pPr marL="457200" indent="-457200">
              <a:lnSpc>
                <a:spcPct val="100000"/>
              </a:lnSpc>
              <a:spcBef>
                <a:spcPts val="600"/>
              </a:spcBef>
              <a:buFont typeface="Arial" pitchFamily="34" charset="0"/>
              <a:buAutoNum type="arabicPeriod"/>
            </a:pPr>
            <a:r>
              <a:rPr lang="en-US" sz="1700" dirty="0" smtClean="0"/>
              <a:t>Big Data Management</a:t>
            </a:r>
            <a:br>
              <a:rPr lang="en-US" sz="1700" dirty="0" smtClean="0"/>
            </a:br>
            <a:r>
              <a:rPr lang="en-US" sz="500" dirty="0" smtClean="0"/>
              <a:t> </a:t>
            </a:r>
            <a:endParaRPr lang="en-US" sz="1700" dirty="0"/>
          </a:p>
          <a:p>
            <a:pPr marL="0" indent="0">
              <a:lnSpc>
                <a:spcPct val="120000"/>
              </a:lnSpc>
              <a:spcBef>
                <a:spcPts val="600"/>
              </a:spcBef>
              <a:buNone/>
            </a:pPr>
            <a:r>
              <a:rPr lang="en-US" sz="1700" b="1" dirty="0" smtClean="0">
                <a:solidFill>
                  <a:schemeClr val="accent3"/>
                </a:solidFill>
              </a:rPr>
              <a:t>Meetings (3 face-to-face + teleconferences):</a:t>
            </a:r>
            <a:br>
              <a:rPr lang="en-US" sz="1700" b="1" dirty="0" smtClean="0">
                <a:solidFill>
                  <a:schemeClr val="accent3"/>
                </a:solidFill>
              </a:rPr>
            </a:br>
            <a:r>
              <a:rPr lang="en-US" sz="1700" b="1" dirty="0" smtClean="0">
                <a:solidFill>
                  <a:schemeClr val="accent3">
                    <a:lumMod val="40000"/>
                    <a:lumOff val="60000"/>
                  </a:schemeClr>
                </a:solidFill>
              </a:rPr>
              <a:t>Format – 4 days (2 days workshop + 2 day meetings)</a:t>
            </a:r>
          </a:p>
          <a:p>
            <a:pPr marL="0" indent="0">
              <a:lnSpc>
                <a:spcPct val="100000"/>
              </a:lnSpc>
              <a:spcBef>
                <a:spcPts val="600"/>
              </a:spcBef>
              <a:buNone/>
            </a:pPr>
            <a:r>
              <a:rPr lang="en-US" sz="1700" dirty="0" smtClean="0"/>
              <a:t>March – U.S. </a:t>
            </a:r>
            <a:r>
              <a:rPr lang="en-US" sz="1700" dirty="0" smtClean="0">
                <a:solidFill>
                  <a:schemeClr val="accent1"/>
                </a:solidFill>
                <a:sym typeface="Wingdings"/>
              </a:rPr>
              <a:t></a:t>
            </a:r>
            <a:r>
              <a:rPr lang="en-US" sz="1700" dirty="0" smtClean="0">
                <a:sym typeface="Wingdings"/>
              </a:rPr>
              <a:t> May</a:t>
            </a:r>
            <a:r>
              <a:rPr lang="en-US" sz="1700" dirty="0" smtClean="0"/>
              <a:t> </a:t>
            </a:r>
            <a:r>
              <a:rPr lang="en-US" sz="1700" dirty="0"/>
              <a:t>– </a:t>
            </a:r>
            <a:r>
              <a:rPr lang="en-US" sz="1700" dirty="0" smtClean="0"/>
              <a:t>Europe </a:t>
            </a:r>
            <a:r>
              <a:rPr lang="en-US" sz="1700" dirty="0">
                <a:solidFill>
                  <a:schemeClr val="accent1"/>
                </a:solidFill>
                <a:sym typeface="Wingdings"/>
              </a:rPr>
              <a:t></a:t>
            </a:r>
            <a:r>
              <a:rPr lang="en-US" sz="1700" dirty="0">
                <a:sym typeface="Wingdings"/>
              </a:rPr>
              <a:t> </a:t>
            </a:r>
            <a:r>
              <a:rPr lang="en-US" sz="1700" dirty="0" smtClean="0"/>
              <a:t>June </a:t>
            </a:r>
            <a:r>
              <a:rPr lang="en-US" sz="1700" dirty="0"/>
              <a:t>– </a:t>
            </a:r>
            <a:r>
              <a:rPr lang="en-US" sz="1700" dirty="0" smtClean="0"/>
              <a:t>Asia</a:t>
            </a:r>
            <a:br>
              <a:rPr lang="en-US" sz="1700" dirty="0" smtClean="0"/>
            </a:br>
            <a:r>
              <a:rPr lang="en-US" sz="500" dirty="0" smtClean="0"/>
              <a:t> </a:t>
            </a:r>
            <a:endParaRPr lang="en-US" sz="1700" dirty="0" smtClean="0"/>
          </a:p>
          <a:p>
            <a:pPr marL="0" indent="0">
              <a:lnSpc>
                <a:spcPct val="100000"/>
              </a:lnSpc>
              <a:spcBef>
                <a:spcPts val="600"/>
              </a:spcBef>
              <a:buNone/>
            </a:pPr>
            <a:r>
              <a:rPr lang="en-US" sz="1700" b="1" dirty="0">
                <a:solidFill>
                  <a:schemeClr val="accent3"/>
                </a:solidFill>
              </a:rPr>
              <a:t>Additional Notes:</a:t>
            </a:r>
            <a:endParaRPr lang="en-US" sz="1700" dirty="0"/>
          </a:p>
          <a:p>
            <a:pPr marL="457200" indent="-457200">
              <a:lnSpc>
                <a:spcPct val="100000"/>
              </a:lnSpc>
              <a:spcBef>
                <a:spcPts val="600"/>
              </a:spcBef>
              <a:buAutoNum type="arabicPeriod"/>
            </a:pPr>
            <a:r>
              <a:rPr lang="en-US" sz="1700" dirty="0"/>
              <a:t>Workshop papers will go into NIST Special Publication</a:t>
            </a:r>
          </a:p>
          <a:p>
            <a:pPr marL="457200" indent="-457200">
              <a:lnSpc>
                <a:spcPct val="100000"/>
              </a:lnSpc>
              <a:spcBef>
                <a:spcPts val="600"/>
              </a:spcBef>
              <a:buAutoNum type="arabicPeriod"/>
            </a:pPr>
            <a:r>
              <a:rPr lang="en-US" sz="1700" dirty="0"/>
              <a:t>High-quality papers may go into ACM Conference Proceedings (in process)</a:t>
            </a:r>
          </a:p>
          <a:p>
            <a:pPr marL="457200" indent="-457200">
              <a:lnSpc>
                <a:spcPct val="100000"/>
              </a:lnSpc>
              <a:spcBef>
                <a:spcPts val="600"/>
              </a:spcBef>
              <a:buAutoNum type="arabicPeriod"/>
            </a:pPr>
            <a:r>
              <a:rPr lang="en-US" sz="1700" dirty="0"/>
              <a:t>Report due in September, </a:t>
            </a:r>
            <a:r>
              <a:rPr lang="en-US" sz="1700" dirty="0" smtClean="0"/>
              <a:t>2014</a:t>
            </a:r>
          </a:p>
        </p:txBody>
      </p:sp>
      <p:sp>
        <p:nvSpPr>
          <p:cNvPr id="8"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Tree>
    <p:extLst>
      <p:ext uri="{BB962C8B-B14F-4D97-AF65-F5344CB8AC3E}">
        <p14:creationId xmlns:p14="http://schemas.microsoft.com/office/powerpoint/2010/main" val="24051599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Earth Science Information Partners (ESIP)</a:t>
            </a:r>
          </a:p>
        </p:txBody>
      </p:sp>
      <p:sp>
        <p:nvSpPr>
          <p:cNvPr id="5" name="Slide Number Placeholder 4"/>
          <p:cNvSpPr>
            <a:spLocks noGrp="1"/>
          </p:cNvSpPr>
          <p:nvPr>
            <p:ph type="sldNum" sz="quarter" idx="12"/>
          </p:nvPr>
        </p:nvSpPr>
        <p:spPr/>
        <p:txBody>
          <a:bodyPr/>
          <a:lstStyle/>
          <a:p>
            <a:fld id="{2A013F82-EE5E-44EE-A61D-E31C6657F26F}" type="slidenum">
              <a:rPr lang="en-US" smtClean="0"/>
              <a:t>31</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8" name="Content Placeholder 7"/>
          <p:cNvSpPr txBox="1">
            <a:spLocks noGrp="1"/>
          </p:cNvSpPr>
          <p:nvPr>
            <p:ph idx="1"/>
          </p:nvPr>
        </p:nvSpPr>
        <p:spPr>
          <a:xfrm>
            <a:off x="685094" y="1295401"/>
            <a:ext cx="10819519" cy="1652760"/>
          </a:xfrm>
          <a:prstGeom prst="rect">
            <a:avLst/>
          </a:prstGeom>
          <a:noFill/>
        </p:spPr>
        <p:txBody>
          <a:bodyPr wrap="square" rtlCol="0">
            <a:spAutoFit/>
          </a:bodyPr>
          <a:lstStyle/>
          <a:p>
            <a:r>
              <a:rPr lang="en-US" i="1" dirty="0" smtClean="0"/>
              <a:t>“…participation </a:t>
            </a:r>
            <a:r>
              <a:rPr lang="en-US" i="1" dirty="0"/>
              <a:t>in the ESIP Federation is beneficial because it provides an intellectual commons to expose, gather and </a:t>
            </a:r>
            <a:r>
              <a:rPr lang="en-US" i="1" dirty="0">
                <a:solidFill>
                  <a:srgbClr val="FFC000"/>
                </a:solidFill>
              </a:rPr>
              <a:t>enhance</a:t>
            </a:r>
            <a:r>
              <a:rPr lang="en-US" i="1" dirty="0"/>
              <a:t> in-house capabilities in support of an organization’s own </a:t>
            </a:r>
            <a:r>
              <a:rPr lang="en-US" i="1" dirty="0" smtClean="0"/>
              <a:t>mandate.”</a:t>
            </a:r>
          </a:p>
          <a:p>
            <a:pPr marL="0" indent="0" algn="r">
              <a:buNone/>
            </a:pPr>
            <a:r>
              <a:rPr lang="en-US" dirty="0"/>
              <a:t>Source: http://www.esipfed.org/</a:t>
            </a:r>
          </a:p>
        </p:txBody>
      </p:sp>
    </p:spTree>
    <p:extLst>
      <p:ext uri="{BB962C8B-B14F-4D97-AF65-F5344CB8AC3E}">
        <p14:creationId xmlns:p14="http://schemas.microsoft.com/office/powerpoint/2010/main" val="230173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Earth Science Information Partners (ESIP)</a:t>
            </a:r>
          </a:p>
        </p:txBody>
      </p:sp>
      <p:sp>
        <p:nvSpPr>
          <p:cNvPr id="5" name="Slide Number Placeholder 4"/>
          <p:cNvSpPr>
            <a:spLocks noGrp="1"/>
          </p:cNvSpPr>
          <p:nvPr>
            <p:ph type="sldNum" sz="quarter" idx="12"/>
          </p:nvPr>
        </p:nvSpPr>
        <p:spPr/>
        <p:txBody>
          <a:bodyPr/>
          <a:lstStyle/>
          <a:p>
            <a:fld id="{2A013F82-EE5E-44EE-A61D-E31C6657F26F}" type="slidenum">
              <a:rPr lang="en-US" smtClean="0"/>
              <a:t>32</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8" name="Content Placeholder 7"/>
          <p:cNvSpPr txBox="1">
            <a:spLocks noGrp="1"/>
          </p:cNvSpPr>
          <p:nvPr>
            <p:ph idx="1"/>
          </p:nvPr>
        </p:nvSpPr>
        <p:spPr>
          <a:xfrm>
            <a:off x="685094" y="1295401"/>
            <a:ext cx="10819519" cy="1652760"/>
          </a:xfrm>
          <a:prstGeom prst="rect">
            <a:avLst/>
          </a:prstGeom>
          <a:noFill/>
        </p:spPr>
        <p:txBody>
          <a:bodyPr wrap="square" rtlCol="0">
            <a:spAutoFit/>
          </a:bodyPr>
          <a:lstStyle/>
          <a:p>
            <a:r>
              <a:rPr lang="en-US" i="1" dirty="0" smtClean="0"/>
              <a:t>“…participation </a:t>
            </a:r>
            <a:r>
              <a:rPr lang="en-US" i="1" dirty="0"/>
              <a:t>in the ESIP Federation is beneficial because it provides an intellectual </a:t>
            </a:r>
            <a:r>
              <a:rPr lang="en-US" i="1" dirty="0">
                <a:solidFill>
                  <a:srgbClr val="FFC000"/>
                </a:solidFill>
              </a:rPr>
              <a:t>commons</a:t>
            </a:r>
            <a:r>
              <a:rPr lang="en-US" i="1" dirty="0"/>
              <a:t> to expose, gather and </a:t>
            </a:r>
            <a:r>
              <a:rPr lang="en-US" i="1" dirty="0">
                <a:solidFill>
                  <a:srgbClr val="FFC000"/>
                </a:solidFill>
              </a:rPr>
              <a:t>enhance</a:t>
            </a:r>
            <a:r>
              <a:rPr lang="en-US" i="1" dirty="0"/>
              <a:t> in-house capabilities in support of an organization’s own </a:t>
            </a:r>
            <a:r>
              <a:rPr lang="en-US" i="1" dirty="0" smtClean="0"/>
              <a:t>mandate.”</a:t>
            </a:r>
          </a:p>
          <a:p>
            <a:pPr marL="0" indent="0" algn="r">
              <a:buNone/>
            </a:pPr>
            <a:r>
              <a:rPr lang="en-US" dirty="0"/>
              <a:t>Source: http://www.esipfed.org/</a:t>
            </a:r>
          </a:p>
        </p:txBody>
      </p:sp>
    </p:spTree>
    <p:extLst>
      <p:ext uri="{BB962C8B-B14F-4D97-AF65-F5344CB8AC3E}">
        <p14:creationId xmlns:p14="http://schemas.microsoft.com/office/powerpoint/2010/main" val="26409445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fontScale="90000"/>
          </a:bodyPr>
          <a:lstStyle/>
          <a:p>
            <a:r>
              <a:rPr lang="en-US" dirty="0"/>
              <a:t>RDA Big Data Infrastructure WG (RDA + NIST Big Data PWG) </a:t>
            </a:r>
          </a:p>
        </p:txBody>
      </p:sp>
      <p:sp>
        <p:nvSpPr>
          <p:cNvPr id="5" name="Slide Number Placeholder 4"/>
          <p:cNvSpPr>
            <a:spLocks noGrp="1"/>
          </p:cNvSpPr>
          <p:nvPr>
            <p:ph type="sldNum" sz="quarter" idx="12"/>
          </p:nvPr>
        </p:nvSpPr>
        <p:spPr/>
        <p:txBody>
          <a:bodyPr/>
          <a:lstStyle/>
          <a:p>
            <a:fld id="{2A013F82-EE5E-44EE-A61D-E31C6657F26F}" type="slidenum">
              <a:rPr lang="en-US" smtClean="0"/>
              <a:t>33</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8" name="Content Placeholder 7"/>
          <p:cNvSpPr txBox="1">
            <a:spLocks noGrp="1"/>
          </p:cNvSpPr>
          <p:nvPr>
            <p:ph idx="1"/>
          </p:nvPr>
        </p:nvSpPr>
        <p:spPr>
          <a:xfrm>
            <a:off x="685094" y="1295401"/>
            <a:ext cx="10819519" cy="2751522"/>
          </a:xfrm>
          <a:prstGeom prst="rect">
            <a:avLst/>
          </a:prstGeom>
          <a:noFill/>
        </p:spPr>
        <p:txBody>
          <a:bodyPr wrap="square" rtlCol="0">
            <a:spAutoFit/>
          </a:bodyPr>
          <a:lstStyle/>
          <a:p>
            <a:pPr marL="3175" indent="0">
              <a:buNone/>
            </a:pPr>
            <a:r>
              <a:rPr lang="en-US" dirty="0"/>
              <a:t>The focus of the Research Data Alliance (RDA)’s BDI-WG is to establish </a:t>
            </a:r>
            <a:r>
              <a:rPr lang="en-US" i="1" dirty="0">
                <a:solidFill>
                  <a:srgbClr val="FFC000"/>
                </a:solidFill>
              </a:rPr>
              <a:t>best practices implementation guidelines</a:t>
            </a:r>
            <a:r>
              <a:rPr lang="en-US" dirty="0">
                <a:solidFill>
                  <a:schemeClr val="accent6">
                    <a:lumMod val="75000"/>
                  </a:schemeClr>
                </a:solidFill>
              </a:rPr>
              <a:t> </a:t>
            </a:r>
            <a:r>
              <a:rPr lang="en-US" dirty="0"/>
              <a:t>for how to deploy and manage big data applications using NIST Big Data Public Working Group’s Reference Architecture and other big data architectures along with best technologies available today to meet the ever challenging big data application demands. The rate at which data volumes, speeds, and complexity are growing requires new forms of computing infrastructure to enable breakthrough discoveries and innovation in ways that enhance economic security and improve quality of life.</a:t>
            </a:r>
          </a:p>
        </p:txBody>
      </p:sp>
    </p:spTree>
    <p:extLst>
      <p:ext uri="{BB962C8B-B14F-4D97-AF65-F5344CB8AC3E}">
        <p14:creationId xmlns:p14="http://schemas.microsoft.com/office/powerpoint/2010/main" val="32324377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NBD-PWG and BDI-WG Tasks and Deliverables</a:t>
            </a:r>
          </a:p>
        </p:txBody>
      </p:sp>
      <p:sp>
        <p:nvSpPr>
          <p:cNvPr id="5" name="Slide Number Placeholder 4"/>
          <p:cNvSpPr>
            <a:spLocks noGrp="1"/>
          </p:cNvSpPr>
          <p:nvPr>
            <p:ph type="sldNum" sz="quarter" idx="12"/>
          </p:nvPr>
        </p:nvSpPr>
        <p:spPr/>
        <p:txBody>
          <a:bodyPr/>
          <a:lstStyle/>
          <a:p>
            <a:fld id="{2A013F82-EE5E-44EE-A61D-E31C6657F26F}" type="slidenum">
              <a:rPr lang="en-US" smtClean="0"/>
              <a:t>34</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9" name="Content Placeholder 4"/>
          <p:cNvSpPr txBox="1">
            <a:spLocks/>
          </p:cNvSpPr>
          <p:nvPr/>
        </p:nvSpPr>
        <p:spPr>
          <a:xfrm>
            <a:off x="399288" y="1333678"/>
            <a:ext cx="10571924" cy="3169920"/>
          </a:xfrm>
          <a:prstGeom prst="rect">
            <a:avLst/>
          </a:prstGeom>
        </p:spPr>
        <p:txBody>
          <a:bodyPr>
            <a:noAutofit/>
          </a:bodyPr>
          <a:lstStyle>
            <a:lvl1pPr marL="231775" indent="-231775" algn="l" defTabSz="914400" rtl="0" eaLnBrk="1" latinLnBrk="0" hangingPunct="1">
              <a:spcBef>
                <a:spcPct val="20000"/>
              </a:spcBef>
              <a:buClr>
                <a:schemeClr val="tx2"/>
              </a:buClr>
              <a:buFont typeface="Arial"/>
              <a:buChar char="•"/>
              <a:defRPr lang="en-US" sz="2200" kern="1200">
                <a:solidFill>
                  <a:schemeClr val="tx1"/>
                </a:solidFill>
                <a:latin typeface="Franklin Gothic Medium" pitchFamily="34" charset="0"/>
                <a:ea typeface="+mn-ea"/>
                <a:cs typeface="Arial" pitchFamily="34" charset="0"/>
              </a:defRPr>
            </a:lvl1pPr>
            <a:lvl2pPr marL="571500" indent="-228600" algn="l" defTabSz="914400" rtl="0" eaLnBrk="1" latinLnBrk="0" hangingPunct="1">
              <a:spcBef>
                <a:spcPct val="20000"/>
              </a:spcBef>
              <a:buClr>
                <a:schemeClr val="bg1">
                  <a:lumMod val="65000"/>
                </a:schemeClr>
              </a:buClr>
              <a:buFont typeface="Arial" pitchFamily="34" charset="0"/>
              <a:buChar char="–"/>
              <a:defRPr sz="2000" kern="1200">
                <a:solidFill>
                  <a:schemeClr val="tx1"/>
                </a:solidFill>
                <a:latin typeface="Franklin Gothic Medium" pitchFamily="34" charset="0"/>
                <a:ea typeface="+mn-ea"/>
                <a:cs typeface="Arial" pitchFamily="34" charset="0"/>
              </a:defRPr>
            </a:lvl2pPr>
            <a:lvl3pPr marL="914400" indent="-171450" algn="l" defTabSz="914400" rtl="0" eaLnBrk="1" latinLnBrk="0" hangingPunct="1">
              <a:spcBef>
                <a:spcPct val="20000"/>
              </a:spcBef>
              <a:buClr>
                <a:schemeClr val="tx2">
                  <a:lumMod val="40000"/>
                  <a:lumOff val="60000"/>
                </a:schemeClr>
              </a:buClr>
              <a:buSzPct val="80000"/>
              <a:buFont typeface="Arial"/>
              <a:buChar char="•"/>
              <a:tabLst/>
              <a:defRPr sz="1800" kern="1200">
                <a:solidFill>
                  <a:schemeClr val="tx1"/>
                </a:solidFill>
                <a:latin typeface="Franklin Gothic Medium" pitchFamily="34" charset="0"/>
                <a:ea typeface="+mn-ea"/>
                <a:cs typeface="Arial" pitchFamily="34" charset="0"/>
              </a:defRPr>
            </a:lvl3pPr>
            <a:lvl4pPr marL="1200150" indent="-171450" algn="l" defTabSz="914400" rtl="0" eaLnBrk="1" latinLnBrk="0" hangingPunct="1">
              <a:spcBef>
                <a:spcPct val="20000"/>
              </a:spcBef>
              <a:buClr>
                <a:schemeClr val="bg1">
                  <a:lumMod val="75000"/>
                </a:schemeClr>
              </a:buClr>
              <a:buFont typeface="Arial" pitchFamily="34" charset="0"/>
              <a:buChar char="–"/>
              <a:defRPr sz="1600" kern="1200">
                <a:solidFill>
                  <a:schemeClr val="tx1"/>
                </a:solidFill>
                <a:latin typeface="Franklin Gothic Medium"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r>
              <a:rPr kumimoji="0" lang="en-US" sz="2200" b="1" i="1" u="none" strike="noStrike" kern="1200" cap="none" spc="0" normalizeH="0" baseline="0" noProof="0" dirty="0" smtClean="0">
                <a:ln>
                  <a:noFill/>
                </a:ln>
                <a:effectLst/>
                <a:uLnTx/>
                <a:uFillTx/>
                <a:latin typeface="Franklin Gothic Medium" pitchFamily="34" charset="0"/>
                <a:cs typeface="Arial" pitchFamily="34" charset="0"/>
              </a:rPr>
              <a:t>NBD-PWG Tasks</a:t>
            </a:r>
            <a:endParaRPr kumimoji="0" lang="en-US" sz="2200" b="0" i="0" u="none" strike="noStrike" kern="1200" cap="none" spc="0" normalizeH="0" baseline="0" noProof="0" dirty="0" smtClean="0">
              <a:ln>
                <a:noFill/>
              </a:ln>
              <a:effectLst/>
              <a:uLnTx/>
              <a:uFillTx/>
              <a:latin typeface="Franklin Gothic Medium" pitchFamily="34" charset="0"/>
              <a:cs typeface="Arial" pitchFamily="34" charset="0"/>
            </a:endParaRP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Select/identify unique Big Data scenarios from the submitted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use case submitters to identify unique Big Data scenarios and requirements for actual implementations. This includes security and privacy concerns and requirements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the BDI-WG to develop high-level interface calls between RA key components by learning how the low-level implementation work</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Establish preliminary high-level interface abstraction between RA key components</a:t>
            </a:r>
          </a:p>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endParaRPr kumimoji="0" lang="en-US" sz="800" b="0" i="0" u="none" strike="noStrike" kern="1200" cap="none" spc="0" normalizeH="0" baseline="0" noProof="0" dirty="0" smtClean="0">
              <a:ln>
                <a:noFill/>
              </a:ln>
              <a:effectLst/>
              <a:uLnTx/>
              <a:uFillTx/>
              <a:latin typeface="Franklin Gothic Medium" pitchFamily="34" charset="0"/>
              <a:cs typeface="Arial" pitchFamily="34" charset="0"/>
            </a:endParaRPr>
          </a:p>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r>
              <a:rPr kumimoji="0" lang="en-US" sz="2200" b="1" i="1" u="none" strike="noStrike" kern="1200" cap="none" spc="0" normalizeH="0" baseline="0" noProof="0" dirty="0" smtClean="0">
                <a:ln>
                  <a:noFill/>
                </a:ln>
                <a:effectLst/>
                <a:uLnTx/>
                <a:uFillTx/>
                <a:latin typeface="Franklin Gothic Medium" pitchFamily="34" charset="0"/>
                <a:cs typeface="Arial" pitchFamily="34" charset="0"/>
              </a:rPr>
              <a:t>BDI-WG Tasks</a:t>
            </a:r>
            <a:endParaRPr kumimoji="0" lang="en-US" sz="2200" b="0" i="0" u="none" strike="noStrike" kern="1200" cap="none" spc="0" normalizeH="0" baseline="0" noProof="0" dirty="0" smtClean="0">
              <a:ln>
                <a:noFill/>
              </a:ln>
              <a:effectLst/>
              <a:uLnTx/>
              <a:uFillTx/>
              <a:latin typeface="Franklin Gothic Medium" pitchFamily="34" charset="0"/>
              <a:cs typeface="Arial" pitchFamily="34" charset="0"/>
            </a:endParaRP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NBD-PWG to understand the RA structure and identified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Identify best Big Data technologies and solutions to implement the identified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the use case submitters to implement their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Document the implementation process</a:t>
            </a:r>
          </a:p>
          <a:p>
            <a:pPr marL="3175"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endParaRPr kumimoji="0" lang="en-US" sz="2200" b="0" i="0" u="none" strike="noStrike" kern="1200" cap="none" spc="0" normalizeH="0" baseline="0" noProof="0" dirty="0">
              <a:ln>
                <a:noFill/>
              </a:ln>
              <a:effectLst/>
              <a:uLnTx/>
              <a:uFillTx/>
              <a:latin typeface="Franklin Gothic Medium" pitchFamily="34" charset="0"/>
              <a:cs typeface="Arial" pitchFamily="34" charset="0"/>
            </a:endParaRPr>
          </a:p>
        </p:txBody>
      </p:sp>
    </p:spTree>
    <p:extLst>
      <p:ext uri="{BB962C8B-B14F-4D97-AF65-F5344CB8AC3E}">
        <p14:creationId xmlns:p14="http://schemas.microsoft.com/office/powerpoint/2010/main" val="33917902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2A013F82-EE5E-44EE-A61D-E31C6657F26F}" type="slidenum">
              <a:rPr lang="en-US" smtClean="0"/>
              <a:t>35</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988" y="304800"/>
            <a:ext cx="9085262" cy="6105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9" name="Oval 158"/>
          <p:cNvSpPr/>
          <p:nvPr/>
        </p:nvSpPr>
        <p:spPr>
          <a:xfrm>
            <a:off x="2513012" y="2605086"/>
            <a:ext cx="6629400" cy="3948114"/>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377918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NBD-PWG and BDI-WG Tasks and Deliverables</a:t>
            </a:r>
          </a:p>
        </p:txBody>
      </p:sp>
      <p:sp>
        <p:nvSpPr>
          <p:cNvPr id="5" name="Slide Number Placeholder 4"/>
          <p:cNvSpPr>
            <a:spLocks noGrp="1"/>
          </p:cNvSpPr>
          <p:nvPr>
            <p:ph type="sldNum" sz="quarter" idx="12"/>
          </p:nvPr>
        </p:nvSpPr>
        <p:spPr/>
        <p:txBody>
          <a:bodyPr/>
          <a:lstStyle/>
          <a:p>
            <a:fld id="{2A013F82-EE5E-44EE-A61D-E31C6657F26F}" type="slidenum">
              <a:rPr lang="en-US" smtClean="0"/>
              <a:t>36</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9" name="Content Placeholder 4"/>
          <p:cNvSpPr txBox="1">
            <a:spLocks/>
          </p:cNvSpPr>
          <p:nvPr/>
        </p:nvSpPr>
        <p:spPr>
          <a:xfrm>
            <a:off x="399288" y="1333678"/>
            <a:ext cx="10571924" cy="3169920"/>
          </a:xfrm>
          <a:prstGeom prst="rect">
            <a:avLst/>
          </a:prstGeom>
        </p:spPr>
        <p:txBody>
          <a:bodyPr>
            <a:noAutofit/>
          </a:bodyPr>
          <a:lstStyle>
            <a:lvl1pPr marL="231775" indent="-231775" algn="l" defTabSz="914400" rtl="0" eaLnBrk="1" latinLnBrk="0" hangingPunct="1">
              <a:spcBef>
                <a:spcPct val="20000"/>
              </a:spcBef>
              <a:buClr>
                <a:schemeClr val="tx2"/>
              </a:buClr>
              <a:buFont typeface="Arial"/>
              <a:buChar char="•"/>
              <a:defRPr lang="en-US" sz="2200" kern="1200">
                <a:solidFill>
                  <a:schemeClr val="tx1"/>
                </a:solidFill>
                <a:latin typeface="Franklin Gothic Medium" pitchFamily="34" charset="0"/>
                <a:ea typeface="+mn-ea"/>
                <a:cs typeface="Arial" pitchFamily="34" charset="0"/>
              </a:defRPr>
            </a:lvl1pPr>
            <a:lvl2pPr marL="571500" indent="-228600" algn="l" defTabSz="914400" rtl="0" eaLnBrk="1" latinLnBrk="0" hangingPunct="1">
              <a:spcBef>
                <a:spcPct val="20000"/>
              </a:spcBef>
              <a:buClr>
                <a:schemeClr val="bg1">
                  <a:lumMod val="65000"/>
                </a:schemeClr>
              </a:buClr>
              <a:buFont typeface="Arial" pitchFamily="34" charset="0"/>
              <a:buChar char="–"/>
              <a:defRPr sz="2000" kern="1200">
                <a:solidFill>
                  <a:schemeClr val="tx1"/>
                </a:solidFill>
                <a:latin typeface="Franklin Gothic Medium" pitchFamily="34" charset="0"/>
                <a:ea typeface="+mn-ea"/>
                <a:cs typeface="Arial" pitchFamily="34" charset="0"/>
              </a:defRPr>
            </a:lvl2pPr>
            <a:lvl3pPr marL="914400" indent="-171450" algn="l" defTabSz="914400" rtl="0" eaLnBrk="1" latinLnBrk="0" hangingPunct="1">
              <a:spcBef>
                <a:spcPct val="20000"/>
              </a:spcBef>
              <a:buClr>
                <a:schemeClr val="tx2">
                  <a:lumMod val="40000"/>
                  <a:lumOff val="60000"/>
                </a:schemeClr>
              </a:buClr>
              <a:buSzPct val="80000"/>
              <a:buFont typeface="Arial"/>
              <a:buChar char="•"/>
              <a:tabLst/>
              <a:defRPr sz="1800" kern="1200">
                <a:solidFill>
                  <a:schemeClr val="tx1"/>
                </a:solidFill>
                <a:latin typeface="Franklin Gothic Medium" pitchFamily="34" charset="0"/>
                <a:ea typeface="+mn-ea"/>
                <a:cs typeface="Arial" pitchFamily="34" charset="0"/>
              </a:defRPr>
            </a:lvl3pPr>
            <a:lvl4pPr marL="1200150" indent="-171450" algn="l" defTabSz="914400" rtl="0" eaLnBrk="1" latinLnBrk="0" hangingPunct="1">
              <a:spcBef>
                <a:spcPct val="20000"/>
              </a:spcBef>
              <a:buClr>
                <a:schemeClr val="bg1">
                  <a:lumMod val="75000"/>
                </a:schemeClr>
              </a:buClr>
              <a:buFont typeface="Arial" pitchFamily="34" charset="0"/>
              <a:buChar char="–"/>
              <a:defRPr sz="1600" kern="1200">
                <a:solidFill>
                  <a:schemeClr val="tx1"/>
                </a:solidFill>
                <a:latin typeface="Franklin Gothic Medium"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r>
              <a:rPr kumimoji="0" lang="en-US" sz="2200" b="1" i="1" u="none" strike="noStrike" kern="1200" cap="none" spc="0" normalizeH="0" baseline="0" noProof="0" dirty="0" smtClean="0">
                <a:ln>
                  <a:noFill/>
                </a:ln>
                <a:effectLst/>
                <a:uLnTx/>
                <a:uFillTx/>
                <a:latin typeface="Franklin Gothic Medium" pitchFamily="34" charset="0"/>
                <a:cs typeface="Arial" pitchFamily="34" charset="0"/>
              </a:rPr>
              <a:t>NBD-PWG Tasks</a:t>
            </a:r>
            <a:endParaRPr kumimoji="0" lang="en-US" sz="2200" b="0" i="0" u="none" strike="noStrike" kern="1200" cap="none" spc="0" normalizeH="0" baseline="0" noProof="0" dirty="0" smtClean="0">
              <a:ln>
                <a:noFill/>
              </a:ln>
              <a:effectLst/>
              <a:uLnTx/>
              <a:uFillTx/>
              <a:latin typeface="Franklin Gothic Medium" pitchFamily="34" charset="0"/>
              <a:cs typeface="Arial" pitchFamily="34" charset="0"/>
            </a:endParaRP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Select/identify unique Big Data scenarios from the submitted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use case submitters to identify unique Big Data scenarios and requirements for actual implementations. This includes security and privacy concerns and requirements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the BDI-WG to develop high-level interface calls between RA key components by learning how the low-level implementation work</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Establish preliminary high-level interface abstraction between RA key components</a:t>
            </a:r>
          </a:p>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endParaRPr kumimoji="0" lang="en-US" sz="800" b="0" i="0" u="none" strike="noStrike" kern="1200" cap="none" spc="0" normalizeH="0" baseline="0" noProof="0" dirty="0" smtClean="0">
              <a:ln>
                <a:noFill/>
              </a:ln>
              <a:effectLst/>
              <a:uLnTx/>
              <a:uFillTx/>
              <a:latin typeface="Franklin Gothic Medium" pitchFamily="34" charset="0"/>
              <a:cs typeface="Arial" pitchFamily="34" charset="0"/>
            </a:endParaRPr>
          </a:p>
          <a:p>
            <a:pPr marL="0"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r>
              <a:rPr kumimoji="0" lang="en-US" sz="2200" b="1" i="1" u="none" strike="noStrike" kern="1200" cap="none" spc="0" normalizeH="0" baseline="0" noProof="0" dirty="0" smtClean="0">
                <a:ln>
                  <a:noFill/>
                </a:ln>
                <a:effectLst/>
                <a:uLnTx/>
                <a:uFillTx/>
                <a:latin typeface="Franklin Gothic Medium" pitchFamily="34" charset="0"/>
                <a:cs typeface="Arial" pitchFamily="34" charset="0"/>
              </a:rPr>
              <a:t>BDI-WG Tasks</a:t>
            </a:r>
            <a:endParaRPr kumimoji="0" lang="en-US" sz="2200" b="0" i="0" u="none" strike="noStrike" kern="1200" cap="none" spc="0" normalizeH="0" baseline="0" noProof="0" dirty="0" smtClean="0">
              <a:ln>
                <a:noFill/>
              </a:ln>
              <a:effectLst/>
              <a:uLnTx/>
              <a:uFillTx/>
              <a:latin typeface="Franklin Gothic Medium" pitchFamily="34" charset="0"/>
              <a:cs typeface="Arial" pitchFamily="34" charset="0"/>
            </a:endParaRP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NBD-PWG to understand the RA structure and identified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Identify best Big Data technologies and solutions to implement the identified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Work with the use case submitters to implement their use cases</a:t>
            </a:r>
          </a:p>
          <a:p>
            <a:pPr marL="231775" marR="0" lvl="0" indent="-231775" algn="l" defTabSz="914400" rtl="0" eaLnBrk="1" fontAlgn="auto" latinLnBrk="0" hangingPunct="1">
              <a:lnSpc>
                <a:spcPct val="100000"/>
              </a:lnSpc>
              <a:spcBef>
                <a:spcPct val="20000"/>
              </a:spcBef>
              <a:spcAft>
                <a:spcPts val="0"/>
              </a:spcAft>
              <a:buClr>
                <a:srgbClr val="00B050"/>
              </a:buClr>
              <a:buSzTx/>
              <a:buFont typeface="Arial"/>
              <a:buChar char="•"/>
              <a:tabLst/>
              <a:defRPr/>
            </a:pPr>
            <a:r>
              <a:rPr kumimoji="0" lang="en-US" sz="1800" b="0" i="0" u="none" strike="noStrike" kern="1200" cap="none" spc="0" normalizeH="0" baseline="0" noProof="0" dirty="0" smtClean="0">
                <a:ln>
                  <a:noFill/>
                </a:ln>
                <a:effectLst/>
                <a:uLnTx/>
                <a:uFillTx/>
                <a:latin typeface="Franklin Gothic Medium" pitchFamily="34" charset="0"/>
                <a:cs typeface="Arial" pitchFamily="34" charset="0"/>
              </a:rPr>
              <a:t>Document the implementation process</a:t>
            </a:r>
          </a:p>
          <a:p>
            <a:pPr marL="3175" marR="0" lvl="0" indent="0" algn="l" defTabSz="914400" rtl="0" eaLnBrk="1" fontAlgn="auto" latinLnBrk="0" hangingPunct="1">
              <a:lnSpc>
                <a:spcPct val="100000"/>
              </a:lnSpc>
              <a:spcBef>
                <a:spcPct val="20000"/>
              </a:spcBef>
              <a:spcAft>
                <a:spcPts val="0"/>
              </a:spcAft>
              <a:buClr>
                <a:srgbClr val="006BB5"/>
              </a:buClr>
              <a:buSzTx/>
              <a:buFont typeface="Arial"/>
              <a:buNone/>
              <a:tabLst/>
              <a:defRPr/>
            </a:pPr>
            <a:endParaRPr kumimoji="0" lang="en-US" sz="2200" b="0" i="0" u="none" strike="noStrike" kern="1200" cap="none" spc="0" normalizeH="0" baseline="0" noProof="0" dirty="0">
              <a:ln>
                <a:noFill/>
              </a:ln>
              <a:effectLst/>
              <a:uLnTx/>
              <a:uFillTx/>
              <a:latin typeface="Franklin Gothic Medium" pitchFamily="34" charset="0"/>
              <a:cs typeface="Arial" pitchFamily="34" charset="0"/>
            </a:endParaRPr>
          </a:p>
        </p:txBody>
      </p:sp>
    </p:spTree>
    <p:extLst>
      <p:ext uri="{BB962C8B-B14F-4D97-AF65-F5344CB8AC3E}">
        <p14:creationId xmlns:p14="http://schemas.microsoft.com/office/powerpoint/2010/main" val="22941268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Ubuntu </a:t>
            </a:r>
            <a:r>
              <a:rPr lang="en-US" sz="3200" dirty="0" err="1"/>
              <a:t>JuJu</a:t>
            </a:r>
            <a:r>
              <a:rPr lang="en-US" sz="3200" dirty="0"/>
              <a:t> with Charms</a:t>
            </a:r>
          </a:p>
        </p:txBody>
      </p:sp>
      <p:sp>
        <p:nvSpPr>
          <p:cNvPr id="5" name="Slide Number Placeholder 4"/>
          <p:cNvSpPr>
            <a:spLocks noGrp="1"/>
          </p:cNvSpPr>
          <p:nvPr>
            <p:ph type="sldNum" sz="quarter" idx="12"/>
          </p:nvPr>
        </p:nvSpPr>
        <p:spPr/>
        <p:txBody>
          <a:bodyPr/>
          <a:lstStyle/>
          <a:p>
            <a:fld id="{2A013F82-EE5E-44EE-A61D-E31C6657F26F}" type="slidenum">
              <a:rPr lang="en-US" smtClean="0"/>
              <a:t>37</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6" name="Slide Number Placeholder 3"/>
          <p:cNvSpPr txBox="1">
            <a:spLocks/>
          </p:cNvSpPr>
          <p:nvPr/>
        </p:nvSpPr>
        <p:spPr>
          <a:xfrm>
            <a:off x="10666411" y="6400800"/>
            <a:ext cx="838202" cy="276228"/>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5B7371F-B25E-42BE-91F9-DCD17E1CF49D}" type="slidenum">
              <a:rPr lang="en-US" smtClean="0"/>
              <a:pPr/>
              <a:t>37</a:t>
            </a:fld>
            <a:endParaRPr lang="en-US" dirty="0"/>
          </a:p>
        </p:txBody>
      </p:sp>
      <p:sp>
        <p:nvSpPr>
          <p:cNvPr id="8" name="Title 5"/>
          <p:cNvSpPr txBox="1">
            <a:spLocks/>
          </p:cNvSpPr>
          <p:nvPr/>
        </p:nvSpPr>
        <p:spPr>
          <a:xfrm>
            <a:off x="2809852" y="1205580"/>
            <a:ext cx="8436370" cy="1252537"/>
          </a:xfrm>
          <a:prstGeom prst="rect">
            <a:avLst/>
          </a:prstGeom>
        </p:spPr>
        <p:txBody>
          <a:bodyPr vert="horz" wrap="square" lIns="0" tIns="0" rIns="0" bIns="0" numCol="1" rtlCol="0" anchor="ctr" anchorCtr="0" compatLnSpc="1">
            <a:prstTxWarp prst="textNoShape">
              <a:avLst/>
            </a:prstTxWarp>
            <a:normAutofit/>
          </a:bodyPr>
          <a:lstStyle>
            <a:lvl1pPr algn="l" defTabSz="914400" rtl="0" eaLnBrk="1" latinLnBrk="0" hangingPunct="1">
              <a:spcBef>
                <a:spcPct val="0"/>
              </a:spcBef>
              <a:buNone/>
              <a:defRPr sz="2800" b="0" i="0" kern="1200">
                <a:solidFill>
                  <a:schemeClr val="tx1"/>
                </a:solidFill>
                <a:latin typeface="Franklin Gothic Demi" pitchFamily="34" charset="0"/>
                <a:ea typeface="+mj-ea"/>
                <a:cs typeface="Arial"/>
              </a:defRPr>
            </a:lvl1pPr>
          </a:lstStyle>
          <a:p>
            <a:r>
              <a:rPr lang="en-US" altLang="en-US" dirty="0">
                <a:effectLst>
                  <a:outerShdw blurRad="38100" dist="38100" dir="2700000" algn="tl">
                    <a:srgbClr val="C0C0C0"/>
                  </a:outerShdw>
                </a:effectLst>
              </a:rPr>
              <a:t>Charms</a:t>
            </a:r>
            <a:r>
              <a:rPr lang="en-US" altLang="en-US" sz="1600" dirty="0"/>
              <a:t> (https://juju.ubuntu.com</a:t>
            </a:r>
            <a:r>
              <a:rPr lang="en-US" altLang="en-US" sz="1600" dirty="0" smtClean="0"/>
              <a:t>/)</a:t>
            </a:r>
          </a:p>
        </p:txBody>
      </p:sp>
      <p:sp>
        <p:nvSpPr>
          <p:cNvPr id="10" name="Rectangle 9"/>
          <p:cNvSpPr/>
          <p:nvPr/>
        </p:nvSpPr>
        <p:spPr>
          <a:xfrm>
            <a:off x="463101" y="2258259"/>
            <a:ext cx="11238171" cy="1200329"/>
          </a:xfrm>
          <a:prstGeom prst="rect">
            <a:avLst/>
          </a:prstGeom>
        </p:spPr>
        <p:txBody>
          <a:bodyPr wrap="square">
            <a:spAutoFit/>
          </a:bodyPr>
          <a:lstStyle/>
          <a:p>
            <a:r>
              <a:rPr lang="en-US" b="1" dirty="0" smtClean="0"/>
              <a:t>Scalable </a:t>
            </a:r>
            <a:r>
              <a:rPr lang="en-US" b="1" dirty="0"/>
              <a:t>application services defined</a:t>
            </a:r>
          </a:p>
          <a:p>
            <a:r>
              <a:rPr lang="en-US" dirty="0"/>
              <a:t>Charms give Juju its power. They encapsulate application configurations, define how services are deployed, how they connect to other services and are scaled. Charms are easily shared and there are 100s of Charms already rated and reviewed in our Charm store.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9375" y="3267457"/>
            <a:ext cx="7026432" cy="3183945"/>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01" y="1488991"/>
            <a:ext cx="2200485" cy="685714"/>
          </a:xfrm>
          <a:prstGeom prst="rect">
            <a:avLst/>
          </a:prstGeom>
        </p:spPr>
      </p:pic>
    </p:spTree>
    <p:extLst>
      <p:ext uri="{BB962C8B-B14F-4D97-AF65-F5344CB8AC3E}">
        <p14:creationId xmlns:p14="http://schemas.microsoft.com/office/powerpoint/2010/main" val="371955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Ubuntu </a:t>
            </a:r>
            <a:r>
              <a:rPr lang="en-US" sz="3200" dirty="0" err="1"/>
              <a:t>JuJu</a:t>
            </a:r>
            <a:r>
              <a:rPr lang="en-US" sz="3200" dirty="0"/>
              <a:t> with Charms using GUI</a:t>
            </a:r>
          </a:p>
        </p:txBody>
      </p:sp>
      <p:sp>
        <p:nvSpPr>
          <p:cNvPr id="5" name="Slide Number Placeholder 4"/>
          <p:cNvSpPr>
            <a:spLocks noGrp="1"/>
          </p:cNvSpPr>
          <p:nvPr>
            <p:ph type="sldNum" sz="quarter" idx="12"/>
          </p:nvPr>
        </p:nvSpPr>
        <p:spPr/>
        <p:txBody>
          <a:bodyPr/>
          <a:lstStyle/>
          <a:p>
            <a:fld id="{2A013F82-EE5E-44EE-A61D-E31C6657F26F}" type="slidenum">
              <a:rPr lang="en-US" smtClean="0"/>
              <a:t>38</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6" name="Slide Number Placeholder 3"/>
          <p:cNvSpPr txBox="1">
            <a:spLocks/>
          </p:cNvSpPr>
          <p:nvPr/>
        </p:nvSpPr>
        <p:spPr>
          <a:xfrm>
            <a:off x="10666411" y="6400800"/>
            <a:ext cx="838202" cy="276228"/>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5B7371F-B25E-42BE-91F9-DCD17E1CF49D}" type="slidenum">
              <a:rPr lang="en-US" smtClean="0"/>
              <a:pPr/>
              <a:t>38</a:t>
            </a:fld>
            <a:endParaRPr lang="en-US" dirty="0"/>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257" y="914400"/>
            <a:ext cx="10452310" cy="5489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576466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Dell Crowbar with </a:t>
            </a:r>
            <a:r>
              <a:rPr lang="en-US" sz="3200" dirty="0" err="1"/>
              <a:t>Barclamps</a:t>
            </a:r>
            <a:endParaRPr lang="en-US" sz="3200" dirty="0"/>
          </a:p>
        </p:txBody>
      </p:sp>
      <p:sp>
        <p:nvSpPr>
          <p:cNvPr id="5" name="Slide Number Placeholder 4"/>
          <p:cNvSpPr>
            <a:spLocks noGrp="1"/>
          </p:cNvSpPr>
          <p:nvPr>
            <p:ph type="sldNum" sz="quarter" idx="12"/>
          </p:nvPr>
        </p:nvSpPr>
        <p:spPr/>
        <p:txBody>
          <a:bodyPr/>
          <a:lstStyle/>
          <a:p>
            <a:fld id="{2A013F82-EE5E-44EE-A61D-E31C6657F26F}" type="slidenum">
              <a:rPr lang="en-US" smtClean="0"/>
              <a:t>39</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sp>
        <p:nvSpPr>
          <p:cNvPr id="6" name="Slide Number Placeholder 3"/>
          <p:cNvSpPr txBox="1">
            <a:spLocks/>
          </p:cNvSpPr>
          <p:nvPr/>
        </p:nvSpPr>
        <p:spPr>
          <a:xfrm>
            <a:off x="10666411" y="6400800"/>
            <a:ext cx="838202" cy="276228"/>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5B7371F-B25E-42BE-91F9-DCD17E1CF49D}" type="slidenum">
              <a:rPr lang="en-US" smtClean="0"/>
              <a:pPr/>
              <a:t>39</a:t>
            </a:fld>
            <a:endParaRPr lang="en-US" dirty="0"/>
          </a:p>
        </p:txBody>
      </p:sp>
      <p:grpSp>
        <p:nvGrpSpPr>
          <p:cNvPr id="8" name="Group 7"/>
          <p:cNvGrpSpPr/>
          <p:nvPr/>
        </p:nvGrpSpPr>
        <p:grpSpPr>
          <a:xfrm>
            <a:off x="1010615" y="1049656"/>
            <a:ext cx="10167598" cy="5120745"/>
            <a:chOff x="382459" y="1049655"/>
            <a:chExt cx="7627685" cy="5120745"/>
          </a:xfrm>
        </p:grpSpPr>
        <p:sp>
          <p:nvSpPr>
            <p:cNvPr id="9" name="Title 5"/>
            <p:cNvSpPr txBox="1">
              <a:spLocks/>
            </p:cNvSpPr>
            <p:nvPr/>
          </p:nvSpPr>
          <p:spPr>
            <a:xfrm>
              <a:off x="804616" y="1049655"/>
              <a:ext cx="6118698" cy="1252537"/>
            </a:xfrm>
            <a:prstGeom prst="rect">
              <a:avLst/>
            </a:prstGeom>
          </p:spPr>
          <p:txBody>
            <a:bodyPr vert="horz" wrap="square" lIns="0" tIns="0" rIns="0" bIns="0" numCol="1" rtlCol="0" anchor="ctr" anchorCtr="0" compatLnSpc="1">
              <a:prstTxWarp prst="textNoShape">
                <a:avLst/>
              </a:prstTxWarp>
              <a:normAutofit/>
            </a:bodyPr>
            <a:lstStyle>
              <a:lvl1pPr algn="l" defTabSz="914400" rtl="0" eaLnBrk="1" latinLnBrk="0" hangingPunct="1">
                <a:spcBef>
                  <a:spcPct val="0"/>
                </a:spcBef>
                <a:buNone/>
                <a:defRPr sz="2800" b="0" i="0" kern="1200">
                  <a:solidFill>
                    <a:schemeClr val="tx1"/>
                  </a:solidFill>
                  <a:latin typeface="Franklin Gothic Demi" pitchFamily="34" charset="0"/>
                  <a:ea typeface="+mj-ea"/>
                  <a:cs typeface="Arial"/>
                </a:defRPr>
              </a:lvl1pPr>
            </a:lstStyle>
            <a:p>
              <a:r>
                <a:rPr lang="en-US" altLang="en-US" dirty="0" smtClean="0">
                  <a:effectLst>
                    <a:outerShdw blurRad="38100" dist="38100" dir="2700000" algn="tl">
                      <a:srgbClr val="C0C0C0"/>
                    </a:outerShdw>
                  </a:effectLst>
                </a:rPr>
                <a:t>Modular Design: </a:t>
              </a:r>
              <a:r>
                <a:rPr lang="en-US" altLang="en-US" dirty="0" err="1" smtClean="0">
                  <a:effectLst>
                    <a:outerShdw blurRad="38100" dist="38100" dir="2700000" algn="tl">
                      <a:srgbClr val="C0C0C0"/>
                    </a:outerShdw>
                  </a:effectLst>
                </a:rPr>
                <a:t>Barclamps</a:t>
              </a:r>
              <a:endParaRPr lang="en-US" altLang="en-US" dirty="0" smtClean="0">
                <a:effectLst>
                  <a:outerShdw blurRad="38100" dist="38100" dir="2700000" algn="tl">
                    <a:srgbClr val="C0C0C0"/>
                  </a:outerShdw>
                </a:effectLst>
              </a:endParaRPr>
            </a:p>
          </p:txBody>
        </p:sp>
        <p:grpSp>
          <p:nvGrpSpPr>
            <p:cNvPr id="10" name="Group 9"/>
            <p:cNvGrpSpPr/>
            <p:nvPr/>
          </p:nvGrpSpPr>
          <p:grpSpPr>
            <a:xfrm>
              <a:off x="382459" y="2104486"/>
              <a:ext cx="7627685" cy="4065914"/>
              <a:chOff x="382459" y="2104486"/>
              <a:chExt cx="7627685" cy="4065914"/>
            </a:xfrm>
          </p:grpSpPr>
          <p:sp>
            <p:nvSpPr>
              <p:cNvPr id="11" name="Footer Placeholder 3"/>
              <p:cNvSpPr txBox="1">
                <a:spLocks/>
              </p:cNvSpPr>
              <p:nvPr/>
            </p:nvSpPr>
            <p:spPr bwMode="auto">
              <a:xfrm>
                <a:off x="615949" y="5805275"/>
                <a:ext cx="3363913"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marL="0" algn="l" defTabSz="914400" rtl="0" eaLnBrk="0" latinLnBrk="0" hangingPunct="0">
                  <a:defRPr sz="2400" kern="1200">
                    <a:solidFill>
                      <a:schemeClr val="tx1"/>
                    </a:solidFill>
                    <a:latin typeface="Arial" pitchFamily="34" charset="0"/>
                    <a:ea typeface="ＭＳ Ｐゴシック" pitchFamily="34" charset="-128"/>
                    <a:cs typeface="+mn-cs"/>
                  </a:defRPr>
                </a:lvl1pPr>
                <a:lvl2pPr marL="37931725" indent="-37474525" algn="l" defTabSz="914400" rtl="0" eaLnBrk="0" latinLnBrk="0" hangingPunct="0">
                  <a:defRPr sz="2400" kern="1200">
                    <a:solidFill>
                      <a:schemeClr val="tx1"/>
                    </a:solidFill>
                    <a:latin typeface="Arial" pitchFamily="34" charset="0"/>
                    <a:ea typeface="ＭＳ Ｐゴシック" pitchFamily="34" charset="-128"/>
                    <a:cs typeface="+mn-cs"/>
                  </a:defRPr>
                </a:lvl2pPr>
                <a:lvl3pPr marL="914400" algn="l" defTabSz="914400" rtl="0" eaLnBrk="0" latinLnBrk="0" hangingPunct="0">
                  <a:defRPr sz="2400" kern="1200">
                    <a:solidFill>
                      <a:schemeClr val="tx1"/>
                    </a:solidFill>
                    <a:latin typeface="Arial" pitchFamily="34" charset="0"/>
                    <a:ea typeface="ＭＳ Ｐゴシック" pitchFamily="34" charset="-128"/>
                    <a:cs typeface="+mn-cs"/>
                  </a:defRPr>
                </a:lvl3pPr>
                <a:lvl4pPr marL="1371600" algn="l" defTabSz="914400" rtl="0" eaLnBrk="0" latinLnBrk="0" hangingPunct="0">
                  <a:defRPr sz="2400" kern="1200">
                    <a:solidFill>
                      <a:schemeClr val="tx1"/>
                    </a:solidFill>
                    <a:latin typeface="Arial" pitchFamily="34" charset="0"/>
                    <a:ea typeface="ＭＳ Ｐゴシック" pitchFamily="34" charset="-128"/>
                    <a:cs typeface="+mn-cs"/>
                  </a:defRPr>
                </a:lvl4pPr>
                <a:lvl5pPr marL="1828800" algn="l" defTabSz="914400" rtl="0" eaLnBrk="0" latinLnBrk="0" hangingPunct="0">
                  <a:defRPr sz="2400" kern="1200">
                    <a:solidFill>
                      <a:schemeClr val="tx1"/>
                    </a:solidFill>
                    <a:latin typeface="Arial" pitchFamily="34" charset="0"/>
                    <a:ea typeface="ＭＳ Ｐゴシック" pitchFamily="34" charset="-128"/>
                    <a:cs typeface="+mn-cs"/>
                  </a:defRPr>
                </a:lvl5pPr>
                <a:lvl6pPr marL="4572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mn-cs"/>
                  </a:defRPr>
                </a:lvl6pPr>
                <a:lvl7pPr marL="9144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mn-cs"/>
                  </a:defRPr>
                </a:lvl7pPr>
                <a:lvl8pPr marL="1371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mn-cs"/>
                  </a:defRPr>
                </a:lvl8pPr>
                <a:lvl9pPr marL="18288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mn-cs"/>
                  </a:defRPr>
                </a:lvl9pPr>
              </a:lstStyle>
              <a:p>
                <a:pPr eaLnBrk="1" hangingPunct="1"/>
                <a:r>
                  <a:rPr lang="en-US" altLang="en-US" sz="1000" dirty="0" smtClean="0"/>
                  <a:t>Dell Cloud Solutions</a:t>
                </a:r>
                <a:endParaRPr lang="en-US" altLang="en-US" sz="1000" dirty="0"/>
              </a:p>
            </p:txBody>
          </p:sp>
          <p:grpSp>
            <p:nvGrpSpPr>
              <p:cNvPr id="12" name="Group 13"/>
              <p:cNvGrpSpPr>
                <a:grpSpLocks/>
              </p:cNvGrpSpPr>
              <p:nvPr/>
            </p:nvGrpSpPr>
            <p:grpSpPr bwMode="auto">
              <a:xfrm>
                <a:off x="868977" y="2104486"/>
                <a:ext cx="2746159" cy="3584780"/>
                <a:chOff x="1066989" y="1067221"/>
                <a:chExt cx="2401967" cy="3136106"/>
              </a:xfrm>
            </p:grpSpPr>
            <p:sp>
              <p:nvSpPr>
                <p:cNvPr id="34" name="Right Arrow 33"/>
                <p:cNvSpPr>
                  <a:spLocks noChangeArrowheads="1"/>
                </p:cNvSpPr>
                <p:nvPr/>
              </p:nvSpPr>
              <p:spPr bwMode="auto">
                <a:xfrm>
                  <a:off x="1222347" y="1216249"/>
                  <a:ext cx="829339" cy="424440"/>
                </a:xfrm>
                <a:prstGeom prst="rightArrow">
                  <a:avLst>
                    <a:gd name="adj1" fmla="val 50000"/>
                    <a:gd name="adj2" fmla="val 49998"/>
                  </a:avLst>
                </a:prstGeom>
                <a:gradFill rotWithShape="1">
                  <a:gsLst>
                    <a:gs pos="0">
                      <a:srgbClr val="FFF5DA"/>
                    </a:gs>
                    <a:gs pos="64999">
                      <a:srgbClr val="FFE7A5"/>
                    </a:gs>
                    <a:gs pos="100000">
                      <a:srgbClr val="FFDF7E"/>
                    </a:gs>
                  </a:gsLst>
                  <a:lin ang="5400000" scaled="1"/>
                </a:gradFill>
                <a:ln w="9525">
                  <a:solidFill>
                    <a:srgbClr val="F2AE00"/>
                  </a:solidFill>
                  <a:miter lim="800000"/>
                  <a:headEnd/>
                  <a:tailEnd/>
                </a:ln>
                <a:effectLst>
                  <a:outerShdw blurRad="40000" dist="20000" dir="5400000" rotWithShape="0">
                    <a:srgbClr val="808080">
                      <a:alpha val="37999"/>
                    </a:srgbClr>
                  </a:outerShdw>
                </a:effectLst>
              </p:spPr>
              <p:txBody>
                <a:bodyPr anchor="ctr"/>
                <a:lstStyle/>
                <a:p>
                  <a:pPr algn="ctr" fontAlgn="auto">
                    <a:spcBef>
                      <a:spcPts val="0"/>
                    </a:spcBef>
                    <a:spcAft>
                      <a:spcPts val="0"/>
                    </a:spcAft>
                    <a:defRPr/>
                  </a:pPr>
                  <a:endParaRPr lang="en-US" kern="0">
                    <a:solidFill>
                      <a:sysClr val="window" lastClr="FFFFFF"/>
                    </a:solidFill>
                    <a:latin typeface="Rockwell"/>
                    <a:ea typeface="+mn-ea"/>
                  </a:endParaRPr>
                </a:p>
              </p:txBody>
            </p:sp>
            <p:sp>
              <p:nvSpPr>
                <p:cNvPr id="35" name="Right Arrow 34"/>
                <p:cNvSpPr>
                  <a:spLocks noChangeArrowheads="1"/>
                </p:cNvSpPr>
                <p:nvPr/>
              </p:nvSpPr>
              <p:spPr bwMode="auto">
                <a:xfrm>
                  <a:off x="1222347" y="2069415"/>
                  <a:ext cx="829339" cy="424440"/>
                </a:xfrm>
                <a:prstGeom prst="rightArrow">
                  <a:avLst>
                    <a:gd name="adj1" fmla="val 50000"/>
                    <a:gd name="adj2" fmla="val 49998"/>
                  </a:avLst>
                </a:prstGeom>
                <a:gradFill rotWithShape="1">
                  <a:gsLst>
                    <a:gs pos="0">
                      <a:srgbClr val="F2E9F7"/>
                    </a:gs>
                    <a:gs pos="64999">
                      <a:srgbClr val="DBC6E7"/>
                    </a:gs>
                    <a:gs pos="100000">
                      <a:srgbClr val="CDACDF"/>
                    </a:gs>
                  </a:gsLst>
                  <a:lin ang="5400000" scaled="1"/>
                </a:gradFill>
                <a:ln w="9525">
                  <a:solidFill>
                    <a:srgbClr val="6D2284"/>
                  </a:solidFill>
                  <a:miter lim="800000"/>
                  <a:headEnd/>
                  <a:tailEnd/>
                </a:ln>
                <a:effectLst>
                  <a:outerShdw blurRad="40000" dist="20000" dir="5400000" rotWithShape="0">
                    <a:srgbClr val="808080">
                      <a:alpha val="37999"/>
                    </a:srgbClr>
                  </a:outerShdw>
                </a:effectLst>
              </p:spPr>
              <p:txBody>
                <a:bodyPr anchor="ctr"/>
                <a:lstStyle/>
                <a:p>
                  <a:pPr algn="ctr" fontAlgn="auto">
                    <a:spcBef>
                      <a:spcPts val="0"/>
                    </a:spcBef>
                    <a:spcAft>
                      <a:spcPts val="0"/>
                    </a:spcAft>
                    <a:defRPr/>
                  </a:pPr>
                  <a:endParaRPr lang="en-US" kern="0">
                    <a:solidFill>
                      <a:sysClr val="window" lastClr="FFFFFF"/>
                    </a:solidFill>
                    <a:latin typeface="Rockwell"/>
                    <a:ea typeface="+mn-ea"/>
                  </a:endParaRPr>
                </a:p>
              </p:txBody>
            </p:sp>
            <p:sp>
              <p:nvSpPr>
                <p:cNvPr id="36" name="Right Arrow 35"/>
                <p:cNvSpPr>
                  <a:spLocks noChangeArrowheads="1"/>
                </p:cNvSpPr>
                <p:nvPr/>
              </p:nvSpPr>
              <p:spPr bwMode="auto">
                <a:xfrm>
                  <a:off x="1197191" y="2824054"/>
                  <a:ext cx="844572" cy="424440"/>
                </a:xfrm>
                <a:prstGeom prst="rightArrow">
                  <a:avLst>
                    <a:gd name="adj1" fmla="val 50000"/>
                    <a:gd name="adj2" fmla="val 50004"/>
                  </a:avLst>
                </a:prstGeom>
                <a:gradFill rotWithShape="1">
                  <a:gsLst>
                    <a:gs pos="0">
                      <a:srgbClr val="EFFFE3"/>
                    </a:gs>
                    <a:gs pos="64999">
                      <a:srgbClr val="D6FFB8"/>
                    </a:gs>
                    <a:gs pos="100000">
                      <a:srgbClr val="C6FF98"/>
                    </a:gs>
                  </a:gsLst>
                  <a:lin ang="5400000" scaled="1"/>
                </a:gradFill>
                <a:ln w="9525">
                  <a:solidFill>
                    <a:srgbClr val="79B800"/>
                  </a:solidFill>
                  <a:miter lim="800000"/>
                  <a:headEnd/>
                  <a:tailEnd/>
                </a:ln>
                <a:effectLst>
                  <a:outerShdw blurRad="40000" dist="20000" dir="5400000" rotWithShape="0">
                    <a:srgbClr val="808080">
                      <a:alpha val="37999"/>
                    </a:srgbClr>
                  </a:outerShdw>
                </a:effectLst>
              </p:spPr>
              <p:txBody>
                <a:bodyPr anchor="ctr"/>
                <a:lstStyle/>
                <a:p>
                  <a:pPr algn="ctr" fontAlgn="auto">
                    <a:spcBef>
                      <a:spcPts val="0"/>
                    </a:spcBef>
                    <a:spcAft>
                      <a:spcPts val="0"/>
                    </a:spcAft>
                    <a:defRPr/>
                  </a:pPr>
                  <a:endParaRPr lang="en-US" kern="0">
                    <a:solidFill>
                      <a:sysClr val="window" lastClr="FFFFFF"/>
                    </a:solidFill>
                    <a:latin typeface="Rockwell"/>
                    <a:ea typeface="+mn-ea"/>
                  </a:endParaRPr>
                </a:p>
              </p:txBody>
            </p:sp>
            <p:sp>
              <p:nvSpPr>
                <p:cNvPr id="37" name="Right Arrow 36"/>
                <p:cNvSpPr>
                  <a:spLocks noChangeArrowheads="1"/>
                </p:cNvSpPr>
                <p:nvPr/>
              </p:nvSpPr>
              <p:spPr bwMode="auto">
                <a:xfrm>
                  <a:off x="1212424" y="3614224"/>
                  <a:ext cx="829339" cy="424440"/>
                </a:xfrm>
                <a:prstGeom prst="rightArrow">
                  <a:avLst>
                    <a:gd name="adj1" fmla="val 50000"/>
                    <a:gd name="adj2" fmla="val 49998"/>
                  </a:avLst>
                </a:prstGeom>
                <a:gradFill rotWithShape="1">
                  <a:gsLst>
                    <a:gs pos="0">
                      <a:srgbClr val="E1F0FF"/>
                    </a:gs>
                    <a:gs pos="64999">
                      <a:srgbClr val="B5D9FF"/>
                    </a:gs>
                    <a:gs pos="100000">
                      <a:srgbClr val="93CBFF"/>
                    </a:gs>
                  </a:gsLst>
                  <a:lin ang="5400000" scaled="1"/>
                </a:gradFill>
                <a:ln w="9525">
                  <a:solidFill>
                    <a:srgbClr val="0084C3"/>
                  </a:solidFill>
                  <a:miter lim="800000"/>
                  <a:headEnd/>
                  <a:tailEnd/>
                </a:ln>
                <a:effectLst>
                  <a:outerShdw blurRad="40000" dist="20000" dir="5400000" rotWithShape="0">
                    <a:srgbClr val="808080">
                      <a:alpha val="37999"/>
                    </a:srgbClr>
                  </a:outerShdw>
                </a:effectLst>
              </p:spPr>
              <p:txBody>
                <a:bodyPr anchor="ctr"/>
                <a:lstStyle/>
                <a:p>
                  <a:pPr algn="ctr" fontAlgn="auto">
                    <a:spcBef>
                      <a:spcPts val="0"/>
                    </a:spcBef>
                    <a:spcAft>
                      <a:spcPts val="0"/>
                    </a:spcAft>
                    <a:defRPr/>
                  </a:pPr>
                  <a:endParaRPr lang="en-US" kern="0">
                    <a:solidFill>
                      <a:sysClr val="window" lastClr="FFFFFF"/>
                    </a:solidFill>
                    <a:latin typeface="Rockwell"/>
                    <a:ea typeface="+mn-ea"/>
                  </a:endParaRPr>
                </a:p>
              </p:txBody>
            </p:sp>
            <p:sp>
              <p:nvSpPr>
                <p:cNvPr id="38" name="Rounded Rectangle 37"/>
                <p:cNvSpPr/>
                <p:nvPr/>
              </p:nvSpPr>
              <p:spPr>
                <a:xfrm>
                  <a:off x="1066989" y="1067221"/>
                  <a:ext cx="589615" cy="3136106"/>
                </a:xfrm>
                <a:prstGeom prst="roundRect">
                  <a:avLst/>
                </a:prstGeom>
                <a:solidFill>
                  <a:sysClr val="windowText" lastClr="000000"/>
                </a:solidFill>
                <a:ln w="25400" cap="flat" cmpd="sng" algn="ctr">
                  <a:solidFill>
                    <a:sysClr val="window" lastClr="FFFFFF"/>
                  </a:solidFill>
                  <a:prstDash val="solid"/>
                </a:ln>
                <a:effectLst/>
              </p:spPr>
              <p:txBody>
                <a:bodyPr vert="vert270" anchor="ctr"/>
                <a:lstStyle/>
                <a:p>
                  <a:pPr algn="ctr" fontAlgn="auto">
                    <a:spcBef>
                      <a:spcPts val="0"/>
                    </a:spcBef>
                    <a:spcAft>
                      <a:spcPts val="0"/>
                    </a:spcAft>
                    <a:defRPr/>
                  </a:pPr>
                  <a:r>
                    <a:rPr lang="en-US" sz="1800" b="1" kern="0" dirty="0">
                      <a:solidFill>
                        <a:sysClr val="window" lastClr="FFFFFF"/>
                      </a:solidFill>
                      <a:latin typeface="Rockwell"/>
                      <a:ea typeface="+mn-ea"/>
                      <a:cs typeface="Arial" pitchFamily="34" charset="0"/>
                    </a:rPr>
                    <a:t>Dell “Crowbar”</a:t>
                  </a:r>
                </a:p>
                <a:p>
                  <a:pPr algn="ctr" fontAlgn="auto">
                    <a:spcBef>
                      <a:spcPts val="0"/>
                    </a:spcBef>
                    <a:spcAft>
                      <a:spcPts val="0"/>
                    </a:spcAft>
                    <a:defRPr/>
                  </a:pPr>
                  <a:r>
                    <a:rPr lang="en-US" sz="1800" b="1" kern="0" dirty="0">
                      <a:solidFill>
                        <a:sysClr val="window" lastClr="FFFFFF"/>
                      </a:solidFill>
                      <a:latin typeface="Rockwell"/>
                      <a:ea typeface="+mn-ea"/>
                      <a:cs typeface="Arial" pitchFamily="34" charset="0"/>
                    </a:rPr>
                    <a:t>Ops Management</a:t>
                  </a:r>
                </a:p>
              </p:txBody>
            </p:sp>
            <p:sp>
              <p:nvSpPr>
                <p:cNvPr id="39" name="Rounded Rectangle 38"/>
                <p:cNvSpPr>
                  <a:spLocks noChangeArrowheads="1"/>
                </p:cNvSpPr>
                <p:nvPr/>
              </p:nvSpPr>
              <p:spPr bwMode="auto">
                <a:xfrm>
                  <a:off x="2051686" y="2691316"/>
                  <a:ext cx="1417270" cy="664457"/>
                </a:xfrm>
                <a:prstGeom prst="roundRect">
                  <a:avLst>
                    <a:gd name="adj" fmla="val 16667"/>
                  </a:avLst>
                </a:prstGeom>
                <a:solidFill>
                  <a:srgbClr val="7AB800"/>
                </a:solidFill>
                <a:ln w="38100">
                  <a:solidFill>
                    <a:srgbClr val="444444"/>
                  </a:solidFill>
                  <a:round/>
                  <a:headEnd/>
                  <a:tailEnd/>
                </a:ln>
                <a:effectLst>
                  <a:outerShdw blurRad="40000" dist="20000" dir="5400000" rotWithShape="0">
                    <a:srgbClr val="808080">
                      <a:alpha val="37999"/>
                    </a:srgbClr>
                  </a:outerShdw>
                </a:effectLst>
              </p:spPr>
              <p:txBody>
                <a:bodyPr anchor="ctr"/>
                <a:lstStyle/>
                <a:p>
                  <a:pPr fontAlgn="auto">
                    <a:spcBef>
                      <a:spcPts val="0"/>
                    </a:spcBef>
                    <a:spcAft>
                      <a:spcPts val="0"/>
                    </a:spcAft>
                    <a:defRPr/>
                  </a:pPr>
                  <a:r>
                    <a:rPr lang="en-US" sz="1200" b="1" kern="0" dirty="0">
                      <a:solidFill>
                        <a:sysClr val="window" lastClr="FFFFFF"/>
                      </a:solidFill>
                      <a:latin typeface="Rockwell"/>
                      <a:ea typeface="+mn-ea"/>
                    </a:rPr>
                    <a:t>Core Components &amp; Operating Systems</a:t>
                  </a:r>
                </a:p>
              </p:txBody>
            </p:sp>
            <p:sp>
              <p:nvSpPr>
                <p:cNvPr id="40" name="Rounded Rectangle 39"/>
                <p:cNvSpPr>
                  <a:spLocks noChangeArrowheads="1"/>
                </p:cNvSpPr>
                <p:nvPr/>
              </p:nvSpPr>
              <p:spPr bwMode="auto">
                <a:xfrm>
                  <a:off x="2041763" y="1917172"/>
                  <a:ext cx="1418789" cy="664457"/>
                </a:xfrm>
                <a:prstGeom prst="roundRect">
                  <a:avLst>
                    <a:gd name="adj" fmla="val 14227"/>
                  </a:avLst>
                </a:prstGeom>
                <a:solidFill>
                  <a:srgbClr val="6E2585"/>
                </a:solidFill>
                <a:ln w="38100">
                  <a:solidFill>
                    <a:srgbClr val="444444"/>
                  </a:solidFill>
                  <a:round/>
                  <a:headEnd/>
                  <a:tailEnd/>
                </a:ln>
                <a:effectLst>
                  <a:outerShdw blurRad="40000" dist="20000" dir="5400000" rotWithShape="0">
                    <a:srgbClr val="808080">
                      <a:alpha val="37999"/>
                    </a:srgbClr>
                  </a:outerShdw>
                </a:effectLst>
              </p:spPr>
              <p:txBody>
                <a:bodyPr anchor="ctr"/>
                <a:lstStyle/>
                <a:p>
                  <a:pPr fontAlgn="auto">
                    <a:spcBef>
                      <a:spcPts val="0"/>
                    </a:spcBef>
                    <a:spcAft>
                      <a:spcPts val="0"/>
                    </a:spcAft>
                    <a:defRPr/>
                  </a:pPr>
                  <a:r>
                    <a:rPr lang="en-US" sz="1200" b="1" kern="0" dirty="0">
                      <a:solidFill>
                        <a:sysClr val="window" lastClr="FFFFFF"/>
                      </a:solidFill>
                      <a:latin typeface="Rockwell"/>
                      <a:ea typeface="+mn-ea"/>
                    </a:rPr>
                    <a:t>Cloud Infrastructure &amp; Dell IP Extensions</a:t>
                  </a:r>
                </a:p>
              </p:txBody>
            </p:sp>
            <p:sp>
              <p:nvSpPr>
                <p:cNvPr id="41" name="Rounded Rectangle 40"/>
                <p:cNvSpPr>
                  <a:spLocks noChangeArrowheads="1"/>
                </p:cNvSpPr>
                <p:nvPr/>
              </p:nvSpPr>
              <p:spPr bwMode="auto">
                <a:xfrm>
                  <a:off x="2051686" y="3488716"/>
                  <a:ext cx="1409744" cy="664457"/>
                </a:xfrm>
                <a:prstGeom prst="roundRect">
                  <a:avLst>
                    <a:gd name="adj" fmla="val 16667"/>
                  </a:avLst>
                </a:prstGeom>
                <a:solidFill>
                  <a:srgbClr val="0085C3"/>
                </a:solidFill>
                <a:ln w="38100">
                  <a:solidFill>
                    <a:srgbClr val="444444"/>
                  </a:solidFill>
                  <a:round/>
                  <a:headEnd/>
                  <a:tailEnd/>
                </a:ln>
                <a:effectLst>
                  <a:outerShdw blurRad="40000" dist="20000" dir="5400000" rotWithShape="0">
                    <a:srgbClr val="808080">
                      <a:alpha val="37999"/>
                    </a:srgbClr>
                  </a:outerShdw>
                </a:effectLst>
              </p:spPr>
              <p:txBody>
                <a:bodyPr anchor="ctr"/>
                <a:lstStyle/>
                <a:p>
                  <a:pPr fontAlgn="auto">
                    <a:spcBef>
                      <a:spcPts val="0"/>
                    </a:spcBef>
                    <a:spcAft>
                      <a:spcPts val="0"/>
                    </a:spcAft>
                    <a:defRPr/>
                  </a:pPr>
                  <a:r>
                    <a:rPr lang="en-US" sz="1200" b="1" kern="0" dirty="0">
                      <a:solidFill>
                        <a:sysClr val="window" lastClr="FFFFFF"/>
                      </a:solidFill>
                      <a:latin typeface="Rockwell"/>
                      <a:ea typeface="+mn-ea"/>
                    </a:rPr>
                    <a:t>Physical Resources</a:t>
                  </a:r>
                </a:p>
              </p:txBody>
            </p:sp>
            <p:sp>
              <p:nvSpPr>
                <p:cNvPr id="42" name="Rounded Rectangle 41"/>
                <p:cNvSpPr>
                  <a:spLocks noChangeArrowheads="1"/>
                </p:cNvSpPr>
                <p:nvPr/>
              </p:nvSpPr>
              <p:spPr bwMode="auto">
                <a:xfrm>
                  <a:off x="2041763" y="1091915"/>
                  <a:ext cx="1418789" cy="664457"/>
                </a:xfrm>
                <a:prstGeom prst="roundRect">
                  <a:avLst>
                    <a:gd name="adj" fmla="val 14227"/>
                  </a:avLst>
                </a:prstGeom>
                <a:solidFill>
                  <a:srgbClr val="F2AF00"/>
                </a:solidFill>
                <a:ln w="38100">
                  <a:solidFill>
                    <a:srgbClr val="444444"/>
                  </a:solidFill>
                  <a:round/>
                  <a:headEnd/>
                  <a:tailEnd/>
                </a:ln>
                <a:effectLst>
                  <a:outerShdw blurRad="40000" dist="20000" dir="5400000" rotWithShape="0">
                    <a:srgbClr val="808080">
                      <a:alpha val="37999"/>
                    </a:srgbClr>
                  </a:outerShdw>
                </a:effectLst>
              </p:spPr>
              <p:txBody>
                <a:bodyPr anchor="ctr"/>
                <a:lstStyle/>
                <a:p>
                  <a:pPr fontAlgn="auto">
                    <a:spcBef>
                      <a:spcPts val="0"/>
                    </a:spcBef>
                    <a:spcAft>
                      <a:spcPts val="0"/>
                    </a:spcAft>
                    <a:defRPr/>
                  </a:pPr>
                  <a:r>
                    <a:rPr lang="en-US" sz="1200" b="1" kern="0" dirty="0">
                      <a:solidFill>
                        <a:sysClr val="window" lastClr="FFFFFF"/>
                      </a:solidFill>
                      <a:latin typeface="Rockwell"/>
                      <a:ea typeface="+mn-ea"/>
                    </a:rPr>
                    <a:t>APIs, User Access, &amp; Ecosystem Partners</a:t>
                  </a:r>
                </a:p>
              </p:txBody>
            </p:sp>
          </p:grpSp>
          <p:sp>
            <p:nvSpPr>
              <p:cNvPr id="14" name="Rectangle 36"/>
              <p:cNvSpPr>
                <a:spLocks noChangeArrowheads="1"/>
              </p:cNvSpPr>
              <p:nvPr/>
            </p:nvSpPr>
            <p:spPr bwMode="auto">
              <a:xfrm>
                <a:off x="2043817" y="5815276"/>
                <a:ext cx="596632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altLang="en-US" sz="1400" dirty="0">
                    <a:solidFill>
                      <a:srgbClr val="000000"/>
                    </a:solidFill>
                    <a:cs typeface="Arial" pitchFamily="34" charset="0"/>
                  </a:rPr>
                  <a:t>* Crowbar has potential to service other programs beyond </a:t>
                </a:r>
                <a:r>
                  <a:rPr lang="en-US" altLang="en-US" sz="1400" dirty="0" err="1">
                    <a:solidFill>
                      <a:srgbClr val="000000"/>
                    </a:solidFill>
                    <a:cs typeface="Arial" pitchFamily="34" charset="0"/>
                  </a:rPr>
                  <a:t>OpenStack</a:t>
                </a:r>
                <a:endParaRPr lang="en-US" altLang="en-US" sz="1400" dirty="0">
                  <a:solidFill>
                    <a:srgbClr val="000000"/>
                  </a:solidFill>
                  <a:cs typeface="Arial" pitchFamily="34" charset="0"/>
                </a:endParaRPr>
              </a:p>
            </p:txBody>
          </p:sp>
          <p:sp>
            <p:nvSpPr>
              <p:cNvPr id="15" name="Snip and Round Single Corner Rectangle 37"/>
              <p:cNvSpPr>
                <a:spLocks noChangeArrowheads="1"/>
              </p:cNvSpPr>
              <p:nvPr/>
            </p:nvSpPr>
            <p:spPr bwMode="auto">
              <a:xfrm>
                <a:off x="4327746" y="3946846"/>
                <a:ext cx="913938" cy="305612"/>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solidFill>
                <a:srgbClr val="7AB800"/>
              </a:solidFill>
              <a:ln w="38100">
                <a:solidFill>
                  <a:srgbClr val="444444"/>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Crowbar</a:t>
                </a:r>
              </a:p>
            </p:txBody>
          </p:sp>
          <p:sp>
            <p:nvSpPr>
              <p:cNvPr id="16" name="Snip and Round Single Corner Rectangle 38"/>
              <p:cNvSpPr>
                <a:spLocks noChangeArrowheads="1"/>
              </p:cNvSpPr>
              <p:nvPr/>
            </p:nvSpPr>
            <p:spPr bwMode="auto">
              <a:xfrm>
                <a:off x="4327746" y="4361087"/>
                <a:ext cx="913938" cy="305612"/>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solidFill>
                <a:srgbClr val="7AB800"/>
              </a:solidFill>
              <a:ln w="38100">
                <a:solidFill>
                  <a:srgbClr val="444444"/>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Deployer</a:t>
                </a:r>
              </a:p>
            </p:txBody>
          </p:sp>
          <p:sp>
            <p:nvSpPr>
              <p:cNvPr id="17" name="Snip and Round Single Corner Rectangle 16"/>
              <p:cNvSpPr/>
              <p:nvPr/>
            </p:nvSpPr>
            <p:spPr>
              <a:xfrm>
                <a:off x="4327746" y="4862232"/>
                <a:ext cx="913938" cy="305612"/>
              </a:xfrm>
              <a:prstGeom prst="snipRoundRect">
                <a:avLst/>
              </a:prstGeom>
              <a:solidFill>
                <a:srgbClr val="5482AB"/>
              </a:solidFill>
              <a:ln w="25400" cap="flat" cmpd="sng" algn="ctr">
                <a:solidFill>
                  <a:srgbClr val="5482AB">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000">
                    <a:solidFill>
                      <a:srgbClr val="FFFFFF"/>
                    </a:solidFill>
                    <a:latin typeface="Museo Sans For Dell"/>
                  </a:rPr>
                  <a:t>Provisioner</a:t>
                </a:r>
              </a:p>
            </p:txBody>
          </p:sp>
          <p:sp>
            <p:nvSpPr>
              <p:cNvPr id="18" name="Snip and Round Single Corner Rectangle 17"/>
              <p:cNvSpPr/>
              <p:nvPr/>
            </p:nvSpPr>
            <p:spPr>
              <a:xfrm>
                <a:off x="4327746" y="5233021"/>
                <a:ext cx="913938" cy="305612"/>
              </a:xfrm>
              <a:prstGeom prst="snipRoundRect">
                <a:avLst/>
              </a:prstGeom>
              <a:solidFill>
                <a:srgbClr val="5482AB"/>
              </a:solidFill>
              <a:ln w="25400" cap="flat" cmpd="sng" algn="ctr">
                <a:solidFill>
                  <a:srgbClr val="5482AB">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Network</a:t>
                </a:r>
              </a:p>
            </p:txBody>
          </p:sp>
          <p:sp>
            <p:nvSpPr>
              <p:cNvPr id="19" name="Snip and Round Single Corner Rectangle 18"/>
              <p:cNvSpPr/>
              <p:nvPr/>
            </p:nvSpPr>
            <p:spPr>
              <a:xfrm>
                <a:off x="5586403" y="5233021"/>
                <a:ext cx="913937" cy="305612"/>
              </a:xfrm>
              <a:prstGeom prst="snipRoundRect">
                <a:avLst/>
              </a:prstGeom>
              <a:solidFill>
                <a:srgbClr val="5482AB"/>
              </a:solidFill>
              <a:ln w="25400" cap="flat" cmpd="sng" algn="ctr">
                <a:solidFill>
                  <a:srgbClr val="5482AB">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RAID</a:t>
                </a:r>
              </a:p>
            </p:txBody>
          </p:sp>
          <p:sp>
            <p:nvSpPr>
              <p:cNvPr id="20" name="Snip and Round Single Corner Rectangle 19"/>
              <p:cNvSpPr/>
              <p:nvPr/>
            </p:nvSpPr>
            <p:spPr>
              <a:xfrm>
                <a:off x="5586403" y="4862232"/>
                <a:ext cx="913937" cy="305612"/>
              </a:xfrm>
              <a:prstGeom prst="snipRoundRect">
                <a:avLst/>
              </a:prstGeom>
              <a:solidFill>
                <a:srgbClr val="5482AB"/>
              </a:solidFill>
              <a:ln w="25400" cap="flat" cmpd="sng" algn="ctr">
                <a:solidFill>
                  <a:srgbClr val="5482AB">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BIOS</a:t>
                </a:r>
              </a:p>
            </p:txBody>
          </p:sp>
          <p:sp>
            <p:nvSpPr>
              <p:cNvPr id="21" name="Snip and Round Single Corner Rectangle 20"/>
              <p:cNvSpPr/>
              <p:nvPr/>
            </p:nvSpPr>
            <p:spPr>
              <a:xfrm>
                <a:off x="6817540" y="4862232"/>
                <a:ext cx="913937" cy="305612"/>
              </a:xfrm>
              <a:prstGeom prst="snipRoundRect">
                <a:avLst/>
              </a:prstGeom>
              <a:solidFill>
                <a:srgbClr val="5482AB"/>
              </a:solidFill>
              <a:ln w="25400" cap="flat" cmpd="sng" algn="ctr">
                <a:solidFill>
                  <a:srgbClr val="5482AB">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IPMI</a:t>
                </a:r>
              </a:p>
            </p:txBody>
          </p:sp>
          <p:sp>
            <p:nvSpPr>
              <p:cNvPr id="22" name="Snip and Round Single Corner Rectangle 44"/>
              <p:cNvSpPr>
                <a:spLocks noChangeArrowheads="1"/>
              </p:cNvSpPr>
              <p:nvPr/>
            </p:nvSpPr>
            <p:spPr bwMode="auto">
              <a:xfrm>
                <a:off x="5586403" y="4361087"/>
                <a:ext cx="913937" cy="305612"/>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solidFill>
                <a:srgbClr val="7AB800"/>
              </a:solidFill>
              <a:ln w="38100">
                <a:solidFill>
                  <a:srgbClr val="444444"/>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NTP</a:t>
                </a:r>
              </a:p>
            </p:txBody>
          </p:sp>
          <p:sp>
            <p:nvSpPr>
              <p:cNvPr id="23" name="Snip and Round Single Corner Rectangle 45"/>
              <p:cNvSpPr>
                <a:spLocks noChangeArrowheads="1"/>
              </p:cNvSpPr>
              <p:nvPr/>
            </p:nvSpPr>
            <p:spPr bwMode="auto">
              <a:xfrm>
                <a:off x="5586403" y="3928017"/>
                <a:ext cx="913937" cy="307060"/>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solidFill>
                <a:srgbClr val="7AB800"/>
              </a:solidFill>
              <a:ln w="38100">
                <a:solidFill>
                  <a:srgbClr val="444444"/>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DNS</a:t>
                </a:r>
              </a:p>
            </p:txBody>
          </p:sp>
          <p:sp>
            <p:nvSpPr>
              <p:cNvPr id="24" name="Snip and Round Single Corner Rectangle 46"/>
              <p:cNvSpPr>
                <a:spLocks noChangeArrowheads="1"/>
              </p:cNvSpPr>
              <p:nvPr/>
            </p:nvSpPr>
            <p:spPr bwMode="auto">
              <a:xfrm>
                <a:off x="6817540" y="3935258"/>
                <a:ext cx="913937" cy="307060"/>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solidFill>
                <a:srgbClr val="7AB800"/>
              </a:solidFill>
              <a:ln w="38100">
                <a:solidFill>
                  <a:srgbClr val="444444"/>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Logging</a:t>
                </a:r>
              </a:p>
            </p:txBody>
          </p:sp>
          <p:sp>
            <p:nvSpPr>
              <p:cNvPr id="25" name="Snip and Round Single Corner Rectangle 24"/>
              <p:cNvSpPr/>
              <p:nvPr/>
            </p:nvSpPr>
            <p:spPr>
              <a:xfrm>
                <a:off x="4327746" y="2960488"/>
                <a:ext cx="913938" cy="305611"/>
              </a:xfrm>
              <a:prstGeom prst="snipRoundRect">
                <a:avLst/>
              </a:prstGeom>
              <a:solidFill>
                <a:srgbClr val="DC5034"/>
              </a:solidFill>
              <a:ln w="25400" cap="flat" cmpd="sng" algn="ctr">
                <a:solidFill>
                  <a:srgbClr val="DC5034">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Nova</a:t>
                </a:r>
              </a:p>
            </p:txBody>
          </p:sp>
          <p:sp>
            <p:nvSpPr>
              <p:cNvPr id="26" name="Snip and Round Single Corner Rectangle 25"/>
              <p:cNvSpPr/>
              <p:nvPr/>
            </p:nvSpPr>
            <p:spPr>
              <a:xfrm>
                <a:off x="5586403" y="2960488"/>
                <a:ext cx="913937" cy="305611"/>
              </a:xfrm>
              <a:prstGeom prst="snipRoundRect">
                <a:avLst/>
              </a:prstGeom>
              <a:solidFill>
                <a:srgbClr val="DC5034"/>
              </a:solidFill>
              <a:ln w="25400" cap="flat" cmpd="sng" algn="ctr">
                <a:solidFill>
                  <a:srgbClr val="DC5034">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Swift</a:t>
                </a:r>
              </a:p>
            </p:txBody>
          </p:sp>
          <p:sp>
            <p:nvSpPr>
              <p:cNvPr id="27" name="Snip and Round Single Corner Rectangle 26"/>
              <p:cNvSpPr/>
              <p:nvPr/>
            </p:nvSpPr>
            <p:spPr>
              <a:xfrm>
                <a:off x="6817540" y="2960488"/>
                <a:ext cx="913937" cy="305611"/>
              </a:xfrm>
              <a:prstGeom prst="snipRoundRect">
                <a:avLst/>
              </a:prstGeom>
              <a:solidFill>
                <a:srgbClr val="DC5034"/>
              </a:solidFill>
              <a:ln w="25400" cap="flat" cmpd="sng" algn="ctr">
                <a:solidFill>
                  <a:srgbClr val="DC5034">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FFFFFF"/>
                    </a:solidFill>
                    <a:latin typeface="Museo Sans For Dell"/>
                  </a:rPr>
                  <a:t>Glance</a:t>
                </a:r>
              </a:p>
            </p:txBody>
          </p:sp>
          <p:sp>
            <p:nvSpPr>
              <p:cNvPr id="28" name="Snip and Round Single Corner Rectangle 50"/>
              <p:cNvSpPr>
                <a:spLocks noChangeArrowheads="1"/>
              </p:cNvSpPr>
              <p:nvPr/>
            </p:nvSpPr>
            <p:spPr bwMode="auto">
              <a:xfrm>
                <a:off x="4327746" y="2149387"/>
                <a:ext cx="913938" cy="305611"/>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444444"/>
                    </a:solidFill>
                    <a:latin typeface="Museo Sans For Dell"/>
                  </a:rPr>
                  <a:t>Nagios</a:t>
                </a:r>
              </a:p>
            </p:txBody>
          </p:sp>
          <p:sp>
            <p:nvSpPr>
              <p:cNvPr id="29" name="Snip and Round Single Corner Rectangle 51"/>
              <p:cNvSpPr>
                <a:spLocks noChangeArrowheads="1"/>
              </p:cNvSpPr>
              <p:nvPr/>
            </p:nvSpPr>
            <p:spPr bwMode="auto">
              <a:xfrm>
                <a:off x="5586403" y="2149387"/>
                <a:ext cx="913937" cy="305611"/>
              </a:xfrm>
              <a:custGeom>
                <a:avLst/>
                <a:gdLst>
                  <a:gd name="T0" fmla="*/ 1002058 w 1002058"/>
                  <a:gd name="T1" fmla="*/ 167744 h 335488"/>
                  <a:gd name="T2" fmla="*/ 501029 w 1002058"/>
                  <a:gd name="T3" fmla="*/ 335488 h 335488"/>
                  <a:gd name="T4" fmla="*/ 0 w 1002058"/>
                  <a:gd name="T5" fmla="*/ 167744 h 335488"/>
                  <a:gd name="T6" fmla="*/ 501029 w 1002058"/>
                  <a:gd name="T7" fmla="*/ 0 h 335488"/>
                  <a:gd name="T8" fmla="*/ 0 60000 65536"/>
                  <a:gd name="T9" fmla="*/ 1 60000 65536"/>
                  <a:gd name="T10" fmla="*/ 2 60000 65536"/>
                  <a:gd name="T11" fmla="*/ 3 60000 65536"/>
                  <a:gd name="T12" fmla="*/ 16377 w 1002058"/>
                  <a:gd name="T13" fmla="*/ 16377 h 335488"/>
                  <a:gd name="T14" fmla="*/ 974100 w 1002058"/>
                  <a:gd name="T15" fmla="*/ 335488 h 335488"/>
                </a:gdLst>
                <a:ahLst/>
                <a:cxnLst>
                  <a:cxn ang="T8">
                    <a:pos x="T0" y="T1"/>
                  </a:cxn>
                  <a:cxn ang="T9">
                    <a:pos x="T2" y="T3"/>
                  </a:cxn>
                  <a:cxn ang="T10">
                    <a:pos x="T4" y="T5"/>
                  </a:cxn>
                  <a:cxn ang="T11">
                    <a:pos x="T6" y="T7"/>
                  </a:cxn>
                </a:cxnLst>
                <a:rect l="T12" t="T13" r="T14" b="T15"/>
                <a:pathLst>
                  <a:path w="1002058" h="335488">
                    <a:moveTo>
                      <a:pt x="55916" y="0"/>
                    </a:moveTo>
                    <a:lnTo>
                      <a:pt x="946142" y="0"/>
                    </a:lnTo>
                    <a:lnTo>
                      <a:pt x="1002058" y="55916"/>
                    </a:lnTo>
                    <a:lnTo>
                      <a:pt x="1002058" y="335488"/>
                    </a:lnTo>
                    <a:lnTo>
                      <a:pt x="0" y="335488"/>
                    </a:lnTo>
                    <a:lnTo>
                      <a:pt x="0" y="55916"/>
                    </a:lnTo>
                    <a:lnTo>
                      <a:pt x="0" y="55915"/>
                    </a:lnTo>
                    <a:cubicBezTo>
                      <a:pt x="0" y="25034"/>
                      <a:pt x="25034" y="-1"/>
                      <a:pt x="55916" y="0"/>
                    </a:cubicBezTo>
                    <a:close/>
                  </a:path>
                </a:pathLst>
              </a:cu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444444"/>
                    </a:solidFill>
                    <a:latin typeface="Museo Sans For Dell"/>
                  </a:rPr>
                  <a:t>Ganglia</a:t>
                </a:r>
              </a:p>
            </p:txBody>
          </p:sp>
          <p:sp>
            <p:nvSpPr>
              <p:cNvPr id="30" name="Snip and Round Single Corner Rectangle 29"/>
              <p:cNvSpPr/>
              <p:nvPr/>
            </p:nvSpPr>
            <p:spPr>
              <a:xfrm>
                <a:off x="6817540" y="2165319"/>
                <a:ext cx="913937" cy="305612"/>
              </a:xfrm>
              <a:prstGeom prst="snipRoundRect">
                <a:avLst/>
              </a:prstGeom>
              <a:noFill/>
              <a:ln w="25400" cap="flat" cmpd="sng" algn="ctr">
                <a:solidFill>
                  <a:srgbClr val="DC5034">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dirty="0">
                    <a:solidFill>
                      <a:srgbClr val="C00000"/>
                    </a:solidFill>
                    <a:latin typeface="Museo Sans For Dell"/>
                  </a:rPr>
                  <a:t>Dashboard</a:t>
                </a:r>
              </a:p>
            </p:txBody>
          </p:sp>
          <p:sp>
            <p:nvSpPr>
              <p:cNvPr id="31" name="Snip and Round Single Corner Rectangle 30"/>
              <p:cNvSpPr/>
              <p:nvPr/>
            </p:nvSpPr>
            <p:spPr>
              <a:xfrm>
                <a:off x="5586403" y="3416733"/>
                <a:ext cx="913937" cy="305612"/>
              </a:xfrm>
              <a:prstGeom prst="snipRoundRect">
                <a:avLst/>
              </a:prstGeom>
              <a:noFill/>
              <a:ln w="25400" cap="flat" cmpd="sng" algn="ctr">
                <a:solidFill>
                  <a:srgbClr val="DC5034">
                    <a:shade val="50000"/>
                  </a:srgbClr>
                </a:solidFill>
                <a:prstDash val="solid"/>
              </a:ln>
              <a:effectLst/>
            </p:spPr>
            <p:txBody>
              <a:bodyPr lIns="0" tIns="0" rIns="0" bIns="0" anchor="ct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dirty="0">
                    <a:solidFill>
                      <a:srgbClr val="C00000"/>
                    </a:solidFill>
                    <a:latin typeface="Museo Sans For Dell"/>
                  </a:rPr>
                  <a:t>Compellent</a:t>
                </a:r>
              </a:p>
            </p:txBody>
          </p:sp>
          <p:sp>
            <p:nvSpPr>
              <p:cNvPr id="32" name="Snip and Round Single Corner Rectangle 31"/>
              <p:cNvSpPr/>
              <p:nvPr/>
            </p:nvSpPr>
            <p:spPr>
              <a:xfrm>
                <a:off x="6817540" y="3416733"/>
                <a:ext cx="913937" cy="305612"/>
              </a:xfrm>
              <a:prstGeom prst="snipRoundRect">
                <a:avLst/>
              </a:prstGeom>
              <a:noFill/>
              <a:ln w="25400" cap="flat" cmpd="sng" algn="ctr">
                <a:solidFill>
                  <a:srgbClr val="DC5034">
                    <a:shade val="50000"/>
                  </a:srgbClr>
                </a:solidFill>
                <a:prstDash val="solid"/>
              </a:ln>
              <a:effectLst/>
            </p:spPr>
            <p:txBody>
              <a:bodyPr anchor="ctr">
                <a:normAutofit/>
              </a:bodyPr>
              <a:lstStyle>
                <a:lvl1pPr eaLnBrk="0" hangingPunct="0">
                  <a:defRPr sz="2400">
                    <a:solidFill>
                      <a:schemeClr val="tx1"/>
                    </a:solidFill>
                    <a:latin typeface="Arial" pitchFamily="34" charset="0"/>
                    <a:ea typeface="ＭＳ Ｐゴシック" pitchFamily="34" charset="-128"/>
                  </a:defRPr>
                </a:lvl1pPr>
                <a:lvl2pPr marL="37931725" indent="-37474525" eaLnBrk="0" hangingPunct="0">
                  <a:defRPr sz="2400">
                    <a:solidFill>
                      <a:schemeClr val="tx1"/>
                    </a:solidFill>
                    <a:latin typeface="Arial" pitchFamily="34" charset="0"/>
                    <a:ea typeface="ＭＳ Ｐゴシック" pitchFamily="34" charset="-128"/>
                  </a:defRPr>
                </a:lvl2pPr>
                <a:lvl3pPr eaLnBrk="0" hangingPunct="0">
                  <a:defRPr sz="2400">
                    <a:solidFill>
                      <a:schemeClr val="tx1"/>
                    </a:solidFill>
                    <a:latin typeface="Arial" pitchFamily="34" charset="0"/>
                    <a:ea typeface="ＭＳ Ｐゴシック" pitchFamily="34" charset="-128"/>
                  </a:defRPr>
                </a:lvl3pPr>
                <a:lvl4pPr eaLnBrk="0" hangingPunct="0">
                  <a:defRPr sz="2400">
                    <a:solidFill>
                      <a:schemeClr val="tx1"/>
                    </a:solidFill>
                    <a:latin typeface="Arial" pitchFamily="34" charset="0"/>
                    <a:ea typeface="ＭＳ Ｐゴシック" pitchFamily="34" charset="-128"/>
                  </a:defRPr>
                </a:lvl4pPr>
                <a:lvl5pPr eaLnBrk="0" hangingPunct="0">
                  <a:defRPr sz="2400">
                    <a:solidFill>
                      <a:schemeClr val="tx1"/>
                    </a:solidFill>
                    <a:latin typeface="Arial" pitchFamily="34" charset="0"/>
                    <a:ea typeface="ＭＳ Ｐゴシック" pitchFamily="34" charset="-128"/>
                  </a:defRPr>
                </a:lvl5pPr>
                <a:lvl6pPr marL="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9144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1371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18288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lnSpc>
                    <a:spcPct val="90000"/>
                  </a:lnSpc>
                  <a:spcBef>
                    <a:spcPts val="100"/>
                  </a:spcBef>
                  <a:spcAft>
                    <a:spcPts val="100"/>
                  </a:spcAft>
                </a:pPr>
                <a:r>
                  <a:rPr lang="en-US" altLang="en-US" sz="1100">
                    <a:solidFill>
                      <a:srgbClr val="C00000"/>
                    </a:solidFill>
                    <a:latin typeface="Museo Sans For Dell"/>
                  </a:rPr>
                  <a:t>EqualLogic</a:t>
                </a:r>
              </a:p>
            </p:txBody>
          </p:sp>
          <p:pic>
            <p:nvPicPr>
              <p:cNvPr id="33" name="Picture 2" descr="C:\src\CloudSolutions\crowbar\change-image\dell\openstack_manager\public\images\dell_blue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459" y="5805275"/>
                <a:ext cx="269875"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11924684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fontScale="90000"/>
          </a:bodyPr>
          <a:lstStyle/>
          <a:p>
            <a:r>
              <a:rPr lang="en-US" sz="3200" dirty="0"/>
              <a:t>Provisioning Tool: Dell Crowbar with </a:t>
            </a:r>
            <a:r>
              <a:rPr lang="en-US" sz="3200" dirty="0" err="1"/>
              <a:t>Barclamps</a:t>
            </a:r>
            <a:r>
              <a:rPr lang="en-US" sz="3200" dirty="0"/>
              <a:t> using Manager</a:t>
            </a:r>
          </a:p>
        </p:txBody>
      </p:sp>
      <p:sp>
        <p:nvSpPr>
          <p:cNvPr id="5" name="Slide Number Placeholder 4"/>
          <p:cNvSpPr>
            <a:spLocks noGrp="1"/>
          </p:cNvSpPr>
          <p:nvPr>
            <p:ph type="sldNum" sz="quarter" idx="12"/>
          </p:nvPr>
        </p:nvSpPr>
        <p:spPr/>
        <p:txBody>
          <a:bodyPr/>
          <a:lstStyle/>
          <a:p>
            <a:fld id="{2A013F82-EE5E-44EE-A61D-E31C6657F26F}" type="slidenum">
              <a:rPr lang="en-US" smtClean="0"/>
              <a:t>40</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505" y="1066800"/>
            <a:ext cx="10655814" cy="5159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580079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Puppet with the Master/Agent Dataflow</a:t>
            </a:r>
          </a:p>
        </p:txBody>
      </p:sp>
      <p:sp>
        <p:nvSpPr>
          <p:cNvPr id="5" name="Slide Number Placeholder 4"/>
          <p:cNvSpPr>
            <a:spLocks noGrp="1"/>
          </p:cNvSpPr>
          <p:nvPr>
            <p:ph type="sldNum" sz="quarter" idx="12"/>
          </p:nvPr>
        </p:nvSpPr>
        <p:spPr/>
        <p:txBody>
          <a:bodyPr/>
          <a:lstStyle/>
          <a:p>
            <a:fld id="{2A013F82-EE5E-44EE-A61D-E31C6657F26F}" type="slidenum">
              <a:rPr lang="en-US" smtClean="0"/>
              <a:t>41</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pic>
        <p:nvPicPr>
          <p:cNvPr id="8" name="Picture 7"/>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71250" y1="95000" x2="71250" y2="95000"/>
                        <a14:foregroundMark x1="40000" y1="95625" x2="40000" y2="95625"/>
                        <a14:foregroundMark x1="46250" y1="84375" x2="46250" y2="84375"/>
                        <a14:foregroundMark x1="59375" y1="76875" x2="59375" y2="76875"/>
                        <a14:foregroundMark x1="27500" y1="42500" x2="27500" y2="42500"/>
                        <a14:foregroundMark x1="37500" y1="60000" x2="37500" y2="60000"/>
                        <a14:foregroundMark x1="49375" y1="56875" x2="49375" y2="56875"/>
                        <a14:foregroundMark x1="59375" y1="58125" x2="59375" y2="58125"/>
                        <a14:foregroundMark x1="71250" y1="48125" x2="71250" y2="48125"/>
                        <a14:foregroundMark x1="38125" y1="75000" x2="38125" y2="75000"/>
                        <a14:foregroundMark x1="68125" y1="76875" x2="68125" y2="76875"/>
                        <a14:backgroundMark x1="46875" y1="66250" x2="46875" y2="66250"/>
                        <a14:backgroundMark x1="79375" y1="82500" x2="79375" y2="82500"/>
                        <a14:backgroundMark x1="22500" y1="84375" x2="22500" y2="84375"/>
                        <a14:backgroundMark x1="53125" y1="70000" x2="53125" y2="70000"/>
                        <a14:backgroundMark x1="8750" y1="96250" x2="8750" y2="96250"/>
                      </a14:backgroundRemoval>
                    </a14:imgEffect>
                  </a14:imgLayer>
                </a14:imgProps>
              </a:ext>
              <a:ext uri="{28A0092B-C50C-407E-A947-70E740481C1C}">
                <a14:useLocalDpi xmlns:a14="http://schemas.microsoft.com/office/drawing/2010/main" val="0"/>
              </a:ext>
            </a:extLst>
          </a:blip>
          <a:stretch>
            <a:fillRect/>
          </a:stretch>
        </p:blipFill>
        <p:spPr>
          <a:xfrm>
            <a:off x="703882" y="1693068"/>
            <a:ext cx="762000" cy="76200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3410" y="1555510"/>
            <a:ext cx="7402004" cy="4735758"/>
          </a:xfrm>
          <a:prstGeom prst="rect">
            <a:avLst/>
          </a:prstGeom>
          <a:ln>
            <a:noFill/>
          </a:ln>
          <a:effectLst>
            <a:softEdge rad="112500"/>
          </a:effectLst>
        </p:spPr>
      </p:pic>
      <p:sp>
        <p:nvSpPr>
          <p:cNvPr id="11" name="Title 5"/>
          <p:cNvSpPr txBox="1">
            <a:spLocks/>
          </p:cNvSpPr>
          <p:nvPr/>
        </p:nvSpPr>
        <p:spPr>
          <a:xfrm>
            <a:off x="760412" y="685800"/>
            <a:ext cx="7107936" cy="1252537"/>
          </a:xfrm>
          <a:prstGeom prst="rect">
            <a:avLst/>
          </a:prstGeom>
        </p:spPr>
        <p:txBody>
          <a:bodyPr vert="horz" wrap="square" lIns="0" tIns="0" rIns="0" bIns="0" numCol="1" rtlCol="0" anchor="ctr" anchorCtr="0" compatLnSpc="1">
            <a:prstTxWarp prst="textNoShape">
              <a:avLst/>
            </a:prstTxWarp>
            <a:normAutofit/>
          </a:bodyPr>
          <a:lstStyle>
            <a:lvl1pPr algn="l" defTabSz="914400" rtl="0" eaLnBrk="1" latinLnBrk="0" hangingPunct="1">
              <a:spcBef>
                <a:spcPct val="0"/>
              </a:spcBef>
              <a:buNone/>
              <a:defRPr sz="2800" b="0" i="0" kern="1200">
                <a:solidFill>
                  <a:schemeClr val="tx1"/>
                </a:solidFill>
                <a:latin typeface="Franklin Gothic Demi" pitchFamily="34" charset="0"/>
                <a:ea typeface="+mj-ea"/>
                <a:cs typeface="Arial"/>
              </a:defRPr>
            </a:lvl1pPr>
          </a:lstStyle>
          <a:p>
            <a:r>
              <a:rPr lang="en-US" altLang="en-US" dirty="0" smtClean="0">
                <a:effectLst>
                  <a:outerShdw blurRad="38100" dist="38100" dir="2700000" algn="tl">
                    <a:srgbClr val="C0C0C0"/>
                  </a:outerShdw>
                </a:effectLst>
              </a:rPr>
              <a:t>Puppet Dataflow</a:t>
            </a:r>
            <a:endParaRPr lang="en-US" altLang="en-US" sz="1600" dirty="0" smtClean="0"/>
          </a:p>
        </p:txBody>
      </p:sp>
    </p:spTree>
    <p:extLst>
      <p:ext uri="{BB962C8B-B14F-4D97-AF65-F5344CB8AC3E}">
        <p14:creationId xmlns:p14="http://schemas.microsoft.com/office/powerpoint/2010/main" val="373585768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Puppet with the Master/Agent Dataflow</a:t>
            </a:r>
          </a:p>
        </p:txBody>
      </p:sp>
      <p:sp>
        <p:nvSpPr>
          <p:cNvPr id="5" name="Slide Number Placeholder 4"/>
          <p:cNvSpPr>
            <a:spLocks noGrp="1"/>
          </p:cNvSpPr>
          <p:nvPr>
            <p:ph type="sldNum" sz="quarter" idx="12"/>
          </p:nvPr>
        </p:nvSpPr>
        <p:spPr/>
        <p:txBody>
          <a:bodyPr/>
          <a:lstStyle/>
          <a:p>
            <a:fld id="{2A013F82-EE5E-44EE-A61D-E31C6657F26F}" type="slidenum">
              <a:rPr lang="en-US" smtClean="0"/>
              <a:t>42</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0068" y="1104900"/>
            <a:ext cx="8548688" cy="514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22877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4" y="304800"/>
            <a:ext cx="11201398" cy="685800"/>
          </a:xfrm>
        </p:spPr>
        <p:txBody>
          <a:bodyPr>
            <a:normAutofit/>
          </a:bodyPr>
          <a:lstStyle/>
          <a:p>
            <a:r>
              <a:rPr lang="en-US" sz="3200" dirty="0"/>
              <a:t>Provisioning Tool: Puppet with the Master/Agent Dataflow</a:t>
            </a:r>
          </a:p>
        </p:txBody>
      </p:sp>
      <p:sp>
        <p:nvSpPr>
          <p:cNvPr id="5" name="Slide Number Placeholder 4"/>
          <p:cNvSpPr>
            <a:spLocks noGrp="1"/>
          </p:cNvSpPr>
          <p:nvPr>
            <p:ph type="sldNum" sz="quarter" idx="12"/>
          </p:nvPr>
        </p:nvSpPr>
        <p:spPr/>
        <p:txBody>
          <a:bodyPr/>
          <a:lstStyle/>
          <a:p>
            <a:fld id="{2A013F82-EE5E-44EE-A61D-E31C6657F26F}" type="slidenum">
              <a:rPr lang="en-US" smtClean="0"/>
              <a:t>43</a:t>
            </a:fld>
            <a:endParaRPr lang="en-US"/>
          </a:p>
        </p:txBody>
      </p:sp>
      <p:sp>
        <p:nvSpPr>
          <p:cNvPr id="7" name="Footer Placeholder 4"/>
          <p:cNvSpPr txBox="1">
            <a:spLocks/>
          </p:cNvSpPr>
          <p:nvPr/>
        </p:nvSpPr>
        <p:spPr>
          <a:xfrm>
            <a:off x="4265613" y="6400800"/>
            <a:ext cx="6553200" cy="276228"/>
          </a:xfrm>
          <a:prstGeom prst="rect">
            <a:avLst/>
          </a:prstGeom>
        </p:spPr>
        <p:txBody>
          <a:bodyPr/>
          <a:lstStyle>
            <a:defPPr>
              <a:defRPr lang="en-US"/>
            </a:defPPr>
            <a:lvl1pPr marL="0" algn="r" defTabSz="914400" rtl="0" eaLnBrk="1" latinLnBrk="0" hangingPunct="1">
              <a:defRPr sz="1800" b="1" i="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100" dirty="0" smtClean="0"/>
              <a:t>2014 ESIP, NIST/ITL, Wo Chang, Feb. 20, 2014</a:t>
            </a:r>
            <a:endParaRPr lang="en-US" sz="1100" dirty="0"/>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963" y="1072766"/>
            <a:ext cx="6946899" cy="5099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87420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Questions?</a:t>
            </a:r>
            <a:endParaRPr lang="en-US" dirty="0"/>
          </a:p>
        </p:txBody>
      </p:sp>
      <p:sp>
        <p:nvSpPr>
          <p:cNvPr id="3" name="Subtitle 2"/>
          <p:cNvSpPr>
            <a:spLocks noGrp="1"/>
          </p:cNvSpPr>
          <p:nvPr>
            <p:ph type="subTitle" idx="1"/>
          </p:nvPr>
        </p:nvSpPr>
        <p:spPr/>
        <p:txBody>
          <a:bodyPr/>
          <a:lstStyle/>
          <a:p>
            <a:r>
              <a:rPr lang="en-US" dirty="0" smtClean="0"/>
              <a:t>Please contact: wchang@nist.gov</a:t>
            </a:r>
            <a:endParaRPr lang="en-US" dirty="0"/>
          </a:p>
        </p:txBody>
      </p:sp>
    </p:spTree>
    <p:extLst>
      <p:ext uri="{BB962C8B-B14F-4D97-AF65-F5344CB8AC3E}">
        <p14:creationId xmlns:p14="http://schemas.microsoft.com/office/powerpoint/2010/main" val="30677710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BigDataForwardThinking (3)">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4228E6B-D70C-44BB-A81F-A245495F61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BigDataForwardThinking (3)</Template>
  <TotalTime>0</TotalTime>
  <Words>3259</Words>
  <Application>Microsoft Office PowerPoint</Application>
  <PresentationFormat>Custom</PresentationFormat>
  <Paragraphs>459</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BigDataForwardThinking (3)</vt:lpstr>
      <vt:lpstr>NIST Big Data Public Working Group &amp; Standardization Activities</vt:lpstr>
      <vt:lpstr>Agenda</vt:lpstr>
      <vt:lpstr>Why Big Data? Why NIST?</vt:lpstr>
      <vt:lpstr>Why Big Data? Why NIST?</vt:lpstr>
      <vt:lpstr>NBD-PWG: Charter and Deliverables</vt:lpstr>
      <vt:lpstr>PowerPoint Presentation</vt:lpstr>
      <vt:lpstr>SUBGROUPS</vt:lpstr>
      <vt:lpstr>Requirements &amp; Use Cases Geoffrey Fox, U. Indiana Joe Paiva, VA Tsegereda Beyene, Cisco</vt:lpstr>
      <vt:lpstr>Requirements and Use Case Subgroup</vt:lpstr>
      <vt:lpstr>Requirements and Use Case Subgroup</vt:lpstr>
      <vt:lpstr>Requirements and Use Case Subgroup</vt:lpstr>
      <vt:lpstr>Requirements and Use Case Subgroup</vt:lpstr>
      <vt:lpstr>Definitions &amp; Taxonomies Nancy Grady, SAIC Natasha Balac, SDSC Eugene Luster, R2AD</vt:lpstr>
      <vt:lpstr>Definitions and Taxonomies Subgroup (M0024, M0142)</vt:lpstr>
      <vt:lpstr>Definitions and Taxonomies Subgroup (M0024, M0142)</vt:lpstr>
      <vt:lpstr>Definitions and Taxonomies Subgroup (M0024, M0142)</vt:lpstr>
      <vt:lpstr>Definitions and Taxonomies Subgroup (M0024, M0142)</vt:lpstr>
      <vt:lpstr>Definitions and Taxonomies Subgroup (M0024, M0142)</vt:lpstr>
      <vt:lpstr>Reference Architecture Orit Levin, Microsoft James Ketner, AT&amp;T  Don Krapohl,      Augmented Intelligence </vt:lpstr>
      <vt:lpstr>Reference Architecture Subgroup</vt:lpstr>
      <vt:lpstr>Reference Architecture Subgroup</vt:lpstr>
      <vt:lpstr>Reference Architecture Subgroup</vt:lpstr>
      <vt:lpstr>Reference Architecture Subgroup</vt:lpstr>
      <vt:lpstr>Security &amp;  Privacy Arnab Roy, CSA/Fujitsu Nancy Landreville, U. MD Akhil Manchanda, GE</vt:lpstr>
      <vt:lpstr>Security and Privacy Subgroup</vt:lpstr>
      <vt:lpstr>Technology Roadmap Carl Buffington, USDA/Vistronix  Dan McClary, Oracle  David Boyd, Data Tactic</vt:lpstr>
      <vt:lpstr>Technology Roadmap Subgroup</vt:lpstr>
      <vt:lpstr>Subgroups Working Draft Outline</vt:lpstr>
      <vt:lpstr>Next Steps &amp; Future Activities</vt:lpstr>
      <vt:lpstr>ISO/IEC JTC 1 Big Data Study Group</vt:lpstr>
      <vt:lpstr>Earth Science Information Partners (ESIP)</vt:lpstr>
      <vt:lpstr>Earth Science Information Partners (ESIP)</vt:lpstr>
      <vt:lpstr>RDA Big Data Infrastructure WG (RDA + NIST Big Data PWG) </vt:lpstr>
      <vt:lpstr>NBD-PWG and BDI-WG Tasks and Deliverables</vt:lpstr>
      <vt:lpstr>PowerPoint Presentation</vt:lpstr>
      <vt:lpstr>NBD-PWG and BDI-WG Tasks and Deliverables</vt:lpstr>
      <vt:lpstr>Provisioning Tool: Ubuntu JuJu with Charms</vt:lpstr>
      <vt:lpstr>Provisioning Tool: Ubuntu JuJu with Charms using GUI</vt:lpstr>
      <vt:lpstr>Provisioning Tool: Dell Crowbar with Barclamps</vt:lpstr>
      <vt:lpstr>Provisioning Tool: Dell Crowbar with Barclamps using Manager</vt:lpstr>
      <vt:lpstr>Provisioning Tool: Puppet with the Master/Agent Dataflow</vt:lpstr>
      <vt:lpstr>Provisioning Tool: Puppet with the Master/Agent Dataflow</vt:lpstr>
      <vt:lpstr>Provisioning Tool: Puppet with the Master/Agent Dataflow</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2013-07-04T03:03:55Z</dcterms:created>
  <dcterms:modified xsi:type="dcterms:W3CDTF">2014-02-20T21:05:28Z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TC028952619991</vt:lpwstr>
  </property>
</Properties>
</file>