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21" r:id="rId2"/>
    <p:sldId id="521" r:id="rId3"/>
    <p:sldId id="519" r:id="rId4"/>
    <p:sldId id="522" r:id="rId5"/>
    <p:sldId id="520" r:id="rId6"/>
    <p:sldId id="516" r:id="rId7"/>
    <p:sldId id="491" r:id="rId8"/>
    <p:sldId id="523" r:id="rId9"/>
    <p:sldId id="524" r:id="rId10"/>
  </p:sldIdLst>
  <p:sldSz cx="9144000" cy="6858000" type="screen4x3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91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7">
          <p15:clr>
            <a:srgbClr val="A4A3A4"/>
          </p15:clr>
        </p15:guide>
        <p15:guide id="2" pos="220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mpapuram Ramapriyan" initials="HR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CC"/>
    <a:srgbClr val="FFCCFF"/>
    <a:srgbClr val="CCFFCC"/>
    <a:srgbClr val="FFCCCC"/>
    <a:srgbClr val="CCFFFF"/>
    <a:srgbClr val="CCFF99"/>
    <a:srgbClr val="FFFF99"/>
    <a:srgbClr val="99FF99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72" autoAdjust="0"/>
    <p:restoredTop sz="97257" autoAdjust="0"/>
  </p:normalViewPr>
  <p:slideViewPr>
    <p:cSldViewPr snapToGrid="0">
      <p:cViewPr>
        <p:scale>
          <a:sx n="92" d="100"/>
          <a:sy n="92" d="100"/>
        </p:scale>
        <p:origin x="-594" y="72"/>
      </p:cViewPr>
      <p:guideLst>
        <p:guide orient="horz" pos="2160"/>
        <p:guide pos="2911"/>
      </p:guideLst>
    </p:cSldViewPr>
  </p:slideViewPr>
  <p:outlineViewPr>
    <p:cViewPr>
      <p:scale>
        <a:sx n="33" d="100"/>
        <a:sy n="33" d="100"/>
      </p:scale>
      <p:origin x="0" y="74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04"/>
    </p:cViewPr>
  </p:sorterViewPr>
  <p:notesViewPr>
    <p:cSldViewPr snapToGrid="0">
      <p:cViewPr varScale="1">
        <p:scale>
          <a:sx n="76" d="100"/>
          <a:sy n="76" d="100"/>
        </p:scale>
        <p:origin x="-2508" y="-90"/>
      </p:cViewPr>
      <p:guideLst>
        <p:guide orient="horz" pos="2927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Box 1"/>
          <p:cNvSpPr txBox="1">
            <a:spLocks noChangeArrowheads="1"/>
          </p:cNvSpPr>
          <p:nvPr/>
        </p:nvSpPr>
        <p:spPr bwMode="auto">
          <a:xfrm>
            <a:off x="5537200" y="400050"/>
            <a:ext cx="9144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b="1" smtClean="0"/>
              <a:t>Tab 13.9</a:t>
            </a:r>
          </a:p>
        </p:txBody>
      </p:sp>
    </p:spTree>
    <p:extLst>
      <p:ext uri="{BB962C8B-B14F-4D97-AF65-F5344CB8AC3E}">
        <p14:creationId xmlns:p14="http://schemas.microsoft.com/office/powerpoint/2010/main" val="21770370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6425"/>
            <a:ext cx="5143500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2805" tIns="45588" rIns="92805" bIns="45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703263"/>
            <a:ext cx="4630738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41964068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12713" indent="-112713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026"/>
          <p:cNvSpPr>
            <a:spLocks noChangeArrowheads="1"/>
          </p:cNvSpPr>
          <p:nvPr/>
        </p:nvSpPr>
        <p:spPr bwMode="auto">
          <a:xfrm>
            <a:off x="576263" y="1588"/>
            <a:ext cx="180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z="1000" b="1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altLang="en-US" sz="1000" b="1" smtClean="0">
              <a:solidFill>
                <a:srgbClr val="000000"/>
              </a:solidFill>
            </a:endParaRPr>
          </a:p>
        </p:txBody>
      </p:sp>
      <p:sp>
        <p:nvSpPr>
          <p:cNvPr id="4" name="Rectangle 1027"/>
          <p:cNvSpPr>
            <a:spLocks noChangeArrowheads="1"/>
          </p:cNvSpPr>
          <p:nvPr/>
        </p:nvSpPr>
        <p:spPr bwMode="auto">
          <a:xfrm>
            <a:off x="1346200" y="890588"/>
            <a:ext cx="6465888" cy="71437"/>
          </a:xfrm>
          <a:prstGeom prst="rect">
            <a:avLst/>
          </a:prstGeom>
          <a:solidFill>
            <a:srgbClr val="FF6600"/>
          </a:solidFill>
          <a:ln w="12700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b="1" smtClean="0"/>
          </a:p>
        </p:txBody>
      </p:sp>
      <p:sp>
        <p:nvSpPr>
          <p:cNvPr id="5" name="Rectangle 1028"/>
          <p:cNvSpPr>
            <a:spLocks noChangeArrowheads="1"/>
          </p:cNvSpPr>
          <p:nvPr/>
        </p:nvSpPr>
        <p:spPr bwMode="auto">
          <a:xfrm>
            <a:off x="1495425" y="1033463"/>
            <a:ext cx="6456363" cy="47625"/>
          </a:xfrm>
          <a:prstGeom prst="rect">
            <a:avLst/>
          </a:prstGeom>
          <a:solidFill>
            <a:srgbClr val="FF9900"/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b="1" smtClean="0"/>
          </a:p>
        </p:txBody>
      </p:sp>
      <p:sp>
        <p:nvSpPr>
          <p:cNvPr id="6" name="Rectangle 1029"/>
          <p:cNvSpPr>
            <a:spLocks noChangeArrowheads="1"/>
          </p:cNvSpPr>
          <p:nvPr/>
        </p:nvSpPr>
        <p:spPr bwMode="auto">
          <a:xfrm>
            <a:off x="1603375" y="1165225"/>
            <a:ext cx="6454775" cy="23813"/>
          </a:xfrm>
          <a:prstGeom prst="rect">
            <a:avLst/>
          </a:prstGeom>
          <a:solidFill>
            <a:srgbClr val="FF9900">
              <a:alpha val="50195"/>
            </a:srgbClr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b="1" smtClean="0"/>
          </a:p>
        </p:txBody>
      </p:sp>
      <p:pic>
        <p:nvPicPr>
          <p:cNvPr id="7" name="Picture 14" descr="EI_Logo.ti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850" y="241300"/>
            <a:ext cx="333375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9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0" y="157163"/>
            <a:ext cx="1033463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900" y="166688"/>
            <a:ext cx="708025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8747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86471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827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74E2C-6DC0-4A91-A857-DFB7D3AC7A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0771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49D33-71C5-46D4-84F9-1F96F40A18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469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49238"/>
            <a:ext cx="2057400" cy="5876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9238"/>
            <a:ext cx="6019800" cy="58769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B33CD-C2A8-4A9A-9A1E-90E624C6D5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2365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5425" y="249238"/>
            <a:ext cx="6215063" cy="4175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8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BD2DC7-C217-4C58-BBE6-785426A38B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14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5425" y="249238"/>
            <a:ext cx="6215063" cy="4175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D5117-9FC1-44C4-A15A-2F73026199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1912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1E806-760A-4FD2-91EF-FE710423D7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8747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5797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B51B2-40F1-4699-BE41-753F1BA148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8747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7929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BC21C-1CF9-4916-BF50-77206769B3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3206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6FB17-3F4F-4BA2-8C8B-B5A9377971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9535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01A20-D697-4606-B819-9E731AA046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088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443A2-8016-4335-9728-00CB14C594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0411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F3003-3990-44F9-AEC3-3A8513B4F5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0981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778CB-B242-4077-A33D-6A761A4974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4528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9147-7E56-45F2-BEF9-A8021A0006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5855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76263" y="1588"/>
            <a:ext cx="1809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sz="1000" b="1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altLang="en-US" sz="1000" b="1" smtClean="0">
              <a:solidFill>
                <a:srgbClr val="000000"/>
              </a:solidFill>
            </a:endParaRPr>
          </a:p>
        </p:txBody>
      </p:sp>
      <p:sp>
        <p:nvSpPr>
          <p:cNvPr id="1027" name="Rectangle 4"/>
          <p:cNvSpPr>
            <a:spLocks noChangeArrowheads="1"/>
          </p:cNvSpPr>
          <p:nvPr userDrawn="1"/>
        </p:nvSpPr>
        <p:spPr bwMode="auto">
          <a:xfrm>
            <a:off x="1346200" y="890588"/>
            <a:ext cx="6465888" cy="71437"/>
          </a:xfrm>
          <a:prstGeom prst="rect">
            <a:avLst/>
          </a:prstGeom>
          <a:solidFill>
            <a:srgbClr val="FF6600"/>
          </a:solidFill>
          <a:ln w="12700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b="1" smtClean="0"/>
          </a:p>
        </p:txBody>
      </p:sp>
      <p:sp>
        <p:nvSpPr>
          <p:cNvPr id="1028" name="Rectangle 5"/>
          <p:cNvSpPr>
            <a:spLocks noChangeArrowheads="1"/>
          </p:cNvSpPr>
          <p:nvPr userDrawn="1"/>
        </p:nvSpPr>
        <p:spPr bwMode="auto">
          <a:xfrm>
            <a:off x="1495425" y="1033463"/>
            <a:ext cx="6456363" cy="47625"/>
          </a:xfrm>
          <a:prstGeom prst="rect">
            <a:avLst/>
          </a:prstGeom>
          <a:solidFill>
            <a:srgbClr val="FF9900"/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b="1" smtClean="0"/>
          </a:p>
        </p:txBody>
      </p:sp>
      <p:sp>
        <p:nvSpPr>
          <p:cNvPr id="1029" name="Rectangle 6"/>
          <p:cNvSpPr>
            <a:spLocks noChangeArrowheads="1"/>
          </p:cNvSpPr>
          <p:nvPr userDrawn="1"/>
        </p:nvSpPr>
        <p:spPr bwMode="auto">
          <a:xfrm>
            <a:off x="1603375" y="1165225"/>
            <a:ext cx="6454775" cy="23813"/>
          </a:xfrm>
          <a:prstGeom prst="rect">
            <a:avLst/>
          </a:prstGeom>
          <a:solidFill>
            <a:srgbClr val="FF9900">
              <a:alpha val="50195"/>
            </a:srgbClr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altLang="en-US" b="1" smtClean="0"/>
          </a:p>
        </p:txBody>
      </p:sp>
      <p:sp>
        <p:nvSpPr>
          <p:cNvPr id="1112" name="Rectangle 8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C1E59166-63FD-45A6-BA0F-A8CF1B69BF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91"/>
          <p:cNvSpPr>
            <a:spLocks noGrp="1" noChangeArrowheads="1"/>
          </p:cNvSpPr>
          <p:nvPr>
            <p:ph type="title"/>
          </p:nvPr>
        </p:nvSpPr>
        <p:spPr bwMode="auto">
          <a:xfrm>
            <a:off x="1495425" y="249238"/>
            <a:ext cx="6215063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95" r:id="rId1"/>
    <p:sldLayoutId id="2147484783" r:id="rId2"/>
    <p:sldLayoutId id="2147484784" r:id="rId3"/>
    <p:sldLayoutId id="2147484785" r:id="rId4"/>
    <p:sldLayoutId id="2147484786" r:id="rId5"/>
    <p:sldLayoutId id="2147484787" r:id="rId6"/>
    <p:sldLayoutId id="2147484788" r:id="rId7"/>
    <p:sldLayoutId id="2147484789" r:id="rId8"/>
    <p:sldLayoutId id="2147484790" r:id="rId9"/>
    <p:sldLayoutId id="2147484791" r:id="rId10"/>
    <p:sldLayoutId id="2147484792" r:id="rId11"/>
    <p:sldLayoutId id="2147484793" r:id="rId12"/>
    <p:sldLayoutId id="2147484794" r:id="rId13"/>
    <p:sldLayoutId id="2147484796" r:id="rId14"/>
  </p:sldLayoutIdLst>
  <p:hf hdr="0" ftr="0" dt="0"/>
  <p:txStyles>
    <p:titleStyle>
      <a:lvl1pPr algn="l" defTabSz="814388" rtl="0" eaLnBrk="0" fontAlgn="base" hangingPunct="0">
        <a:lnSpc>
          <a:spcPct val="94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ct val="94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</a:defRPr>
      </a:lvl2pPr>
      <a:lvl3pPr algn="l" defTabSz="814388" rtl="0" eaLnBrk="0" fontAlgn="base" hangingPunct="0">
        <a:lnSpc>
          <a:spcPct val="94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</a:defRPr>
      </a:lvl3pPr>
      <a:lvl4pPr algn="l" defTabSz="814388" rtl="0" eaLnBrk="0" fontAlgn="base" hangingPunct="0">
        <a:lnSpc>
          <a:spcPct val="94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</a:defRPr>
      </a:lvl4pPr>
      <a:lvl5pPr algn="l" defTabSz="814388" rtl="0" eaLnBrk="0" fontAlgn="base" hangingPunct="0">
        <a:lnSpc>
          <a:spcPct val="94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</a:defRPr>
      </a:lvl5pPr>
      <a:lvl6pPr marL="457200" algn="l" defTabSz="814388" rtl="0" eaLnBrk="0" fontAlgn="base" hangingPunct="0">
        <a:lnSpc>
          <a:spcPct val="94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</a:defRPr>
      </a:lvl6pPr>
      <a:lvl7pPr marL="914400" algn="l" defTabSz="814388" rtl="0" eaLnBrk="0" fontAlgn="base" hangingPunct="0">
        <a:lnSpc>
          <a:spcPct val="94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</a:defRPr>
      </a:lvl7pPr>
      <a:lvl8pPr marL="1371600" algn="l" defTabSz="814388" rtl="0" eaLnBrk="0" fontAlgn="base" hangingPunct="0">
        <a:lnSpc>
          <a:spcPct val="94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</a:defRPr>
      </a:lvl8pPr>
      <a:lvl9pPr marL="1828800" algn="l" defTabSz="814388" rtl="0" eaLnBrk="0" fontAlgn="base" hangingPunct="0">
        <a:lnSpc>
          <a:spcPct val="94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880" y="90069"/>
            <a:ext cx="7231717" cy="785911"/>
          </a:xfrm>
        </p:spPr>
        <p:txBody>
          <a:bodyPr/>
          <a:lstStyle/>
          <a:p>
            <a:pPr algn="ctr"/>
            <a:r>
              <a:rPr lang="en-US" altLang="en-US" sz="2000" b="1" dirty="0">
                <a:latin typeface="+mn-lt"/>
              </a:rPr>
              <a:t>Data </a:t>
            </a:r>
            <a:r>
              <a:rPr lang="en-US" altLang="en-US" sz="2000" b="1" dirty="0" smtClean="0">
                <a:latin typeface="+mn-lt"/>
              </a:rPr>
              <a:t>Systems </a:t>
            </a:r>
            <a:r>
              <a:rPr lang="en-US" altLang="en-US" sz="2000" b="1" dirty="0">
                <a:latin typeface="+mn-lt"/>
              </a:rPr>
              <a:t>Integration Committee </a:t>
            </a:r>
            <a:r>
              <a:rPr lang="en-US" altLang="en-US" sz="2000" b="1" dirty="0" smtClean="0">
                <a:latin typeface="+mn-lt"/>
              </a:rPr>
              <a:t>of the Earth Science Data System Working Group (ESDSWG) on Data Quality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7431" y="1414108"/>
            <a:ext cx="7880557" cy="3718826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Robert R. Downs</a:t>
            </a:r>
            <a:r>
              <a:rPr lang="en-US" sz="1800" i="1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  <a:cs typeface="Arial" pitchFamily="34" charset="0"/>
              </a:rPr>
              <a:t>Yaxing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 Wei</a:t>
            </a:r>
            <a:r>
              <a:rPr lang="en-US" sz="1800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i="1" dirty="0">
                <a:latin typeface="Arial" pitchFamily="34" charset="0"/>
                <a:cs typeface="Arial" pitchFamily="34" charset="0"/>
              </a:rPr>
              <a:t>and David F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Moroni</a:t>
            </a:r>
            <a:r>
              <a:rPr lang="en-US" sz="1800" i="1" baseline="30000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1800" i="1" baseline="300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defRPr/>
            </a:pPr>
            <a:endParaRPr lang="en-US" sz="1800" i="1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defRPr/>
            </a:pPr>
            <a:r>
              <a:rPr lang="en-US" sz="1400" i="1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 rdowns@ciesin.columbia.edu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NASA Socioeconomic Data and Applications Center (SEDAC), CIESIN, Columbia University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400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weiy@ornl.gov Oak Ridge 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National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Laboratory, Oak Ridge,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TN, 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400" i="1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david.f.moroni@jpl.nasa.gov 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NASA Jet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Propulsion Laboratory, Pasadena, CA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1200" dirty="0" smtClean="0">
                <a:latin typeface="Arial" pitchFamily="34" charset="0"/>
                <a:cs typeface="Arial" pitchFamily="34" charset="0"/>
              </a:rPr>
              <a:t>2016 Winter ESIP Meeting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1200" dirty="0" smtClean="0">
                <a:latin typeface="Arial" pitchFamily="34" charset="0"/>
                <a:cs typeface="Arial" pitchFamily="34" charset="0"/>
              </a:rPr>
              <a:t>Washington, DC January 6-8, 2016</a:t>
            </a:r>
            <a:endParaRPr lang="en-US" altLang="en-US" sz="12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altLang="en-US" sz="12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1200" b="1" dirty="0" smtClean="0">
                <a:latin typeface="Arial" pitchFamily="34" charset="0"/>
                <a:cs typeface="Arial" pitchFamily="34" charset="0"/>
              </a:rPr>
              <a:t>Information Quality Cluster: Introduction, Reporting,  and Use Case Tutorial </a:t>
            </a:r>
            <a:endParaRPr lang="en-US" altLang="en-US" sz="1200" b="1" dirty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Friday</a:t>
            </a:r>
            <a:r>
              <a:rPr lang="en-US" sz="12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8 January 2016</a:t>
            </a:r>
            <a:r>
              <a:rPr lang="en-US" altLang="en-US" sz="12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11:00 </a:t>
            </a:r>
            <a:r>
              <a:rPr lang="en-US" sz="1200" b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12:30.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2423" y="5227795"/>
            <a:ext cx="84105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Government support is acknowledged for the authors’ work.  </a:t>
            </a:r>
          </a:p>
          <a:p>
            <a:pPr algn="ctr"/>
            <a:r>
              <a:rPr lang="en-US" sz="1100" dirty="0" smtClean="0"/>
              <a:t>R</a:t>
            </a:r>
            <a:r>
              <a:rPr lang="en-US" sz="1100" dirty="0"/>
              <a:t>. R. </a:t>
            </a:r>
            <a:r>
              <a:rPr lang="en-US" sz="1100" dirty="0" smtClean="0"/>
              <a:t>Downs: NASA contract </a:t>
            </a:r>
            <a:r>
              <a:rPr lang="en-US" sz="1100" dirty="0"/>
              <a:t>NNG13HQ04C for </a:t>
            </a:r>
            <a:r>
              <a:rPr lang="en-US" sz="1100" dirty="0" smtClean="0"/>
              <a:t>the </a:t>
            </a:r>
            <a:r>
              <a:rPr lang="en-US" sz="1100" dirty="0"/>
              <a:t>Socioeconomic Data and Applications Distributed Active Archive Center (DAAC</a:t>
            </a:r>
            <a:r>
              <a:rPr lang="en-US" sz="1100" dirty="0" smtClean="0"/>
              <a:t>); </a:t>
            </a:r>
          </a:p>
          <a:p>
            <a:pPr algn="ctr"/>
            <a:r>
              <a:rPr lang="en-US" sz="1100" dirty="0" smtClean="0"/>
              <a:t>Y</a:t>
            </a:r>
            <a:r>
              <a:rPr lang="en-US" sz="1100" dirty="0"/>
              <a:t>. Wei: NASA contract NNG14HH39I for the Oak Ridge National Laboratory (ORNL) </a:t>
            </a:r>
            <a:r>
              <a:rPr lang="en-US" sz="1100" dirty="0" smtClean="0"/>
              <a:t>DAAC;</a:t>
            </a:r>
            <a:endParaRPr lang="en-US" sz="1100" dirty="0"/>
          </a:p>
          <a:p>
            <a:pPr algn="ctr"/>
            <a:r>
              <a:rPr lang="en-US" sz="1100" dirty="0" smtClean="0"/>
              <a:t>D. F. </a:t>
            </a:r>
            <a:r>
              <a:rPr lang="en-US" sz="1100" dirty="0" err="1" smtClean="0"/>
              <a:t>Moroni</a:t>
            </a:r>
            <a:r>
              <a:rPr lang="en-US" sz="1100" dirty="0"/>
              <a:t>:</a:t>
            </a:r>
            <a:r>
              <a:rPr lang="en-US" sz="1100" dirty="0" smtClean="0"/>
              <a:t> NASA </a:t>
            </a:r>
            <a:r>
              <a:rPr lang="en-US" sz="1100" dirty="0"/>
              <a:t>contract with the Jet Propulsion </a:t>
            </a:r>
            <a:r>
              <a:rPr lang="en-US" sz="1100" dirty="0" smtClean="0"/>
              <a:t>Laboratory, California Institute of Technology, Pasadena, CA.  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ounded Rectangle 39"/>
          <p:cNvSpPr/>
          <p:nvPr/>
        </p:nvSpPr>
        <p:spPr bwMode="auto">
          <a:xfrm>
            <a:off x="3789442" y="3980307"/>
            <a:ext cx="1559647" cy="830997"/>
          </a:xfrm>
          <a:prstGeom prst="roundRect">
            <a:avLst/>
          </a:prstGeom>
          <a:solidFill>
            <a:srgbClr val="CCE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Rounded Rectangle 38"/>
          <p:cNvSpPr/>
          <p:nvPr/>
        </p:nvSpPr>
        <p:spPr bwMode="auto">
          <a:xfrm>
            <a:off x="3767907" y="2710000"/>
            <a:ext cx="1559647" cy="830997"/>
          </a:xfrm>
          <a:prstGeom prst="roundRect">
            <a:avLst/>
          </a:prstGeom>
          <a:solidFill>
            <a:srgbClr val="CCE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3576440" y="5904277"/>
            <a:ext cx="2136578" cy="830997"/>
          </a:xfrm>
          <a:prstGeom prst="roundRect">
            <a:avLst/>
          </a:prstGeom>
          <a:solidFill>
            <a:srgbClr val="FFC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1891695" y="4843920"/>
            <a:ext cx="1559647" cy="830997"/>
          </a:xfrm>
          <a:prstGeom prst="roundRect">
            <a:avLst/>
          </a:prstGeom>
          <a:solidFill>
            <a:srgbClr val="CCE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5713018" y="4861548"/>
            <a:ext cx="1559647" cy="830997"/>
          </a:xfrm>
          <a:prstGeom prst="roundRect">
            <a:avLst/>
          </a:prstGeom>
          <a:solidFill>
            <a:srgbClr val="CCEC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6910377" y="1550221"/>
            <a:ext cx="1559647" cy="830997"/>
          </a:xfrm>
          <a:prstGeom prst="roundRect">
            <a:avLst/>
          </a:prstGeom>
          <a:solidFill>
            <a:srgbClr val="FFCC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4831959" y="1555159"/>
            <a:ext cx="1559647" cy="830997"/>
          </a:xfrm>
          <a:prstGeom prst="roundRect">
            <a:avLst/>
          </a:prstGeom>
          <a:solidFill>
            <a:srgbClr val="FFCC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2746929" y="1550221"/>
            <a:ext cx="1559647" cy="830997"/>
          </a:xfrm>
          <a:prstGeom prst="roundRect">
            <a:avLst/>
          </a:prstGeom>
          <a:solidFill>
            <a:srgbClr val="FFCC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668511" y="1542927"/>
            <a:ext cx="1559647" cy="830997"/>
          </a:xfrm>
          <a:prstGeom prst="roundRect">
            <a:avLst/>
          </a:prstGeom>
          <a:solidFill>
            <a:srgbClr val="FFCC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668511" y="867218"/>
            <a:ext cx="7801513" cy="370278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495425" y="249237"/>
            <a:ext cx="6215063" cy="540471"/>
          </a:xfrm>
        </p:spPr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Data Systems Integration within </a:t>
            </a:r>
            <a:br>
              <a:rPr lang="en-US" b="1" dirty="0" smtClean="0">
                <a:latin typeface="+mn-lt"/>
              </a:rPr>
            </a:br>
            <a:r>
              <a:rPr lang="en-US" b="1" dirty="0" smtClean="0">
                <a:latin typeface="+mn-lt"/>
              </a:rPr>
              <a:t>the Data Quality Working Group</a:t>
            </a:r>
            <a:endParaRPr lang="en-US" b="1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FDB51B2-40F1-4699-BE41-753F1BA148DF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959070" y="1734886"/>
            <a:ext cx="1462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Usability  </a:t>
            </a:r>
          </a:p>
          <a:p>
            <a:pPr algn="ctr"/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692" y="1542927"/>
            <a:ext cx="14654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Accuracy, </a:t>
            </a:r>
            <a:endParaRPr lang="en-US" dirty="0" smtClean="0"/>
          </a:p>
          <a:p>
            <a:pPr algn="ctr"/>
            <a:r>
              <a:rPr lang="en-US" dirty="0" smtClean="0"/>
              <a:t>Precision </a:t>
            </a:r>
            <a:r>
              <a:rPr lang="en-US" dirty="0"/>
              <a:t>and </a:t>
            </a:r>
            <a:endParaRPr lang="en-US" dirty="0" smtClean="0"/>
          </a:p>
          <a:p>
            <a:pPr algn="ctr"/>
            <a:r>
              <a:rPr lang="en-US" dirty="0" smtClean="0"/>
              <a:t>Uncertainty </a:t>
            </a:r>
            <a:r>
              <a:rPr lang="en-US" dirty="0"/>
              <a:t>(APU</a:t>
            </a:r>
            <a:r>
              <a:rPr lang="en-US" dirty="0" smtClean="0"/>
              <a:t>) </a:t>
            </a:r>
          </a:p>
          <a:p>
            <a:pPr algn="ctr"/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791025" y="1735204"/>
            <a:ext cx="1462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Distinguishability</a:t>
            </a:r>
          </a:p>
          <a:p>
            <a:pPr algn="ctr"/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929346" y="1734886"/>
            <a:ext cx="1462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Applicability </a:t>
            </a:r>
          </a:p>
          <a:p>
            <a:pPr algn="ctr"/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51831" y="2865310"/>
            <a:ext cx="1462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Prioritized </a:t>
            </a:r>
          </a:p>
          <a:p>
            <a:pPr algn="ctr"/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40388" y="4936252"/>
            <a:ext cx="1462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Data Systems </a:t>
            </a:r>
          </a:p>
          <a:p>
            <a:pPr algn="ctr"/>
            <a:r>
              <a:rPr lang="en-US" dirty="0" smtClean="0"/>
              <a:t>Integration </a:t>
            </a:r>
          </a:p>
          <a:p>
            <a:pPr algn="ctr"/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61711" y="4953878"/>
            <a:ext cx="1462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Science and </a:t>
            </a:r>
          </a:p>
          <a:p>
            <a:pPr algn="ctr"/>
            <a:r>
              <a:rPr lang="en-US" dirty="0" smtClean="0"/>
              <a:t>Applications </a:t>
            </a:r>
          </a:p>
          <a:p>
            <a:pPr algn="ctr"/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789442" y="4187156"/>
            <a:ext cx="1505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 Low Hanging Fruit</a:t>
            </a:r>
          </a:p>
          <a:p>
            <a:pPr algn="ctr"/>
            <a:r>
              <a:rPr lang="en-US" dirty="0" smtClean="0"/>
              <a:t>Recommendations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24832" y="6009567"/>
            <a:ext cx="2010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mplementation Strategies </a:t>
            </a:r>
          </a:p>
          <a:p>
            <a:pPr algn="ctr"/>
            <a:r>
              <a:rPr lang="en-US" dirty="0" smtClean="0"/>
              <a:t>&amp; Solutions </a:t>
            </a:r>
            <a:r>
              <a:rPr lang="en-US" dirty="0"/>
              <a:t>to </a:t>
            </a:r>
            <a:r>
              <a:rPr lang="en-US" dirty="0" smtClean="0"/>
              <a:t>Address </a:t>
            </a:r>
            <a:endParaRPr lang="en-US" dirty="0"/>
          </a:p>
          <a:p>
            <a:pPr algn="ctr"/>
            <a:r>
              <a:rPr lang="en-US" dirty="0" smtClean="0"/>
              <a:t>LHF </a:t>
            </a:r>
            <a:r>
              <a:rPr lang="en-US" dirty="0"/>
              <a:t>R</a:t>
            </a:r>
            <a:r>
              <a:rPr lang="en-US" dirty="0" smtClean="0"/>
              <a:t>ecommendations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742585" y="928681"/>
            <a:ext cx="60063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Sixteen Use Cases Relevant to the NASA Earth Science Data and Information System</a:t>
            </a:r>
            <a:endParaRPr lang="en-US" dirty="0"/>
          </a:p>
        </p:txBody>
      </p:sp>
      <p:sp>
        <p:nvSpPr>
          <p:cNvPr id="25" name="Down Arrow 24"/>
          <p:cNvSpPr/>
          <p:nvPr/>
        </p:nvSpPr>
        <p:spPr bwMode="auto">
          <a:xfrm>
            <a:off x="1448334" y="1274635"/>
            <a:ext cx="202473" cy="275586"/>
          </a:xfrm>
          <a:prstGeom prst="down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6" name="Down Arrow 25"/>
          <p:cNvSpPr/>
          <p:nvPr/>
        </p:nvSpPr>
        <p:spPr bwMode="auto">
          <a:xfrm>
            <a:off x="5510545" y="1279430"/>
            <a:ext cx="202473" cy="275586"/>
          </a:xfrm>
          <a:prstGeom prst="down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" name="Down Arrow 26"/>
          <p:cNvSpPr/>
          <p:nvPr/>
        </p:nvSpPr>
        <p:spPr bwMode="auto">
          <a:xfrm>
            <a:off x="3428822" y="1272529"/>
            <a:ext cx="202473" cy="275586"/>
          </a:xfrm>
          <a:prstGeom prst="down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" name="Down Arrow 27"/>
          <p:cNvSpPr/>
          <p:nvPr/>
        </p:nvSpPr>
        <p:spPr bwMode="auto">
          <a:xfrm>
            <a:off x="7546436" y="1272529"/>
            <a:ext cx="202473" cy="275586"/>
          </a:xfrm>
          <a:prstGeom prst="down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" name="Down Arrow 28"/>
          <p:cNvSpPr/>
          <p:nvPr/>
        </p:nvSpPr>
        <p:spPr bwMode="auto">
          <a:xfrm rot="3510546">
            <a:off x="5256291" y="2359778"/>
            <a:ext cx="252975" cy="402952"/>
          </a:xfrm>
          <a:prstGeom prst="down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" name="Down Arrow 29"/>
          <p:cNvSpPr/>
          <p:nvPr/>
        </p:nvSpPr>
        <p:spPr bwMode="auto">
          <a:xfrm rot="17585800">
            <a:off x="1524319" y="2375127"/>
            <a:ext cx="252975" cy="402952"/>
          </a:xfrm>
          <a:prstGeom prst="down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" name="Down Arrow 30"/>
          <p:cNvSpPr/>
          <p:nvPr/>
        </p:nvSpPr>
        <p:spPr bwMode="auto">
          <a:xfrm rot="18191201">
            <a:off x="3556151" y="2356539"/>
            <a:ext cx="252975" cy="402952"/>
          </a:xfrm>
          <a:prstGeom prst="down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" name="Down Arrow 31"/>
          <p:cNvSpPr/>
          <p:nvPr/>
        </p:nvSpPr>
        <p:spPr bwMode="auto">
          <a:xfrm rot="3510546">
            <a:off x="7282818" y="2346486"/>
            <a:ext cx="252975" cy="402952"/>
          </a:xfrm>
          <a:prstGeom prst="down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Down Arrow 32"/>
          <p:cNvSpPr/>
          <p:nvPr/>
        </p:nvSpPr>
        <p:spPr bwMode="auto">
          <a:xfrm rot="18119969">
            <a:off x="5419611" y="4612878"/>
            <a:ext cx="256285" cy="435980"/>
          </a:xfrm>
          <a:prstGeom prst="down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" name="Down Arrow 33"/>
          <p:cNvSpPr/>
          <p:nvPr/>
        </p:nvSpPr>
        <p:spPr bwMode="auto">
          <a:xfrm rot="3510546">
            <a:off x="3464599" y="4662272"/>
            <a:ext cx="252975" cy="402952"/>
          </a:xfrm>
          <a:prstGeom prst="down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5" name="Down Arrow 34"/>
          <p:cNvSpPr/>
          <p:nvPr/>
        </p:nvSpPr>
        <p:spPr bwMode="auto">
          <a:xfrm rot="3510546">
            <a:off x="5429211" y="5540895"/>
            <a:ext cx="252975" cy="402952"/>
          </a:xfrm>
          <a:prstGeom prst="down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415859" y="4351960"/>
            <a:ext cx="2581835" cy="1850166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8" name="Down Arrow 37"/>
          <p:cNvSpPr/>
          <p:nvPr/>
        </p:nvSpPr>
        <p:spPr bwMode="auto">
          <a:xfrm>
            <a:off x="4442779" y="3577355"/>
            <a:ext cx="252975" cy="402952"/>
          </a:xfrm>
          <a:prstGeom prst="down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" name="Down Arrow 40"/>
          <p:cNvSpPr/>
          <p:nvPr/>
        </p:nvSpPr>
        <p:spPr bwMode="auto">
          <a:xfrm rot="18119969">
            <a:off x="3462945" y="5513298"/>
            <a:ext cx="256285" cy="435980"/>
          </a:xfrm>
          <a:prstGeom prst="downArrow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1088310" y="3540997"/>
            <a:ext cx="696191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15302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2227" y="107577"/>
            <a:ext cx="6615953" cy="676195"/>
          </a:xfrm>
        </p:spPr>
        <p:txBody>
          <a:bodyPr/>
          <a:lstStyle/>
          <a:p>
            <a:pPr algn="ctr"/>
            <a:r>
              <a:rPr lang="en-US" sz="2800" b="1" dirty="0" smtClean="0">
                <a:latin typeface="+mn-lt"/>
              </a:rPr>
              <a:t>Data Systems Integration Committee: </a:t>
            </a:r>
            <a:br>
              <a:rPr lang="en-US" sz="2800" b="1" dirty="0" smtClean="0">
                <a:latin typeface="+mn-lt"/>
              </a:rPr>
            </a:br>
            <a:r>
              <a:rPr lang="en-US" sz="2800" b="1" dirty="0" smtClean="0">
                <a:latin typeface="+mn-lt"/>
              </a:rPr>
              <a:t>Mission, Goals, and Objectives</a:t>
            </a:r>
            <a:endParaRPr lang="en-US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0182"/>
            <a:ext cx="8229600" cy="5424927"/>
          </a:xfrm>
        </p:spPr>
        <p:txBody>
          <a:bodyPr/>
          <a:lstStyle/>
          <a:p>
            <a:r>
              <a:rPr lang="en-US" sz="2400" dirty="0"/>
              <a:t>Mission</a:t>
            </a:r>
          </a:p>
          <a:p>
            <a:pPr lvl="1"/>
            <a:r>
              <a:rPr lang="en-US" sz="2000" dirty="0"/>
              <a:t>Identify and document implementation strategies for selected recommendations for DAACs to Capture and Describe data quality, Facilitate Discovery and Enable Use of scientific data.</a:t>
            </a:r>
          </a:p>
          <a:p>
            <a:r>
              <a:rPr lang="en-US" sz="2400" dirty="0"/>
              <a:t>Goals and </a:t>
            </a:r>
            <a:r>
              <a:rPr lang="en-US" sz="2400" dirty="0" smtClean="0"/>
              <a:t>Objectives:</a:t>
            </a:r>
          </a:p>
          <a:p>
            <a:pPr lvl="1"/>
            <a:r>
              <a:rPr lang="en-US" sz="2000" dirty="0" smtClean="0"/>
              <a:t>For </a:t>
            </a:r>
            <a:r>
              <a:rPr lang="en-US" sz="2000" dirty="0"/>
              <a:t>each of the 4 LHF </a:t>
            </a:r>
            <a:r>
              <a:rPr lang="en-US" sz="2000" dirty="0" smtClean="0"/>
              <a:t>Recommendations:</a:t>
            </a:r>
          </a:p>
          <a:p>
            <a:pPr lvl="1"/>
            <a:r>
              <a:rPr lang="en-US" sz="2000" dirty="0"/>
              <a:t>Identify corresponding relevance to committee.</a:t>
            </a:r>
          </a:p>
          <a:p>
            <a:pPr lvl="1"/>
            <a:r>
              <a:rPr lang="en-US" sz="2000" dirty="0"/>
              <a:t>Identify corresponding Stakeholders.</a:t>
            </a:r>
          </a:p>
          <a:p>
            <a:pPr lvl="1"/>
            <a:r>
              <a:rPr lang="en-US" sz="2000" dirty="0"/>
              <a:t>Identify and document an implementation strategy (with examples).</a:t>
            </a:r>
          </a:p>
          <a:p>
            <a:pPr lvl="1"/>
            <a:r>
              <a:rPr lang="en-US" sz="2000" dirty="0"/>
              <a:t>Assess operational maturity in terms of both Software/Technology and </a:t>
            </a:r>
            <a:r>
              <a:rPr lang="en-US" sz="2000" dirty="0" smtClean="0"/>
              <a:t>Standards/Documentation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FDB51B2-40F1-4699-BE41-753F1BA148DF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42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9571"/>
            <a:ext cx="8229600" cy="4047565"/>
          </a:xfrm>
        </p:spPr>
        <p:txBody>
          <a:bodyPr/>
          <a:lstStyle/>
          <a:p>
            <a:r>
              <a:rPr lang="en-US" sz="2800" dirty="0"/>
              <a:t>Data Producers </a:t>
            </a:r>
          </a:p>
          <a:p>
            <a:pPr lvl="1"/>
            <a:r>
              <a:rPr lang="en-US" sz="2400" dirty="0"/>
              <a:t>Improved capabilities for preparing data with good quality information for archiving and dissemination</a:t>
            </a:r>
          </a:p>
          <a:p>
            <a:r>
              <a:rPr lang="en-US" sz="2800" dirty="0"/>
              <a:t>Data Distributors </a:t>
            </a:r>
          </a:p>
          <a:p>
            <a:pPr lvl="1"/>
            <a:r>
              <a:rPr lang="en-US" sz="2400" dirty="0"/>
              <a:t>Improved capabilities for capturing and managing data quality information</a:t>
            </a:r>
          </a:p>
          <a:p>
            <a:r>
              <a:rPr lang="en-US" sz="2800" dirty="0" smtClean="0"/>
              <a:t>Data Users</a:t>
            </a:r>
          </a:p>
          <a:p>
            <a:pPr lvl="1"/>
            <a:r>
              <a:rPr lang="en-US" sz="2400" dirty="0" smtClean="0"/>
              <a:t>Improved capabilities for finding </a:t>
            </a:r>
            <a:r>
              <a:rPr lang="en-US" sz="2400" dirty="0"/>
              <a:t>and using data of interest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FDB51B2-40F1-4699-BE41-753F1BA148DF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6" name="Rectangle 5"/>
          <p:cNvSpPr/>
          <p:nvPr/>
        </p:nvSpPr>
        <p:spPr>
          <a:xfrm>
            <a:off x="1391770" y="0"/>
            <a:ext cx="71375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+mn-lt"/>
              </a:rPr>
              <a:t>Data Systems Integration Committee: </a:t>
            </a:r>
            <a:br>
              <a:rPr lang="en-US" sz="2400" b="1" dirty="0">
                <a:latin typeface="+mn-lt"/>
              </a:rPr>
            </a:br>
            <a:r>
              <a:rPr lang="en-US" sz="2400" b="1" dirty="0" smtClean="0">
                <a:latin typeface="+mn-lt"/>
              </a:rPr>
              <a:t>Targeted Stakeholder Benefits of Planned Activities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407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2916" y="259628"/>
            <a:ext cx="7180984" cy="602817"/>
          </a:xfrm>
        </p:spPr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Selecting Capabilities as Potential Implementation Solutions* for Data Systems Integration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03073"/>
          </a:xfrm>
        </p:spPr>
        <p:txBody>
          <a:bodyPr/>
          <a:lstStyle/>
          <a:p>
            <a:r>
              <a:rPr lang="en-US" sz="2800" dirty="0"/>
              <a:t>Address one or more prioritized recommendations</a:t>
            </a:r>
          </a:p>
          <a:p>
            <a:r>
              <a:rPr lang="en-US" sz="2800" dirty="0" smtClean="0"/>
              <a:t>Identified benefits to improve </a:t>
            </a:r>
            <a:r>
              <a:rPr lang="en-US" sz="2800" dirty="0"/>
              <a:t>data </a:t>
            </a:r>
            <a:r>
              <a:rPr lang="en-US" sz="2800" dirty="0" smtClean="0"/>
              <a:t>usage </a:t>
            </a:r>
            <a:endParaRPr lang="en-US" sz="2800" dirty="0"/>
          </a:p>
          <a:p>
            <a:r>
              <a:rPr lang="en-US" sz="2800" dirty="0" smtClean="0"/>
              <a:t>Implemented at one or more data centers</a:t>
            </a:r>
          </a:p>
          <a:p>
            <a:r>
              <a:rPr lang="en-US" sz="2800" dirty="0" smtClean="0"/>
              <a:t>Limited implementation time requirements</a:t>
            </a:r>
          </a:p>
          <a:p>
            <a:r>
              <a:rPr lang="en-US" sz="2800" dirty="0" smtClean="0"/>
              <a:t>Modest implementation and maintenance costs</a:t>
            </a:r>
          </a:p>
          <a:p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*</a:t>
            </a:r>
            <a:r>
              <a:rPr lang="en-US" sz="2800" dirty="0" smtClean="0"/>
              <a:t>Low Hanging Fruit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FDB51B2-40F1-4699-BE41-753F1BA148DF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37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9F3003-3990-44F9-AEC3-3A8513B4F5F2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8180413"/>
              </p:ext>
            </p:extLst>
          </p:nvPr>
        </p:nvGraphicFramePr>
        <p:xfrm>
          <a:off x="983556" y="1283638"/>
          <a:ext cx="7266538" cy="497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0162"/>
                <a:gridCol w="2587533"/>
                <a:gridCol w="2898843"/>
              </a:tblGrid>
              <a:tr h="3714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 Center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Science Team</a:t>
                      </a:r>
                      <a:endParaRPr lang="en-US" dirty="0"/>
                    </a:p>
                  </a:txBody>
                  <a:tcPr/>
                </a:tc>
              </a:tr>
              <a:tr h="10390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</a:rPr>
                        <a:t>Capturing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</a:rPr>
                        <a:t>Data Quality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request documentation from investigators </a:t>
                      </a:r>
                      <a:r>
                        <a:rPr lang="en-US" sz="1600" dirty="0" smtClean="0"/>
                        <a:t>on the extent of error introduced into data products ...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develop capabilities for investigators to </a:t>
                      </a:r>
                      <a:r>
                        <a:rPr lang="en-US" sz="1600" b="1" dirty="0" smtClean="0"/>
                        <a:t>describe the extent of error </a:t>
                      </a:r>
                      <a:r>
                        <a:rPr lang="en-US" sz="1600" dirty="0" smtClean="0"/>
                        <a:t>introduced …</a:t>
                      </a:r>
                    </a:p>
                  </a:txBody>
                  <a:tcPr/>
                </a:tc>
              </a:tr>
              <a:tr h="6411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</a:rPr>
                        <a:t>Describing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</a:rPr>
                        <a:t>Data Quality Information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provide</a:t>
                      </a:r>
                      <a:r>
                        <a:rPr lang="en-US" sz="1600" dirty="0" smtClean="0"/>
                        <a:t> enough </a:t>
                      </a:r>
                      <a:r>
                        <a:rPr lang="en-US" sz="1600" b="1" dirty="0" smtClean="0"/>
                        <a:t>publicly available information </a:t>
                      </a:r>
                      <a:r>
                        <a:rPr lang="en-US" sz="1600" dirty="0" smtClean="0"/>
                        <a:t>so users do not need to contact the data center</a:t>
                      </a:r>
                      <a:endParaRPr lang="en-US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describe quality flags </a:t>
                      </a:r>
                      <a:r>
                        <a:rPr lang="en-US" sz="1600" dirty="0" smtClean="0"/>
                        <a:t>in the data documentation and in the FAQs </a:t>
                      </a:r>
                    </a:p>
                  </a:txBody>
                  <a:tcPr/>
                </a:tc>
              </a:tr>
              <a:tr h="6411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Discovery of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Data Quality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develop capabilities for users to </a:t>
                      </a:r>
                      <a:r>
                        <a:rPr lang="en-US" sz="1600" b="1" dirty="0" smtClean="0"/>
                        <a:t>refine search query </a:t>
                      </a:r>
                      <a:r>
                        <a:rPr lang="en-US" sz="1600" dirty="0" smtClean="0"/>
                        <a:t>results by selecting among choices of </a:t>
                      </a:r>
                      <a:r>
                        <a:rPr lang="en-US" sz="1600" b="1" dirty="0" smtClean="0"/>
                        <a:t>quantifiable data quality criteria</a:t>
                      </a:r>
                      <a:r>
                        <a:rPr lang="en-US" sz="1600" dirty="0" smtClean="0"/>
                        <a:t>, such as confidence levels 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identify quantifiable data quality criteria</a:t>
                      </a:r>
                      <a:r>
                        <a:rPr lang="en-US" sz="1600" dirty="0" smtClean="0"/>
                        <a:t>, such as confidence levels and the values of quality flags, that can be used as criteria for refining search queries.</a:t>
                      </a:r>
                    </a:p>
                  </a:txBody>
                  <a:tcPr/>
                </a:tc>
              </a:tr>
              <a:tr h="9159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</a:rPr>
                        <a:t>Enabling Use of </a:t>
                      </a:r>
                      <a:r>
                        <a:rPr lang="en-US" sz="1600" b="0" dirty="0" smtClean="0">
                          <a:latin typeface="+mn-lt"/>
                        </a:rPr>
                        <a:t>Data Quality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provide users with a tool to </a:t>
                      </a:r>
                      <a:r>
                        <a:rPr lang="en-US" sz="1600" b="1" dirty="0" smtClean="0"/>
                        <a:t>identify inputs, …, that contributed to each pixel</a:t>
                      </a:r>
                      <a:r>
                        <a:rPr lang="en-US" sz="1600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create tools to capture into a variable, </a:t>
                      </a:r>
                      <a:r>
                        <a:rPr lang="en-US" sz="1600" b="1" dirty="0" smtClean="0"/>
                        <a:t>sensor inputs, … that contributed to each pixel</a:t>
                      </a:r>
                      <a:r>
                        <a:rPr lang="en-US" sz="1600" dirty="0" smtClean="0"/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0650" y="6259158"/>
            <a:ext cx="7407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+mn-lt"/>
              </a:rPr>
              <a:t>Source: </a:t>
            </a:r>
            <a:r>
              <a:rPr lang="en-US" b="1" dirty="0">
                <a:latin typeface="+mn-lt"/>
              </a:rPr>
              <a:t>Downs, Peng, Wei, </a:t>
            </a:r>
            <a:r>
              <a:rPr lang="en-US" b="1" dirty="0" err="1">
                <a:latin typeface="+mn-lt"/>
              </a:rPr>
              <a:t>Ramapriyan</a:t>
            </a:r>
            <a:r>
              <a:rPr lang="en-US" b="1" dirty="0">
                <a:latin typeface="+mn-lt"/>
              </a:rPr>
              <a:t>, </a:t>
            </a:r>
            <a:r>
              <a:rPr lang="en-US" b="1" dirty="0" err="1">
                <a:latin typeface="+mn-lt"/>
              </a:rPr>
              <a:t>Moroni</a:t>
            </a:r>
            <a:r>
              <a:rPr lang="en-US" b="1" dirty="0">
                <a:latin typeface="+mn-lt"/>
              </a:rPr>
              <a:t>. 2015. Enabling the Usability of Earth Science Data </a:t>
            </a:r>
            <a:r>
              <a:rPr lang="en-US" b="1" dirty="0" smtClean="0">
                <a:latin typeface="+mn-lt"/>
              </a:rPr>
              <a:t>Products</a:t>
            </a:r>
          </a:p>
          <a:p>
            <a:r>
              <a:rPr lang="en-US" b="1" dirty="0" smtClean="0">
                <a:latin typeface="+mn-lt"/>
              </a:rPr>
              <a:t>and </a:t>
            </a:r>
            <a:r>
              <a:rPr lang="en-US" b="1" dirty="0">
                <a:latin typeface="+mn-lt"/>
              </a:rPr>
              <a:t>Services </a:t>
            </a:r>
            <a:r>
              <a:rPr lang="en-US" b="1" dirty="0" smtClean="0">
                <a:latin typeface="+mn-lt"/>
              </a:rPr>
              <a:t>by </a:t>
            </a:r>
            <a:r>
              <a:rPr lang="en-US" b="1" dirty="0">
                <a:latin typeface="+mn-lt"/>
              </a:rPr>
              <a:t>Evaluating, Describing, and Improving Data Quality </a:t>
            </a:r>
            <a:r>
              <a:rPr lang="en-US" b="1" dirty="0" smtClean="0">
                <a:latin typeface="+mn-lt"/>
              </a:rPr>
              <a:t>throughout </a:t>
            </a:r>
            <a:r>
              <a:rPr lang="en-US" b="1" dirty="0">
                <a:latin typeface="+mn-lt"/>
              </a:rPr>
              <a:t>the Data Lifecycle.</a:t>
            </a: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14" y="127371"/>
            <a:ext cx="1137236" cy="79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983556" y="159294"/>
            <a:ext cx="7630508" cy="764402"/>
          </a:xfrm>
          <a:prstGeom prst="rect">
            <a:avLst/>
          </a:prstGeom>
        </p:spPr>
        <p:txBody>
          <a:bodyPr/>
          <a:lstStyle>
            <a:lvl1pPr algn="l" defTabSz="814388" rtl="0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14388" rtl="0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34" charset="0"/>
              </a:defRPr>
            </a:lvl2pPr>
            <a:lvl3pPr algn="l" defTabSz="814388" rtl="0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34" charset="0"/>
              </a:defRPr>
            </a:lvl3pPr>
            <a:lvl4pPr algn="l" defTabSz="814388" rtl="0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34" charset="0"/>
              </a:defRPr>
            </a:lvl4pPr>
            <a:lvl5pPr algn="l" defTabSz="814388" rtl="0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34" charset="0"/>
              </a:defRPr>
            </a:lvl5pPr>
            <a:lvl6pPr marL="457200" algn="l" defTabSz="814388" rtl="0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34" charset="0"/>
              </a:defRPr>
            </a:lvl6pPr>
            <a:lvl7pPr marL="914400" algn="l" defTabSz="814388" rtl="0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34" charset="0"/>
              </a:defRPr>
            </a:lvl7pPr>
            <a:lvl8pPr marL="1371600" algn="l" defTabSz="814388" rtl="0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34" charset="0"/>
              </a:defRPr>
            </a:lvl8pPr>
            <a:lvl9pPr marL="1828800" algn="l" defTabSz="814388" rtl="0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 Black" pitchFamily="34" charset="0"/>
              </a:defRPr>
            </a:lvl9pPr>
          </a:lstStyle>
          <a:p>
            <a:pPr algn="ctr"/>
            <a:r>
              <a:rPr lang="en-US" b="1" kern="0" dirty="0" smtClean="0">
                <a:latin typeface="+mn-lt"/>
              </a:rPr>
              <a:t>Sample Recommendations for Improving the Usability of Data Quality Information throughout the Data Lifecycle</a:t>
            </a:r>
            <a:endParaRPr lang="en-US" b="1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035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7178" y="241554"/>
            <a:ext cx="7554540" cy="580638"/>
          </a:xfrm>
        </p:spPr>
        <p:txBody>
          <a:bodyPr/>
          <a:lstStyle/>
          <a:p>
            <a:pPr lvl="0" algn="ctr"/>
            <a:r>
              <a:rPr lang="en-US" altLang="en-US" b="1" dirty="0" smtClean="0">
                <a:solidFill>
                  <a:schemeClr val="tx1"/>
                </a:solidFill>
                <a:latin typeface="+mn-lt"/>
              </a:rPr>
              <a:t>Sample Inventory of Current Implementation Strategies and Solutions for Data Systems Integration </a:t>
            </a:r>
            <a:endParaRPr lang="en-US" b="1" dirty="0">
              <a:latin typeface="+mn-lt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6178653"/>
              </p:ext>
            </p:extLst>
          </p:nvPr>
        </p:nvGraphicFramePr>
        <p:xfrm>
          <a:off x="457200" y="1416936"/>
          <a:ext cx="8095129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1275"/>
                <a:gridCol w="1861101"/>
                <a:gridCol w="1375442"/>
                <a:gridCol w="1275550"/>
                <a:gridCol w="122176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Potential Implementation Solutions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 Center - Investigator</a:t>
                      </a:r>
                      <a:r>
                        <a:rPr lang="en-US" baseline="0" dirty="0" smtClean="0"/>
                        <a:t> Communication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Metadata Creation &amp; validation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Guidance &amp; Instruction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Reference</a:t>
                      </a:r>
                      <a:r>
                        <a:rPr lang="en-US" baseline="0" dirty="0" smtClean="0"/>
                        <a:t> / Help Desk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Metadata Compliance Checker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Data Quality Guide Document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Science Data Working 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Data Quality Section in Data Management Plan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Data Management Plan / Guidelines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FAQ Development and Analysis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FDB51B2-40F1-4699-BE41-753F1BA148DF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50650" y="6259158"/>
            <a:ext cx="7407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+mn-lt"/>
              </a:rPr>
              <a:t>Source: </a:t>
            </a:r>
            <a:r>
              <a:rPr lang="en-US" b="1" dirty="0">
                <a:latin typeface="+mn-lt"/>
              </a:rPr>
              <a:t>Downs, Peng, Wei, </a:t>
            </a:r>
            <a:r>
              <a:rPr lang="en-US" b="1" dirty="0" err="1">
                <a:latin typeface="+mn-lt"/>
              </a:rPr>
              <a:t>Ramapriyan</a:t>
            </a:r>
            <a:r>
              <a:rPr lang="en-US" b="1" dirty="0">
                <a:latin typeface="+mn-lt"/>
              </a:rPr>
              <a:t>, </a:t>
            </a:r>
            <a:r>
              <a:rPr lang="en-US" b="1" dirty="0" err="1">
                <a:latin typeface="+mn-lt"/>
              </a:rPr>
              <a:t>Moroni</a:t>
            </a:r>
            <a:r>
              <a:rPr lang="en-US" b="1" dirty="0">
                <a:latin typeface="+mn-lt"/>
              </a:rPr>
              <a:t>. 2015. Enabling the Usability of Earth Science Data </a:t>
            </a:r>
            <a:r>
              <a:rPr lang="en-US" b="1" dirty="0" smtClean="0">
                <a:latin typeface="+mn-lt"/>
              </a:rPr>
              <a:t>Products</a:t>
            </a:r>
          </a:p>
          <a:p>
            <a:r>
              <a:rPr lang="en-US" b="1" dirty="0" smtClean="0">
                <a:latin typeface="+mn-lt"/>
              </a:rPr>
              <a:t>and </a:t>
            </a:r>
            <a:r>
              <a:rPr lang="en-US" b="1" dirty="0">
                <a:latin typeface="+mn-lt"/>
              </a:rPr>
              <a:t>Services </a:t>
            </a:r>
            <a:r>
              <a:rPr lang="en-US" b="1" dirty="0" smtClean="0">
                <a:latin typeface="+mn-lt"/>
              </a:rPr>
              <a:t>by </a:t>
            </a:r>
            <a:r>
              <a:rPr lang="en-US" b="1" dirty="0">
                <a:latin typeface="+mn-lt"/>
              </a:rPr>
              <a:t>Evaluating, Describing, and Improving Data Quality </a:t>
            </a:r>
            <a:r>
              <a:rPr lang="en-US" b="1" dirty="0" smtClean="0">
                <a:latin typeface="+mn-lt"/>
              </a:rPr>
              <a:t>throughout </a:t>
            </a:r>
            <a:r>
              <a:rPr lang="en-US" b="1" dirty="0">
                <a:latin typeface="+mn-lt"/>
              </a:rPr>
              <a:t>the Data Lifecycle.</a:t>
            </a:r>
          </a:p>
        </p:txBody>
      </p:sp>
    </p:spTree>
    <p:extLst>
      <p:ext uri="{BB962C8B-B14F-4D97-AF65-F5344CB8AC3E}">
        <p14:creationId xmlns:p14="http://schemas.microsoft.com/office/powerpoint/2010/main" val="102670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081" y="259629"/>
            <a:ext cx="6598228" cy="417512"/>
          </a:xfrm>
        </p:spPr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Data Quality Concepts for Further Discussion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3844636"/>
          </a:xfrm>
        </p:spPr>
        <p:txBody>
          <a:bodyPr/>
          <a:lstStyle/>
          <a:p>
            <a:r>
              <a:rPr lang="en-US" sz="2800" dirty="0" smtClean="0"/>
              <a:t>Characteristics of Data Quality Reviews</a:t>
            </a:r>
          </a:p>
          <a:p>
            <a:pPr lvl="1"/>
            <a:r>
              <a:rPr lang="en-US" sz="2400" dirty="0"/>
              <a:t>Process, facilitator, reviewer </a:t>
            </a:r>
            <a:r>
              <a:rPr lang="en-US" sz="2400" dirty="0" smtClean="0"/>
              <a:t>representation</a:t>
            </a:r>
            <a:r>
              <a:rPr lang="en-US" sz="2400" smtClean="0"/>
              <a:t>, focus </a:t>
            </a:r>
            <a:endParaRPr lang="en-US" sz="2400" dirty="0"/>
          </a:p>
          <a:p>
            <a:r>
              <a:rPr lang="en-US" sz="2800" dirty="0" smtClean="0"/>
              <a:t>Attributes of Data quality</a:t>
            </a:r>
          </a:p>
          <a:p>
            <a:pPr lvl="1"/>
            <a:r>
              <a:rPr lang="en-US" sz="2400" dirty="0"/>
              <a:t>Null Values, Error, Noise, procedure or instrument deviation, corrections, etc. </a:t>
            </a:r>
          </a:p>
          <a:p>
            <a:r>
              <a:rPr lang="en-US" sz="2800" dirty="0" smtClean="0"/>
              <a:t>Data </a:t>
            </a:r>
            <a:r>
              <a:rPr lang="en-US" sz="2800" dirty="0"/>
              <a:t>q</a:t>
            </a:r>
            <a:r>
              <a:rPr lang="en-US" sz="2800" dirty="0" smtClean="0"/>
              <a:t>uality for a specific purpose</a:t>
            </a:r>
          </a:p>
          <a:p>
            <a:pPr lvl="1"/>
            <a:r>
              <a:rPr lang="en-US" sz="2400" dirty="0" smtClean="0"/>
              <a:t>Conditions for data integration, disciplinary analysis, longitudinal comparison, environmental planning,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FDB51B2-40F1-4699-BE41-753F1BA148DF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907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very much appreciate the contributions of the members of the Data Systems Integration Committee of the Earth Science Data Systems Working Group on Data Quality!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FDB51B2-40F1-4699-BE41-753F1BA148DF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604891"/>
      </p:ext>
    </p:extLst>
  </p:cSld>
  <p:clrMapOvr>
    <a:masterClrMapping/>
  </p:clrMapOvr>
</p:sld>
</file>

<file path=ppt/theme/theme1.xml><?xml version="1.0" encoding="utf-8"?>
<a:theme xmlns:a="http://schemas.openxmlformats.org/drawingml/2006/main" name="untitled 2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untitled 2">
      <a:majorFont>
        <a:latin typeface="Arial Black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 Drive:Microsoft Office:Microsoft PowerPoint 4:</Template>
  <TotalTime>36788</TotalTime>
  <Pages>20</Pages>
  <Words>767</Words>
  <Application>Microsoft Office PowerPoint</Application>
  <PresentationFormat>On-screen Show (4:3)</PresentationFormat>
  <Paragraphs>126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untitled 2</vt:lpstr>
      <vt:lpstr>Data Systems Integration Committee of the Earth Science Data System Working Group (ESDSWG) on Data Quality </vt:lpstr>
      <vt:lpstr>Data Systems Integration within  the Data Quality Working Group</vt:lpstr>
      <vt:lpstr>Data Systems Integration Committee:  Mission, Goals, and Objectives</vt:lpstr>
      <vt:lpstr>PowerPoint Presentation</vt:lpstr>
      <vt:lpstr>Selecting Capabilities as Potential Implementation Solutions* for Data Systems Integration</vt:lpstr>
      <vt:lpstr>PowerPoint Presentation</vt:lpstr>
      <vt:lpstr>Sample Inventory of Current Implementation Strategies and Solutions for Data Systems Integration </vt:lpstr>
      <vt:lpstr>Data Quality Concepts for Further Discussion</vt:lpstr>
      <vt:lpstr>PowerPoint Presentation</vt:lpstr>
    </vt:vector>
  </TitlesOfParts>
  <Company>CIESIN/Columbia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Enabling the Usability of Earth Science Data Products and Services by Evaluating, Describing, and Improving Data Quality throughout the Data Lifecycle</dc:title>
  <dc:creator>Robert R Downs;Ge Peng;Yaxing Wei;Hampapuram Ramapriyan;David F Moroni</dc:creator>
  <cp:lastModifiedBy>ciesin</cp:lastModifiedBy>
  <cp:revision>3184</cp:revision>
  <cp:lastPrinted>2015-12-02T14:19:09Z</cp:lastPrinted>
  <dcterms:created xsi:type="dcterms:W3CDTF">2000-01-07T19:01:14Z</dcterms:created>
  <dcterms:modified xsi:type="dcterms:W3CDTF">2016-01-07T23:33:36Z</dcterms:modified>
</cp:coreProperties>
</file>