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81" r:id="rId4"/>
    <p:sldId id="285" r:id="rId5"/>
    <p:sldId id="283" r:id="rId6"/>
    <p:sldId id="292" r:id="rId7"/>
    <p:sldId id="290" r:id="rId8"/>
    <p:sldId id="291" r:id="rId9"/>
    <p:sldId id="293" r:id="rId10"/>
    <p:sldId id="287" r:id="rId11"/>
    <p:sldId id="278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89" d="100"/>
          <a:sy n="89" d="100"/>
        </p:scale>
        <p:origin x="-1181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E1F92-8D0E-F946-9DEA-3DCEB27DC8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79FB-E8B0-8046-91AB-CF78C8DB5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27E0-2566-445E-9860-7CBD11114F4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4A314-B9F9-43DF-A41E-D6EEFBCE8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3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ACE6-D31F-D149-985E-F8672D7FBE30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C10D-77D4-C641-9F86-4E48E929F704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BC43-7500-4448-BA21-AD05379F13A5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3658-742E-4F47-8581-AE0D99EFCBD7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7F21-68B5-7B43-BC0A-D6F201187B7F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4214-C7A9-EF45-84BC-023658AE7761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F777-0149-504A-A32D-D275971D5B9B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A8E7-6897-4647-B991-27FE705B85FC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953A-421B-DF4E-AA5C-9791861078F2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E980-9FFF-1844-B663-BB283709A693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CD40-DE18-5B4D-BB94-103630020F91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1D55-6CB8-5747-9655-6C27DF939DA7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C7B2E-74FE-493B-BDB5-6FA34052C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F.Moroni@jpl.nasa.gov" TargetMode="External"/><Relationship Id="rId2" Type="http://schemas.openxmlformats.org/officeDocument/2006/relationships/hyperlink" Target="mailto:Hampapuram.ramapriyan@ssaihq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e.Peng@noaa.g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e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esipfed.org/index.php/File:Summary_of_Evaluations_of_Use_Case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45/july2017-ramapriya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5943600"/>
            <a:ext cx="472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2018 Winter ESIP Meeting,  Bethesda, MD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079" y="304800"/>
            <a:ext cx="8077200" cy="1600200"/>
          </a:xfrm>
        </p:spPr>
        <p:txBody>
          <a:bodyPr>
            <a:normAutofit/>
          </a:bodyPr>
          <a:lstStyle/>
          <a:p>
            <a:r>
              <a:rPr lang="en-US" sz="3200" b="1" dirty="0"/>
              <a:t>Information Quality </a:t>
            </a:r>
            <a:r>
              <a:rPr lang="en-US" sz="3200" b="1" dirty="0" smtClean="0"/>
              <a:t>Cluster </a:t>
            </a:r>
            <a:r>
              <a:rPr lang="en-US" sz="3200" b="1" dirty="0"/>
              <a:t>- Fostering Collaborations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279" y="1981200"/>
            <a:ext cx="6400800" cy="2819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H. K. (Rama) Ramapriyan, Science Systems and Applications, Inc. &amp; NASA Goddard Space Flight Center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Ge Peng, North Carolina State </a:t>
            </a:r>
            <a:r>
              <a:rPr lang="en-US" sz="1800" b="1" dirty="0" smtClean="0">
                <a:solidFill>
                  <a:schemeClr val="tx1"/>
                </a:solidFill>
              </a:rPr>
              <a:t>University &amp; NOAA National Centers for Environmental Information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David Moroni, Jet Propulsion Laboratory, California Institute of Technology, Pasadena, CA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11 January 2018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4953000"/>
            <a:ext cx="776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Acknowledgements: These </a:t>
            </a:r>
            <a:r>
              <a:rPr lang="en-US" sz="1200" dirty="0">
                <a:solidFill>
                  <a:srgbClr val="000000"/>
                </a:solidFill>
              </a:rPr>
              <a:t>activities were carried out across multiple United States government-funded institutions (noted above) under contracts with the National Aeronautics and Space Administration (NASA) and the National Oceanic and Atmospheric Administration (NOAA). Government sponsorship acknowledged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7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Conclusion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Capture</a:t>
            </a:r>
            <a:r>
              <a:rPr lang="en-GB" sz="2600" b="1" dirty="0"/>
              <a:t>, description, discovery, and usability of information about data quality in Earth science data </a:t>
            </a:r>
            <a:r>
              <a:rPr lang="en-GB" sz="2600" b="1" dirty="0" smtClean="0"/>
              <a:t>products is critical for proper use of data.</a:t>
            </a:r>
          </a:p>
          <a:p>
            <a:r>
              <a:rPr lang="en-GB" sz="2600" b="1" dirty="0" smtClean="0"/>
              <a:t>Many groups are involved in developing and documenting best practices.</a:t>
            </a:r>
          </a:p>
          <a:p>
            <a:r>
              <a:rPr lang="en-GB" sz="2600" b="1" dirty="0" smtClean="0"/>
              <a:t>ESIP IQC, as a multilateral group is well placed to promoting standards and best practices.</a:t>
            </a:r>
          </a:p>
          <a:p>
            <a:r>
              <a:rPr lang="en-GB" sz="2600" b="1" dirty="0" smtClean="0"/>
              <a:t>Use Case Submission and Evaluation is an on-going process; working sessions are an efficient mechanism for vetting and finding solutions. </a:t>
            </a:r>
          </a:p>
          <a:p>
            <a:r>
              <a:rPr lang="en-GB" sz="2600" b="1" dirty="0" smtClean="0"/>
              <a:t>Membership in IQC is open: You are invited to participate!</a:t>
            </a:r>
          </a:p>
          <a:p>
            <a:r>
              <a:rPr lang="en-GB" sz="2600" b="1" dirty="0" smtClean="0"/>
              <a:t>Monthly </a:t>
            </a:r>
            <a:r>
              <a:rPr lang="en-GB" sz="2600" b="1" dirty="0" err="1" smtClean="0"/>
              <a:t>telecons</a:t>
            </a:r>
            <a:r>
              <a:rPr lang="en-GB" sz="2600" b="1" dirty="0" smtClean="0"/>
              <a:t> feature guest speakers on a variety of topics connected with Information Quality.</a:t>
            </a:r>
            <a:endParaRPr 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371600"/>
            <a:ext cx="5334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Thank you for your attention!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114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Hampapuram.ramapriyan@ssaihq.com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David.F.Moroni@jpl.nasa.gov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Ge.Peng@noaa.gov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0386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Introduction - Ramapriyan (10 mins.)</a:t>
            </a:r>
          </a:p>
          <a:p>
            <a:r>
              <a:rPr lang="en-US" sz="2400" b="1" dirty="0"/>
              <a:t>NASA’s Data Quality Working Group - Yaxing Wei (12 mins.)</a:t>
            </a:r>
          </a:p>
          <a:p>
            <a:r>
              <a:rPr lang="en-US" sz="2400" b="1" dirty="0"/>
              <a:t>Data Quality Metrics for Socio-Economic Data - Bob Downs (12 mins.)</a:t>
            </a:r>
          </a:p>
          <a:p>
            <a:r>
              <a:rPr lang="en-US" sz="2400" b="1" dirty="0"/>
              <a:t>NOAA NCEI - Ge Peng (12 mins.)</a:t>
            </a:r>
          </a:p>
          <a:p>
            <a:r>
              <a:rPr lang="en-US" sz="2400" b="1" dirty="0"/>
              <a:t>WDS/RDA Working Group on assessment of data fitness for use - Bob Downs(12 mins.)</a:t>
            </a:r>
          </a:p>
          <a:p>
            <a:r>
              <a:rPr lang="en-US" sz="2400" b="1" dirty="0"/>
              <a:t>DataONE - Rebecca </a:t>
            </a:r>
            <a:r>
              <a:rPr lang="en-US" sz="2400" b="1" dirty="0" err="1"/>
              <a:t>Koskela</a:t>
            </a:r>
            <a:r>
              <a:rPr lang="en-US" sz="2400" b="1" dirty="0"/>
              <a:t> (12 mins.)</a:t>
            </a:r>
          </a:p>
          <a:p>
            <a:r>
              <a:rPr lang="en-US" sz="2400" b="1" dirty="0"/>
              <a:t>Discussion and ideas for further work - 20 mins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Information Quality Cluster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3733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Vision</a:t>
            </a:r>
          </a:p>
          <a:p>
            <a:pPr lvl="1"/>
            <a:r>
              <a:rPr lang="en-US" dirty="0" smtClean="0"/>
              <a:t>Become </a:t>
            </a:r>
            <a:r>
              <a:rPr lang="en-US" b="1" dirty="0"/>
              <a:t>internationally recognized </a:t>
            </a:r>
            <a:r>
              <a:rPr lang="en-US" dirty="0"/>
              <a:t>as an </a:t>
            </a:r>
            <a:r>
              <a:rPr lang="en-US" b="1" dirty="0"/>
              <a:t>authoritative and responsive information resource </a:t>
            </a:r>
            <a:r>
              <a:rPr lang="en-US" dirty="0"/>
              <a:t>for guiding the implementation of </a:t>
            </a:r>
            <a:r>
              <a:rPr lang="en-US" b="1" dirty="0" smtClean="0"/>
              <a:t>data </a:t>
            </a:r>
            <a:r>
              <a:rPr lang="en-US" b="1" dirty="0"/>
              <a:t>quality standards and best practices </a:t>
            </a:r>
            <a:r>
              <a:rPr lang="en-US" dirty="0"/>
              <a:t>of the science data systems, datasets, and data/metadata dissemination services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Closely connected to Data </a:t>
            </a:r>
            <a:r>
              <a:rPr lang="en-US" b="1" dirty="0">
                <a:solidFill>
                  <a:schemeClr val="accent1"/>
                </a:solidFill>
              </a:rPr>
              <a:t>Stewardship </a:t>
            </a:r>
            <a:r>
              <a:rPr lang="en-US" b="1" dirty="0" smtClean="0">
                <a:solidFill>
                  <a:schemeClr val="accent1"/>
                </a:solidFill>
              </a:rPr>
              <a:t>Committee</a:t>
            </a:r>
          </a:p>
          <a:p>
            <a:r>
              <a:rPr lang="en-US" b="1" dirty="0" smtClean="0"/>
              <a:t>Open membership (as with all Collaboration Areas in ESIP)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Information Quality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/>
              <a:t>S</a:t>
            </a:r>
            <a:r>
              <a:rPr lang="en-US" sz="4000" b="1" dirty="0" smtClean="0"/>
              <a:t>cientific quality </a:t>
            </a:r>
          </a:p>
          <a:p>
            <a:pPr lvl="1"/>
            <a:r>
              <a:rPr lang="en-US" sz="3200" b="1" dirty="0"/>
              <a:t>A</a:t>
            </a:r>
            <a:r>
              <a:rPr lang="en-US" sz="3200" b="1" dirty="0" smtClean="0"/>
              <a:t>ccuracy</a:t>
            </a:r>
            <a:r>
              <a:rPr lang="en-US" sz="3200" b="1" dirty="0"/>
              <a:t>, precision, uncertainty, validity and suitability for </a:t>
            </a:r>
            <a:r>
              <a:rPr lang="en-US" sz="3200" b="1" dirty="0" smtClean="0"/>
              <a:t>use (fitness </a:t>
            </a:r>
            <a:r>
              <a:rPr lang="en-US" sz="3200" b="1" dirty="0"/>
              <a:t>for purpose) in various </a:t>
            </a:r>
            <a:r>
              <a:rPr lang="en-US" sz="3200" b="1" dirty="0" smtClean="0"/>
              <a:t>applications</a:t>
            </a:r>
          </a:p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well the scientific quality is assessed and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documented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Completeness of metadata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documentation, provenance and context, etc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/>
              <a:t>Stewardship </a:t>
            </a:r>
            <a:r>
              <a:rPr lang="en-US" sz="4000" b="1" dirty="0"/>
              <a:t>quality </a:t>
            </a:r>
            <a:endParaRPr lang="en-US" sz="4000" b="1" dirty="0" smtClean="0"/>
          </a:p>
          <a:p>
            <a:pPr lvl="1"/>
            <a:r>
              <a:rPr lang="en-US" sz="3200" b="1" dirty="0" smtClean="0"/>
              <a:t>how </a:t>
            </a:r>
            <a:r>
              <a:rPr lang="en-US" sz="3200" b="1" dirty="0"/>
              <a:t>well data are being </a:t>
            </a:r>
            <a:r>
              <a:rPr lang="en-US" sz="3200" b="1" dirty="0" smtClean="0"/>
              <a:t>managed, preserved, and cared for </a:t>
            </a:r>
            <a:r>
              <a:rPr lang="en-US" sz="3200" b="1" dirty="0"/>
              <a:t>by an archive or </a:t>
            </a:r>
            <a:r>
              <a:rPr lang="en-US" sz="3200" b="1" dirty="0" smtClean="0"/>
              <a:t>repository</a:t>
            </a:r>
          </a:p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Quality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easy it is for users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find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get, understand, trust, and use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</a:p>
          <a:p>
            <a:pPr lvl="1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whether archive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has people who understand the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available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help users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715000"/>
            <a:ext cx="708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Information Quality is a combination of all of the above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ESIP Information Quality Cluster (IQC) -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Share </a:t>
            </a:r>
            <a:r>
              <a:rPr lang="en-US" sz="2000" b="1" dirty="0" smtClean="0">
                <a:solidFill>
                  <a:srgbClr val="0070C0"/>
                </a:solidFill>
              </a:rPr>
              <a:t>Experiences</a:t>
            </a:r>
            <a:endParaRPr lang="en-US" sz="2000" b="1" dirty="0">
              <a:solidFill>
                <a:srgbClr val="0070C0"/>
              </a:solidFill>
            </a:endParaRPr>
          </a:p>
          <a:p>
            <a:pPr marL="571500" indent="-571500"/>
            <a:r>
              <a:rPr lang="en-US" sz="2000" b="1" dirty="0">
                <a:solidFill>
                  <a:srgbClr val="002060"/>
                </a:solidFill>
              </a:rPr>
              <a:t>Actively evaluate best practices and standards for data quality from the Earth science community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Improve collection, description, discovery, and usability of information about data quality in Earth science data products. </a:t>
            </a:r>
            <a:endParaRPr lang="en-US" sz="2000" b="1" dirty="0"/>
          </a:p>
          <a:p>
            <a:pPr marL="571500" indent="-571500"/>
            <a:r>
              <a:rPr lang="en-US" sz="2000" b="1" dirty="0">
                <a:solidFill>
                  <a:srgbClr val="002060"/>
                </a:solidFill>
              </a:rPr>
              <a:t>Support: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Data product producers with information about standards and best practices for conveying data quality; provide mentoring as needed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Data providers/distributors/intermediaries establish, improve, and evolve mechanisms to assist users in discovering, understanding, and applying data quality information properly. </a:t>
            </a:r>
            <a:endParaRPr lang="en-US" sz="1800" b="1" dirty="0"/>
          </a:p>
          <a:p>
            <a:pPr marL="571500" indent="-571500"/>
            <a:r>
              <a:rPr lang="en-US" sz="2000" b="1" dirty="0">
                <a:solidFill>
                  <a:srgbClr val="0070C0"/>
                </a:solidFill>
              </a:rPr>
              <a:t>Consistently provide guidance to data managers and stewards on the </a:t>
            </a:r>
            <a:r>
              <a:rPr lang="en-US" sz="2000" b="1" dirty="0" smtClean="0">
                <a:solidFill>
                  <a:srgbClr val="0070C0"/>
                </a:solidFill>
              </a:rPr>
              <a:t>implementation of data </a:t>
            </a:r>
            <a:r>
              <a:rPr lang="en-US" sz="2000" b="1" dirty="0">
                <a:solidFill>
                  <a:srgbClr val="0070C0"/>
                </a:solidFill>
              </a:rPr>
              <a:t>quality </a:t>
            </a:r>
            <a:r>
              <a:rPr lang="en-US" sz="2000" b="1" dirty="0" smtClean="0">
                <a:solidFill>
                  <a:srgbClr val="0070C0"/>
                </a:solidFill>
              </a:rPr>
              <a:t>best </a:t>
            </a:r>
            <a:r>
              <a:rPr lang="en-US" sz="2000" b="1" smtClean="0">
                <a:solidFill>
                  <a:srgbClr val="0070C0"/>
                </a:solidFill>
              </a:rPr>
              <a:t>practices and standards </a:t>
            </a:r>
            <a:r>
              <a:rPr lang="en-US" sz="2000" b="1" dirty="0">
                <a:solidFill>
                  <a:srgbClr val="0070C0"/>
                </a:solidFill>
              </a:rPr>
              <a:t>as well as for enhancing and improving maturity of their datasets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623108" cy="6397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Many </a:t>
            </a:r>
            <a:r>
              <a:rPr lang="en-US" sz="3600" b="1" dirty="0" smtClean="0">
                <a:solidFill>
                  <a:schemeClr val="tx2"/>
                </a:solidFill>
              </a:rPr>
              <a:t>Players Around the World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5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95156" y="999970"/>
            <a:ext cx="8672644" cy="5485133"/>
            <a:chOff x="395156" y="999970"/>
            <a:chExt cx="8672644" cy="5485133"/>
          </a:xfrm>
        </p:grpSpPr>
        <p:sp>
          <p:nvSpPr>
            <p:cNvPr id="5" name="Oval 4"/>
            <p:cNvSpPr/>
            <p:nvPr/>
          </p:nvSpPr>
          <p:spPr>
            <a:xfrm>
              <a:off x="395156" y="1480257"/>
              <a:ext cx="7989488" cy="5004846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76882" y="2436533"/>
              <a:ext cx="6013873" cy="3293348"/>
            </a:xfrm>
            <a:prstGeom prst="ellipse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  <a14:imgEffect>
                        <a14:saturation sat="3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6098" y="3523152"/>
              <a:ext cx="842862" cy="2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273" y="1886645"/>
              <a:ext cx="985642" cy="3645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4621" y="4681632"/>
              <a:ext cx="583300" cy="47000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5253" y="2767266"/>
              <a:ext cx="466138" cy="52373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965" y="2381285"/>
              <a:ext cx="364026" cy="2954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t="28742" b="28485"/>
            <a:stretch/>
          </p:blipFill>
          <p:spPr>
            <a:xfrm rot="3752399">
              <a:off x="7023432" y="3841323"/>
              <a:ext cx="1354142" cy="367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154485">
              <a:off x="646421" y="3990247"/>
              <a:ext cx="302713" cy="9399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18525" y="5138294"/>
              <a:ext cx="469966" cy="4991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22152" y="5387889"/>
              <a:ext cx="530469" cy="4598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53678" y="1820505"/>
              <a:ext cx="762620" cy="4062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63970" y="4906731"/>
              <a:ext cx="482839" cy="5705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444524">
              <a:off x="780895" y="2603540"/>
              <a:ext cx="1098962" cy="52289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32068" y="2068927"/>
              <a:ext cx="765424" cy="58740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6"/>
            <a:srcRect l="14989" t="14414" r="13011" b="9747"/>
            <a:stretch/>
          </p:blipFill>
          <p:spPr>
            <a:xfrm>
              <a:off x="6161322" y="5477570"/>
              <a:ext cx="485525" cy="4781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/>
            <a:srcRect t="21031" b="17603"/>
            <a:stretch/>
          </p:blipFill>
          <p:spPr>
            <a:xfrm>
              <a:off x="5056365" y="5769232"/>
              <a:ext cx="781616" cy="3749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8"/>
            <a:srcRect l="8440" t="10817" r="8506" b="40402"/>
            <a:stretch/>
          </p:blipFill>
          <p:spPr>
            <a:xfrm>
              <a:off x="4033476" y="5861514"/>
              <a:ext cx="683505" cy="39887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90182" y="5743124"/>
              <a:ext cx="1361939" cy="3641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28452" y="2311795"/>
              <a:ext cx="751266" cy="3814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774553" y="3254960"/>
              <a:ext cx="587746" cy="4077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398821" y="1654133"/>
              <a:ext cx="908680" cy="4058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752192" y="3502297"/>
              <a:ext cx="1303787" cy="3625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71631" y="3941996"/>
              <a:ext cx="969105" cy="26824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890774" y="4261792"/>
              <a:ext cx="863575" cy="28960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50054" y="5151636"/>
              <a:ext cx="891191" cy="2354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379641" y="5249493"/>
              <a:ext cx="1132032" cy="2767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602261" y="4950277"/>
              <a:ext cx="569872" cy="34075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493810" y="4196847"/>
              <a:ext cx="719892" cy="5267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789701" y="4460222"/>
              <a:ext cx="596755" cy="32021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746583" y="3699538"/>
              <a:ext cx="591809" cy="5972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517519" y="2693261"/>
              <a:ext cx="548071" cy="5729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098340" y="3549007"/>
              <a:ext cx="2928818" cy="19772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575958" y="3044075"/>
              <a:ext cx="554405" cy="49385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185607" y="2532311"/>
              <a:ext cx="541382" cy="4031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200986" y="2701254"/>
              <a:ext cx="512195" cy="53546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723878" y="2481617"/>
              <a:ext cx="475263" cy="54751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652118" y="3055547"/>
              <a:ext cx="850770" cy="2032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663362" y="3416548"/>
              <a:ext cx="681916" cy="32942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375228" y="3599245"/>
              <a:ext cx="1279572" cy="204636"/>
            </a:xfrm>
            <a:prstGeom prst="rect">
              <a:avLst/>
            </a:prstGeom>
          </p:spPr>
        </p:pic>
        <p:pic>
          <p:nvPicPr>
            <p:cNvPr id="45" name="Picture 44" descr="nasa_3D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3549036" y="2436533"/>
              <a:ext cx="715854" cy="59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1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62" y="4090287"/>
              <a:ext cx="1035622" cy="63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http://data.globalchange.gov/gcis-logo-100.png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19" y="3701563"/>
              <a:ext cx="968816" cy="384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879262" y="1066800"/>
              <a:ext cx="457989" cy="359474"/>
            </a:xfrm>
            <a:prstGeom prst="ellipse">
              <a:avLst/>
            </a:prstGeom>
            <a:solidFill>
              <a:srgbClr val="FFC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66293" y="999970"/>
              <a:ext cx="131865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sz="2000" b="1" dirty="0" smtClean="0"/>
                <a:t>US</a:t>
              </a:r>
              <a:endParaRPr lang="en-US" sz="2000" b="1" dirty="0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877160" y="1517724"/>
              <a:ext cx="460510" cy="359474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00">
                <a:solidFill>
                  <a:schemeClr val="tx1"/>
                </a:solidFill>
              </a:endParaRPr>
            </a:p>
          </p:txBody>
        </p:sp>
        <p:pic>
          <p:nvPicPr>
            <p:cNvPr id="51" name="Picture 50"/>
            <p:cNvPicPr preferRelativeResize="0">
              <a:picLocks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022" y="3243714"/>
              <a:ext cx="371734" cy="424824"/>
            </a:xfrm>
            <a:prstGeom prst="rect">
              <a:avLst/>
            </a:prstGeom>
          </p:spPr>
        </p:pic>
        <p:pic>
          <p:nvPicPr>
            <p:cNvPr id="52" name="Picture 51" descr="https://www.asf.alaska.edu/static/images/banners/alaska_satellite_facility_banner_14.pn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142" y="3850260"/>
              <a:ext cx="1146061" cy="119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CDDIS: NASA's Archive of Space Geodesy Data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658" y="3874871"/>
              <a:ext cx="937533" cy="92403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54" name="Picture 6" descr="Home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321" y="3247983"/>
              <a:ext cx="888082" cy="13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LAADS Web - Level 1 and Atmosphere Archive and Distribution System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309" y="3119465"/>
              <a:ext cx="937533" cy="146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0" descr="Solar radiation enters the Earth's atmosphere with a portion being scattered by clouds and aerosols.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162" y="2853603"/>
              <a:ext cx="395369" cy="23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3107304" y="2605600"/>
              <a:ext cx="429154" cy="583689"/>
              <a:chOff x="28921079" y="23164799"/>
              <a:chExt cx="1055642" cy="1256344"/>
            </a:xfrm>
          </p:grpSpPr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1079" y="23164799"/>
                <a:ext cx="1055642" cy="965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9160106" y="24144144"/>
                <a:ext cx="5775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NCEI</a:t>
                </a:r>
                <a:endParaRPr lang="en-US" sz="1200" dirty="0"/>
              </a:p>
            </p:txBody>
          </p:sp>
        </p:grpSp>
        <p:pic>
          <p:nvPicPr>
            <p:cNvPr id="60" name="Picture 16" descr="Image result for canadian space agency logo"/>
            <p:cNvPicPr>
              <a:picLocks noChangeAspect="1" noChangeArrowheads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62" y="1767202"/>
              <a:ext cx="335345" cy="38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CSIRO Logo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044" y="1781811"/>
              <a:ext cx="309778" cy="35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53F6377A-072F-47DB-BC39-3CCCF2BF2A2D" descr="image1.png"/>
            <p:cNvPicPr>
              <a:picLocks noChangeAspect="1" noChangeArrowheads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575" y="4618849"/>
              <a:ext cx="437773" cy="50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874" y="3259041"/>
              <a:ext cx="268420" cy="32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2" descr="Image result for ICSU WDS logo"/>
            <p:cNvPicPr>
              <a:picLocks noChangeAspect="1" noChangeArrowheads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762" y="2079387"/>
              <a:ext cx="596170" cy="36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7" descr="logo"/>
            <p:cNvPicPr>
              <a:picLocks noChangeAspect="1" noChangeArrowheads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986" y="2262944"/>
              <a:ext cx="736011" cy="24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266293" y="1524000"/>
              <a:ext cx="180150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lvl="1" indent="-285750">
                <a:buFont typeface="Wingdings" panose="05000000000000000000" pitchFamily="2" charset="2"/>
                <a:buChar char="Ø"/>
              </a:pPr>
              <a:r>
                <a:rPr lang="en-US" b="1" dirty="0" smtClean="0"/>
                <a:t>Foreign/Inter-national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03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2015-2016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Use Case Definition and Analysis</a:t>
            </a:r>
          </a:p>
          <a:p>
            <a:pPr lvl="1">
              <a:spcBef>
                <a:spcPts val="1200"/>
              </a:spcBef>
            </a:pPr>
            <a:r>
              <a:rPr lang="en-US" sz="2000" b="1" dirty="0" smtClean="0">
                <a:solidFill>
                  <a:srgbClr val="002060"/>
                </a:solidFill>
              </a:rPr>
              <a:t>Details </a:t>
            </a:r>
            <a:r>
              <a:rPr lang="en-US" sz="2000" b="1" dirty="0">
                <a:solidFill>
                  <a:srgbClr val="002060"/>
                </a:solidFill>
              </a:rPr>
              <a:t>at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hlinkClick r:id="rId2"/>
              </a:rPr>
              <a:t>http</a:t>
            </a:r>
            <a:r>
              <a:rPr lang="en-US" sz="2000" b="1" dirty="0">
                <a:solidFill>
                  <a:srgbClr val="000000"/>
                </a:solidFill>
                <a:latin typeface="Arial"/>
                <a:hlinkClick r:id="rId2"/>
              </a:rPr>
              <a:t>://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hlinkClick r:id="rId2"/>
              </a:rPr>
              <a:t>wiki.esipfed.org/index.php/File:Summary_of_Evaluations_of_Use_Cases.pdf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2017 Activities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Winter ESIP Meeting – IQC session on Fostering Collaborations: Applications-Oriented </a:t>
            </a:r>
            <a:r>
              <a:rPr lang="en-US" sz="2000" b="1" dirty="0" smtClean="0">
                <a:solidFill>
                  <a:srgbClr val="002060"/>
                </a:solidFill>
              </a:rPr>
              <a:t>Presentations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Jeff Campbell (Agriculture and Climate Cluster/USDA) – Agricultural Research Perspectives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Karen </a:t>
            </a:r>
            <a:r>
              <a:rPr lang="en-US" sz="1600" b="1" dirty="0">
                <a:solidFill>
                  <a:srgbClr val="002060"/>
                </a:solidFill>
              </a:rPr>
              <a:t>Moe (Disaster Lifecycle Cluster/NASA GSFC) – ESIP Disasters Lifecycle Cluster and Information Quality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Pierre Guillevic (U of MD) – CEOS Land Product Validation Overview and Goals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Robert Ferraro (JPL) – Obs4MIPS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Monthly telecons – Invited </a:t>
            </a:r>
            <a:r>
              <a:rPr lang="en-US" sz="2000" b="1" dirty="0" smtClean="0">
                <a:solidFill>
                  <a:srgbClr val="002060"/>
                </a:solidFill>
              </a:rPr>
              <a:t>Speakers </a:t>
            </a:r>
            <a:endParaRPr lang="en-US" sz="2000" b="1" dirty="0">
              <a:solidFill>
                <a:srgbClr val="002060"/>
              </a:solidFill>
            </a:endParaRP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April – Aaron </a:t>
            </a:r>
            <a:r>
              <a:rPr lang="en-US" sz="1600" b="1" dirty="0" err="1">
                <a:solidFill>
                  <a:srgbClr val="002060"/>
                </a:solidFill>
              </a:rPr>
              <a:t>Friesz</a:t>
            </a:r>
            <a:r>
              <a:rPr lang="en-US" sz="1600" b="1" dirty="0">
                <a:solidFill>
                  <a:srgbClr val="002060"/>
                </a:solidFill>
              </a:rPr>
              <a:t> &amp; Lindsey Harriman (LP DAAC) – Demystifying MODIS quality data: Determining data usability via quality layers.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May – </a:t>
            </a:r>
            <a:r>
              <a:rPr lang="nl-NL" sz="1600" b="1" dirty="0">
                <a:solidFill>
                  <a:srgbClr val="002060"/>
                </a:solidFill>
              </a:rPr>
              <a:t>Helena Cousijn, Claire Austin &amp; Michael Diepenbroek (PANGAEA) </a:t>
            </a:r>
            <a:r>
              <a:rPr lang="en-US" sz="1600" b="1" dirty="0">
                <a:solidFill>
                  <a:srgbClr val="002060"/>
                </a:solidFill>
              </a:rPr>
              <a:t>–</a:t>
            </a:r>
            <a:r>
              <a:rPr lang="nl-NL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Assessment of Data Fitness for Use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June – Nicholas Car (Geoscience Australia) – Data Reuse Fitness Assessment Using Provenance</a:t>
            </a:r>
          </a:p>
          <a:p>
            <a:pPr lvl="1"/>
            <a:r>
              <a:rPr lang="en-US" sz="1600" b="1" dirty="0">
                <a:solidFill>
                  <a:srgbClr val="002060"/>
                </a:solidFill>
              </a:rPr>
              <a:t>July – Mark Reese (Element 84) – Usability Considerations in Conveying Data Quality </a:t>
            </a:r>
            <a:r>
              <a:rPr lang="en-US" sz="1600" b="1" dirty="0" smtClean="0">
                <a:solidFill>
                  <a:srgbClr val="002060"/>
                </a:solidFill>
              </a:rPr>
              <a:t>Information</a:t>
            </a:r>
          </a:p>
          <a:p>
            <a:pPr lvl="1"/>
            <a:r>
              <a:rPr lang="en-US" sz="1600" b="1" dirty="0" smtClean="0">
                <a:solidFill>
                  <a:srgbClr val="002060"/>
                </a:solidFill>
              </a:rPr>
              <a:t>October – Lucy </a:t>
            </a:r>
            <a:r>
              <a:rPr lang="en-US" sz="1600" b="1" dirty="0" err="1">
                <a:solidFill>
                  <a:srgbClr val="002060"/>
                </a:solidFill>
              </a:rPr>
              <a:t>Bastin</a:t>
            </a:r>
            <a:r>
              <a:rPr lang="en-US" sz="1600" b="1" dirty="0">
                <a:solidFill>
                  <a:srgbClr val="002060"/>
                </a:solidFill>
              </a:rPr>
              <a:t> (Aston University / JRC) – </a:t>
            </a:r>
            <a:r>
              <a:rPr lang="en-US" sz="1600" b="1" dirty="0" smtClean="0">
                <a:solidFill>
                  <a:srgbClr val="002060"/>
                </a:solidFill>
              </a:rPr>
              <a:t>Communicating </a:t>
            </a:r>
            <a:r>
              <a:rPr lang="en-US" sz="1600" b="1" dirty="0">
                <a:solidFill>
                  <a:srgbClr val="002060"/>
                </a:solidFill>
              </a:rPr>
              <a:t>quality to make the best use of heterogeneous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Activities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Summer ESIP Meeting – August </a:t>
            </a:r>
            <a:r>
              <a:rPr lang="en-US" sz="1600" b="1" dirty="0">
                <a:solidFill>
                  <a:srgbClr val="002060"/>
                </a:solidFill>
              </a:rPr>
              <a:t>2017 – Bloomington, IN - Plenary and breakout sessions on Scientific Quality (focus on uncertainty</a:t>
            </a:r>
            <a:r>
              <a:rPr lang="en-US" sz="1600" b="1" dirty="0" smtClean="0">
                <a:solidFill>
                  <a:srgbClr val="002060"/>
                </a:solidFill>
              </a:rPr>
              <a:t>) – Panel presentations: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Clayson, Carol Anne (WHOI) - Information about the data is as important as the data itself</a:t>
            </a: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 Braverman, Amy (JPL) - Data uncertainty: what is it, where does it come from, and why should we care? </a:t>
            </a: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Simpson, Isla (NCAR) - The challenges of evaluating global climate models with the limited observational record</a:t>
            </a:r>
          </a:p>
          <a:p>
            <a:pPr lvl="1"/>
            <a:r>
              <a:rPr lang="en-US" sz="1400" b="1" dirty="0" err="1">
                <a:solidFill>
                  <a:srgbClr val="002060"/>
                </a:solidFill>
              </a:rPr>
              <a:t>Plumlee</a:t>
            </a:r>
            <a:r>
              <a:rPr lang="en-US" sz="1400" b="1" dirty="0">
                <a:solidFill>
                  <a:srgbClr val="002060"/>
                </a:solidFill>
              </a:rPr>
              <a:t>, Matthew (Northwestern Univ.) - Bridging the gap between data and models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Publication </a:t>
            </a:r>
            <a:r>
              <a:rPr lang="en-US" sz="1600" b="1" dirty="0">
                <a:solidFill>
                  <a:srgbClr val="002060"/>
                </a:solidFill>
              </a:rPr>
              <a:t>and </a:t>
            </a:r>
            <a:r>
              <a:rPr lang="en-US" sz="1600" b="1" dirty="0" smtClean="0">
                <a:solidFill>
                  <a:srgbClr val="002060"/>
                </a:solidFill>
              </a:rPr>
              <a:t>Presentations: </a:t>
            </a:r>
            <a:endParaRPr lang="en-US" sz="1600" b="1" dirty="0">
              <a:solidFill>
                <a:srgbClr val="002060"/>
              </a:solidFill>
            </a:endParaRP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Moroni, D., H. Ramapriyan, and G. Peng, “A Platform to Provide International and Inter-Agency Support for Data and Information Quality Solutions and Best Practices”, International Ocean Vector Winds Science Team Meeting, 2–4 May 2017, San Diego, CA, USA. </a:t>
            </a: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Peng, G., Ramapriyan, H., and D. Moroni, “The State of Building a Consistent Framework for Curation and Presentation of Earth Science Data Quality”, The ESIP winter meeting, 11–13 January 2017, Bethesda, MD, USA.</a:t>
            </a: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Ramapriyan, H., G. Peng, D. Moroni, C-L Shie, “Ensuring and Improving Information Quality for Earth Science Data and Products”, D-Lib Magazine, July 2017, DOI: </a:t>
            </a:r>
            <a:r>
              <a:rPr lang="en-US" sz="1400" b="1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1400" b="1" dirty="0" smtClean="0">
                <a:solidFill>
                  <a:srgbClr val="002060"/>
                </a:solidFill>
                <a:hlinkClick r:id="rId2"/>
              </a:rPr>
              <a:t>doi.org/10.1045/july2017-ramapriyan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400" b="1" dirty="0">
                <a:solidFill>
                  <a:srgbClr val="002060"/>
                </a:solidFill>
              </a:rPr>
              <a:t>Moroni, D., H. Ramapriyan, G. Peng, Y. Wei, “Information Quality as a Foundation for User Trustworthiness of Earth Science Data”, American Geophysical Union Fall Meeting, December 2017, New Orleans, LA.</a:t>
            </a:r>
          </a:p>
          <a:p>
            <a:pPr lvl="1"/>
            <a:endParaRPr lang="en-US" sz="1400" b="1" dirty="0">
              <a:solidFill>
                <a:srgbClr val="002060"/>
              </a:solidFill>
            </a:endParaRP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 White Paper on Earth Science Data Uncertainty</a:t>
            </a:r>
          </a:p>
          <a:p>
            <a:pPr lvl="1"/>
            <a:r>
              <a:rPr lang="en-US" dirty="0" smtClean="0"/>
              <a:t>Held session at ESIP Winter Meeting (this morning)</a:t>
            </a:r>
          </a:p>
          <a:p>
            <a:r>
              <a:rPr lang="en-US" dirty="0" smtClean="0"/>
              <a:t>Continue collaborations/ invited talks at IQC monthly meetings, e.g.,</a:t>
            </a:r>
          </a:p>
          <a:p>
            <a:pPr lvl="1"/>
            <a:r>
              <a:rPr lang="en-US" sz="2600" b="1" dirty="0"/>
              <a:t>Allison Baer</a:t>
            </a:r>
            <a:r>
              <a:rPr lang="en-US" sz="2600" dirty="0"/>
              <a:t> </a:t>
            </a:r>
            <a:r>
              <a:rPr lang="en-US" sz="2600" dirty="0" smtClean="0"/>
              <a:t>-</a:t>
            </a:r>
            <a:r>
              <a:rPr lang="en-US" sz="2600" dirty="0"/>
              <a:t> Diagnosing </a:t>
            </a:r>
            <a:r>
              <a:rPr lang="en-US" sz="2600" dirty="0" smtClean="0"/>
              <a:t>understandability challenges </a:t>
            </a:r>
            <a:r>
              <a:rPr lang="en-US" sz="2600" dirty="0"/>
              <a:t>of NCEP's </a:t>
            </a:r>
            <a:r>
              <a:rPr lang="en-US" sz="2600" dirty="0" smtClean="0"/>
              <a:t>temperature </a:t>
            </a:r>
            <a:r>
              <a:rPr lang="en-US" sz="2600" dirty="0"/>
              <a:t>and </a:t>
            </a:r>
            <a:r>
              <a:rPr lang="en-US" sz="2600" dirty="0" smtClean="0"/>
              <a:t>precipitation outlooks</a:t>
            </a:r>
            <a:endParaRPr lang="en-US" sz="2600" dirty="0"/>
          </a:p>
          <a:p>
            <a:pPr lvl="1"/>
            <a:r>
              <a:rPr lang="en-US" sz="2600" b="1" dirty="0" err="1"/>
              <a:t>Nicolau</a:t>
            </a:r>
            <a:r>
              <a:rPr lang="en-US" sz="2600" b="1" dirty="0"/>
              <a:t> </a:t>
            </a:r>
            <a:r>
              <a:rPr lang="en-US" sz="2600" b="1" dirty="0" err="1"/>
              <a:t>Manubens</a:t>
            </a:r>
            <a:r>
              <a:rPr lang="en-US" sz="2600" dirty="0"/>
              <a:t> </a:t>
            </a:r>
            <a:r>
              <a:rPr lang="en-US" sz="2600" dirty="0" smtClean="0"/>
              <a:t>- activities </a:t>
            </a:r>
            <a:r>
              <a:rPr lang="en-US" sz="2600" dirty="0"/>
              <a:t>related to data assurance and provenance in the European project Copernicus</a:t>
            </a:r>
          </a:p>
          <a:p>
            <a:pPr lvl="1"/>
            <a:r>
              <a:rPr lang="en-US" sz="2600" b="1" dirty="0"/>
              <a:t>Chris Merchant </a:t>
            </a:r>
            <a:r>
              <a:rPr lang="en-US" sz="2600" dirty="0" smtClean="0"/>
              <a:t>- CDR </a:t>
            </a:r>
            <a:r>
              <a:rPr lang="en-US" sz="2600" dirty="0"/>
              <a:t>data </a:t>
            </a:r>
            <a:r>
              <a:rPr lang="en-US" sz="2600" dirty="0" smtClean="0"/>
              <a:t>uncertainty</a:t>
            </a:r>
          </a:p>
          <a:p>
            <a:r>
              <a:rPr lang="en-US" sz="3000" dirty="0" smtClean="0"/>
              <a:t>Etc. 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7B2E-74FE-493B-BDB5-6FA34052C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1115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Information Quality Cluster - Fostering Collaborations</vt:lpstr>
      <vt:lpstr>Information Quality Cluster</vt:lpstr>
      <vt:lpstr>Information Quality</vt:lpstr>
      <vt:lpstr>ESIP Information Quality Cluster (IQC) - Objectives</vt:lpstr>
      <vt:lpstr>Many Players Around the World</vt:lpstr>
      <vt:lpstr>2015-2016 Activities</vt:lpstr>
      <vt:lpstr>2017 Activities (1 of 2)</vt:lpstr>
      <vt:lpstr>2017 Activities (2 of 2)</vt:lpstr>
      <vt:lpstr>2018 Plans</vt:lpstr>
      <vt:lpstr>Conclusion</vt:lpstr>
      <vt:lpstr>PowerPoint Presentation</vt:lpstr>
      <vt:lpstr>Session Agenda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Stewardship Committee &amp; Citizen Science</dc:title>
  <dc:creator>Hampapuram Ramapriyan</dc:creator>
  <cp:lastModifiedBy>Hampapuram Ramapriyan</cp:lastModifiedBy>
  <cp:revision>102</cp:revision>
  <dcterms:created xsi:type="dcterms:W3CDTF">2015-07-07T21:50:14Z</dcterms:created>
  <dcterms:modified xsi:type="dcterms:W3CDTF">2018-01-10T15:57:55Z</dcterms:modified>
</cp:coreProperties>
</file>