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50" r:id="rId1"/>
  </p:sldMasterIdLst>
  <p:notesMasterIdLst>
    <p:notesMasterId r:id="rId22"/>
  </p:notesMasterIdLst>
  <p:handoutMasterIdLst>
    <p:handoutMasterId r:id="rId23"/>
  </p:handoutMasterIdLst>
  <p:sldIdLst>
    <p:sldId id="545" r:id="rId2"/>
    <p:sldId id="521" r:id="rId3"/>
    <p:sldId id="593" r:id="rId4"/>
    <p:sldId id="589" r:id="rId5"/>
    <p:sldId id="583" r:id="rId6"/>
    <p:sldId id="585" r:id="rId7"/>
    <p:sldId id="586" r:id="rId8"/>
    <p:sldId id="587" r:id="rId9"/>
    <p:sldId id="566" r:id="rId10"/>
    <p:sldId id="590" r:id="rId11"/>
    <p:sldId id="591" r:id="rId12"/>
    <p:sldId id="592" r:id="rId13"/>
    <p:sldId id="594" r:id="rId14"/>
    <p:sldId id="581" r:id="rId15"/>
    <p:sldId id="577" r:id="rId16"/>
    <p:sldId id="582" r:id="rId17"/>
    <p:sldId id="579" r:id="rId18"/>
    <p:sldId id="535" r:id="rId19"/>
    <p:sldId id="536" r:id="rId20"/>
    <p:sldId id="527" r:id="rId21"/>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ＭＳ Ｐゴシック" pitchFamily="29" charset="-128"/>
        <a:cs typeface="+mn-cs"/>
      </a:defRPr>
    </a:lvl1pPr>
    <a:lvl2pPr marL="457200" algn="l" rtl="0" fontAlgn="base">
      <a:spcBef>
        <a:spcPct val="0"/>
      </a:spcBef>
      <a:spcAft>
        <a:spcPct val="0"/>
      </a:spcAft>
      <a:defRPr kern="1200">
        <a:solidFill>
          <a:schemeClr val="tx1"/>
        </a:solidFill>
        <a:latin typeface="Arial" pitchFamily="34" charset="0"/>
        <a:ea typeface="ＭＳ Ｐゴシック" pitchFamily="29" charset="-128"/>
        <a:cs typeface="+mn-cs"/>
      </a:defRPr>
    </a:lvl2pPr>
    <a:lvl3pPr marL="914400" algn="l" rtl="0" fontAlgn="base">
      <a:spcBef>
        <a:spcPct val="0"/>
      </a:spcBef>
      <a:spcAft>
        <a:spcPct val="0"/>
      </a:spcAft>
      <a:defRPr kern="1200">
        <a:solidFill>
          <a:schemeClr val="tx1"/>
        </a:solidFill>
        <a:latin typeface="Arial" pitchFamily="34" charset="0"/>
        <a:ea typeface="ＭＳ Ｐゴシック" pitchFamily="29" charset="-128"/>
        <a:cs typeface="+mn-cs"/>
      </a:defRPr>
    </a:lvl3pPr>
    <a:lvl4pPr marL="1371600" algn="l" rtl="0" fontAlgn="base">
      <a:spcBef>
        <a:spcPct val="0"/>
      </a:spcBef>
      <a:spcAft>
        <a:spcPct val="0"/>
      </a:spcAft>
      <a:defRPr kern="1200">
        <a:solidFill>
          <a:schemeClr val="tx1"/>
        </a:solidFill>
        <a:latin typeface="Arial" pitchFamily="34" charset="0"/>
        <a:ea typeface="ＭＳ Ｐゴシック" pitchFamily="29" charset="-128"/>
        <a:cs typeface="+mn-cs"/>
      </a:defRPr>
    </a:lvl4pPr>
    <a:lvl5pPr marL="1828800" algn="l" rtl="0" fontAlgn="base">
      <a:spcBef>
        <a:spcPct val="0"/>
      </a:spcBef>
      <a:spcAft>
        <a:spcPct val="0"/>
      </a:spcAft>
      <a:defRPr kern="1200">
        <a:solidFill>
          <a:schemeClr val="tx1"/>
        </a:solidFill>
        <a:latin typeface="Arial" pitchFamily="34" charset="0"/>
        <a:ea typeface="ＭＳ Ｐゴシック" pitchFamily="29" charset="-128"/>
        <a:cs typeface="+mn-cs"/>
      </a:defRPr>
    </a:lvl5pPr>
    <a:lvl6pPr marL="2286000" algn="l" defTabSz="914400" rtl="0" eaLnBrk="1" latinLnBrk="0" hangingPunct="1">
      <a:defRPr kern="1200">
        <a:solidFill>
          <a:schemeClr val="tx1"/>
        </a:solidFill>
        <a:latin typeface="Arial" pitchFamily="34" charset="0"/>
        <a:ea typeface="ＭＳ Ｐゴシック" pitchFamily="29" charset="-128"/>
        <a:cs typeface="+mn-cs"/>
      </a:defRPr>
    </a:lvl6pPr>
    <a:lvl7pPr marL="2743200" algn="l" defTabSz="914400" rtl="0" eaLnBrk="1" latinLnBrk="0" hangingPunct="1">
      <a:defRPr kern="1200">
        <a:solidFill>
          <a:schemeClr val="tx1"/>
        </a:solidFill>
        <a:latin typeface="Arial" pitchFamily="34" charset="0"/>
        <a:ea typeface="ＭＳ Ｐゴシック" pitchFamily="29" charset="-128"/>
        <a:cs typeface="+mn-cs"/>
      </a:defRPr>
    </a:lvl7pPr>
    <a:lvl8pPr marL="3200400" algn="l" defTabSz="914400" rtl="0" eaLnBrk="1" latinLnBrk="0" hangingPunct="1">
      <a:defRPr kern="1200">
        <a:solidFill>
          <a:schemeClr val="tx1"/>
        </a:solidFill>
        <a:latin typeface="Arial" pitchFamily="34" charset="0"/>
        <a:ea typeface="ＭＳ Ｐゴシック" pitchFamily="29" charset="-128"/>
        <a:cs typeface="+mn-cs"/>
      </a:defRPr>
    </a:lvl8pPr>
    <a:lvl9pPr marL="3657600" algn="l" defTabSz="914400" rtl="0" eaLnBrk="1" latinLnBrk="0" hangingPunct="1">
      <a:defRPr kern="1200">
        <a:solidFill>
          <a:schemeClr val="tx1"/>
        </a:solidFill>
        <a:latin typeface="Arial" pitchFamily="34" charset="0"/>
        <a:ea typeface="ＭＳ Ｐゴシック" pitchFamily="29"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athan James (GSFC-5860)" initials="" lastIdx="6" clrIdx="0"/>
</p:cmAuthorLst>
</file>

<file path=ppt/presProps.xml><?xml version="1.0" encoding="utf-8"?>
<p:presentationPr xmlns:a="http://schemas.openxmlformats.org/drawingml/2006/main" xmlns:r="http://schemas.openxmlformats.org/officeDocument/2006/relationships" xmlns:p="http://schemas.openxmlformats.org/presentationml/2006/main">
  <p:prnPr prnWhat="notes"/>
  <p:clrMru>
    <a:srgbClr val="FFCC99"/>
    <a:srgbClr val="C0D2FE"/>
    <a:srgbClr val="FFFFCC"/>
    <a:srgbClr val="B4CBFE"/>
    <a:srgbClr val="DDDDFF"/>
    <a:srgbClr val="BBE0E3"/>
    <a:srgbClr val="BBE0CC"/>
    <a:srgbClr val="C0D2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9854" autoAdjust="0"/>
    <p:restoredTop sz="80923" autoAdjust="0"/>
  </p:normalViewPr>
  <p:slideViewPr>
    <p:cSldViewPr snapToGrid="0">
      <p:cViewPr varScale="1">
        <p:scale>
          <a:sx n="70" d="100"/>
          <a:sy n="70" d="100"/>
        </p:scale>
        <p:origin x="1362" y="72"/>
      </p:cViewPr>
      <p:guideLst>
        <p:guide orient="horz" pos="2160"/>
        <p:guide pos="2880"/>
      </p:guideLst>
    </p:cSldViewPr>
  </p:slideViewPr>
  <p:outlineViewPr>
    <p:cViewPr>
      <p:scale>
        <a:sx n="33" d="100"/>
        <a:sy n="33" d="100"/>
      </p:scale>
      <p:origin x="0" y="4512"/>
    </p:cViewPr>
  </p:outlineViewPr>
  <p:notesTextViewPr>
    <p:cViewPr>
      <p:scale>
        <a:sx n="100" d="100"/>
        <a:sy n="100" d="100"/>
      </p:scale>
      <p:origin x="0" y="0"/>
    </p:cViewPr>
  </p:notesTextViewPr>
  <p:sorterViewPr>
    <p:cViewPr varScale="1">
      <p:scale>
        <a:sx n="100" d="100"/>
        <a:sy n="100" d="100"/>
      </p:scale>
      <p:origin x="0" y="0"/>
    </p:cViewPr>
  </p:sorterViewPr>
  <p:notesViewPr>
    <p:cSldViewPr snapToGrid="0">
      <p:cViewPr>
        <p:scale>
          <a:sx n="100" d="100"/>
          <a:sy n="100" d="100"/>
        </p:scale>
        <p:origin x="-1584" y="96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atin typeface="Arial" pitchFamily="-111" charset="0"/>
                <a:ea typeface="ＭＳ Ｐゴシック" charset="-128"/>
                <a:cs typeface="ＭＳ Ｐゴシック" charset="-128"/>
              </a:defRPr>
            </a:lvl1pPr>
          </a:lstStyle>
          <a:p>
            <a:pPr>
              <a:defRPr/>
            </a:pPr>
            <a:endParaRPr lang="en-US" dirty="0"/>
          </a:p>
        </p:txBody>
      </p:sp>
      <p:sp>
        <p:nvSpPr>
          <p:cNvPr id="54275"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atin typeface="Arial" pitchFamily="-111" charset="0"/>
                <a:ea typeface="ＭＳ Ｐゴシック" charset="-128"/>
                <a:cs typeface="ＭＳ Ｐゴシック" charset="-128"/>
              </a:defRPr>
            </a:lvl1pPr>
          </a:lstStyle>
          <a:p>
            <a:pPr>
              <a:defRPr/>
            </a:pPr>
            <a:endParaRPr lang="en-US" dirty="0"/>
          </a:p>
        </p:txBody>
      </p:sp>
      <p:sp>
        <p:nvSpPr>
          <p:cNvPr id="54276"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atin typeface="Arial" pitchFamily="-111" charset="0"/>
                <a:ea typeface="ＭＳ Ｐゴシック" charset="-128"/>
                <a:cs typeface="ＭＳ Ｐゴシック" charset="-128"/>
              </a:defRPr>
            </a:lvl1pPr>
          </a:lstStyle>
          <a:p>
            <a:pPr>
              <a:defRPr/>
            </a:pPr>
            <a:endParaRPr lang="en-US" dirty="0"/>
          </a:p>
        </p:txBody>
      </p:sp>
      <p:sp>
        <p:nvSpPr>
          <p:cNvPr id="54277"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vl1pPr>
          </a:lstStyle>
          <a:p>
            <a:fld id="{704B6574-AC79-456B-913F-D07924BAB8F7}" type="slidenum">
              <a:rPr lang="en-US"/>
              <a:pPr/>
              <a:t>‹#›</a:t>
            </a:fld>
            <a:endParaRPr lang="en-US" dirty="0"/>
          </a:p>
        </p:txBody>
      </p:sp>
    </p:spTree>
    <p:extLst>
      <p:ext uri="{BB962C8B-B14F-4D97-AF65-F5344CB8AC3E}">
        <p14:creationId xmlns:p14="http://schemas.microsoft.com/office/powerpoint/2010/main" val="40431692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atin typeface="Arial" pitchFamily="-111" charset="0"/>
                <a:ea typeface="ＭＳ Ｐゴシック" charset="-128"/>
                <a:cs typeface="ＭＳ Ｐゴシック" charset="-128"/>
              </a:defRPr>
            </a:lvl1pPr>
          </a:lstStyle>
          <a:p>
            <a:pPr>
              <a:defRPr/>
            </a:pPr>
            <a:endParaRPr lang="en-US" dirty="0"/>
          </a:p>
        </p:txBody>
      </p:sp>
      <p:sp>
        <p:nvSpPr>
          <p:cNvPr id="27651"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atin typeface="Arial" pitchFamily="-111" charset="0"/>
                <a:ea typeface="ＭＳ Ｐゴシック" charset="-128"/>
                <a:cs typeface="ＭＳ Ｐゴシック" charset="-128"/>
              </a:defRPr>
            </a:lvl1pPr>
          </a:lstStyle>
          <a:p>
            <a:pPr>
              <a:defRPr/>
            </a:pPr>
            <a:endParaRPr lang="en-US" dirty="0"/>
          </a:p>
        </p:txBody>
      </p:sp>
      <p:sp>
        <p:nvSpPr>
          <p:cNvPr id="1536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7653"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7654"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atin typeface="Arial" pitchFamily="-111" charset="0"/>
                <a:ea typeface="ＭＳ Ｐゴシック" charset="-128"/>
                <a:cs typeface="ＭＳ Ｐゴシック" charset="-128"/>
              </a:defRPr>
            </a:lvl1pPr>
          </a:lstStyle>
          <a:p>
            <a:pPr>
              <a:defRPr/>
            </a:pPr>
            <a:endParaRPr lang="en-US" dirty="0"/>
          </a:p>
        </p:txBody>
      </p:sp>
      <p:sp>
        <p:nvSpPr>
          <p:cNvPr id="27655"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vl1pPr>
          </a:lstStyle>
          <a:p>
            <a:fld id="{51D0FF63-AAA8-48EA-80D6-B1390BE859A1}" type="slidenum">
              <a:rPr lang="en-US"/>
              <a:pPr/>
              <a:t>‹#›</a:t>
            </a:fld>
            <a:endParaRPr lang="en-US" dirty="0"/>
          </a:p>
        </p:txBody>
      </p:sp>
    </p:spTree>
    <p:extLst>
      <p:ext uri="{BB962C8B-B14F-4D97-AF65-F5344CB8AC3E}">
        <p14:creationId xmlns:p14="http://schemas.microsoft.com/office/powerpoint/2010/main" val="33280786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07" charset="0"/>
        <a:ea typeface="ＭＳ Ｐゴシック" pitchFamily="-65" charset="-128"/>
        <a:cs typeface="ＭＳ Ｐゴシック" pitchFamily="-65" charset="-128"/>
      </a:defRPr>
    </a:lvl1pPr>
    <a:lvl2pPr marL="457200" algn="l" rtl="0" eaLnBrk="0" fontAlgn="base" hangingPunct="0">
      <a:spcBef>
        <a:spcPct val="30000"/>
      </a:spcBef>
      <a:spcAft>
        <a:spcPct val="0"/>
      </a:spcAft>
      <a:defRPr sz="1200" kern="1200">
        <a:solidFill>
          <a:schemeClr val="tx1"/>
        </a:solidFill>
        <a:latin typeface="Arial" pitchFamily="-107" charset="0"/>
        <a:ea typeface="ＭＳ Ｐゴシック" pitchFamily="-107" charset="-128"/>
        <a:cs typeface="+mn-cs"/>
      </a:defRPr>
    </a:lvl2pPr>
    <a:lvl3pPr marL="914400" algn="l" rtl="0" eaLnBrk="0" fontAlgn="base" hangingPunct="0">
      <a:spcBef>
        <a:spcPct val="30000"/>
      </a:spcBef>
      <a:spcAft>
        <a:spcPct val="0"/>
      </a:spcAft>
      <a:defRPr sz="1200" kern="1200">
        <a:solidFill>
          <a:schemeClr val="tx1"/>
        </a:solidFill>
        <a:latin typeface="Arial" pitchFamily="-107" charset="0"/>
        <a:ea typeface="ヒラギノ角ゴ Pro W3" pitchFamily="-111" charset="-128"/>
        <a:cs typeface="ヒラギノ角ゴ Pro W3" pitchFamily="-111" charset="-128"/>
      </a:defRPr>
    </a:lvl3pPr>
    <a:lvl4pPr marL="1371600" algn="l" rtl="0" eaLnBrk="0" fontAlgn="base" hangingPunct="0">
      <a:spcBef>
        <a:spcPct val="30000"/>
      </a:spcBef>
      <a:spcAft>
        <a:spcPct val="0"/>
      </a:spcAft>
      <a:defRPr sz="1200" kern="1200">
        <a:solidFill>
          <a:schemeClr val="tx1"/>
        </a:solidFill>
        <a:latin typeface="Arial" pitchFamily="-107" charset="0"/>
        <a:ea typeface="ヒラギノ角ゴ Pro W3" pitchFamily="-111" charset="-128"/>
        <a:cs typeface="+mn-cs"/>
      </a:defRPr>
    </a:lvl4pPr>
    <a:lvl5pPr marL="1828800" algn="l" rtl="0" eaLnBrk="0" fontAlgn="base" hangingPunct="0">
      <a:spcBef>
        <a:spcPct val="30000"/>
      </a:spcBef>
      <a:spcAft>
        <a:spcPct val="0"/>
      </a:spcAft>
      <a:defRPr sz="1200" kern="1200">
        <a:solidFill>
          <a:schemeClr val="tx1"/>
        </a:solidFill>
        <a:latin typeface="Arial" pitchFamily="-107" charset="0"/>
        <a:ea typeface="ＭＳ Ｐゴシック" pitchFamily="-108" charset="-128"/>
        <a:cs typeface="ＭＳ Ｐゴシック" pitchFamily="-108"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1D0FF63-AAA8-48EA-80D6-B1390BE859A1}" type="slidenum">
              <a:rPr lang="en-US" smtClean="0"/>
              <a:pPr/>
              <a:t>1</a:t>
            </a:fld>
            <a:endParaRPr lang="en-US" dirty="0"/>
          </a:p>
        </p:txBody>
      </p:sp>
    </p:spTree>
    <p:extLst>
      <p:ext uri="{BB962C8B-B14F-4D97-AF65-F5344CB8AC3E}">
        <p14:creationId xmlns:p14="http://schemas.microsoft.com/office/powerpoint/2010/main" val="19216676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D0FF63-AAA8-48EA-80D6-B1390BE859A1}" type="slidenum">
              <a:rPr lang="en-US" smtClean="0"/>
              <a:pPr/>
              <a:t>15</a:t>
            </a:fld>
            <a:endParaRPr lang="en-US" dirty="0"/>
          </a:p>
        </p:txBody>
      </p:sp>
    </p:spTree>
    <p:extLst>
      <p:ext uri="{BB962C8B-B14F-4D97-AF65-F5344CB8AC3E}">
        <p14:creationId xmlns:p14="http://schemas.microsoft.com/office/powerpoint/2010/main" val="16355783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D0FF63-AAA8-48EA-80D6-B1390BE859A1}" type="slidenum">
              <a:rPr lang="en-US" smtClean="0"/>
              <a:pPr/>
              <a:t>16</a:t>
            </a:fld>
            <a:endParaRPr lang="en-US" dirty="0"/>
          </a:p>
        </p:txBody>
      </p:sp>
    </p:spTree>
    <p:extLst>
      <p:ext uri="{BB962C8B-B14F-4D97-AF65-F5344CB8AC3E}">
        <p14:creationId xmlns:p14="http://schemas.microsoft.com/office/powerpoint/2010/main" val="16355783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1D0FF63-AAA8-48EA-80D6-B1390BE859A1}" type="slidenum">
              <a:rPr lang="en-US" smtClean="0"/>
              <a:pPr/>
              <a:t>17</a:t>
            </a:fld>
            <a:endParaRPr lang="en-US" dirty="0"/>
          </a:p>
        </p:txBody>
      </p:sp>
    </p:spTree>
    <p:extLst>
      <p:ext uri="{BB962C8B-B14F-4D97-AF65-F5344CB8AC3E}">
        <p14:creationId xmlns:p14="http://schemas.microsoft.com/office/powerpoint/2010/main" val="7016070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6866"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6867"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57066" indent="-291179" eaLnBrk="0" hangingPunct="0">
              <a:defRPr sz="2400">
                <a:solidFill>
                  <a:schemeClr val="tx1"/>
                </a:solidFill>
                <a:latin typeface="Calibri" pitchFamily="34" charset="0"/>
                <a:ea typeface="MS PGothic" pitchFamily="34" charset="-128"/>
              </a:defRPr>
            </a:lvl2pPr>
            <a:lvl3pPr marL="1164717" indent="-232943" eaLnBrk="0" hangingPunct="0">
              <a:defRPr sz="2400">
                <a:solidFill>
                  <a:schemeClr val="tx1"/>
                </a:solidFill>
                <a:latin typeface="Calibri" pitchFamily="34" charset="0"/>
                <a:ea typeface="MS PGothic" pitchFamily="34" charset="-128"/>
              </a:defRPr>
            </a:lvl3pPr>
            <a:lvl4pPr marL="1630604" indent="-232943" eaLnBrk="0" hangingPunct="0">
              <a:defRPr sz="2400">
                <a:solidFill>
                  <a:schemeClr val="tx1"/>
                </a:solidFill>
                <a:latin typeface="Calibri" pitchFamily="34" charset="0"/>
                <a:ea typeface="MS PGothic" pitchFamily="34" charset="-128"/>
              </a:defRPr>
            </a:lvl4pPr>
            <a:lvl5pPr marL="2096491" indent="-232943" eaLnBrk="0" hangingPunct="0">
              <a:defRPr sz="2400">
                <a:solidFill>
                  <a:schemeClr val="tx1"/>
                </a:solidFill>
                <a:latin typeface="Calibri" pitchFamily="34" charset="0"/>
                <a:ea typeface="MS PGothic" pitchFamily="34" charset="-128"/>
              </a:defRPr>
            </a:lvl5pPr>
            <a:lvl6pPr marL="2562377" indent="-232943" eaLnBrk="0" fontAlgn="base" hangingPunct="0">
              <a:spcBef>
                <a:spcPct val="0"/>
              </a:spcBef>
              <a:spcAft>
                <a:spcPct val="0"/>
              </a:spcAft>
              <a:defRPr sz="2400">
                <a:solidFill>
                  <a:schemeClr val="tx1"/>
                </a:solidFill>
                <a:latin typeface="Calibri" pitchFamily="34" charset="0"/>
                <a:ea typeface="MS PGothic" pitchFamily="34" charset="-128"/>
              </a:defRPr>
            </a:lvl6pPr>
            <a:lvl7pPr marL="3028264" indent="-232943" eaLnBrk="0" fontAlgn="base" hangingPunct="0">
              <a:spcBef>
                <a:spcPct val="0"/>
              </a:spcBef>
              <a:spcAft>
                <a:spcPct val="0"/>
              </a:spcAft>
              <a:defRPr sz="2400">
                <a:solidFill>
                  <a:schemeClr val="tx1"/>
                </a:solidFill>
                <a:latin typeface="Calibri" pitchFamily="34" charset="0"/>
                <a:ea typeface="MS PGothic" pitchFamily="34" charset="-128"/>
              </a:defRPr>
            </a:lvl7pPr>
            <a:lvl8pPr marL="3494151" indent="-232943" eaLnBrk="0" fontAlgn="base" hangingPunct="0">
              <a:spcBef>
                <a:spcPct val="0"/>
              </a:spcBef>
              <a:spcAft>
                <a:spcPct val="0"/>
              </a:spcAft>
              <a:defRPr sz="2400">
                <a:solidFill>
                  <a:schemeClr val="tx1"/>
                </a:solidFill>
                <a:latin typeface="Calibri" pitchFamily="34" charset="0"/>
                <a:ea typeface="MS PGothic" pitchFamily="34" charset="-128"/>
              </a:defRPr>
            </a:lvl8pPr>
            <a:lvl9pPr marL="3960038" indent="-232943"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fld id="{6C99B1F4-5B3B-466A-8072-CD3A89C7C4F6}" type="slidenum">
              <a:rPr lang="en-US" sz="1200"/>
              <a:pPr eaLnBrk="1" hangingPunct="1"/>
              <a:t>20</a:t>
            </a:fld>
            <a:endParaRPr lang="en-US" sz="1200"/>
          </a:p>
        </p:txBody>
      </p:sp>
    </p:spTree>
    <p:extLst>
      <p:ext uri="{BB962C8B-B14F-4D97-AF65-F5344CB8AC3E}">
        <p14:creationId xmlns:p14="http://schemas.microsoft.com/office/powerpoint/2010/main" val="38972550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D0FF63-AAA8-48EA-80D6-B1390BE859A1}" type="slidenum">
              <a:rPr lang="en-US" smtClean="0"/>
              <a:pPr/>
              <a:t>2</a:t>
            </a:fld>
            <a:endParaRPr lang="en-US" dirty="0"/>
          </a:p>
        </p:txBody>
      </p:sp>
    </p:spTree>
    <p:extLst>
      <p:ext uri="{BB962C8B-B14F-4D97-AF65-F5344CB8AC3E}">
        <p14:creationId xmlns:p14="http://schemas.microsoft.com/office/powerpoint/2010/main" val="24843840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D0FF63-AAA8-48EA-80D6-B1390BE859A1}" type="slidenum">
              <a:rPr lang="en-US" smtClean="0"/>
              <a:pPr/>
              <a:t>3</a:t>
            </a:fld>
            <a:endParaRPr lang="en-US" dirty="0"/>
          </a:p>
        </p:txBody>
      </p:sp>
    </p:spTree>
    <p:extLst>
      <p:ext uri="{BB962C8B-B14F-4D97-AF65-F5344CB8AC3E}">
        <p14:creationId xmlns:p14="http://schemas.microsoft.com/office/powerpoint/2010/main" val="24843840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lgn="l">
              <a:buFont typeface="Arial"/>
              <a:buChar char="•"/>
            </a:pPr>
            <a:r>
              <a:rPr lang="en-US" sz="1200" dirty="0" smtClean="0">
                <a:latin typeface="Garamond"/>
                <a:cs typeface="Garamond"/>
              </a:rPr>
              <a:t>A reserved DOI is one that has been created by the project but not registered or publicly available due to lack of certain requirement metadata. In most cases, the product landing page is missing.</a:t>
            </a:r>
          </a:p>
          <a:p>
            <a:pPr marL="285750" indent="-285750" algn="l">
              <a:buFont typeface="Arial"/>
              <a:buChar char="•"/>
            </a:pPr>
            <a:r>
              <a:rPr lang="en-US" sz="1200" dirty="0" smtClean="0">
                <a:latin typeface="Garamond"/>
                <a:cs typeface="Garamond"/>
              </a:rPr>
              <a:t>An updated DOI is one that was previously only reserved with ESDIS but has now been registered with EZID.</a:t>
            </a:r>
          </a:p>
          <a:p>
            <a:pPr marL="285750" indent="-285750" algn="l">
              <a:buFont typeface="Arial"/>
              <a:buChar char="•"/>
            </a:pPr>
            <a:r>
              <a:rPr lang="en-US" sz="1200" dirty="0" smtClean="0">
                <a:latin typeface="Garamond"/>
                <a:cs typeface="Garamond"/>
              </a:rPr>
              <a:t>A registered DOI is one that has been reserved with the project and registered on EZID and is publicly available</a:t>
            </a:r>
            <a:endParaRPr lang="en-US" dirty="0"/>
          </a:p>
        </p:txBody>
      </p:sp>
      <p:sp>
        <p:nvSpPr>
          <p:cNvPr id="4" name="Slide Number Placeholder 3"/>
          <p:cNvSpPr>
            <a:spLocks noGrp="1"/>
          </p:cNvSpPr>
          <p:nvPr>
            <p:ph type="sldNum" sz="quarter" idx="10"/>
          </p:nvPr>
        </p:nvSpPr>
        <p:spPr/>
        <p:txBody>
          <a:bodyPr/>
          <a:lstStyle/>
          <a:p>
            <a:fld id="{51D0FF63-AAA8-48EA-80D6-B1390BE859A1}" type="slidenum">
              <a:rPr lang="en-US" smtClean="0"/>
              <a:pPr/>
              <a:t>4</a:t>
            </a:fld>
            <a:endParaRPr lang="en-US" dirty="0"/>
          </a:p>
        </p:txBody>
      </p:sp>
    </p:spTree>
    <p:extLst>
      <p:ext uri="{BB962C8B-B14F-4D97-AF65-F5344CB8AC3E}">
        <p14:creationId xmlns:p14="http://schemas.microsoft.com/office/powerpoint/2010/main" val="24843840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F1F0285-8267-41BF-8174-48AC77246C97}" type="slidenum">
              <a:rPr lang="en-US" smtClean="0"/>
              <a:t>5</a:t>
            </a:fld>
            <a:endParaRPr lang="en-US"/>
          </a:p>
        </p:txBody>
      </p:sp>
    </p:spTree>
    <p:extLst>
      <p:ext uri="{BB962C8B-B14F-4D97-AF65-F5344CB8AC3E}">
        <p14:creationId xmlns:p14="http://schemas.microsoft.com/office/powerpoint/2010/main" val="25960071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D0FF63-AAA8-48EA-80D6-B1390BE859A1}" type="slidenum">
              <a:rPr lang="en-US" smtClean="0"/>
              <a:pPr/>
              <a:t>10</a:t>
            </a:fld>
            <a:endParaRPr lang="en-US" dirty="0"/>
          </a:p>
        </p:txBody>
      </p:sp>
    </p:spTree>
    <p:extLst>
      <p:ext uri="{BB962C8B-B14F-4D97-AF65-F5344CB8AC3E}">
        <p14:creationId xmlns:p14="http://schemas.microsoft.com/office/powerpoint/2010/main" val="22314810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D0FF63-AAA8-48EA-80D6-B1390BE859A1}" type="slidenum">
              <a:rPr lang="en-US" smtClean="0"/>
              <a:pPr/>
              <a:t>11</a:t>
            </a:fld>
            <a:endParaRPr lang="en-US" dirty="0"/>
          </a:p>
        </p:txBody>
      </p:sp>
    </p:spTree>
    <p:extLst>
      <p:ext uri="{BB962C8B-B14F-4D97-AF65-F5344CB8AC3E}">
        <p14:creationId xmlns:p14="http://schemas.microsoft.com/office/powerpoint/2010/main" val="22314810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D0FF63-AAA8-48EA-80D6-B1390BE859A1}" type="slidenum">
              <a:rPr lang="en-US" smtClean="0"/>
              <a:pPr/>
              <a:t>12</a:t>
            </a:fld>
            <a:endParaRPr lang="en-US" dirty="0"/>
          </a:p>
        </p:txBody>
      </p:sp>
    </p:spTree>
    <p:extLst>
      <p:ext uri="{BB962C8B-B14F-4D97-AF65-F5344CB8AC3E}">
        <p14:creationId xmlns:p14="http://schemas.microsoft.com/office/powerpoint/2010/main" val="22314810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1D0FF63-AAA8-48EA-80D6-B1390BE859A1}" type="slidenum">
              <a:rPr lang="en-US" smtClean="0"/>
              <a:pPr/>
              <a:t>14</a:t>
            </a:fld>
            <a:endParaRPr lang="en-US" dirty="0"/>
          </a:p>
        </p:txBody>
      </p:sp>
    </p:spTree>
    <p:extLst>
      <p:ext uri="{BB962C8B-B14F-4D97-AF65-F5344CB8AC3E}">
        <p14:creationId xmlns:p14="http://schemas.microsoft.com/office/powerpoint/2010/main" val="36746083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srcRect/>
          <a:stretch>
            <a:fillRect/>
          </a:stretch>
        </p:blipFill>
        <p:spPr bwMode="auto">
          <a:xfrm>
            <a:off x="0" y="0"/>
            <a:ext cx="9145588" cy="6859588"/>
          </a:xfrm>
          <a:prstGeom prst="rect">
            <a:avLst/>
          </a:prstGeom>
          <a:noFill/>
          <a:ln w="9525">
            <a:noFill/>
            <a:miter lim="800000"/>
            <a:headEnd/>
            <a:tailEnd/>
          </a:ln>
        </p:spPr>
      </p:pic>
      <p:sp>
        <p:nvSpPr>
          <p:cNvPr id="5" name="Rectangle 4"/>
          <p:cNvSpPr>
            <a:spLocks noGrp="1" noChangeArrowheads="1"/>
          </p:cNvSpPr>
          <p:nvPr/>
        </p:nvSpPr>
        <p:spPr bwMode="auto">
          <a:xfrm>
            <a:off x="7924800" y="6618288"/>
            <a:ext cx="1219200" cy="152400"/>
          </a:xfrm>
          <a:prstGeom prst="rect">
            <a:avLst/>
          </a:prstGeom>
          <a:noFill/>
          <a:ln w="9525">
            <a:noFill/>
            <a:miter lim="800000"/>
            <a:headEnd/>
            <a:tailEnd/>
          </a:ln>
          <a:effectLst/>
        </p:spPr>
        <p:txBody>
          <a:bodyPr/>
          <a:lstStyle/>
          <a:p>
            <a:pPr algn="ctr" eaLnBrk="0" hangingPunct="0">
              <a:defRPr/>
            </a:pPr>
            <a:endParaRPr lang="en-US" sz="1400" dirty="0">
              <a:latin typeface="Arial" pitchFamily="-111" charset="0"/>
              <a:ea typeface="ＭＳ Ｐゴシック" charset="-128"/>
              <a:cs typeface="ＭＳ Ｐゴシック" charset="-128"/>
            </a:endParaRPr>
          </a:p>
        </p:txBody>
      </p:sp>
      <p:sp>
        <p:nvSpPr>
          <p:cNvPr id="5125" name="Rectangle 5"/>
          <p:cNvSpPr>
            <a:spLocks noGrp="1" noChangeArrowheads="1"/>
          </p:cNvSpPr>
          <p:nvPr>
            <p:ph type="ctrTitle"/>
          </p:nvPr>
        </p:nvSpPr>
        <p:spPr>
          <a:xfrm>
            <a:off x="469900" y="1103313"/>
            <a:ext cx="8343900" cy="647700"/>
          </a:xfrm>
        </p:spPr>
        <p:txBody>
          <a:bodyPr anchor="t"/>
          <a:lstStyle>
            <a:lvl1pPr>
              <a:defRPr/>
            </a:lvl1pPr>
          </a:lstStyle>
          <a:p>
            <a:r>
              <a:rPr lang="en-US"/>
              <a:t>Click to edit Master title style</a:t>
            </a:r>
          </a:p>
        </p:txBody>
      </p:sp>
      <p:sp>
        <p:nvSpPr>
          <p:cNvPr id="5126" name="Rectangle 6"/>
          <p:cNvSpPr>
            <a:spLocks noGrp="1" noChangeArrowheads="1"/>
          </p:cNvSpPr>
          <p:nvPr>
            <p:ph type="subTitle" idx="1"/>
          </p:nvPr>
        </p:nvSpPr>
        <p:spPr>
          <a:xfrm>
            <a:off x="22225" y="5854700"/>
            <a:ext cx="3708400" cy="889000"/>
          </a:xfrm>
        </p:spPr>
        <p:txBody>
          <a:bodyPr/>
          <a:lstStyle>
            <a:lvl1pPr marL="0" indent="0">
              <a:buFont typeface="Wingdings" pitchFamily="-107" charset="2"/>
              <a:buNone/>
              <a:defRPr sz="1600" b="1">
                <a:solidFill>
                  <a:srgbClr val="104A84"/>
                </a:solidFill>
              </a:defRPr>
            </a:lvl1pPr>
          </a:lstStyle>
          <a:p>
            <a:r>
              <a:rPr lang="en-US"/>
              <a:t>Click to edit Master subtitle style</a:t>
            </a:r>
          </a:p>
        </p:txBody>
      </p:sp>
      <p:sp>
        <p:nvSpPr>
          <p:cNvPr id="6" name="Rectangle 3"/>
          <p:cNvSpPr>
            <a:spLocks noGrp="1" noChangeArrowheads="1"/>
          </p:cNvSpPr>
          <p:nvPr>
            <p:ph type="sldNum" sz="quarter" idx="10"/>
          </p:nvPr>
        </p:nvSpPr>
        <p:spPr>
          <a:xfrm>
            <a:off x="6465888" y="6303963"/>
            <a:ext cx="1905000" cy="457200"/>
          </a:xfrm>
        </p:spPr>
        <p:txBody>
          <a:bodyPr/>
          <a:lstStyle>
            <a:lvl1pPr>
              <a:defRPr/>
            </a:lvl1pPr>
          </a:lstStyle>
          <a:p>
            <a:fld id="{881684A3-239C-471A-9A1E-69847A082093}" type="slidenum">
              <a:rPr lang="en-US"/>
              <a:pPr/>
              <a:t>‹#›</a:t>
            </a:fld>
            <a:endParaRPr lang="en-US" dirty="0"/>
          </a:p>
        </p:txBody>
      </p:sp>
    </p:spTree>
  </p:cSld>
  <p:clrMapOvr>
    <a:masterClrMapping/>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sldNum" sz="quarter" idx="10"/>
          </p:nvPr>
        </p:nvSpPr>
        <p:spPr>
          <a:ln/>
        </p:spPr>
        <p:txBody>
          <a:bodyPr/>
          <a:lstStyle>
            <a:lvl1pPr>
              <a:defRPr/>
            </a:lvl1pPr>
          </a:lstStyle>
          <a:p>
            <a:fld id="{18A4919E-2C46-4C4B-A531-CD5FC20C7BAB}" type="slidenum">
              <a:rPr lang="en-US"/>
              <a:pPr/>
              <a:t>‹#›</a:t>
            </a:fld>
            <a:endParaRPr lang="en-US" dirty="0"/>
          </a:p>
        </p:txBody>
      </p:sp>
    </p:spTree>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8475" y="36513"/>
            <a:ext cx="1960563" cy="63912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63613" y="36513"/>
            <a:ext cx="5732462" cy="63912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sldNum" sz="quarter" idx="10"/>
          </p:nvPr>
        </p:nvSpPr>
        <p:spPr>
          <a:ln/>
        </p:spPr>
        <p:txBody>
          <a:bodyPr/>
          <a:lstStyle>
            <a:lvl1pPr>
              <a:defRPr/>
            </a:lvl1pPr>
          </a:lstStyle>
          <a:p>
            <a:fld id="{EE1997EE-756F-4BD6-890F-1953A80E4C69}" type="slidenum">
              <a:rPr lang="en-US"/>
              <a:pPr/>
              <a:t>‹#›</a:t>
            </a:fld>
            <a:endParaRPr lang="en-US" dirty="0"/>
          </a:p>
        </p:txBody>
      </p:sp>
    </p:spTree>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2"/>
          <p:cNvSpPr>
            <a:spLocks noGrp="1" noChangeArrowheads="1"/>
          </p:cNvSpPr>
          <p:nvPr>
            <p:ph type="sldNum" sz="quarter" idx="10"/>
          </p:nvPr>
        </p:nvSpPr>
        <p:spPr>
          <a:ln/>
        </p:spPr>
        <p:txBody>
          <a:bodyPr/>
          <a:lstStyle>
            <a:lvl1pPr>
              <a:defRPr/>
            </a:lvl1pPr>
          </a:lstStyle>
          <a:p>
            <a:fld id="{A893C696-6997-4752-A34F-CA7E851258F2}" type="slidenum">
              <a:rPr lang="en-US"/>
              <a:pPr/>
              <a:t>‹#›</a:t>
            </a:fld>
            <a:endParaRPr lang="en-US" dirty="0"/>
          </a:p>
        </p:txBody>
      </p:sp>
    </p:spTree>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sldNum" sz="quarter" idx="10"/>
          </p:nvPr>
        </p:nvSpPr>
        <p:spPr>
          <a:ln/>
        </p:spPr>
        <p:txBody>
          <a:bodyPr/>
          <a:lstStyle>
            <a:lvl1pPr>
              <a:defRPr/>
            </a:lvl1pPr>
          </a:lstStyle>
          <a:p>
            <a:fld id="{AA35D581-B527-45B8-B9EC-82EA1494B273}" type="slidenum">
              <a:rPr lang="en-US"/>
              <a:pPr/>
              <a:t>‹#›</a:t>
            </a:fld>
            <a:endParaRPr lang="en-US" dirty="0"/>
          </a:p>
        </p:txBody>
      </p:sp>
    </p:spTree>
  </p:cSld>
  <p:clrMapOvr>
    <a:masterClrMapping/>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63613" y="1290638"/>
            <a:ext cx="3846512" cy="5137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962525" y="1290638"/>
            <a:ext cx="3846513" cy="5137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sldNum" sz="quarter" idx="10"/>
          </p:nvPr>
        </p:nvSpPr>
        <p:spPr>
          <a:ln/>
        </p:spPr>
        <p:txBody>
          <a:bodyPr/>
          <a:lstStyle>
            <a:lvl1pPr>
              <a:defRPr/>
            </a:lvl1pPr>
          </a:lstStyle>
          <a:p>
            <a:fld id="{6778E7D9-F742-4FB3-812D-F51CA9C780A2}" type="slidenum">
              <a:rPr lang="en-US"/>
              <a:pPr/>
              <a:t>‹#›</a:t>
            </a:fld>
            <a:endParaRPr lang="en-US" dirty="0"/>
          </a:p>
        </p:txBody>
      </p:sp>
    </p:spTree>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sldNum" sz="quarter" idx="10"/>
          </p:nvPr>
        </p:nvSpPr>
        <p:spPr>
          <a:ln/>
        </p:spPr>
        <p:txBody>
          <a:bodyPr/>
          <a:lstStyle>
            <a:lvl1pPr>
              <a:defRPr/>
            </a:lvl1pPr>
          </a:lstStyle>
          <a:p>
            <a:fld id="{5BFECAC8-BFB9-4637-A635-DB205ECFFA9B}" type="slidenum">
              <a:rPr lang="en-US"/>
              <a:pPr/>
              <a:t>‹#›</a:t>
            </a:fld>
            <a:endParaRPr lang="en-US" dirty="0"/>
          </a:p>
        </p:txBody>
      </p:sp>
    </p:spTree>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sldNum" sz="quarter" idx="10"/>
          </p:nvPr>
        </p:nvSpPr>
        <p:spPr>
          <a:ln/>
        </p:spPr>
        <p:txBody>
          <a:bodyPr/>
          <a:lstStyle>
            <a:lvl1pPr>
              <a:defRPr/>
            </a:lvl1pPr>
          </a:lstStyle>
          <a:p>
            <a:fld id="{E5CEB986-E19F-4891-AED9-5106F1AB0E43}" type="slidenum">
              <a:rPr lang="en-US"/>
              <a:pPr/>
              <a:t>‹#›</a:t>
            </a:fld>
            <a:endParaRPr lang="en-US" dirty="0"/>
          </a:p>
        </p:txBody>
      </p:sp>
    </p:spTree>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sldNum" sz="quarter" idx="10"/>
          </p:nvPr>
        </p:nvSpPr>
        <p:spPr>
          <a:ln/>
        </p:spPr>
        <p:txBody>
          <a:bodyPr/>
          <a:lstStyle>
            <a:lvl1pPr>
              <a:defRPr/>
            </a:lvl1pPr>
          </a:lstStyle>
          <a:p>
            <a:fld id="{B5AF7A56-4EFB-4426-9B8C-1D57E91EFB6F}" type="slidenum">
              <a:rPr lang="en-US"/>
              <a:pPr/>
              <a:t>‹#›</a:t>
            </a:fld>
            <a:endParaRPr lang="en-US" dirty="0"/>
          </a:p>
        </p:txBody>
      </p:sp>
    </p:spTree>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sldNum" sz="quarter" idx="10"/>
          </p:nvPr>
        </p:nvSpPr>
        <p:spPr>
          <a:ln/>
        </p:spPr>
        <p:txBody>
          <a:bodyPr/>
          <a:lstStyle>
            <a:lvl1pPr>
              <a:defRPr/>
            </a:lvl1pPr>
          </a:lstStyle>
          <a:p>
            <a:fld id="{504C6071-313C-4D1D-BA29-78A406E4539E}" type="slidenum">
              <a:rPr lang="en-US"/>
              <a:pPr/>
              <a:t>‹#›</a:t>
            </a:fld>
            <a:endParaRPr lang="en-US" dirty="0"/>
          </a:p>
        </p:txBody>
      </p:sp>
    </p:spTree>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sldNum" sz="quarter" idx="10"/>
          </p:nvPr>
        </p:nvSpPr>
        <p:spPr>
          <a:ln/>
        </p:spPr>
        <p:txBody>
          <a:bodyPr/>
          <a:lstStyle>
            <a:lvl1pPr>
              <a:defRPr/>
            </a:lvl1pPr>
          </a:lstStyle>
          <a:p>
            <a:fld id="{C8CD37A9-424B-436C-A498-80F8BD71B7BA}" type="slidenum">
              <a:rPr lang="en-US"/>
              <a:pPr/>
              <a:t>‹#›</a:t>
            </a:fld>
            <a:endParaRPr lang="en-US" dirty="0"/>
          </a:p>
        </p:txBody>
      </p:sp>
    </p:spTree>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sldNum" sz="quarter" idx="4"/>
          </p:nvPr>
        </p:nvSpPr>
        <p:spPr bwMode="auto">
          <a:xfrm>
            <a:off x="7083425" y="6503988"/>
            <a:ext cx="1905000" cy="3540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vl1pPr>
          </a:lstStyle>
          <a:p>
            <a:fld id="{7B1EFE50-F892-420A-9BC5-2AABA64DF9CE}" type="slidenum">
              <a:rPr lang="en-US"/>
              <a:pPr/>
              <a:t>‹#›</a:t>
            </a:fld>
            <a:endParaRPr lang="en-US" dirty="0"/>
          </a:p>
        </p:txBody>
      </p:sp>
      <p:sp>
        <p:nvSpPr>
          <p:cNvPr id="1027" name="Rectangle 3"/>
          <p:cNvSpPr>
            <a:spLocks noGrp="1" noChangeArrowheads="1"/>
          </p:cNvSpPr>
          <p:nvPr>
            <p:ph type="title"/>
          </p:nvPr>
        </p:nvSpPr>
        <p:spPr bwMode="auto">
          <a:xfrm>
            <a:off x="1263650" y="36513"/>
            <a:ext cx="6950075" cy="8540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body" idx="1"/>
          </p:nvPr>
        </p:nvSpPr>
        <p:spPr bwMode="auto">
          <a:xfrm>
            <a:off x="963613" y="1290638"/>
            <a:ext cx="7845425" cy="51371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1" name="Rectangle 5">
            <a:hlinkClick r:id="" action="ppaction://hlinkshowjump?jump=lastslide"/>
          </p:cNvPr>
          <p:cNvSpPr>
            <a:spLocks noChangeArrowheads="1"/>
          </p:cNvSpPr>
          <p:nvPr userDrawn="1"/>
        </p:nvSpPr>
        <p:spPr bwMode="auto">
          <a:xfrm>
            <a:off x="8932863" y="0"/>
            <a:ext cx="211137" cy="254000"/>
          </a:xfrm>
          <a:prstGeom prst="rect">
            <a:avLst/>
          </a:prstGeom>
          <a:solidFill>
            <a:schemeClr val="accent1">
              <a:alpha val="0"/>
            </a:schemeClr>
          </a:solidFill>
          <a:ln w="9525">
            <a:noFill/>
            <a:miter lim="800000"/>
            <a:headEnd/>
            <a:tailEnd/>
          </a:ln>
          <a:effectLst/>
        </p:spPr>
        <p:txBody>
          <a:bodyPr wrap="none" anchor="ctr"/>
          <a:lstStyle/>
          <a:p>
            <a:pPr>
              <a:defRPr/>
            </a:pPr>
            <a:endParaRPr lang="en-US" dirty="0">
              <a:latin typeface="Arial" pitchFamily="-111" charset="0"/>
              <a:ea typeface="ＭＳ Ｐゴシック" charset="-128"/>
              <a:cs typeface="ＭＳ Ｐゴシック" charset="-128"/>
            </a:endParaRPr>
          </a:p>
        </p:txBody>
      </p:sp>
      <p:grpSp>
        <p:nvGrpSpPr>
          <p:cNvPr id="1030" name="Group 6"/>
          <p:cNvGrpSpPr>
            <a:grpSpLocks/>
          </p:cNvGrpSpPr>
          <p:nvPr userDrawn="1"/>
        </p:nvGrpSpPr>
        <p:grpSpPr bwMode="auto">
          <a:xfrm>
            <a:off x="152400" y="914400"/>
            <a:ext cx="8915400" cy="77788"/>
            <a:chOff x="281" y="734"/>
            <a:chExt cx="5616" cy="49"/>
          </a:xfrm>
        </p:grpSpPr>
        <p:sp>
          <p:nvSpPr>
            <p:cNvPr id="2" name="Line 7"/>
            <p:cNvSpPr>
              <a:spLocks noChangeShapeType="1"/>
            </p:cNvSpPr>
            <p:nvPr/>
          </p:nvSpPr>
          <p:spPr bwMode="auto">
            <a:xfrm>
              <a:off x="281" y="734"/>
              <a:ext cx="5616" cy="0"/>
            </a:xfrm>
            <a:prstGeom prst="line">
              <a:avLst/>
            </a:prstGeom>
            <a:noFill/>
            <a:ln w="50800">
              <a:solidFill>
                <a:srgbClr val="114FFB"/>
              </a:solidFill>
              <a:round/>
              <a:headEnd type="none" w="sm" len="sm"/>
              <a:tailEnd type="none" w="sm" len="sm"/>
            </a:ln>
            <a:effectLst/>
          </p:spPr>
          <p:txBody>
            <a:bodyPr wrap="none" anchor="ctr"/>
            <a:lstStyle/>
            <a:p>
              <a:pPr>
                <a:defRPr/>
              </a:pPr>
              <a:endParaRPr lang="en-US" dirty="0">
                <a:latin typeface="Arial" pitchFamily="-107" charset="0"/>
                <a:ea typeface="+mn-ea"/>
              </a:endParaRPr>
            </a:p>
          </p:txBody>
        </p:sp>
        <p:sp>
          <p:nvSpPr>
            <p:cNvPr id="4104" name="Line 8"/>
            <p:cNvSpPr>
              <a:spLocks noChangeShapeType="1"/>
            </p:cNvSpPr>
            <p:nvPr/>
          </p:nvSpPr>
          <p:spPr bwMode="auto">
            <a:xfrm>
              <a:off x="281" y="783"/>
              <a:ext cx="5616" cy="0"/>
            </a:xfrm>
            <a:prstGeom prst="line">
              <a:avLst/>
            </a:prstGeom>
            <a:noFill/>
            <a:ln w="50800">
              <a:solidFill>
                <a:srgbClr val="A2C1FE"/>
              </a:solidFill>
              <a:round/>
              <a:headEnd type="none" w="sm" len="sm"/>
              <a:tailEnd type="none" w="sm" len="sm"/>
            </a:ln>
            <a:effectLst/>
          </p:spPr>
          <p:txBody>
            <a:bodyPr wrap="none" anchor="ctr"/>
            <a:lstStyle/>
            <a:p>
              <a:pPr>
                <a:defRPr/>
              </a:pPr>
              <a:endParaRPr lang="en-US" dirty="0">
                <a:latin typeface="Arial" pitchFamily="-107" charset="0"/>
                <a:ea typeface="+mn-ea"/>
              </a:endParaRPr>
            </a:p>
          </p:txBody>
        </p:sp>
      </p:grpSp>
      <p:pic>
        <p:nvPicPr>
          <p:cNvPr id="1031" name="Picture 9" descr="nasa_3D"/>
          <p:cNvPicPr>
            <a:picLocks noChangeAspect="1" noChangeArrowheads="1"/>
          </p:cNvPicPr>
          <p:nvPr userDrawn="1"/>
        </p:nvPicPr>
        <p:blipFill>
          <a:blip r:embed="rId13"/>
          <a:srcRect/>
          <a:stretch>
            <a:fillRect/>
          </a:stretch>
        </p:blipFill>
        <p:spPr bwMode="auto">
          <a:xfrm>
            <a:off x="8077200" y="66675"/>
            <a:ext cx="1066800" cy="8477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164" r:id="rId1"/>
    <p:sldLayoutId id="2147484154" r:id="rId2"/>
    <p:sldLayoutId id="2147484155" r:id="rId3"/>
    <p:sldLayoutId id="2147484156" r:id="rId4"/>
    <p:sldLayoutId id="2147484157" r:id="rId5"/>
    <p:sldLayoutId id="2147484158" r:id="rId6"/>
    <p:sldLayoutId id="2147484159" r:id="rId7"/>
    <p:sldLayoutId id="2147484160" r:id="rId8"/>
    <p:sldLayoutId id="2147484161" r:id="rId9"/>
    <p:sldLayoutId id="2147484162" r:id="rId10"/>
    <p:sldLayoutId id="2147484163" r:id="rId11"/>
  </p:sldLayoutIdLst>
  <p:transition>
    <p:wipe dir="d"/>
  </p:transition>
  <p:hf hdr="0" ftr="0" dt="0"/>
  <p:txStyles>
    <p:titleStyle>
      <a:lvl1pPr algn="ctr" rtl="0" eaLnBrk="0" fontAlgn="base" hangingPunct="0">
        <a:lnSpc>
          <a:spcPct val="85000"/>
        </a:lnSpc>
        <a:spcBef>
          <a:spcPct val="0"/>
        </a:spcBef>
        <a:spcAft>
          <a:spcPct val="0"/>
        </a:spcAft>
        <a:defRPr sz="3200" b="1">
          <a:solidFill>
            <a:schemeClr val="accent2"/>
          </a:solidFill>
          <a:latin typeface="+mj-lt"/>
          <a:ea typeface="ＭＳ Ｐゴシック" pitchFamily="-65" charset="-128"/>
          <a:cs typeface="ＭＳ Ｐゴシック" pitchFamily="-65" charset="-128"/>
        </a:defRPr>
      </a:lvl1pPr>
      <a:lvl2pPr algn="ctr" rtl="0" eaLnBrk="0" fontAlgn="base" hangingPunct="0">
        <a:lnSpc>
          <a:spcPct val="85000"/>
        </a:lnSpc>
        <a:spcBef>
          <a:spcPct val="0"/>
        </a:spcBef>
        <a:spcAft>
          <a:spcPct val="0"/>
        </a:spcAft>
        <a:defRPr sz="3200" b="1">
          <a:solidFill>
            <a:schemeClr val="accent2"/>
          </a:solidFill>
          <a:latin typeface="Arial" pitchFamily="-107" charset="0"/>
          <a:ea typeface="ＭＳ Ｐゴシック" pitchFamily="-65" charset="-128"/>
          <a:cs typeface="ＭＳ Ｐゴシック" pitchFamily="-65" charset="-128"/>
        </a:defRPr>
      </a:lvl2pPr>
      <a:lvl3pPr algn="ctr" rtl="0" eaLnBrk="0" fontAlgn="base" hangingPunct="0">
        <a:lnSpc>
          <a:spcPct val="85000"/>
        </a:lnSpc>
        <a:spcBef>
          <a:spcPct val="0"/>
        </a:spcBef>
        <a:spcAft>
          <a:spcPct val="0"/>
        </a:spcAft>
        <a:defRPr sz="3200" b="1">
          <a:solidFill>
            <a:schemeClr val="accent2"/>
          </a:solidFill>
          <a:latin typeface="Arial" pitchFamily="-107" charset="0"/>
          <a:ea typeface="ＭＳ Ｐゴシック" pitchFamily="-65" charset="-128"/>
          <a:cs typeface="ＭＳ Ｐゴシック" pitchFamily="-65" charset="-128"/>
        </a:defRPr>
      </a:lvl3pPr>
      <a:lvl4pPr algn="ctr" rtl="0" eaLnBrk="0" fontAlgn="base" hangingPunct="0">
        <a:lnSpc>
          <a:spcPct val="85000"/>
        </a:lnSpc>
        <a:spcBef>
          <a:spcPct val="0"/>
        </a:spcBef>
        <a:spcAft>
          <a:spcPct val="0"/>
        </a:spcAft>
        <a:defRPr sz="3200" b="1">
          <a:solidFill>
            <a:schemeClr val="accent2"/>
          </a:solidFill>
          <a:latin typeface="Arial" pitchFamily="-107" charset="0"/>
          <a:ea typeface="ＭＳ Ｐゴシック" pitchFamily="-65" charset="-128"/>
          <a:cs typeface="ＭＳ Ｐゴシック" pitchFamily="-65" charset="-128"/>
        </a:defRPr>
      </a:lvl4pPr>
      <a:lvl5pPr algn="ctr" rtl="0" eaLnBrk="0" fontAlgn="base" hangingPunct="0">
        <a:lnSpc>
          <a:spcPct val="85000"/>
        </a:lnSpc>
        <a:spcBef>
          <a:spcPct val="0"/>
        </a:spcBef>
        <a:spcAft>
          <a:spcPct val="0"/>
        </a:spcAft>
        <a:defRPr sz="3200" b="1">
          <a:solidFill>
            <a:schemeClr val="accent2"/>
          </a:solidFill>
          <a:latin typeface="Arial" pitchFamily="-107" charset="0"/>
          <a:ea typeface="ＭＳ Ｐゴシック" pitchFamily="-65" charset="-128"/>
          <a:cs typeface="ＭＳ Ｐゴシック" pitchFamily="-65" charset="-128"/>
        </a:defRPr>
      </a:lvl5pPr>
      <a:lvl6pPr marL="457200" algn="ctr" rtl="0" fontAlgn="base">
        <a:lnSpc>
          <a:spcPct val="85000"/>
        </a:lnSpc>
        <a:spcBef>
          <a:spcPct val="0"/>
        </a:spcBef>
        <a:spcAft>
          <a:spcPct val="0"/>
        </a:spcAft>
        <a:defRPr sz="3200" b="1">
          <a:solidFill>
            <a:schemeClr val="accent2"/>
          </a:solidFill>
          <a:latin typeface="Arial" pitchFamily="-107" charset="0"/>
        </a:defRPr>
      </a:lvl6pPr>
      <a:lvl7pPr marL="914400" algn="ctr" rtl="0" fontAlgn="base">
        <a:lnSpc>
          <a:spcPct val="85000"/>
        </a:lnSpc>
        <a:spcBef>
          <a:spcPct val="0"/>
        </a:spcBef>
        <a:spcAft>
          <a:spcPct val="0"/>
        </a:spcAft>
        <a:defRPr sz="3200" b="1">
          <a:solidFill>
            <a:schemeClr val="accent2"/>
          </a:solidFill>
          <a:latin typeface="Arial" pitchFamily="-107" charset="0"/>
        </a:defRPr>
      </a:lvl7pPr>
      <a:lvl8pPr marL="1371600" algn="ctr" rtl="0" fontAlgn="base">
        <a:lnSpc>
          <a:spcPct val="85000"/>
        </a:lnSpc>
        <a:spcBef>
          <a:spcPct val="0"/>
        </a:spcBef>
        <a:spcAft>
          <a:spcPct val="0"/>
        </a:spcAft>
        <a:defRPr sz="3200" b="1">
          <a:solidFill>
            <a:schemeClr val="accent2"/>
          </a:solidFill>
          <a:latin typeface="Arial" pitchFamily="-107" charset="0"/>
        </a:defRPr>
      </a:lvl8pPr>
      <a:lvl9pPr marL="1828800" algn="ctr" rtl="0" fontAlgn="base">
        <a:lnSpc>
          <a:spcPct val="85000"/>
        </a:lnSpc>
        <a:spcBef>
          <a:spcPct val="0"/>
        </a:spcBef>
        <a:spcAft>
          <a:spcPct val="0"/>
        </a:spcAft>
        <a:defRPr sz="3200" b="1">
          <a:solidFill>
            <a:schemeClr val="accent2"/>
          </a:solidFill>
          <a:latin typeface="Arial" pitchFamily="-107" charset="0"/>
        </a:defRPr>
      </a:lvl9pPr>
    </p:titleStyle>
    <p:bodyStyle>
      <a:lvl1pPr marL="282575" indent="-282575" algn="l" rtl="0" eaLnBrk="0" fontAlgn="base" hangingPunct="0">
        <a:lnSpc>
          <a:spcPct val="85000"/>
        </a:lnSpc>
        <a:spcBef>
          <a:spcPct val="20000"/>
        </a:spcBef>
        <a:spcAft>
          <a:spcPct val="0"/>
        </a:spcAft>
        <a:buSzPct val="70000"/>
        <a:buFont typeface="Wingdings" pitchFamily="2" charset="2"/>
        <a:buBlip>
          <a:blip r:embed="rId14"/>
        </a:buBlip>
        <a:defRPr sz="2000">
          <a:solidFill>
            <a:schemeClr val="tx1"/>
          </a:solidFill>
          <a:latin typeface="+mn-lt"/>
          <a:ea typeface="ＭＳ Ｐゴシック" pitchFamily="-65" charset="-128"/>
          <a:cs typeface="ＭＳ Ｐゴシック" pitchFamily="-65" charset="-128"/>
        </a:defRPr>
      </a:lvl1pPr>
      <a:lvl2pPr marL="636588" indent="-239713" algn="l" rtl="0" eaLnBrk="0" fontAlgn="base" hangingPunct="0">
        <a:lnSpc>
          <a:spcPct val="85000"/>
        </a:lnSpc>
        <a:spcBef>
          <a:spcPct val="20000"/>
        </a:spcBef>
        <a:spcAft>
          <a:spcPct val="0"/>
        </a:spcAft>
        <a:buFont typeface="Times" pitchFamily="29" charset="0"/>
        <a:buChar char="•"/>
        <a:defRPr sz="2000">
          <a:solidFill>
            <a:schemeClr val="tx1"/>
          </a:solidFill>
          <a:latin typeface="+mn-lt"/>
          <a:ea typeface="ＭＳ Ｐゴシック" pitchFamily="-107" charset="-128"/>
        </a:defRPr>
      </a:lvl2pPr>
      <a:lvl3pPr marL="917575" indent="-166688" algn="l" rtl="0" eaLnBrk="0" fontAlgn="base" hangingPunct="0">
        <a:lnSpc>
          <a:spcPct val="85000"/>
        </a:lnSpc>
        <a:spcBef>
          <a:spcPct val="20000"/>
        </a:spcBef>
        <a:spcAft>
          <a:spcPct val="0"/>
        </a:spcAft>
        <a:buChar char="•"/>
        <a:defRPr sz="2000">
          <a:solidFill>
            <a:schemeClr val="tx1"/>
          </a:solidFill>
          <a:latin typeface="+mn-lt"/>
          <a:ea typeface="ヒラギノ角ゴ Pro W3" pitchFamily="-111" charset="-128"/>
          <a:cs typeface="ヒラギノ角ゴ Pro W3" pitchFamily="-111" charset="-128"/>
        </a:defRPr>
      </a:lvl3pPr>
      <a:lvl4pPr marL="1255713" indent="-223838" algn="l" rtl="0" eaLnBrk="0" fontAlgn="base" hangingPunct="0">
        <a:lnSpc>
          <a:spcPct val="85000"/>
        </a:lnSpc>
        <a:spcBef>
          <a:spcPct val="20000"/>
        </a:spcBef>
        <a:spcAft>
          <a:spcPct val="0"/>
        </a:spcAft>
        <a:buChar char="–"/>
        <a:defRPr sz="2000">
          <a:solidFill>
            <a:schemeClr val="tx1"/>
          </a:solidFill>
          <a:latin typeface="+mn-lt"/>
          <a:ea typeface="ヒラギノ角ゴ Pro W3" pitchFamily="-111" charset="-128"/>
        </a:defRPr>
      </a:lvl4pPr>
      <a:lvl5pPr marL="1593850" indent="-223838" algn="l" rtl="0" eaLnBrk="0" fontAlgn="base" hangingPunct="0">
        <a:lnSpc>
          <a:spcPct val="85000"/>
        </a:lnSpc>
        <a:spcBef>
          <a:spcPct val="20000"/>
        </a:spcBef>
        <a:spcAft>
          <a:spcPct val="0"/>
        </a:spcAft>
        <a:buChar char="»"/>
        <a:defRPr sz="2000">
          <a:solidFill>
            <a:schemeClr val="tx1"/>
          </a:solidFill>
          <a:latin typeface="+mn-lt"/>
          <a:ea typeface="ＭＳ Ｐゴシック" pitchFamily="-108" charset="-128"/>
          <a:cs typeface="ＭＳ Ｐゴシック" pitchFamily="-108" charset="-128"/>
        </a:defRPr>
      </a:lvl5pPr>
      <a:lvl6pPr marL="2051050" indent="-223838" algn="l" rtl="0" fontAlgn="base">
        <a:lnSpc>
          <a:spcPct val="85000"/>
        </a:lnSpc>
        <a:spcBef>
          <a:spcPct val="20000"/>
        </a:spcBef>
        <a:spcAft>
          <a:spcPct val="0"/>
        </a:spcAft>
        <a:buChar char="»"/>
        <a:defRPr sz="2000">
          <a:solidFill>
            <a:schemeClr val="tx1"/>
          </a:solidFill>
          <a:latin typeface="+mn-lt"/>
          <a:ea typeface="ＭＳ Ｐゴシック" pitchFamily="-107" charset="-128"/>
        </a:defRPr>
      </a:lvl6pPr>
      <a:lvl7pPr marL="2508250" indent="-223838" algn="l" rtl="0" fontAlgn="base">
        <a:lnSpc>
          <a:spcPct val="85000"/>
        </a:lnSpc>
        <a:spcBef>
          <a:spcPct val="20000"/>
        </a:spcBef>
        <a:spcAft>
          <a:spcPct val="0"/>
        </a:spcAft>
        <a:buChar char="»"/>
        <a:defRPr sz="2000">
          <a:solidFill>
            <a:schemeClr val="tx1"/>
          </a:solidFill>
          <a:latin typeface="+mn-lt"/>
          <a:ea typeface="ＭＳ Ｐゴシック" pitchFamily="-107" charset="-128"/>
        </a:defRPr>
      </a:lvl7pPr>
      <a:lvl8pPr marL="2965450" indent="-223838" algn="l" rtl="0" fontAlgn="base">
        <a:lnSpc>
          <a:spcPct val="85000"/>
        </a:lnSpc>
        <a:spcBef>
          <a:spcPct val="20000"/>
        </a:spcBef>
        <a:spcAft>
          <a:spcPct val="0"/>
        </a:spcAft>
        <a:buChar char="»"/>
        <a:defRPr sz="2000">
          <a:solidFill>
            <a:schemeClr val="tx1"/>
          </a:solidFill>
          <a:latin typeface="+mn-lt"/>
          <a:ea typeface="ＭＳ Ｐゴシック" pitchFamily="-107" charset="-128"/>
        </a:defRPr>
      </a:lvl8pPr>
      <a:lvl9pPr marL="3422650" indent="-223838" algn="l" rtl="0" fontAlgn="base">
        <a:lnSpc>
          <a:spcPct val="85000"/>
        </a:lnSpc>
        <a:spcBef>
          <a:spcPct val="20000"/>
        </a:spcBef>
        <a:spcAft>
          <a:spcPct val="0"/>
        </a:spcAft>
        <a:buChar char="»"/>
        <a:defRPr sz="2000">
          <a:solidFill>
            <a:schemeClr val="tx1"/>
          </a:solidFill>
          <a:latin typeface="+mn-lt"/>
          <a:ea typeface="ＭＳ Ｐゴシック" pitchFamily="-107"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dx.doi.org/10.5067/AQUA/AIRS/DATA302"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dx.doi.org/10.5067/AQUA/AIRS/DATA302"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iki.earthdata.nasa.gov/display/DOIsforEOSDIS/Digital+Object+Identifiers+(DOIs)+for+EOSDIS"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hyperlink" Target="http://crosscite.org/citeproc/" TargetMode="External"/><Relationship Id="rId4" Type="http://schemas.openxmlformats.org/officeDocument/2006/relationships/hyperlink" Target="http://dx.doi.org/10.5067/MEASURES/GSSTF/DATA302"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doi.dx.org/10.5067/123"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cdlib.org/services/uc3/ezid/index.html"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A893C696-6997-4752-A34F-CA7E851258F2}" type="slidenum">
              <a:rPr lang="en-US" smtClean="0"/>
              <a:pPr/>
              <a:t>1</a:t>
            </a:fld>
            <a:endParaRPr lang="en-US" dirty="0"/>
          </a:p>
        </p:txBody>
      </p:sp>
      <p:sp>
        <p:nvSpPr>
          <p:cNvPr id="5" name="Title 1"/>
          <p:cNvSpPr>
            <a:spLocks noGrp="1"/>
          </p:cNvSpPr>
          <p:nvPr>
            <p:ph idx="1"/>
          </p:nvPr>
        </p:nvSpPr>
        <p:spPr>
          <a:xfrm>
            <a:off x="963613" y="1290638"/>
            <a:ext cx="7073817" cy="1590954"/>
          </a:xfrm>
        </p:spPr>
        <p:txBody>
          <a:bodyPr/>
          <a:lstStyle/>
          <a:p>
            <a:pPr marL="0" indent="0" algn="ctr" eaLnBrk="1" hangingPunct="1">
              <a:buNone/>
            </a:pPr>
            <a:r>
              <a:rPr lang="en-US" sz="4400" b="1" dirty="0" smtClean="0">
                <a:ea typeface="ＭＳ Ｐゴシック" charset="-128"/>
              </a:rPr>
              <a:t>Digital Object Identifiers Update  </a:t>
            </a:r>
          </a:p>
          <a:p>
            <a:pPr marL="0" indent="0" algn="ctr" eaLnBrk="1" hangingPunct="1">
              <a:buNone/>
            </a:pPr>
            <a:endParaRPr lang="en-US" sz="2800" dirty="0" smtClean="0"/>
          </a:p>
          <a:p>
            <a:pPr marL="0" indent="0" algn="ctr" eaLnBrk="1" hangingPunct="1">
              <a:buNone/>
            </a:pPr>
            <a:r>
              <a:rPr lang="en-US" sz="2800" dirty="0" smtClean="0"/>
              <a:t>ESIP </a:t>
            </a:r>
            <a:r>
              <a:rPr lang="en-US" sz="2800" dirty="0"/>
              <a:t>Data Stewardship Committee Meeting</a:t>
            </a:r>
            <a:endParaRPr lang="en-US" sz="2800" b="1" dirty="0" smtClean="0">
              <a:ea typeface="ＭＳ Ｐゴシック" charset="-128"/>
            </a:endParaRPr>
          </a:p>
        </p:txBody>
      </p:sp>
      <p:sp>
        <p:nvSpPr>
          <p:cNvPr id="6" name="Subtitle 2"/>
          <p:cNvSpPr txBox="1">
            <a:spLocks/>
          </p:cNvSpPr>
          <p:nvPr/>
        </p:nvSpPr>
        <p:spPr bwMode="auto">
          <a:xfrm>
            <a:off x="1373797" y="4023930"/>
            <a:ext cx="6400800" cy="2578425"/>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lvl1pPr marL="282575" indent="-282575" algn="l" rtl="0" eaLnBrk="0" fontAlgn="base" hangingPunct="0">
              <a:lnSpc>
                <a:spcPct val="85000"/>
              </a:lnSpc>
              <a:spcBef>
                <a:spcPct val="20000"/>
              </a:spcBef>
              <a:spcAft>
                <a:spcPct val="0"/>
              </a:spcAft>
              <a:buSzPct val="70000"/>
              <a:buFont typeface="Wingdings" pitchFamily="2" charset="2"/>
              <a:buBlip>
                <a:blip r:embed="rId3"/>
              </a:buBlip>
              <a:defRPr sz="2000">
                <a:solidFill>
                  <a:schemeClr val="tx1"/>
                </a:solidFill>
                <a:latin typeface="+mn-lt"/>
                <a:ea typeface="ＭＳ Ｐゴシック" pitchFamily="-65" charset="-128"/>
                <a:cs typeface="ＭＳ Ｐゴシック" pitchFamily="-65" charset="-128"/>
              </a:defRPr>
            </a:lvl1pPr>
            <a:lvl2pPr marL="636588" indent="-239713" algn="l" rtl="0" eaLnBrk="0" fontAlgn="base" hangingPunct="0">
              <a:lnSpc>
                <a:spcPct val="85000"/>
              </a:lnSpc>
              <a:spcBef>
                <a:spcPct val="20000"/>
              </a:spcBef>
              <a:spcAft>
                <a:spcPct val="0"/>
              </a:spcAft>
              <a:buFont typeface="Times" pitchFamily="29" charset="0"/>
              <a:buChar char="•"/>
              <a:defRPr sz="2000">
                <a:solidFill>
                  <a:schemeClr val="tx1"/>
                </a:solidFill>
                <a:latin typeface="+mn-lt"/>
                <a:ea typeface="ＭＳ Ｐゴシック" pitchFamily="-107" charset="-128"/>
              </a:defRPr>
            </a:lvl2pPr>
            <a:lvl3pPr marL="917575" indent="-166688" algn="l" rtl="0" eaLnBrk="0" fontAlgn="base" hangingPunct="0">
              <a:lnSpc>
                <a:spcPct val="85000"/>
              </a:lnSpc>
              <a:spcBef>
                <a:spcPct val="20000"/>
              </a:spcBef>
              <a:spcAft>
                <a:spcPct val="0"/>
              </a:spcAft>
              <a:buChar char="•"/>
              <a:defRPr sz="2000">
                <a:solidFill>
                  <a:schemeClr val="tx1"/>
                </a:solidFill>
                <a:latin typeface="+mn-lt"/>
                <a:ea typeface="ヒラギノ角ゴ Pro W3" pitchFamily="-111" charset="-128"/>
                <a:cs typeface="ヒラギノ角ゴ Pro W3" pitchFamily="-111" charset="-128"/>
              </a:defRPr>
            </a:lvl3pPr>
            <a:lvl4pPr marL="1255713" indent="-223838" algn="l" rtl="0" eaLnBrk="0" fontAlgn="base" hangingPunct="0">
              <a:lnSpc>
                <a:spcPct val="85000"/>
              </a:lnSpc>
              <a:spcBef>
                <a:spcPct val="20000"/>
              </a:spcBef>
              <a:spcAft>
                <a:spcPct val="0"/>
              </a:spcAft>
              <a:buChar char="–"/>
              <a:defRPr sz="2000">
                <a:solidFill>
                  <a:schemeClr val="tx1"/>
                </a:solidFill>
                <a:latin typeface="+mn-lt"/>
                <a:ea typeface="ヒラギノ角ゴ Pro W3" pitchFamily="-111" charset="-128"/>
              </a:defRPr>
            </a:lvl4pPr>
            <a:lvl5pPr marL="1593850" indent="-223838" algn="l" rtl="0" eaLnBrk="0" fontAlgn="base" hangingPunct="0">
              <a:lnSpc>
                <a:spcPct val="85000"/>
              </a:lnSpc>
              <a:spcBef>
                <a:spcPct val="20000"/>
              </a:spcBef>
              <a:spcAft>
                <a:spcPct val="0"/>
              </a:spcAft>
              <a:buChar char="»"/>
              <a:defRPr sz="2000">
                <a:solidFill>
                  <a:schemeClr val="tx1"/>
                </a:solidFill>
                <a:latin typeface="+mn-lt"/>
                <a:ea typeface="ＭＳ Ｐゴシック" pitchFamily="-108" charset="-128"/>
                <a:cs typeface="ＭＳ Ｐゴシック" pitchFamily="-108" charset="-128"/>
              </a:defRPr>
            </a:lvl5pPr>
            <a:lvl6pPr marL="2051050" indent="-223838" algn="l" rtl="0" fontAlgn="base">
              <a:lnSpc>
                <a:spcPct val="85000"/>
              </a:lnSpc>
              <a:spcBef>
                <a:spcPct val="20000"/>
              </a:spcBef>
              <a:spcAft>
                <a:spcPct val="0"/>
              </a:spcAft>
              <a:buChar char="»"/>
              <a:defRPr sz="2000">
                <a:solidFill>
                  <a:schemeClr val="tx1"/>
                </a:solidFill>
                <a:latin typeface="+mn-lt"/>
                <a:ea typeface="ＭＳ Ｐゴシック" pitchFamily="-107" charset="-128"/>
              </a:defRPr>
            </a:lvl6pPr>
            <a:lvl7pPr marL="2508250" indent="-223838" algn="l" rtl="0" fontAlgn="base">
              <a:lnSpc>
                <a:spcPct val="85000"/>
              </a:lnSpc>
              <a:spcBef>
                <a:spcPct val="20000"/>
              </a:spcBef>
              <a:spcAft>
                <a:spcPct val="0"/>
              </a:spcAft>
              <a:buChar char="»"/>
              <a:defRPr sz="2000">
                <a:solidFill>
                  <a:schemeClr val="tx1"/>
                </a:solidFill>
                <a:latin typeface="+mn-lt"/>
                <a:ea typeface="ＭＳ Ｐゴシック" pitchFamily="-107" charset="-128"/>
              </a:defRPr>
            </a:lvl7pPr>
            <a:lvl8pPr marL="2965450" indent="-223838" algn="l" rtl="0" fontAlgn="base">
              <a:lnSpc>
                <a:spcPct val="85000"/>
              </a:lnSpc>
              <a:spcBef>
                <a:spcPct val="20000"/>
              </a:spcBef>
              <a:spcAft>
                <a:spcPct val="0"/>
              </a:spcAft>
              <a:buChar char="»"/>
              <a:defRPr sz="2000">
                <a:solidFill>
                  <a:schemeClr val="tx1"/>
                </a:solidFill>
                <a:latin typeface="+mn-lt"/>
                <a:ea typeface="ＭＳ Ｐゴシック" pitchFamily="-107" charset="-128"/>
              </a:defRPr>
            </a:lvl8pPr>
            <a:lvl9pPr marL="3422650" indent="-223838" algn="l" rtl="0" fontAlgn="base">
              <a:lnSpc>
                <a:spcPct val="85000"/>
              </a:lnSpc>
              <a:spcBef>
                <a:spcPct val="20000"/>
              </a:spcBef>
              <a:spcAft>
                <a:spcPct val="0"/>
              </a:spcAft>
              <a:buChar char="»"/>
              <a:defRPr sz="2000">
                <a:solidFill>
                  <a:schemeClr val="tx1"/>
                </a:solidFill>
                <a:latin typeface="+mn-lt"/>
                <a:ea typeface="ＭＳ Ｐゴシック" pitchFamily="-107" charset="-128"/>
              </a:defRPr>
            </a:lvl9pPr>
          </a:lstStyle>
          <a:p>
            <a:pPr marL="0" indent="0" algn="ctr" eaLnBrk="1" fontAlgn="auto" hangingPunct="1">
              <a:spcAft>
                <a:spcPts val="0"/>
              </a:spcAft>
              <a:buNone/>
              <a:defRPr/>
            </a:pPr>
            <a:r>
              <a:rPr lang="en-US" sz="2800" b="1" dirty="0" smtClean="0">
                <a:ea typeface="+mn-ea"/>
                <a:cs typeface="+mn-cs"/>
              </a:rPr>
              <a:t>May 16, 2016</a:t>
            </a:r>
          </a:p>
          <a:p>
            <a:pPr marL="0" indent="0" algn="ctr" eaLnBrk="1" fontAlgn="auto" hangingPunct="1">
              <a:spcAft>
                <a:spcPts val="0"/>
              </a:spcAft>
              <a:buNone/>
              <a:defRPr/>
            </a:pPr>
            <a:endParaRPr lang="en-US" sz="2400" b="1" dirty="0" smtClean="0">
              <a:ea typeface="+mn-ea"/>
              <a:cs typeface="+mn-cs"/>
            </a:endParaRPr>
          </a:p>
          <a:p>
            <a:pPr marL="0" indent="0" algn="ctr" eaLnBrk="1" fontAlgn="auto" hangingPunct="1">
              <a:spcAft>
                <a:spcPts val="0"/>
              </a:spcAft>
              <a:buNone/>
              <a:defRPr/>
            </a:pPr>
            <a:endParaRPr lang="en-US" dirty="0" smtClean="0">
              <a:ea typeface="+mn-ea"/>
              <a:cs typeface="+mn-cs"/>
            </a:endParaRPr>
          </a:p>
          <a:p>
            <a:pPr marL="0" indent="0" algn="ctr" eaLnBrk="1" fontAlgn="auto" hangingPunct="1">
              <a:spcAft>
                <a:spcPts val="0"/>
              </a:spcAft>
              <a:buNone/>
              <a:defRPr/>
            </a:pPr>
            <a:r>
              <a:rPr lang="en-US" sz="2600" b="1" dirty="0" smtClean="0">
                <a:ea typeface="+mn-ea"/>
                <a:cs typeface="+mn-cs"/>
              </a:rPr>
              <a:t>Presenters:</a:t>
            </a:r>
          </a:p>
          <a:p>
            <a:pPr marL="0" indent="0" algn="ctr" eaLnBrk="1" fontAlgn="auto" hangingPunct="1">
              <a:spcAft>
                <a:spcPts val="0"/>
              </a:spcAft>
              <a:buNone/>
              <a:defRPr/>
            </a:pPr>
            <a:r>
              <a:rPr lang="en-US" sz="2600" b="1" dirty="0" smtClean="0">
                <a:ea typeface="+mn-ea"/>
                <a:cs typeface="+mn-cs"/>
              </a:rPr>
              <a:t>Nate James, ESDIS</a:t>
            </a:r>
          </a:p>
          <a:p>
            <a:pPr marL="0" indent="0" algn="ctr" eaLnBrk="1" fontAlgn="auto" hangingPunct="1">
              <a:spcAft>
                <a:spcPts val="0"/>
              </a:spcAft>
              <a:buNone/>
              <a:defRPr/>
            </a:pPr>
            <a:r>
              <a:rPr lang="en-US" sz="2600" b="1" dirty="0" smtClean="0">
                <a:ea typeface="+mn-ea"/>
                <a:cs typeface="+mn-cs"/>
              </a:rPr>
              <a:t>Lalit Wanchoo, ADNET Systems Inc.</a:t>
            </a:r>
          </a:p>
          <a:p>
            <a:pPr marL="0" indent="0" algn="ctr" eaLnBrk="1" fontAlgn="auto" hangingPunct="1">
              <a:spcAft>
                <a:spcPts val="0"/>
              </a:spcAft>
              <a:buNone/>
              <a:defRPr/>
            </a:pPr>
            <a:endParaRPr lang="en-US" dirty="0" smtClean="0">
              <a:ea typeface="+mn-ea"/>
              <a:cs typeface="+mn-cs"/>
            </a:endParaRPr>
          </a:p>
          <a:p>
            <a:pPr marL="0" indent="0" algn="ctr" eaLnBrk="1" fontAlgn="auto" hangingPunct="1">
              <a:spcAft>
                <a:spcPts val="0"/>
              </a:spcAft>
              <a:buNone/>
              <a:defRPr/>
            </a:pPr>
            <a:endParaRPr lang="en-US" dirty="0" smtClean="0">
              <a:ea typeface="+mn-ea"/>
              <a:cs typeface="+mn-cs"/>
            </a:endParaRPr>
          </a:p>
        </p:txBody>
      </p:sp>
    </p:spTree>
    <p:extLst>
      <p:ext uri="{BB962C8B-B14F-4D97-AF65-F5344CB8AC3E}">
        <p14:creationId xmlns:p14="http://schemas.microsoft.com/office/powerpoint/2010/main" val="3507610821"/>
      </p:ext>
    </p:extLst>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1750"/>
            <a:ext cx="8074207" cy="879015"/>
          </a:xfrm>
        </p:spPr>
        <p:txBody>
          <a:bodyPr>
            <a:noAutofit/>
          </a:bodyPr>
          <a:lstStyle/>
          <a:p>
            <a:r>
              <a:rPr lang="en-US" sz="3400" dirty="0" smtClean="0">
                <a:latin typeface="Garamond"/>
                <a:cs typeface="Garamond"/>
              </a:rPr>
              <a:t>ESDIS DOIs and  Citation of Data Products</a:t>
            </a:r>
            <a:endParaRPr lang="en-US" sz="3400" dirty="0">
              <a:latin typeface="Garamond"/>
              <a:cs typeface="Garamond"/>
            </a:endParaRPr>
          </a:p>
        </p:txBody>
      </p:sp>
      <p:sp>
        <p:nvSpPr>
          <p:cNvPr id="5" name="Title 1"/>
          <p:cNvSpPr txBox="1">
            <a:spLocks/>
          </p:cNvSpPr>
          <p:nvPr/>
        </p:nvSpPr>
        <p:spPr>
          <a:xfrm>
            <a:off x="169334" y="2060223"/>
            <a:ext cx="8974666" cy="4332111"/>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1800" b="1" dirty="0"/>
              <a:t>1. ESIP recommendations:</a:t>
            </a:r>
          </a:p>
          <a:p>
            <a:pPr algn="l"/>
            <a:r>
              <a:rPr lang="en-US" sz="1600" b="1" dirty="0"/>
              <a:t>       </a:t>
            </a:r>
            <a:r>
              <a:rPr lang="en-US" sz="1600" b="1" i="1" dirty="0">
                <a:solidFill>
                  <a:srgbClr val="002060"/>
                </a:solidFill>
              </a:rPr>
              <a:t>Creator, Year, Product Title, </a:t>
            </a:r>
            <a:r>
              <a:rPr lang="en-US" sz="1600" b="1" i="1" dirty="0">
                <a:solidFill>
                  <a:srgbClr val="FF0000"/>
                </a:solidFill>
              </a:rPr>
              <a:t>Version</a:t>
            </a:r>
            <a:r>
              <a:rPr lang="en-US" sz="1600" b="1" i="1" dirty="0">
                <a:solidFill>
                  <a:srgbClr val="002060"/>
                </a:solidFill>
              </a:rPr>
              <a:t>, Distributor, </a:t>
            </a:r>
            <a:r>
              <a:rPr lang="en-US" sz="1600" b="1" i="1" dirty="0">
                <a:solidFill>
                  <a:srgbClr val="FF0000"/>
                </a:solidFill>
              </a:rPr>
              <a:t>Date of Data Access</a:t>
            </a:r>
            <a:r>
              <a:rPr lang="en-US" sz="1600" b="1" i="1" dirty="0">
                <a:solidFill>
                  <a:srgbClr val="002060"/>
                </a:solidFill>
              </a:rPr>
              <a:t>, DOI Name</a:t>
            </a:r>
          </a:p>
          <a:p>
            <a:pPr marL="2065338" indent="-2065338" algn="l"/>
            <a:r>
              <a:rPr lang="en-US" sz="1600" b="1" i="1" dirty="0">
                <a:solidFill>
                  <a:srgbClr val="002060"/>
                </a:solidFill>
              </a:rPr>
              <a:t>        Example: AIRS Science Team/Joao </a:t>
            </a:r>
            <a:r>
              <a:rPr lang="en-US" sz="1600" b="1" i="1" dirty="0" err="1">
                <a:solidFill>
                  <a:srgbClr val="002060"/>
                </a:solidFill>
              </a:rPr>
              <a:t>Texeira</a:t>
            </a:r>
            <a:r>
              <a:rPr lang="en-US" sz="1600" b="1" i="1" dirty="0">
                <a:solidFill>
                  <a:srgbClr val="002060"/>
                </a:solidFill>
              </a:rPr>
              <a:t>; (2013): Aqua AIRS Level 3 Standard Daily Product using AIRS and AMSU with HSB V6; NASA Goddard Earth Sciences Data and Information Services Center. </a:t>
            </a:r>
            <a:r>
              <a:rPr lang="en-US" sz="1600" b="1" i="1" dirty="0">
                <a:solidFill>
                  <a:srgbClr val="FF0000"/>
                </a:solidFill>
              </a:rPr>
              <a:t>May 2014 </a:t>
            </a:r>
            <a:r>
              <a:rPr lang="en-US" sz="1600" b="1" i="1" dirty="0">
                <a:solidFill>
                  <a:srgbClr val="002060"/>
                </a:solidFill>
              </a:rPr>
              <a:t>                          </a:t>
            </a:r>
            <a:r>
              <a:rPr lang="en-US" sz="1600" b="1" i="1" dirty="0">
                <a:solidFill>
                  <a:srgbClr val="002060"/>
                </a:solidFill>
                <a:hlinkClick r:id="rId3"/>
              </a:rPr>
              <a:t>http://dx.doi.org/10.5067/AQUA/AIRS/DATA302</a:t>
            </a:r>
            <a:endParaRPr lang="en-US" sz="1600" b="1" i="1" dirty="0">
              <a:solidFill>
                <a:srgbClr val="002060"/>
              </a:solidFill>
            </a:endParaRPr>
          </a:p>
          <a:p>
            <a:pPr algn="l"/>
            <a:endParaRPr lang="en-US" sz="1600" b="1" i="1" dirty="0">
              <a:solidFill>
                <a:srgbClr val="002060"/>
              </a:solidFill>
            </a:endParaRPr>
          </a:p>
          <a:p>
            <a:pPr algn="l"/>
            <a:r>
              <a:rPr lang="en-US" sz="1600" b="1" dirty="0"/>
              <a:t>2. </a:t>
            </a:r>
            <a:r>
              <a:rPr lang="en-US" sz="1600" b="1" dirty="0" err="1"/>
              <a:t>DataCite</a:t>
            </a:r>
            <a:r>
              <a:rPr lang="en-US" sz="1600" b="1" dirty="0"/>
              <a:t> Citation tool results:</a:t>
            </a:r>
          </a:p>
          <a:p>
            <a:pPr algn="l"/>
            <a:r>
              <a:rPr lang="en-US" sz="1600" b="1" dirty="0"/>
              <a:t>       </a:t>
            </a:r>
            <a:r>
              <a:rPr lang="en-US" sz="1600" b="1" i="1" dirty="0">
                <a:solidFill>
                  <a:srgbClr val="002060"/>
                </a:solidFill>
              </a:rPr>
              <a:t>Creator, Year, Product Title, Distributor, DOI Name</a:t>
            </a:r>
          </a:p>
          <a:p>
            <a:pPr algn="l"/>
            <a:r>
              <a:rPr lang="en-US" sz="1600" b="1" i="1" dirty="0">
                <a:solidFill>
                  <a:srgbClr val="002060"/>
                </a:solidFill>
              </a:rPr>
              <a:t>        Example: AIRS Science Team/Joao </a:t>
            </a:r>
            <a:r>
              <a:rPr lang="en-US" sz="1600" b="1" i="1" dirty="0" err="1">
                <a:solidFill>
                  <a:srgbClr val="002060"/>
                </a:solidFill>
              </a:rPr>
              <a:t>Texeira</a:t>
            </a:r>
            <a:r>
              <a:rPr lang="en-US" sz="1600" b="1" i="1" dirty="0">
                <a:solidFill>
                  <a:srgbClr val="002060"/>
                </a:solidFill>
              </a:rPr>
              <a:t>; (2013): Aqua AIRS Level 3 Standard Daily </a:t>
            </a:r>
          </a:p>
          <a:p>
            <a:pPr algn="l"/>
            <a:r>
              <a:rPr lang="en-US" sz="1600" b="1" i="1" dirty="0">
                <a:solidFill>
                  <a:srgbClr val="002060"/>
                </a:solidFill>
              </a:rPr>
              <a:t>                         Product using AIRS and AMSU with HSB V6; NASA Goddard Earth Sciences </a:t>
            </a:r>
          </a:p>
          <a:p>
            <a:pPr algn="l"/>
            <a:r>
              <a:rPr lang="en-US" sz="1600" b="1" i="1" dirty="0">
                <a:solidFill>
                  <a:srgbClr val="002060"/>
                </a:solidFill>
              </a:rPr>
              <a:t>                         Data and Information Services Center. </a:t>
            </a:r>
          </a:p>
          <a:p>
            <a:pPr algn="l"/>
            <a:r>
              <a:rPr lang="en-US" sz="1600" b="1" i="1" dirty="0">
                <a:solidFill>
                  <a:srgbClr val="002060"/>
                </a:solidFill>
              </a:rPr>
              <a:t>                          </a:t>
            </a:r>
            <a:r>
              <a:rPr lang="en-US" sz="1600" b="1" i="1" dirty="0">
                <a:solidFill>
                  <a:srgbClr val="002060"/>
                </a:solidFill>
                <a:hlinkClick r:id="rId3"/>
              </a:rPr>
              <a:t>http://dx.doi.org/10.5067/AQUA/AIRS/</a:t>
            </a:r>
            <a:r>
              <a:rPr lang="en-US" sz="1600" b="1" i="1" dirty="0" smtClean="0">
                <a:solidFill>
                  <a:srgbClr val="002060"/>
                </a:solidFill>
                <a:hlinkClick r:id="rId3"/>
              </a:rPr>
              <a:t>DATA302</a:t>
            </a:r>
            <a:endParaRPr lang="en-US" sz="1600" b="1" i="1" dirty="0" smtClean="0">
              <a:solidFill>
                <a:srgbClr val="002060"/>
              </a:solidFill>
            </a:endParaRPr>
          </a:p>
          <a:p>
            <a:pPr algn="l"/>
            <a:endParaRPr lang="en-US" sz="1600" b="1" i="1" dirty="0">
              <a:solidFill>
                <a:srgbClr val="002060"/>
              </a:solidFill>
            </a:endParaRPr>
          </a:p>
          <a:p>
            <a:pPr algn="l"/>
            <a:endParaRPr lang="en-US" sz="1400" b="1" i="1" dirty="0" smtClean="0">
              <a:solidFill>
                <a:srgbClr val="FF0000"/>
              </a:solidFill>
            </a:endParaRPr>
          </a:p>
          <a:p>
            <a:pPr algn="l"/>
            <a:r>
              <a:rPr lang="en-US" sz="1400" b="1" i="1" dirty="0" smtClean="0">
                <a:solidFill>
                  <a:srgbClr val="FF0000"/>
                </a:solidFill>
              </a:rPr>
              <a:t>Version </a:t>
            </a:r>
            <a:r>
              <a:rPr lang="en-US" sz="1400" b="1" i="1" dirty="0">
                <a:solidFill>
                  <a:srgbClr val="002060"/>
                </a:solidFill>
              </a:rPr>
              <a:t>– not currently in ESDIS DOI model but most of the data providers include it in the Title.</a:t>
            </a:r>
          </a:p>
          <a:p>
            <a:pPr algn="l"/>
            <a:r>
              <a:rPr lang="en-US" sz="1400" b="1" i="1" dirty="0">
                <a:solidFill>
                  <a:srgbClr val="FF0000"/>
                </a:solidFill>
              </a:rPr>
              <a:t>Date of Data Access</a:t>
            </a:r>
            <a:r>
              <a:rPr lang="en-US" sz="1400" b="1" i="1" dirty="0">
                <a:solidFill>
                  <a:srgbClr val="002060"/>
                </a:solidFill>
              </a:rPr>
              <a:t>: to be provided by the authors</a:t>
            </a:r>
          </a:p>
          <a:p>
            <a:pPr algn="l"/>
            <a:r>
              <a:rPr lang="en-US" sz="1400" b="1" i="1" dirty="0">
                <a:solidFill>
                  <a:schemeClr val="accent2"/>
                </a:solidFill>
              </a:rPr>
              <a:t>Resources Type, Version</a:t>
            </a:r>
            <a:r>
              <a:rPr lang="en-US" sz="1400" b="1" i="1" dirty="0">
                <a:solidFill>
                  <a:srgbClr val="002060"/>
                </a:solidFill>
              </a:rPr>
              <a:t>:  These are optional</a:t>
            </a:r>
          </a:p>
          <a:p>
            <a:pPr algn="l"/>
            <a:endParaRPr lang="en-US" sz="1600" b="1" dirty="0">
              <a:solidFill>
                <a:srgbClr val="002060"/>
              </a:solidFill>
            </a:endParaRPr>
          </a:p>
        </p:txBody>
      </p:sp>
      <p:sp>
        <p:nvSpPr>
          <p:cNvPr id="3" name="TextBox 2"/>
          <p:cNvSpPr txBox="1"/>
          <p:nvPr/>
        </p:nvSpPr>
        <p:spPr>
          <a:xfrm>
            <a:off x="2666999" y="1199443"/>
            <a:ext cx="3676858" cy="523220"/>
          </a:xfrm>
          <a:prstGeom prst="rect">
            <a:avLst/>
          </a:prstGeom>
          <a:noFill/>
        </p:spPr>
        <p:txBody>
          <a:bodyPr wrap="none" rtlCol="0">
            <a:spAutoFit/>
          </a:bodyPr>
          <a:lstStyle/>
          <a:p>
            <a:r>
              <a:rPr lang="en-US" sz="2800" dirty="0" smtClean="0"/>
              <a:t>Data Citation Formats</a:t>
            </a:r>
            <a:endParaRPr lang="en-US" sz="2800" dirty="0"/>
          </a:p>
        </p:txBody>
      </p:sp>
    </p:spTree>
    <p:extLst>
      <p:ext uri="{BB962C8B-B14F-4D97-AF65-F5344CB8AC3E}">
        <p14:creationId xmlns:p14="http://schemas.microsoft.com/office/powerpoint/2010/main" val="3794145857"/>
      </p:ext>
    </p:extLst>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1750"/>
            <a:ext cx="8074207" cy="879015"/>
          </a:xfrm>
        </p:spPr>
        <p:txBody>
          <a:bodyPr>
            <a:noAutofit/>
          </a:bodyPr>
          <a:lstStyle/>
          <a:p>
            <a:r>
              <a:rPr lang="en-US" sz="3400" dirty="0" smtClean="0">
                <a:latin typeface="Garamond"/>
                <a:cs typeface="Garamond"/>
              </a:rPr>
              <a:t>ESDIS DOIs and  Citation of Data Products</a:t>
            </a:r>
            <a:endParaRPr lang="en-US" sz="3400" dirty="0">
              <a:latin typeface="Garamond"/>
              <a:cs typeface="Garamond"/>
            </a:endParaRPr>
          </a:p>
        </p:txBody>
      </p:sp>
      <p:sp>
        <p:nvSpPr>
          <p:cNvPr id="5" name="Title 1"/>
          <p:cNvSpPr txBox="1">
            <a:spLocks/>
          </p:cNvSpPr>
          <p:nvPr/>
        </p:nvSpPr>
        <p:spPr>
          <a:xfrm>
            <a:off x="169334" y="1862667"/>
            <a:ext cx="8974666" cy="4543778"/>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1400" b="1" dirty="0"/>
              <a:t>3. American Meteorological Society:</a:t>
            </a:r>
          </a:p>
          <a:p>
            <a:pPr algn="l"/>
            <a:r>
              <a:rPr lang="en-US" sz="1400" b="1" dirty="0"/>
              <a:t>       </a:t>
            </a:r>
            <a:r>
              <a:rPr lang="en-US" sz="1400" b="1" i="1" dirty="0">
                <a:solidFill>
                  <a:srgbClr val="002060"/>
                </a:solidFill>
              </a:rPr>
              <a:t>Creator, Year, Product Title, </a:t>
            </a:r>
            <a:r>
              <a:rPr lang="en-US" sz="1400" b="1" i="1" dirty="0">
                <a:solidFill>
                  <a:srgbClr val="FF0000"/>
                </a:solidFill>
              </a:rPr>
              <a:t>Version</a:t>
            </a:r>
            <a:r>
              <a:rPr lang="en-US" sz="1400" b="1" i="1" dirty="0">
                <a:solidFill>
                  <a:srgbClr val="002060"/>
                </a:solidFill>
              </a:rPr>
              <a:t>, Distributor,  </a:t>
            </a:r>
            <a:r>
              <a:rPr lang="en-US" sz="1400" b="1" i="1" dirty="0">
                <a:solidFill>
                  <a:srgbClr val="FF0000"/>
                </a:solidFill>
              </a:rPr>
              <a:t>Date of Data Access</a:t>
            </a:r>
            <a:r>
              <a:rPr lang="en-US" sz="1400" b="1" i="1" dirty="0">
                <a:solidFill>
                  <a:srgbClr val="002060"/>
                </a:solidFill>
              </a:rPr>
              <a:t>, DOI Name</a:t>
            </a:r>
          </a:p>
          <a:p>
            <a:pPr algn="l"/>
            <a:r>
              <a:rPr lang="en-US" sz="1400" b="1" i="1" dirty="0">
                <a:solidFill>
                  <a:srgbClr val="002060"/>
                </a:solidFill>
              </a:rPr>
              <a:t>        Example: AIRS Science Team/Joao </a:t>
            </a:r>
            <a:r>
              <a:rPr lang="en-US" sz="1400" b="1" i="1" dirty="0" err="1">
                <a:solidFill>
                  <a:srgbClr val="002060"/>
                </a:solidFill>
              </a:rPr>
              <a:t>Texeira</a:t>
            </a:r>
            <a:r>
              <a:rPr lang="en-US" sz="1400" b="1" i="1" dirty="0">
                <a:solidFill>
                  <a:srgbClr val="002060"/>
                </a:solidFill>
              </a:rPr>
              <a:t>; (2013): Aqua AIRS Level 3 Standard Daily </a:t>
            </a:r>
          </a:p>
          <a:p>
            <a:pPr algn="l"/>
            <a:r>
              <a:rPr lang="en-US" sz="1400" b="1" i="1" dirty="0">
                <a:solidFill>
                  <a:srgbClr val="002060"/>
                </a:solidFill>
              </a:rPr>
              <a:t>                         Product using AIRS and AMSU with HSB V6; NASA Goddard Earth Sciences </a:t>
            </a:r>
          </a:p>
          <a:p>
            <a:pPr algn="l"/>
            <a:r>
              <a:rPr lang="en-US" sz="1400" b="1" i="1" dirty="0">
                <a:solidFill>
                  <a:srgbClr val="002060"/>
                </a:solidFill>
              </a:rPr>
              <a:t>                         Data and Information Services Center. </a:t>
            </a:r>
            <a:r>
              <a:rPr lang="en-US" sz="1400" b="1" i="1" dirty="0">
                <a:solidFill>
                  <a:srgbClr val="FF0000"/>
                </a:solidFill>
              </a:rPr>
              <a:t>May 2014</a:t>
            </a:r>
          </a:p>
          <a:p>
            <a:pPr algn="l"/>
            <a:r>
              <a:rPr lang="en-US" sz="1400" b="1" i="1" dirty="0">
                <a:solidFill>
                  <a:srgbClr val="002060"/>
                </a:solidFill>
              </a:rPr>
              <a:t>                          </a:t>
            </a:r>
            <a:r>
              <a:rPr lang="en-US" sz="1400" b="1" i="1" dirty="0">
                <a:solidFill>
                  <a:srgbClr val="002060"/>
                </a:solidFill>
                <a:hlinkClick r:id="rId3"/>
              </a:rPr>
              <a:t>http://dx.doi.org/10.5067/AQUA/AIRS/DATA302</a:t>
            </a:r>
            <a:endParaRPr lang="en-US" sz="1400" b="1" i="1" dirty="0">
              <a:solidFill>
                <a:srgbClr val="002060"/>
              </a:solidFill>
            </a:endParaRPr>
          </a:p>
          <a:p>
            <a:pPr algn="l"/>
            <a:endParaRPr lang="en-US" sz="1400" b="1" i="1" dirty="0">
              <a:solidFill>
                <a:srgbClr val="002060"/>
              </a:solidFill>
            </a:endParaRPr>
          </a:p>
          <a:p>
            <a:pPr algn="l"/>
            <a:r>
              <a:rPr lang="en-US" sz="1400" b="1" dirty="0"/>
              <a:t>4. The Economic and Social Research Council (ESRC) - United Kingdom Data Services:</a:t>
            </a:r>
          </a:p>
          <a:p>
            <a:pPr algn="l"/>
            <a:r>
              <a:rPr lang="en-US" sz="1400" b="1" dirty="0"/>
              <a:t>       </a:t>
            </a:r>
            <a:r>
              <a:rPr lang="en-US" sz="1400" b="1" i="1" dirty="0">
                <a:solidFill>
                  <a:srgbClr val="002060"/>
                </a:solidFill>
              </a:rPr>
              <a:t>Identifier, Creator, Title, Publisher, and Publication year, </a:t>
            </a:r>
            <a:r>
              <a:rPr lang="en-US" sz="1400" b="1" i="1" dirty="0">
                <a:solidFill>
                  <a:schemeClr val="accent2"/>
                </a:solidFill>
              </a:rPr>
              <a:t>Resource Type, Version</a:t>
            </a:r>
          </a:p>
          <a:p>
            <a:pPr marL="1319213" indent="-1319213" algn="l"/>
            <a:r>
              <a:rPr lang="en-US" sz="1400" b="1" i="1" dirty="0">
                <a:solidFill>
                  <a:srgbClr val="002060"/>
                </a:solidFill>
              </a:rPr>
              <a:t>        Example: University of Essex. Institute for Social and Economic Research and National Centre for Social Research, Understanding Society: Wave 1, 2009-2010 and Wave 2, Year 1 (Interim Release), 2010 [computer file]. 3rd Edition. Colchester, Essex: UK Data Archive [distributor], February 2012. SN: 6614, </a:t>
            </a:r>
          </a:p>
          <a:p>
            <a:pPr marL="1319213" indent="-1319213" algn="l"/>
            <a:r>
              <a:rPr lang="en-US" sz="1400" b="1" i="1" dirty="0">
                <a:solidFill>
                  <a:srgbClr val="002060"/>
                </a:solidFill>
              </a:rPr>
              <a:t>                   http://</a:t>
            </a:r>
            <a:r>
              <a:rPr lang="en-US" sz="1400" b="1" i="1" dirty="0" err="1">
                <a:solidFill>
                  <a:srgbClr val="002060"/>
                </a:solidFill>
              </a:rPr>
              <a:t>dx.doi.org</a:t>
            </a:r>
            <a:r>
              <a:rPr lang="en-US" sz="1400" b="1" i="1" dirty="0">
                <a:solidFill>
                  <a:srgbClr val="002060"/>
                </a:solidFill>
              </a:rPr>
              <a:t>/10.5255/UKDA-SN-6614-3.</a:t>
            </a:r>
          </a:p>
          <a:p>
            <a:pPr algn="l"/>
            <a:endParaRPr lang="en-US" sz="1400" b="1" i="1" dirty="0">
              <a:solidFill>
                <a:srgbClr val="FF0000"/>
              </a:solidFill>
            </a:endParaRPr>
          </a:p>
          <a:p>
            <a:pPr algn="l"/>
            <a:endParaRPr lang="en-US" sz="1400" b="1" i="1" dirty="0" smtClean="0">
              <a:solidFill>
                <a:srgbClr val="FF0000"/>
              </a:solidFill>
            </a:endParaRPr>
          </a:p>
          <a:p>
            <a:pPr algn="l"/>
            <a:r>
              <a:rPr lang="en-US" sz="1400" b="1" i="1" dirty="0" smtClean="0">
                <a:solidFill>
                  <a:srgbClr val="FF0000"/>
                </a:solidFill>
              </a:rPr>
              <a:t>Version </a:t>
            </a:r>
            <a:r>
              <a:rPr lang="en-US" sz="1400" b="1" i="1" dirty="0">
                <a:solidFill>
                  <a:srgbClr val="002060"/>
                </a:solidFill>
              </a:rPr>
              <a:t>– not currently in ESDIS DOI model but most of the data providers include it in the Title.</a:t>
            </a:r>
          </a:p>
          <a:p>
            <a:pPr algn="l"/>
            <a:r>
              <a:rPr lang="en-US" sz="1400" b="1" i="1" dirty="0">
                <a:solidFill>
                  <a:srgbClr val="FF0000"/>
                </a:solidFill>
              </a:rPr>
              <a:t>Date of Data Access</a:t>
            </a:r>
            <a:r>
              <a:rPr lang="en-US" sz="1400" b="1" i="1" dirty="0">
                <a:solidFill>
                  <a:srgbClr val="002060"/>
                </a:solidFill>
              </a:rPr>
              <a:t>: to be provided by the authors</a:t>
            </a:r>
          </a:p>
          <a:p>
            <a:pPr algn="l"/>
            <a:r>
              <a:rPr lang="en-US" sz="1400" b="1" i="1" dirty="0">
                <a:solidFill>
                  <a:schemeClr val="accent2"/>
                </a:solidFill>
              </a:rPr>
              <a:t>Resources Type, Version</a:t>
            </a:r>
            <a:r>
              <a:rPr lang="en-US" sz="1400" b="1" i="1" dirty="0">
                <a:solidFill>
                  <a:srgbClr val="002060"/>
                </a:solidFill>
              </a:rPr>
              <a:t>:  These are optional</a:t>
            </a:r>
          </a:p>
        </p:txBody>
      </p:sp>
      <p:sp>
        <p:nvSpPr>
          <p:cNvPr id="3" name="TextBox 2"/>
          <p:cNvSpPr txBox="1"/>
          <p:nvPr/>
        </p:nvSpPr>
        <p:spPr>
          <a:xfrm>
            <a:off x="1721555" y="1227667"/>
            <a:ext cx="5053712" cy="523220"/>
          </a:xfrm>
          <a:prstGeom prst="rect">
            <a:avLst/>
          </a:prstGeom>
          <a:noFill/>
        </p:spPr>
        <p:txBody>
          <a:bodyPr wrap="none" rtlCol="0">
            <a:spAutoFit/>
          </a:bodyPr>
          <a:lstStyle/>
          <a:p>
            <a:r>
              <a:rPr lang="en-US" sz="2800" dirty="0" smtClean="0"/>
              <a:t>Data Citation Formats (Cont’d)</a:t>
            </a:r>
            <a:endParaRPr lang="en-US" sz="2800" dirty="0"/>
          </a:p>
        </p:txBody>
      </p:sp>
    </p:spTree>
    <p:extLst>
      <p:ext uri="{BB962C8B-B14F-4D97-AF65-F5344CB8AC3E}">
        <p14:creationId xmlns:p14="http://schemas.microsoft.com/office/powerpoint/2010/main" val="4142798405"/>
      </p:ext>
    </p:extLst>
  </p:cSld>
  <p:clrMapOvr>
    <a:masterClrMapping/>
  </p:clrMapOvr>
  <p:transition>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1750"/>
            <a:ext cx="8074207" cy="879015"/>
          </a:xfrm>
        </p:spPr>
        <p:txBody>
          <a:bodyPr>
            <a:noAutofit/>
          </a:bodyPr>
          <a:lstStyle/>
          <a:p>
            <a:r>
              <a:rPr lang="en-US" sz="3400" dirty="0" smtClean="0">
                <a:latin typeface="Garamond"/>
                <a:cs typeface="Garamond"/>
              </a:rPr>
              <a:t>ESDIS DOIs and  Citation of Data Products</a:t>
            </a:r>
            <a:endParaRPr lang="en-US" sz="3400" dirty="0">
              <a:latin typeface="Garamond"/>
              <a:cs typeface="Garamond"/>
            </a:endParaRPr>
          </a:p>
        </p:txBody>
      </p:sp>
      <p:sp>
        <p:nvSpPr>
          <p:cNvPr id="5" name="Title 1"/>
          <p:cNvSpPr txBox="1">
            <a:spLocks/>
          </p:cNvSpPr>
          <p:nvPr/>
        </p:nvSpPr>
        <p:spPr>
          <a:xfrm>
            <a:off x="169334" y="1862667"/>
            <a:ext cx="8974666" cy="4543778"/>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sz="1400" b="1" dirty="0">
              <a:solidFill>
                <a:srgbClr val="002060"/>
              </a:solidFill>
            </a:endParaRPr>
          </a:p>
        </p:txBody>
      </p:sp>
      <p:sp>
        <p:nvSpPr>
          <p:cNvPr id="3" name="TextBox 2"/>
          <p:cNvSpPr txBox="1"/>
          <p:nvPr/>
        </p:nvSpPr>
        <p:spPr>
          <a:xfrm>
            <a:off x="818443" y="1467556"/>
            <a:ext cx="7746757" cy="523220"/>
          </a:xfrm>
          <a:prstGeom prst="rect">
            <a:avLst/>
          </a:prstGeom>
          <a:noFill/>
        </p:spPr>
        <p:txBody>
          <a:bodyPr wrap="none" rtlCol="0">
            <a:spAutoFit/>
          </a:bodyPr>
          <a:lstStyle/>
          <a:p>
            <a:r>
              <a:rPr lang="en-US" sz="2800" b="1" dirty="0" smtClean="0"/>
              <a:t>DOI Requirements </a:t>
            </a:r>
            <a:r>
              <a:rPr lang="en-US" sz="2800" b="1" dirty="0" err="1" smtClean="0"/>
              <a:t>vs</a:t>
            </a:r>
            <a:r>
              <a:rPr lang="en-US" sz="2800" b="1" dirty="0" smtClean="0"/>
              <a:t> Citation Requirements</a:t>
            </a:r>
            <a:endParaRPr lang="en-US" sz="2800" b="1" dirty="0"/>
          </a:p>
        </p:txBody>
      </p:sp>
      <p:grpSp>
        <p:nvGrpSpPr>
          <p:cNvPr id="6" name="Group 5"/>
          <p:cNvGrpSpPr/>
          <p:nvPr/>
        </p:nvGrpSpPr>
        <p:grpSpPr>
          <a:xfrm>
            <a:off x="225778" y="2606131"/>
            <a:ext cx="8748889" cy="3334646"/>
            <a:chOff x="51932" y="1364353"/>
            <a:chExt cx="12140068" cy="4150286"/>
          </a:xfrm>
        </p:grpSpPr>
        <p:sp>
          <p:nvSpPr>
            <p:cNvPr id="7" name="Down Arrow 6"/>
            <p:cNvSpPr/>
            <p:nvPr/>
          </p:nvSpPr>
          <p:spPr>
            <a:xfrm rot="16200000">
              <a:off x="6271048" y="2447063"/>
              <a:ext cx="3469266" cy="1984866"/>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p:nvPicPr>
          <p:blipFill>
            <a:blip r:embed="rId3"/>
            <a:stretch>
              <a:fillRect/>
            </a:stretch>
          </p:blipFill>
          <p:spPr>
            <a:xfrm>
              <a:off x="51932" y="1364353"/>
              <a:ext cx="6949886" cy="4150286"/>
            </a:xfrm>
            <a:prstGeom prst="rect">
              <a:avLst/>
            </a:prstGeom>
          </p:spPr>
        </p:pic>
        <p:pic>
          <p:nvPicPr>
            <p:cNvPr id="9" name="Picture 8"/>
            <p:cNvPicPr>
              <a:picLocks noChangeAspect="1"/>
            </p:cNvPicPr>
            <p:nvPr/>
          </p:nvPicPr>
          <p:blipFill>
            <a:blip r:embed="rId4"/>
            <a:stretch>
              <a:fillRect/>
            </a:stretch>
          </p:blipFill>
          <p:spPr>
            <a:xfrm>
              <a:off x="8986684" y="1843351"/>
              <a:ext cx="3205316" cy="3330778"/>
            </a:xfrm>
            <a:prstGeom prst="rect">
              <a:avLst/>
            </a:prstGeom>
          </p:spPr>
        </p:pic>
      </p:grpSp>
    </p:spTree>
    <p:extLst>
      <p:ext uri="{BB962C8B-B14F-4D97-AF65-F5344CB8AC3E}">
        <p14:creationId xmlns:p14="http://schemas.microsoft.com/office/powerpoint/2010/main" val="456699615"/>
      </p:ext>
    </p:extLst>
  </p:cSld>
  <p:clrMapOvr>
    <a:masterClrMapping/>
  </p:clrMapOvr>
  <p:transition>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ESDIS DOI Challenges</a:t>
            </a:r>
            <a:endParaRPr lang="en-US" dirty="0"/>
          </a:p>
        </p:txBody>
      </p:sp>
      <p:sp>
        <p:nvSpPr>
          <p:cNvPr id="5" name="Rectangle 4"/>
          <p:cNvSpPr/>
          <p:nvPr/>
        </p:nvSpPr>
        <p:spPr>
          <a:xfrm>
            <a:off x="1364899" y="1881598"/>
            <a:ext cx="6572900" cy="2677656"/>
          </a:xfrm>
          <a:prstGeom prst="rect">
            <a:avLst/>
          </a:prstGeom>
          <a:ln w="15875">
            <a:solidFill>
              <a:schemeClr val="tx1"/>
            </a:solidFill>
          </a:ln>
        </p:spPr>
        <p:txBody>
          <a:bodyPr wrap="square">
            <a:spAutoFit/>
          </a:bodyPr>
          <a:lstStyle/>
          <a:p>
            <a:pPr marL="342900" indent="-342900">
              <a:buFont typeface="Arial"/>
              <a:buChar char="•"/>
            </a:pPr>
            <a:r>
              <a:rPr lang="en-US" sz="2400" b="1" dirty="0" smtClean="0">
                <a:solidFill>
                  <a:srgbClr val="002060"/>
                </a:solidFill>
              </a:rPr>
              <a:t>DOI Requests from non-DAAC entities</a:t>
            </a:r>
          </a:p>
          <a:p>
            <a:pPr marL="342900" indent="-342900">
              <a:buFont typeface="Arial"/>
              <a:buChar char="•"/>
            </a:pPr>
            <a:endParaRPr lang="en-US" sz="2400" b="1" dirty="0" smtClean="0">
              <a:solidFill>
                <a:srgbClr val="002060"/>
              </a:solidFill>
            </a:endParaRPr>
          </a:p>
          <a:p>
            <a:pPr marL="342900" indent="-342900">
              <a:buFont typeface="Arial"/>
              <a:buChar char="•"/>
            </a:pPr>
            <a:r>
              <a:rPr lang="en-US" sz="2400" b="1" dirty="0" smtClean="0">
                <a:solidFill>
                  <a:srgbClr val="002060"/>
                </a:solidFill>
              </a:rPr>
              <a:t>PIs requesting DOIs for products before DAAC assignment</a:t>
            </a:r>
          </a:p>
          <a:p>
            <a:pPr marL="342900" indent="-342900">
              <a:buFont typeface="Arial"/>
              <a:buChar char="•"/>
            </a:pPr>
            <a:endParaRPr lang="en-US" sz="2400" b="1" dirty="0">
              <a:solidFill>
                <a:srgbClr val="002060"/>
              </a:solidFill>
            </a:endParaRPr>
          </a:p>
          <a:p>
            <a:pPr marL="342900" indent="-342900">
              <a:buFont typeface="Arial"/>
              <a:buChar char="•"/>
            </a:pPr>
            <a:r>
              <a:rPr lang="en-US" sz="2400" b="1" dirty="0" smtClean="0">
                <a:solidFill>
                  <a:srgbClr val="002060"/>
                </a:solidFill>
              </a:rPr>
              <a:t>Products produced by one DAAC but later sent to another DAAC or non-DAAC</a:t>
            </a:r>
            <a:endParaRPr lang="en-US" sz="2400" b="1" dirty="0">
              <a:solidFill>
                <a:srgbClr val="002060"/>
              </a:solidFill>
            </a:endParaRPr>
          </a:p>
        </p:txBody>
      </p:sp>
    </p:spTree>
    <p:extLst>
      <p:ext uri="{BB962C8B-B14F-4D97-AF65-F5344CB8AC3E}">
        <p14:creationId xmlns:p14="http://schemas.microsoft.com/office/powerpoint/2010/main" val="4058991727"/>
      </p:ext>
    </p:extLst>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Information</a:t>
            </a:r>
            <a:endParaRPr lang="en-US" dirty="0"/>
          </a:p>
        </p:txBody>
      </p:sp>
      <p:sp>
        <p:nvSpPr>
          <p:cNvPr id="3" name="Content Placeholder 2"/>
          <p:cNvSpPr>
            <a:spLocks noGrp="1"/>
          </p:cNvSpPr>
          <p:nvPr>
            <p:ph idx="1"/>
          </p:nvPr>
        </p:nvSpPr>
        <p:spPr/>
        <p:txBody>
          <a:bodyPr/>
          <a:lstStyle/>
          <a:p>
            <a:pPr marL="0" indent="0">
              <a:buNone/>
            </a:pPr>
            <a:endParaRPr lang="en-US" dirty="0"/>
          </a:p>
          <a:p>
            <a:pPr marL="0" indent="0">
              <a:buNone/>
            </a:pPr>
            <a:r>
              <a:rPr lang="en-US" dirty="0" smtClean="0"/>
              <a:t>ESDIS DOI Poster – </a:t>
            </a:r>
            <a:endParaRPr lang="en-US" b="1" dirty="0">
              <a:solidFill>
                <a:srgbClr val="0070C0"/>
              </a:solidFill>
              <a:latin typeface="Times New Roman" pitchFamily="18" charset="0"/>
              <a:cs typeface="Times New Roman" pitchFamily="18" charset="0"/>
            </a:endParaRPr>
          </a:p>
          <a:p>
            <a:pPr marL="0" indent="0">
              <a:buNone/>
            </a:pPr>
            <a:r>
              <a:rPr lang="en-US" dirty="0" smtClean="0">
                <a:solidFill>
                  <a:srgbClr val="0070C0"/>
                </a:solidFill>
                <a:cs typeface="Times New Roman" pitchFamily="18" charset="0"/>
              </a:rPr>
              <a:t>https</a:t>
            </a:r>
            <a:r>
              <a:rPr lang="en-US" dirty="0">
                <a:solidFill>
                  <a:srgbClr val="0070C0"/>
                </a:solidFill>
                <a:cs typeface="Times New Roman" pitchFamily="18" charset="0"/>
              </a:rPr>
              <a:t>://</a:t>
            </a:r>
            <a:r>
              <a:rPr lang="en-US" dirty="0" err="1">
                <a:solidFill>
                  <a:srgbClr val="0070C0"/>
                </a:solidFill>
                <a:cs typeface="Times New Roman" pitchFamily="18" charset="0"/>
              </a:rPr>
              <a:t>wiki.earthdata.nasa.gov</a:t>
            </a:r>
            <a:r>
              <a:rPr lang="en-US" dirty="0">
                <a:solidFill>
                  <a:srgbClr val="0070C0"/>
                </a:solidFill>
                <a:cs typeface="Times New Roman" pitchFamily="18" charset="0"/>
              </a:rPr>
              <a:t>/display/DOIsforEOSDIS</a:t>
            </a:r>
          </a:p>
          <a:p>
            <a:pPr marL="0" indent="0">
              <a:buNone/>
            </a:pPr>
            <a:endParaRPr lang="en-US" dirty="0" smtClean="0"/>
          </a:p>
          <a:p>
            <a:pPr marL="0" indent="0">
              <a:buNone/>
            </a:pPr>
            <a:r>
              <a:rPr lang="en-US" dirty="0" smtClean="0"/>
              <a:t>ESDIS DOI Public Wiki </a:t>
            </a:r>
            <a:r>
              <a:rPr lang="en-US" dirty="0" smtClean="0">
                <a:hlinkClick r:id="rId3"/>
              </a:rPr>
              <a:t>https</a:t>
            </a:r>
            <a:r>
              <a:rPr lang="en-US" dirty="0">
                <a:hlinkClick r:id="rId3"/>
              </a:rPr>
              <a:t>://wiki.earthdata.nasa.gov/display/DOIsforEOSDIS/Digital+Object+Identifiers+%28DOIs%29+for+</a:t>
            </a:r>
            <a:r>
              <a:rPr lang="en-US" dirty="0" smtClean="0">
                <a:hlinkClick r:id="rId3"/>
              </a:rPr>
              <a:t>EOSDIS</a:t>
            </a:r>
            <a:r>
              <a:rPr lang="en-US" dirty="0" smtClean="0"/>
              <a:t> </a:t>
            </a:r>
            <a:endParaRPr lang="en-US" dirty="0"/>
          </a:p>
        </p:txBody>
      </p:sp>
      <p:sp>
        <p:nvSpPr>
          <p:cNvPr id="4" name="Slide Number Placeholder 3"/>
          <p:cNvSpPr>
            <a:spLocks noGrp="1"/>
          </p:cNvSpPr>
          <p:nvPr>
            <p:ph type="sldNum" sz="quarter" idx="10"/>
          </p:nvPr>
        </p:nvSpPr>
        <p:spPr/>
        <p:txBody>
          <a:bodyPr/>
          <a:lstStyle/>
          <a:p>
            <a:fld id="{A893C696-6997-4752-A34F-CA7E851258F2}" type="slidenum">
              <a:rPr lang="en-US" smtClean="0"/>
              <a:pPr/>
              <a:t>14</a:t>
            </a:fld>
            <a:endParaRPr lang="en-US" dirty="0"/>
          </a:p>
        </p:txBody>
      </p:sp>
    </p:spTree>
    <p:extLst>
      <p:ext uri="{BB962C8B-B14F-4D97-AF65-F5344CB8AC3E}">
        <p14:creationId xmlns:p14="http://schemas.microsoft.com/office/powerpoint/2010/main" val="681421647"/>
      </p:ext>
    </p:extLst>
  </p:cSld>
  <p:clrMapOvr>
    <a:masterClrMapping/>
  </p:clrMapOvr>
  <p:transition>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33453" y="3132928"/>
            <a:ext cx="6320886" cy="970356"/>
          </a:xfrm>
        </p:spPr>
        <p:txBody>
          <a:bodyPr/>
          <a:lstStyle/>
          <a:p>
            <a:pPr marL="0" indent="0" algn="ctr">
              <a:buNone/>
            </a:pPr>
            <a:r>
              <a:rPr lang="en-US" sz="3600" b="1" dirty="0" smtClean="0">
                <a:solidFill>
                  <a:schemeClr val="accent2"/>
                </a:solidFill>
              </a:rPr>
              <a:t>QUESTIONS?</a:t>
            </a:r>
            <a:endParaRPr lang="en-US" sz="3600" b="1" dirty="0">
              <a:solidFill>
                <a:schemeClr val="accent2"/>
              </a:solidFill>
            </a:endParaRPr>
          </a:p>
        </p:txBody>
      </p:sp>
      <p:sp>
        <p:nvSpPr>
          <p:cNvPr id="4" name="Slide Number Placeholder 3"/>
          <p:cNvSpPr>
            <a:spLocks noGrp="1"/>
          </p:cNvSpPr>
          <p:nvPr>
            <p:ph type="sldNum" sz="quarter" idx="10"/>
          </p:nvPr>
        </p:nvSpPr>
        <p:spPr/>
        <p:txBody>
          <a:bodyPr/>
          <a:lstStyle/>
          <a:p>
            <a:fld id="{A893C696-6997-4752-A34F-CA7E851258F2}" type="slidenum">
              <a:rPr lang="en-US" smtClean="0"/>
              <a:pPr/>
              <a:t>15</a:t>
            </a:fld>
            <a:endParaRPr lang="en-US" dirty="0"/>
          </a:p>
        </p:txBody>
      </p:sp>
    </p:spTree>
    <p:extLst>
      <p:ext uri="{BB962C8B-B14F-4D97-AF65-F5344CB8AC3E}">
        <p14:creationId xmlns:p14="http://schemas.microsoft.com/office/powerpoint/2010/main" val="4004855423"/>
      </p:ext>
    </p:extLst>
  </p:cSld>
  <p:clrMapOvr>
    <a:masterClrMapping/>
  </p:clrMapOvr>
  <p:transition>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33453" y="3132928"/>
            <a:ext cx="6320886" cy="970356"/>
          </a:xfrm>
        </p:spPr>
        <p:txBody>
          <a:bodyPr/>
          <a:lstStyle/>
          <a:p>
            <a:pPr marL="0" indent="0" algn="ctr">
              <a:buNone/>
            </a:pPr>
            <a:r>
              <a:rPr lang="en-US" sz="3600" b="1" dirty="0" smtClean="0">
                <a:solidFill>
                  <a:schemeClr val="accent2"/>
                </a:solidFill>
              </a:rPr>
              <a:t>BACKGROUND SLIDES</a:t>
            </a:r>
            <a:endParaRPr lang="en-US" sz="3600" b="1" dirty="0">
              <a:solidFill>
                <a:schemeClr val="accent2"/>
              </a:solidFill>
            </a:endParaRPr>
          </a:p>
        </p:txBody>
      </p:sp>
      <p:sp>
        <p:nvSpPr>
          <p:cNvPr id="4" name="Slide Number Placeholder 3"/>
          <p:cNvSpPr>
            <a:spLocks noGrp="1"/>
          </p:cNvSpPr>
          <p:nvPr>
            <p:ph type="sldNum" sz="quarter" idx="10"/>
          </p:nvPr>
        </p:nvSpPr>
        <p:spPr/>
        <p:txBody>
          <a:bodyPr/>
          <a:lstStyle/>
          <a:p>
            <a:fld id="{A893C696-6997-4752-A34F-CA7E851258F2}" type="slidenum">
              <a:rPr lang="en-US" smtClean="0"/>
              <a:pPr/>
              <a:t>16</a:t>
            </a:fld>
            <a:endParaRPr lang="en-US" dirty="0"/>
          </a:p>
        </p:txBody>
      </p:sp>
    </p:spTree>
    <p:extLst>
      <p:ext uri="{BB962C8B-B14F-4D97-AF65-F5344CB8AC3E}">
        <p14:creationId xmlns:p14="http://schemas.microsoft.com/office/powerpoint/2010/main" val="748760136"/>
      </p:ext>
    </p:extLst>
  </p:cSld>
  <p:clrMapOvr>
    <a:masterClrMapping/>
  </p:clrMapOvr>
  <p:transition>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NASA-ESDIS DOI Example</a:t>
            </a:r>
            <a:endParaRPr lang="en-US" dirty="0"/>
          </a:p>
        </p:txBody>
      </p:sp>
      <p:sp>
        <p:nvSpPr>
          <p:cNvPr id="3" name="Content Placeholder 2"/>
          <p:cNvSpPr>
            <a:spLocks noGrp="1"/>
          </p:cNvSpPr>
          <p:nvPr>
            <p:ph idx="1"/>
          </p:nvPr>
        </p:nvSpPr>
        <p:spPr>
          <a:xfrm>
            <a:off x="296334" y="1135415"/>
            <a:ext cx="8498594" cy="5242807"/>
          </a:xfrm>
        </p:spPr>
        <p:txBody>
          <a:bodyPr/>
          <a:lstStyle/>
          <a:p>
            <a:pPr marL="282575" lvl="1" indent="-282575">
              <a:buSzPct val="70000"/>
              <a:buBlip>
                <a:blip r:embed="rId3"/>
              </a:buBlip>
            </a:pPr>
            <a:r>
              <a:rPr lang="en-US" dirty="0" smtClean="0"/>
              <a:t>Product DOI Name:</a:t>
            </a:r>
            <a:br>
              <a:rPr lang="en-US" dirty="0" smtClean="0"/>
            </a:br>
            <a:r>
              <a:rPr lang="en-US" dirty="0" smtClean="0"/>
              <a:t/>
            </a:r>
            <a:br>
              <a:rPr lang="en-US" dirty="0" smtClean="0"/>
            </a:br>
            <a:r>
              <a:rPr lang="en-US" dirty="0" smtClean="0"/>
              <a:t>DOI:</a:t>
            </a:r>
            <a:r>
              <a:rPr lang="en-US" dirty="0"/>
              <a:t>10.5067/MEASURES/GSSTF/</a:t>
            </a:r>
            <a:r>
              <a:rPr lang="en-US" dirty="0" smtClean="0"/>
              <a:t>DATA302</a:t>
            </a:r>
          </a:p>
          <a:p>
            <a:pPr marL="282575" lvl="1" indent="-282575">
              <a:buSzPct val="70000"/>
              <a:buBlip>
                <a:blip r:embed="rId3"/>
              </a:buBlip>
            </a:pPr>
            <a:endParaRPr lang="en-US" dirty="0" smtClean="0"/>
          </a:p>
          <a:p>
            <a:pPr marL="282575" lvl="1" indent="-282575">
              <a:buSzPct val="70000"/>
              <a:buBlip>
                <a:blip r:embed="rId3"/>
              </a:buBlip>
            </a:pPr>
            <a:r>
              <a:rPr lang="en-US" dirty="0" smtClean="0"/>
              <a:t>DOI System Internet resolution service:</a:t>
            </a:r>
          </a:p>
          <a:p>
            <a:pPr marL="0" indent="0">
              <a:buNone/>
            </a:pPr>
            <a:endParaRPr lang="en-US" dirty="0"/>
          </a:p>
          <a:p>
            <a:pPr marL="396875" lvl="1" indent="0">
              <a:buNone/>
            </a:pPr>
            <a:r>
              <a:rPr lang="en-US" dirty="0" smtClean="0">
                <a:hlinkClick r:id="rId4"/>
              </a:rPr>
              <a:t>http://dx.doi.org</a:t>
            </a:r>
            <a:r>
              <a:rPr lang="en-US" dirty="0">
                <a:hlinkClick r:id="rId4"/>
              </a:rPr>
              <a:t>/10.5067/MEASURES/GSSTF/</a:t>
            </a:r>
            <a:r>
              <a:rPr lang="en-US" dirty="0" smtClean="0">
                <a:hlinkClick r:id="rId4"/>
              </a:rPr>
              <a:t>DATA302</a:t>
            </a:r>
            <a:endParaRPr lang="en-US" dirty="0" smtClean="0"/>
          </a:p>
          <a:p>
            <a:pPr marL="396875" lvl="1" indent="0">
              <a:buNone/>
            </a:pPr>
            <a:r>
              <a:rPr lang="en-US" dirty="0" smtClean="0"/>
              <a:t> </a:t>
            </a:r>
            <a:endParaRPr lang="en-US" dirty="0"/>
          </a:p>
          <a:p>
            <a:pPr marL="396875" lvl="1" indent="0">
              <a:buNone/>
            </a:pPr>
            <a:r>
              <a:rPr lang="en-US" dirty="0" smtClean="0"/>
              <a:t>Leads to DOI landing page for that product</a:t>
            </a:r>
          </a:p>
          <a:p>
            <a:pPr marL="396875" lvl="1" indent="0">
              <a:buNone/>
            </a:pPr>
            <a:endParaRPr lang="en-US" dirty="0" smtClean="0"/>
          </a:p>
          <a:p>
            <a:pPr marL="282575" lvl="1" indent="-282575">
              <a:buSzPct val="70000"/>
              <a:buBlip>
                <a:blip r:embed="rId3"/>
              </a:buBlip>
            </a:pPr>
            <a:r>
              <a:rPr lang="en-US" dirty="0" err="1" smtClean="0"/>
              <a:t>DataCite</a:t>
            </a:r>
            <a:r>
              <a:rPr lang="en-US" dirty="0" smtClean="0"/>
              <a:t> citation service (</a:t>
            </a:r>
            <a:r>
              <a:rPr lang="en-US" dirty="0" smtClean="0">
                <a:hlinkClick r:id="rId5"/>
              </a:rPr>
              <a:t>http</a:t>
            </a:r>
            <a:r>
              <a:rPr lang="en-US" dirty="0">
                <a:hlinkClick r:id="rId5"/>
              </a:rPr>
              <a:t>://crosscite.org/citeproc</a:t>
            </a:r>
            <a:r>
              <a:rPr lang="en-US" dirty="0" smtClean="0">
                <a:hlinkClick r:id="rId5"/>
              </a:rPr>
              <a:t>/</a:t>
            </a:r>
            <a:r>
              <a:rPr lang="en-US" dirty="0" smtClean="0"/>
              <a:t>) can be used to get well-formatted citations for a given DOI for various publications. For example, above DOI leads to following citation in AGU Journal format:</a:t>
            </a:r>
          </a:p>
          <a:p>
            <a:pPr marL="396875" lvl="1" indent="0">
              <a:buNone/>
            </a:pPr>
            <a:endParaRPr lang="en-US" dirty="0" smtClean="0"/>
          </a:p>
          <a:p>
            <a:pPr marL="396875" lvl="1" indent="0">
              <a:buNone/>
            </a:pPr>
            <a:r>
              <a:rPr lang="en-US" dirty="0" smtClean="0"/>
              <a:t>Shie</a:t>
            </a:r>
            <a:r>
              <a:rPr lang="en-US" dirty="0"/>
              <a:t>, C.-L., K. </a:t>
            </a:r>
            <a:r>
              <a:rPr lang="en-US" dirty="0" err="1"/>
              <a:t>Hilburn</a:t>
            </a:r>
            <a:r>
              <a:rPr lang="en-US" dirty="0"/>
              <a:t>, L. S. Chiu, R. Adler, I-I Lin, E. </a:t>
            </a:r>
            <a:r>
              <a:rPr lang="en-US" dirty="0" err="1"/>
              <a:t>Nelkin</a:t>
            </a:r>
            <a:r>
              <a:rPr lang="en-US" dirty="0"/>
              <a:t>, J. </a:t>
            </a:r>
            <a:r>
              <a:rPr lang="en-US" dirty="0" err="1"/>
              <a:t>Ardizzone</a:t>
            </a:r>
            <a:r>
              <a:rPr lang="en-US" dirty="0"/>
              <a:t>, and S. </a:t>
            </a:r>
            <a:r>
              <a:rPr lang="en-US" dirty="0" err="1"/>
              <a:t>Gao</a:t>
            </a:r>
            <a:r>
              <a:rPr lang="en-US" dirty="0"/>
              <a:t> (2012), NCEP/DOE Reanalysis II, for GSSTF, 0.25x0.25 </a:t>
            </a:r>
            <a:r>
              <a:rPr lang="en-US" dirty="0" err="1"/>
              <a:t>deg</a:t>
            </a:r>
            <a:r>
              <a:rPr lang="en-US" dirty="0"/>
              <a:t>, Daily </a:t>
            </a:r>
            <a:r>
              <a:rPr lang="en-US" dirty="0" err="1"/>
              <a:t>Drid</a:t>
            </a:r>
            <a:r>
              <a:rPr lang="en-US" dirty="0"/>
              <a:t>, V3, (GSSTF_NCEP), </a:t>
            </a:r>
            <a:r>
              <a:rPr lang="en-US" dirty="0" smtClean="0"/>
              <a:t>doi:10.5067/MEASURES/GSSTF/DATA302</a:t>
            </a:r>
            <a:r>
              <a:rPr lang="en-US" dirty="0"/>
              <a:t>.</a:t>
            </a:r>
          </a:p>
        </p:txBody>
      </p:sp>
      <p:sp>
        <p:nvSpPr>
          <p:cNvPr id="4" name="Slide Number Placeholder 3"/>
          <p:cNvSpPr>
            <a:spLocks noGrp="1"/>
          </p:cNvSpPr>
          <p:nvPr>
            <p:ph type="sldNum" sz="quarter" idx="10"/>
          </p:nvPr>
        </p:nvSpPr>
        <p:spPr/>
        <p:txBody>
          <a:bodyPr/>
          <a:lstStyle/>
          <a:p>
            <a:fld id="{A893C696-6997-4752-A34F-CA7E851258F2}" type="slidenum">
              <a:rPr lang="en-US" smtClean="0"/>
              <a:pPr/>
              <a:t>17</a:t>
            </a:fld>
            <a:endParaRPr lang="en-US" dirty="0"/>
          </a:p>
        </p:txBody>
      </p:sp>
    </p:spTree>
    <p:extLst>
      <p:ext uri="{BB962C8B-B14F-4D97-AF65-F5344CB8AC3E}">
        <p14:creationId xmlns:p14="http://schemas.microsoft.com/office/powerpoint/2010/main" val="3911717634"/>
      </p:ext>
    </p:extLst>
  </p:cSld>
  <p:clrMapOvr>
    <a:masterClrMapping/>
  </p:clrMapOvr>
  <p:transition>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Identifiers in Product Metadata</a:t>
            </a:r>
            <a:endParaRPr lang="en-US" dirty="0"/>
          </a:p>
        </p:txBody>
      </p:sp>
      <p:sp>
        <p:nvSpPr>
          <p:cNvPr id="3" name="Content Placeholder 2"/>
          <p:cNvSpPr>
            <a:spLocks noGrp="1"/>
          </p:cNvSpPr>
          <p:nvPr>
            <p:ph idx="1"/>
          </p:nvPr>
        </p:nvSpPr>
        <p:spPr>
          <a:xfrm>
            <a:off x="963613" y="1223210"/>
            <a:ext cx="7845425" cy="5137150"/>
          </a:xfrm>
        </p:spPr>
        <p:txBody>
          <a:bodyPr/>
          <a:lstStyle/>
          <a:p>
            <a:r>
              <a:rPr lang="en-US" sz="2400" dirty="0"/>
              <a:t>S</a:t>
            </a:r>
            <a:r>
              <a:rPr lang="en-US" sz="2400" dirty="0" smtClean="0"/>
              <a:t>upport </a:t>
            </a:r>
            <a:r>
              <a:rPr lang="en-US" sz="2400" dirty="0"/>
              <a:t>multiple kinds of identifiers:</a:t>
            </a:r>
          </a:p>
          <a:p>
            <a:pPr lvl="1"/>
            <a:r>
              <a:rPr lang="en-US" dirty="0"/>
              <a:t>Product level – e.g., one identifier per product; all granules have the same DOI; all files have the same DOI.</a:t>
            </a:r>
          </a:p>
          <a:p>
            <a:pPr lvl="1"/>
            <a:r>
              <a:rPr lang="en-US" dirty="0"/>
              <a:t>Granule level – e.g., each file has a unique UUID.</a:t>
            </a:r>
          </a:p>
          <a:p>
            <a:r>
              <a:rPr lang="en-US" sz="2400" dirty="0" smtClean="0"/>
              <a:t>Embed </a:t>
            </a:r>
            <a:r>
              <a:rPr lang="en-US" sz="2400" dirty="0"/>
              <a:t>DOI as global file-level attribute and as EOSDIS core metadata Product Specific Attributes (PSAs) – two places in the product file:</a:t>
            </a:r>
          </a:p>
          <a:p>
            <a:pPr lvl="1"/>
            <a:r>
              <a:rPr lang="en-US" dirty="0"/>
              <a:t>Accommodate desire to see DOI using </a:t>
            </a:r>
            <a:r>
              <a:rPr lang="en-US" dirty="0" smtClean="0"/>
              <a:t>HDF standard </a:t>
            </a:r>
            <a:r>
              <a:rPr lang="en-US" dirty="0"/>
              <a:t>tools</a:t>
            </a:r>
          </a:p>
          <a:p>
            <a:pPr lvl="1"/>
            <a:r>
              <a:rPr lang="en-US" dirty="0"/>
              <a:t>Support for </a:t>
            </a:r>
            <a:r>
              <a:rPr lang="en-US" dirty="0" smtClean="0"/>
              <a:t>ECS and ECHO </a:t>
            </a:r>
            <a:r>
              <a:rPr lang="en-US" dirty="0"/>
              <a:t>to </a:t>
            </a:r>
            <a:r>
              <a:rPr lang="en-US" dirty="0" smtClean="0"/>
              <a:t>access DOIs from </a:t>
            </a:r>
            <a:r>
              <a:rPr lang="en-US" dirty="0"/>
              <a:t>PSAs</a:t>
            </a:r>
          </a:p>
          <a:p>
            <a:r>
              <a:rPr lang="en-US" sz="2400" dirty="0"/>
              <a:t>C</a:t>
            </a:r>
            <a:r>
              <a:rPr lang="en-US" sz="2400" dirty="0" smtClean="0"/>
              <a:t>ommon attribute naming conventions for HDF and </a:t>
            </a:r>
            <a:r>
              <a:rPr lang="en-US" sz="2400" dirty="0" err="1" smtClean="0"/>
              <a:t>netCDF</a:t>
            </a:r>
            <a:r>
              <a:rPr lang="en-US" sz="2400" dirty="0" smtClean="0"/>
              <a:t> (as much as possible):</a:t>
            </a:r>
          </a:p>
          <a:p>
            <a:pPr lvl="1"/>
            <a:r>
              <a:rPr lang="en-US" dirty="0" smtClean="0"/>
              <a:t>Use legacy structures for adding identifiers to new versions of existing products</a:t>
            </a:r>
          </a:p>
          <a:p>
            <a:pPr lvl="1"/>
            <a:r>
              <a:rPr lang="en-US" dirty="0"/>
              <a:t>Lower case naming convention </a:t>
            </a:r>
            <a:r>
              <a:rPr lang="en-US" dirty="0" smtClean="0"/>
              <a:t>to accommodate </a:t>
            </a:r>
            <a:r>
              <a:rPr lang="en-US" dirty="0" err="1"/>
              <a:t>netCDF</a:t>
            </a:r>
            <a:r>
              <a:rPr lang="en-US" dirty="0"/>
              <a:t> CF </a:t>
            </a:r>
            <a:endParaRPr lang="en-US" dirty="0" smtClean="0"/>
          </a:p>
          <a:p>
            <a:pPr lvl="1"/>
            <a:r>
              <a:rPr lang="en-US" dirty="0" smtClean="0"/>
              <a:t>Use ISO 19115 structures for new missions</a:t>
            </a:r>
          </a:p>
          <a:p>
            <a:pPr lvl="2"/>
            <a:r>
              <a:rPr lang="en-US" dirty="0" smtClean="0"/>
              <a:t>Some identifiers have defined ISO attribute names</a:t>
            </a:r>
          </a:p>
          <a:p>
            <a:pPr lvl="1"/>
            <a:endParaRPr lang="en-US" sz="2400" dirty="0" smtClean="0"/>
          </a:p>
        </p:txBody>
      </p:sp>
      <p:sp>
        <p:nvSpPr>
          <p:cNvPr id="4" name="Slide Number Placeholder 3"/>
          <p:cNvSpPr>
            <a:spLocks noGrp="1"/>
          </p:cNvSpPr>
          <p:nvPr>
            <p:ph type="sldNum" sz="quarter" idx="10"/>
          </p:nvPr>
        </p:nvSpPr>
        <p:spPr/>
        <p:txBody>
          <a:bodyPr/>
          <a:lstStyle/>
          <a:p>
            <a:fld id="{A893C696-6997-4752-A34F-CA7E851258F2}" type="slidenum">
              <a:rPr lang="en-US" smtClean="0"/>
              <a:pPr/>
              <a:t>18</a:t>
            </a:fld>
            <a:endParaRPr lang="en-US" dirty="0"/>
          </a:p>
        </p:txBody>
      </p:sp>
    </p:spTree>
    <p:extLst>
      <p:ext uri="{BB962C8B-B14F-4D97-AF65-F5344CB8AC3E}">
        <p14:creationId xmlns:p14="http://schemas.microsoft.com/office/powerpoint/2010/main" val="626918499"/>
      </p:ext>
    </p:extLst>
  </p:cSld>
  <p:clrMapOvr>
    <a:masterClrMapping/>
  </p:clrMapOvr>
  <p:transition>
    <p:wipe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HDF &amp; </a:t>
            </a:r>
            <a:r>
              <a:rPr lang="en-US" dirty="0" err="1" smtClean="0"/>
              <a:t>netCDF</a:t>
            </a:r>
            <a:r>
              <a:rPr lang="en-US" dirty="0" smtClean="0"/>
              <a:t> Attribute Names</a:t>
            </a:r>
            <a:endParaRPr lang="en-US" dirty="0"/>
          </a:p>
        </p:txBody>
      </p:sp>
      <p:sp>
        <p:nvSpPr>
          <p:cNvPr id="3" name="Content Placeholder 2"/>
          <p:cNvSpPr>
            <a:spLocks noGrp="1"/>
          </p:cNvSpPr>
          <p:nvPr>
            <p:ph idx="1"/>
          </p:nvPr>
        </p:nvSpPr>
        <p:spPr>
          <a:xfrm>
            <a:off x="963613" y="1178258"/>
            <a:ext cx="7845425" cy="5137150"/>
          </a:xfrm>
        </p:spPr>
        <p:txBody>
          <a:bodyPr/>
          <a:lstStyle/>
          <a:p>
            <a:r>
              <a:rPr lang="en-US" dirty="0" smtClean="0"/>
              <a:t>Attribute Name distinguishes </a:t>
            </a:r>
            <a:r>
              <a:rPr lang="en-US" dirty="0"/>
              <a:t>the kind of identifier:</a:t>
            </a:r>
          </a:p>
          <a:p>
            <a:pPr lvl="1"/>
            <a:r>
              <a:rPr lang="en-US" dirty="0" smtClean="0"/>
              <a:t>The attribute name: “</a:t>
            </a:r>
            <a:r>
              <a:rPr lang="en-US" b="1" dirty="0" err="1"/>
              <a:t>identifier_product_doi</a:t>
            </a:r>
            <a:r>
              <a:rPr lang="en-US" dirty="0" smtClean="0"/>
              <a:t>”</a:t>
            </a:r>
          </a:p>
          <a:p>
            <a:pPr lvl="1"/>
            <a:r>
              <a:rPr lang="en-US" dirty="0" smtClean="0"/>
              <a:t>The attribute value: “</a:t>
            </a:r>
            <a:r>
              <a:rPr lang="en-US" b="1" dirty="0" smtClean="0">
                <a:solidFill>
                  <a:srgbClr val="000000"/>
                </a:solidFill>
              </a:rPr>
              <a:t>10.5067/MEASURES/GSSTF/DATA302</a:t>
            </a:r>
            <a:r>
              <a:rPr lang="en-US" dirty="0" smtClean="0"/>
              <a:t>”</a:t>
            </a:r>
            <a:endParaRPr lang="en-US" dirty="0"/>
          </a:p>
          <a:p>
            <a:pPr lvl="1"/>
            <a:endParaRPr lang="en-US" dirty="0" smtClean="0"/>
          </a:p>
          <a:p>
            <a:pPr lvl="1"/>
            <a:r>
              <a:rPr lang="en-US" dirty="0" smtClean="0"/>
              <a:t>The attribute name: “</a:t>
            </a:r>
            <a:r>
              <a:rPr lang="en-US" b="1" dirty="0" err="1" smtClean="0"/>
              <a:t>identifier_file_uuid</a:t>
            </a:r>
            <a:r>
              <a:rPr lang="en-US" dirty="0" smtClean="0"/>
              <a:t>”</a:t>
            </a:r>
          </a:p>
          <a:p>
            <a:pPr lvl="1"/>
            <a:r>
              <a:rPr lang="en-US" dirty="0" smtClean="0"/>
              <a:t>The attribute value</a:t>
            </a:r>
            <a:r>
              <a:rPr lang="en-US" dirty="0"/>
              <a:t>: “</a:t>
            </a:r>
            <a:r>
              <a:rPr lang="en-US" sz="1600" b="1" dirty="0">
                <a:solidFill>
                  <a:srgbClr val="000000"/>
                </a:solidFill>
              </a:rPr>
              <a:t>599740C3-F062-4F49-A756-</a:t>
            </a:r>
            <a:r>
              <a:rPr lang="en-US" sz="1600" b="1" dirty="0" smtClean="0">
                <a:solidFill>
                  <a:srgbClr val="000000"/>
                </a:solidFill>
              </a:rPr>
              <a:t>8A0DA37BC95B</a:t>
            </a:r>
            <a:r>
              <a:rPr lang="en-US" dirty="0" smtClean="0"/>
              <a:t>”</a:t>
            </a:r>
          </a:p>
          <a:p>
            <a:pPr marL="0" indent="0">
              <a:buNone/>
            </a:pPr>
            <a:endParaRPr lang="en-US" dirty="0" smtClean="0"/>
          </a:p>
          <a:p>
            <a:r>
              <a:rPr lang="en-US" dirty="0" smtClean="0"/>
              <a:t>Attribute Name Authority defines the authoritative service for use with the identifier</a:t>
            </a:r>
          </a:p>
          <a:p>
            <a:pPr lvl="1"/>
            <a:r>
              <a:rPr lang="en-US" dirty="0" smtClean="0"/>
              <a:t>Provides the permanent service for resolving DOIs to their URL</a:t>
            </a:r>
          </a:p>
          <a:p>
            <a:pPr lvl="1"/>
            <a:r>
              <a:rPr lang="en-US" dirty="0" smtClean="0"/>
              <a:t>The attribute name: “</a:t>
            </a:r>
            <a:r>
              <a:rPr lang="en-US" b="1" dirty="0" err="1" smtClean="0"/>
              <a:t>identifier_product_doi_authority</a:t>
            </a:r>
            <a:r>
              <a:rPr lang="en-US" dirty="0" smtClean="0"/>
              <a:t>”</a:t>
            </a:r>
          </a:p>
          <a:p>
            <a:pPr lvl="1"/>
            <a:r>
              <a:rPr lang="en-US" dirty="0" smtClean="0"/>
              <a:t>The attribute value: “</a:t>
            </a:r>
            <a:r>
              <a:rPr lang="en-US" b="1" dirty="0" smtClean="0"/>
              <a:t>http://</a:t>
            </a:r>
            <a:r>
              <a:rPr lang="en-US" b="1" dirty="0" err="1" smtClean="0"/>
              <a:t>dx.doi.org</a:t>
            </a:r>
            <a:r>
              <a:rPr lang="en-US" b="1" dirty="0" smtClean="0"/>
              <a:t>/</a:t>
            </a:r>
            <a:r>
              <a:rPr lang="en-US" dirty="0" smtClean="0"/>
              <a:t>”</a:t>
            </a:r>
            <a:endParaRPr lang="en-US" dirty="0"/>
          </a:p>
          <a:p>
            <a:endParaRPr lang="en-US" dirty="0" smtClean="0"/>
          </a:p>
          <a:p>
            <a:r>
              <a:rPr lang="en-US" dirty="0" smtClean="0"/>
              <a:t>Product identifiers </a:t>
            </a:r>
            <a:r>
              <a:rPr lang="en-US" dirty="0"/>
              <a:t>can be set in the </a:t>
            </a:r>
            <a:r>
              <a:rPr lang="en-US" dirty="0" smtClean="0"/>
              <a:t>ECS collection</a:t>
            </a:r>
            <a:r>
              <a:rPr lang="en-US" dirty="0"/>
              <a:t>-level metadata </a:t>
            </a:r>
            <a:r>
              <a:rPr lang="en-US" dirty="0" smtClean="0"/>
              <a:t>through Earth </a:t>
            </a:r>
            <a:r>
              <a:rPr lang="en-US" dirty="0"/>
              <a:t>Science Data Type (ESDT) structure (i.e., pre-defined by </a:t>
            </a:r>
            <a:r>
              <a:rPr lang="en-US" dirty="0" smtClean="0"/>
              <a:t>ECS and then used to ingest products).</a:t>
            </a:r>
            <a:endParaRPr lang="en-US" dirty="0"/>
          </a:p>
        </p:txBody>
      </p:sp>
      <p:sp>
        <p:nvSpPr>
          <p:cNvPr id="4" name="Slide Number Placeholder 3"/>
          <p:cNvSpPr>
            <a:spLocks noGrp="1"/>
          </p:cNvSpPr>
          <p:nvPr>
            <p:ph type="sldNum" sz="quarter" idx="10"/>
          </p:nvPr>
        </p:nvSpPr>
        <p:spPr/>
        <p:txBody>
          <a:bodyPr/>
          <a:lstStyle/>
          <a:p>
            <a:fld id="{A893C696-6997-4752-A34F-CA7E851258F2}" type="slidenum">
              <a:rPr lang="en-US" smtClean="0"/>
              <a:pPr/>
              <a:t>19</a:t>
            </a:fld>
            <a:endParaRPr lang="en-US" dirty="0"/>
          </a:p>
        </p:txBody>
      </p:sp>
    </p:spTree>
    <p:extLst>
      <p:ext uri="{BB962C8B-B14F-4D97-AF65-F5344CB8AC3E}">
        <p14:creationId xmlns:p14="http://schemas.microsoft.com/office/powerpoint/2010/main" val="515106459"/>
      </p:ext>
    </p:extLst>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DOI Characteristics</a:t>
            </a:r>
            <a:endParaRPr lang="en-US" dirty="0"/>
          </a:p>
        </p:txBody>
      </p:sp>
      <p:sp>
        <p:nvSpPr>
          <p:cNvPr id="3" name="Content Placeholder 2"/>
          <p:cNvSpPr>
            <a:spLocks noGrp="1"/>
          </p:cNvSpPr>
          <p:nvPr>
            <p:ph idx="1"/>
          </p:nvPr>
        </p:nvSpPr>
        <p:spPr>
          <a:xfrm>
            <a:off x="527495" y="1055533"/>
            <a:ext cx="8192350" cy="5375977"/>
          </a:xfrm>
        </p:spPr>
        <p:txBody>
          <a:bodyPr/>
          <a:lstStyle/>
          <a:p>
            <a:pPr marL="0" indent="0">
              <a:buNone/>
            </a:pPr>
            <a:r>
              <a:rPr lang="en-US" dirty="0" smtClean="0"/>
              <a:t> </a:t>
            </a:r>
            <a:r>
              <a:rPr lang="en-US" sz="2400" b="1" dirty="0" smtClean="0"/>
              <a:t>DOI – a </a:t>
            </a:r>
            <a:r>
              <a:rPr lang="en-US" sz="2400" b="1" dirty="0"/>
              <a:t>u</a:t>
            </a:r>
            <a:r>
              <a:rPr lang="en-US" sz="2400" b="1" dirty="0" smtClean="0"/>
              <a:t>nique </a:t>
            </a:r>
            <a:r>
              <a:rPr lang="en-US" sz="2400" b="1" dirty="0"/>
              <a:t>alphanumeric string used as an identifier for citing digital objects in literature</a:t>
            </a:r>
            <a:r>
              <a:rPr lang="en-US" sz="2400" b="1" dirty="0" smtClean="0"/>
              <a:t>.</a:t>
            </a:r>
            <a:endParaRPr lang="en-US" sz="2400" b="1" dirty="0"/>
          </a:p>
          <a:p>
            <a:pPr marL="396875" lvl="1" indent="0" eaLnBrk="1" fontAlgn="t" hangingPunct="1">
              <a:buNone/>
            </a:pPr>
            <a:endParaRPr lang="en-US" dirty="0"/>
          </a:p>
          <a:p>
            <a:pPr lvl="1" eaLnBrk="1" fontAlgn="t" hangingPunct="1"/>
            <a:r>
              <a:rPr lang="en-US" b="1" dirty="0"/>
              <a:t>DOI Permanent </a:t>
            </a:r>
            <a:r>
              <a:rPr lang="en-US" b="1" dirty="0" smtClean="0"/>
              <a:t>URL: </a:t>
            </a:r>
            <a:r>
              <a:rPr lang="en-US" b="1" dirty="0" smtClean="0">
                <a:hlinkClick r:id="rId3"/>
              </a:rPr>
              <a:t>http</a:t>
            </a:r>
            <a:r>
              <a:rPr lang="en-US" b="1" dirty="0">
                <a:hlinkClick r:id="rId3"/>
              </a:rPr>
              <a:t>://doi.dx.org/10.5067/</a:t>
            </a:r>
            <a:r>
              <a:rPr lang="en-US" b="1" dirty="0" smtClean="0">
                <a:hlinkClick r:id="rId3"/>
              </a:rPr>
              <a:t>123</a:t>
            </a:r>
            <a:r>
              <a:rPr lang="en-US" b="1" dirty="0" smtClean="0"/>
              <a:t/>
            </a:r>
            <a:br>
              <a:rPr lang="en-US" b="1" dirty="0" smtClean="0"/>
            </a:br>
            <a:endParaRPr lang="en-US" b="1" dirty="0" smtClean="0"/>
          </a:p>
          <a:p>
            <a:pPr marL="0" indent="0">
              <a:buNone/>
            </a:pPr>
            <a:r>
              <a:rPr lang="en-US" b="1" dirty="0" smtClean="0"/>
              <a:t>Permanent/Persistent</a:t>
            </a:r>
          </a:p>
          <a:p>
            <a:pPr lvl="1">
              <a:buFont typeface="Arial"/>
              <a:buChar char="•"/>
            </a:pPr>
            <a:r>
              <a:rPr lang="en-US" dirty="0" smtClean="0"/>
              <a:t>Once registered, the DOI never changes</a:t>
            </a:r>
          </a:p>
          <a:p>
            <a:pPr marL="0" indent="0">
              <a:buNone/>
            </a:pPr>
            <a:endParaRPr lang="en-US" b="1" dirty="0"/>
          </a:p>
          <a:p>
            <a:pPr marL="0" indent="0">
              <a:buNone/>
            </a:pPr>
            <a:r>
              <a:rPr lang="en-US" b="1" dirty="0" smtClean="0"/>
              <a:t>Actionable</a:t>
            </a:r>
            <a:r>
              <a:rPr lang="en-US" dirty="0" smtClean="0"/>
              <a:t> </a:t>
            </a:r>
            <a:endParaRPr lang="en-US" dirty="0"/>
          </a:p>
          <a:p>
            <a:pPr lvl="1">
              <a:buFont typeface="Arial"/>
              <a:buChar char="•"/>
            </a:pPr>
            <a:r>
              <a:rPr lang="en-US" dirty="0" smtClean="0"/>
              <a:t>URL Link resolves to actively maintained web page with additional information. </a:t>
            </a:r>
          </a:p>
          <a:p>
            <a:pPr marL="396875" lvl="1" indent="0">
              <a:buNone/>
            </a:pPr>
            <a:endParaRPr lang="en-US" dirty="0"/>
          </a:p>
          <a:p>
            <a:pPr marL="0" indent="0">
              <a:buNone/>
            </a:pPr>
            <a:r>
              <a:rPr lang="en-US" b="1" dirty="0" smtClean="0"/>
              <a:t>Informative </a:t>
            </a:r>
            <a:endParaRPr lang="en-US" b="1" dirty="0"/>
          </a:p>
          <a:p>
            <a:pPr lvl="1"/>
            <a:r>
              <a:rPr lang="en-US" dirty="0" smtClean="0"/>
              <a:t>Links to detailed descriptions of NASA archived datasets</a:t>
            </a:r>
          </a:p>
          <a:p>
            <a:pPr lvl="1"/>
            <a:r>
              <a:rPr lang="en-US" dirty="0" smtClean="0"/>
              <a:t>Uses “</a:t>
            </a:r>
            <a:r>
              <a:rPr lang="en-US" dirty="0"/>
              <a:t>Smart” </a:t>
            </a:r>
            <a:r>
              <a:rPr lang="en-US" dirty="0" smtClean="0"/>
              <a:t>Landing Pages digitally tagged to enhance search and discovery</a:t>
            </a:r>
          </a:p>
          <a:p>
            <a:pPr lvl="1"/>
            <a:r>
              <a:rPr lang="en-US" dirty="0" smtClean="0"/>
              <a:t>Supports reproducibility and integrity of scientific results</a:t>
            </a:r>
          </a:p>
          <a:p>
            <a:pPr lvl="1"/>
            <a:r>
              <a:rPr lang="en-US" dirty="0" smtClean="0"/>
              <a:t>Encourages citations by crediting data </a:t>
            </a:r>
            <a:r>
              <a:rPr lang="en-US" dirty="0"/>
              <a:t>creators and stewards</a:t>
            </a:r>
          </a:p>
          <a:p>
            <a:pPr lvl="1"/>
            <a:endParaRPr lang="en-US" dirty="0"/>
          </a:p>
        </p:txBody>
      </p:sp>
      <p:sp>
        <p:nvSpPr>
          <p:cNvPr id="4" name="Slide Number Placeholder 3"/>
          <p:cNvSpPr>
            <a:spLocks noGrp="1"/>
          </p:cNvSpPr>
          <p:nvPr>
            <p:ph type="sldNum" sz="quarter" idx="10"/>
          </p:nvPr>
        </p:nvSpPr>
        <p:spPr/>
        <p:txBody>
          <a:bodyPr/>
          <a:lstStyle/>
          <a:p>
            <a:fld id="{A893C696-6997-4752-A34F-CA7E851258F2}" type="slidenum">
              <a:rPr lang="en-US" smtClean="0"/>
              <a:pPr/>
              <a:t>2</a:t>
            </a:fld>
            <a:endParaRPr lang="en-US" dirty="0"/>
          </a:p>
        </p:txBody>
      </p:sp>
    </p:spTree>
    <p:extLst>
      <p:ext uri="{BB962C8B-B14F-4D97-AF65-F5344CB8AC3E}">
        <p14:creationId xmlns:p14="http://schemas.microsoft.com/office/powerpoint/2010/main" val="4076191493"/>
      </p:ext>
    </p:extLst>
  </p:cSld>
  <p:clrMapOvr>
    <a:masterClrMapping/>
  </p:clrMapOvr>
  <p:transition>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pPr eaLnBrk="1" hangingPunct="1"/>
            <a:r>
              <a:rPr lang="en-US" sz="2800" b="1" dirty="0" smtClean="0"/>
              <a:t>Member Institute using </a:t>
            </a:r>
            <a:r>
              <a:rPr lang="en-US" sz="2800" b="1" dirty="0" err="1" smtClean="0"/>
              <a:t>DataCite</a:t>
            </a:r>
            <a:r>
              <a:rPr lang="en-US" sz="2800" b="1" dirty="0" smtClean="0"/>
              <a:t>:</a:t>
            </a:r>
            <a:br>
              <a:rPr lang="en-US" sz="2800" b="1" dirty="0" smtClean="0"/>
            </a:br>
            <a:r>
              <a:rPr lang="en-US" sz="2800" b="1" dirty="0" smtClean="0"/>
              <a:t>California Digital Library and EZID </a:t>
            </a:r>
            <a:endParaRPr lang="en-US" sz="2800" dirty="0" smtClean="0"/>
          </a:p>
        </p:txBody>
      </p:sp>
      <p:sp>
        <p:nvSpPr>
          <p:cNvPr id="15" name="Content Placeholder 14"/>
          <p:cNvSpPr>
            <a:spLocks noGrp="1"/>
          </p:cNvSpPr>
          <p:nvPr>
            <p:ph idx="1"/>
          </p:nvPr>
        </p:nvSpPr>
        <p:spPr>
          <a:xfrm>
            <a:off x="381001" y="1290638"/>
            <a:ext cx="8428038" cy="5137150"/>
          </a:xfrm>
        </p:spPr>
        <p:txBody>
          <a:bodyPr>
            <a:noAutofit/>
          </a:bodyPr>
          <a:lstStyle/>
          <a:p>
            <a:pPr eaLnBrk="1" hangingPunct="1">
              <a:lnSpc>
                <a:spcPct val="80000"/>
              </a:lnSpc>
            </a:pPr>
            <a:r>
              <a:rPr lang="en-US" sz="2400" dirty="0" smtClean="0">
                <a:hlinkClick r:id="rId3" tooltip="EZID"/>
              </a:rPr>
              <a:t>EZID</a:t>
            </a:r>
            <a:r>
              <a:rPr lang="en-US" sz="2400" dirty="0" smtClean="0"/>
              <a:t> is a service providing a way to</a:t>
            </a:r>
            <a:r>
              <a:rPr lang="en-US" sz="2400" dirty="0" smtClean="0">
                <a:solidFill>
                  <a:srgbClr val="FF0000"/>
                </a:solidFill>
              </a:rPr>
              <a:t> </a:t>
            </a:r>
            <a:r>
              <a:rPr lang="en-US" sz="2400" dirty="0" smtClean="0"/>
              <a:t>register and maintain DOI’s in the DOI System. </a:t>
            </a:r>
          </a:p>
          <a:p>
            <a:pPr eaLnBrk="1" hangingPunct="1">
              <a:lnSpc>
                <a:spcPct val="80000"/>
              </a:lnSpc>
            </a:pPr>
            <a:r>
              <a:rPr lang="en-US" sz="2400" dirty="0" smtClean="0"/>
              <a:t>Core functions:</a:t>
            </a:r>
          </a:p>
          <a:p>
            <a:pPr lvl="1" eaLnBrk="1" hangingPunct="1">
              <a:lnSpc>
                <a:spcPct val="80000"/>
              </a:lnSpc>
            </a:pPr>
            <a:r>
              <a:rPr lang="en-US" sz="2400" dirty="0" smtClean="0"/>
              <a:t>Create a persistent identifier: DOI</a:t>
            </a:r>
          </a:p>
          <a:p>
            <a:pPr lvl="1" eaLnBrk="1" hangingPunct="1">
              <a:lnSpc>
                <a:spcPct val="80000"/>
              </a:lnSpc>
            </a:pPr>
            <a:r>
              <a:rPr lang="en-US" sz="2400" dirty="0" smtClean="0"/>
              <a:t>Add/update object location (URL landing page, separate from citation)</a:t>
            </a:r>
          </a:p>
          <a:p>
            <a:pPr lvl="1" eaLnBrk="1" hangingPunct="1">
              <a:lnSpc>
                <a:spcPct val="80000"/>
              </a:lnSpc>
            </a:pPr>
            <a:r>
              <a:rPr lang="en-US" sz="2400" dirty="0" smtClean="0"/>
              <a:t>Add/update citation metadata (</a:t>
            </a:r>
            <a:r>
              <a:rPr lang="en-US" sz="2400" dirty="0" err="1" smtClean="0"/>
              <a:t>DataCite</a:t>
            </a:r>
            <a:r>
              <a:rPr lang="en-US" sz="2400" dirty="0" smtClean="0"/>
              <a:t> repository, mandatory shown below)</a:t>
            </a:r>
          </a:p>
          <a:p>
            <a:pPr lvl="2" eaLnBrk="1" hangingPunct="1">
              <a:lnSpc>
                <a:spcPct val="80000"/>
              </a:lnSpc>
            </a:pPr>
            <a:r>
              <a:rPr lang="en-US" sz="2400" dirty="0" smtClean="0"/>
              <a:t>Creator (person or organization)</a:t>
            </a:r>
          </a:p>
          <a:p>
            <a:pPr lvl="2" eaLnBrk="1" hangingPunct="1">
              <a:lnSpc>
                <a:spcPct val="80000"/>
              </a:lnSpc>
            </a:pPr>
            <a:r>
              <a:rPr lang="en-US" sz="2400" dirty="0" smtClean="0"/>
              <a:t>Title (long name of dataset)</a:t>
            </a:r>
          </a:p>
          <a:p>
            <a:pPr lvl="2" eaLnBrk="1" hangingPunct="1">
              <a:lnSpc>
                <a:spcPct val="80000"/>
              </a:lnSpc>
            </a:pPr>
            <a:r>
              <a:rPr lang="en-US" sz="2400" dirty="0" smtClean="0"/>
              <a:t>Publisher (holder of the data – organization making it available)</a:t>
            </a:r>
          </a:p>
          <a:p>
            <a:pPr lvl="2" eaLnBrk="1" hangingPunct="1">
              <a:lnSpc>
                <a:spcPct val="80000"/>
              </a:lnSpc>
            </a:pPr>
            <a:r>
              <a:rPr lang="en-US" sz="2400" dirty="0" smtClean="0"/>
              <a:t>Publication Year (year when data was, or will be first available)</a:t>
            </a:r>
          </a:p>
        </p:txBody>
      </p:sp>
      <p:sp>
        <p:nvSpPr>
          <p:cNvPr id="3" name="Slide Number Placeholder 2"/>
          <p:cNvSpPr>
            <a:spLocks noGrp="1"/>
          </p:cNvSpPr>
          <p:nvPr>
            <p:ph type="sldNum" sz="quarter" idx="4294967295"/>
          </p:nvPr>
        </p:nvSpPr>
        <p:spPr>
          <a:xfrm>
            <a:off x="6553200" y="6356350"/>
            <a:ext cx="2133600" cy="365125"/>
          </a:xfrm>
          <a:prstGeom prst="rect">
            <a:avLst/>
          </a:prstGeom>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fld id="{BCF6670C-D7B3-43F6-8C66-C81AACD54665}" type="slidenum">
              <a:rPr lang="en-US" sz="1200">
                <a:solidFill>
                  <a:srgbClr val="898989"/>
                </a:solidFill>
              </a:rPr>
              <a:pPr eaLnBrk="1" hangingPunct="1"/>
              <a:t>20</a:t>
            </a:fld>
            <a:endParaRPr lang="en-US" sz="1200">
              <a:solidFill>
                <a:srgbClr val="898989"/>
              </a:solidFill>
            </a:endParaRPr>
          </a:p>
        </p:txBody>
      </p:sp>
    </p:spTree>
    <p:extLst>
      <p:ext uri="{BB962C8B-B14F-4D97-AF65-F5344CB8AC3E}">
        <p14:creationId xmlns:p14="http://schemas.microsoft.com/office/powerpoint/2010/main" val="1480614430"/>
      </p:ext>
    </p:extLst>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NASA ESDIS DOI Management</a:t>
            </a:r>
            <a:endParaRPr lang="en-US" dirty="0"/>
          </a:p>
        </p:txBody>
      </p:sp>
      <p:sp>
        <p:nvSpPr>
          <p:cNvPr id="3" name="Content Placeholder 2"/>
          <p:cNvSpPr>
            <a:spLocks noGrp="1"/>
          </p:cNvSpPr>
          <p:nvPr>
            <p:ph idx="1"/>
          </p:nvPr>
        </p:nvSpPr>
        <p:spPr>
          <a:xfrm>
            <a:off x="414606" y="1380089"/>
            <a:ext cx="8192350" cy="5181578"/>
          </a:xfrm>
        </p:spPr>
        <p:txBody>
          <a:bodyPr/>
          <a:lstStyle/>
          <a:p>
            <a:pPr>
              <a:buFont typeface="Arial"/>
              <a:buChar char="•"/>
            </a:pPr>
            <a:r>
              <a:rPr lang="en-US" sz="2400" b="1" dirty="0" smtClean="0"/>
              <a:t>EOSDIS – 12 Active Earth Science Data Archives</a:t>
            </a:r>
            <a:br>
              <a:rPr lang="en-US" sz="2400" b="1" dirty="0" smtClean="0"/>
            </a:br>
            <a:endParaRPr lang="en-US" sz="2400" b="1" dirty="0" smtClean="0"/>
          </a:p>
          <a:p>
            <a:pPr>
              <a:buFont typeface="Arial"/>
              <a:buChar char="•"/>
            </a:pPr>
            <a:r>
              <a:rPr lang="en-US" sz="2400" b="1" dirty="0" smtClean="0"/>
              <a:t>ESDIS Project manages the 12 DAACs</a:t>
            </a:r>
            <a:br>
              <a:rPr lang="en-US" sz="2400" b="1" dirty="0" smtClean="0"/>
            </a:br>
            <a:endParaRPr lang="en-US" sz="2400" b="1" dirty="0" smtClean="0"/>
          </a:p>
          <a:p>
            <a:pPr>
              <a:buFont typeface="Arial"/>
              <a:buChar char="•"/>
            </a:pPr>
            <a:r>
              <a:rPr lang="en-US" sz="2400" b="1" dirty="0" smtClean="0"/>
              <a:t>ESDIS creates and registers DOIs for products archived and distributed by DAACs</a:t>
            </a:r>
            <a:br>
              <a:rPr lang="en-US" sz="2400" b="1" dirty="0" smtClean="0"/>
            </a:br>
            <a:endParaRPr lang="en-US" sz="2400" b="1" dirty="0"/>
          </a:p>
          <a:p>
            <a:pPr>
              <a:buFont typeface="Arial"/>
              <a:buChar char="•"/>
            </a:pPr>
            <a:r>
              <a:rPr lang="en-US" sz="2400" b="1" dirty="0"/>
              <a:t>DAACs are the Initiators (Data Providers) and Curators for ESDIS </a:t>
            </a:r>
            <a:r>
              <a:rPr lang="en-US" sz="2400" b="1" dirty="0" smtClean="0"/>
              <a:t>DOIs</a:t>
            </a:r>
            <a:br>
              <a:rPr lang="en-US" sz="2400" b="1" dirty="0" smtClean="0"/>
            </a:br>
            <a:endParaRPr lang="en-US" sz="2400" b="1" dirty="0"/>
          </a:p>
          <a:p>
            <a:pPr>
              <a:buFont typeface="Arial"/>
              <a:buChar char="•"/>
            </a:pPr>
            <a:r>
              <a:rPr lang="en-US" sz="2400" b="1" dirty="0" smtClean="0"/>
              <a:t>DOI Advisory Working Group formed from DAAC Reps </a:t>
            </a:r>
            <a:br>
              <a:rPr lang="en-US" sz="2400" b="1" dirty="0" smtClean="0"/>
            </a:br>
            <a:endParaRPr lang="en-US" sz="2400" dirty="0"/>
          </a:p>
          <a:p>
            <a:pPr>
              <a:buFont typeface="Arial"/>
              <a:buChar char="•"/>
            </a:pPr>
            <a:r>
              <a:rPr lang="en-US" sz="2400" b="1" dirty="0" smtClean="0"/>
              <a:t>DOI Working Groups help </a:t>
            </a:r>
            <a:r>
              <a:rPr lang="en-US" sz="2400" b="1" dirty="0"/>
              <a:t>ESDIS shape DOI policy and </a:t>
            </a:r>
            <a:r>
              <a:rPr lang="en-US" sz="2400" b="1" dirty="0" smtClean="0"/>
              <a:t>procedures with DAAC Input</a:t>
            </a:r>
            <a:br>
              <a:rPr lang="en-US" sz="2400" b="1" dirty="0" smtClean="0"/>
            </a:br>
            <a:endParaRPr lang="en-US" sz="2400" b="1" dirty="0" smtClean="0"/>
          </a:p>
          <a:p>
            <a:pPr>
              <a:buFont typeface="Arial"/>
              <a:buChar char="•"/>
            </a:pPr>
            <a:endParaRPr lang="en-US" sz="2400" b="1" dirty="0"/>
          </a:p>
          <a:p>
            <a:pPr lvl="1"/>
            <a:endParaRPr lang="en-US" sz="2400" dirty="0"/>
          </a:p>
        </p:txBody>
      </p:sp>
      <p:sp>
        <p:nvSpPr>
          <p:cNvPr id="4" name="Slide Number Placeholder 3"/>
          <p:cNvSpPr>
            <a:spLocks noGrp="1"/>
          </p:cNvSpPr>
          <p:nvPr>
            <p:ph type="sldNum" sz="quarter" idx="10"/>
          </p:nvPr>
        </p:nvSpPr>
        <p:spPr/>
        <p:txBody>
          <a:bodyPr/>
          <a:lstStyle/>
          <a:p>
            <a:fld id="{A893C696-6997-4752-A34F-CA7E851258F2}" type="slidenum">
              <a:rPr lang="en-US" smtClean="0"/>
              <a:pPr/>
              <a:t>3</a:t>
            </a:fld>
            <a:endParaRPr lang="en-US" dirty="0"/>
          </a:p>
        </p:txBody>
      </p:sp>
    </p:spTree>
    <p:extLst>
      <p:ext uri="{BB962C8B-B14F-4D97-AF65-F5344CB8AC3E}">
        <p14:creationId xmlns:p14="http://schemas.microsoft.com/office/powerpoint/2010/main" val="115428535"/>
      </p:ext>
    </p:extLst>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4872" y="107069"/>
            <a:ext cx="6950075" cy="854075"/>
          </a:xfrm>
        </p:spPr>
        <p:txBody>
          <a:bodyPr/>
          <a:lstStyle/>
          <a:p>
            <a:r>
              <a:rPr lang="en-US" dirty="0" smtClean="0"/>
              <a:t>ESDIS DOI Workflow</a:t>
            </a:r>
            <a:endParaRPr lang="en-US" dirty="0"/>
          </a:p>
        </p:txBody>
      </p:sp>
      <p:sp>
        <p:nvSpPr>
          <p:cNvPr id="4" name="Slide Number Placeholder 3"/>
          <p:cNvSpPr>
            <a:spLocks noGrp="1"/>
          </p:cNvSpPr>
          <p:nvPr>
            <p:ph type="sldNum" sz="quarter" idx="10"/>
          </p:nvPr>
        </p:nvSpPr>
        <p:spPr/>
        <p:txBody>
          <a:bodyPr/>
          <a:lstStyle/>
          <a:p>
            <a:fld id="{A893C696-6997-4752-A34F-CA7E851258F2}" type="slidenum">
              <a:rPr lang="en-US" smtClean="0"/>
              <a:pPr/>
              <a:t>4</a:t>
            </a:fld>
            <a:endParaRPr lang="en-US" dirty="0"/>
          </a:p>
        </p:txBody>
      </p:sp>
      <p:grpSp>
        <p:nvGrpSpPr>
          <p:cNvPr id="76" name="Group 75"/>
          <p:cNvGrpSpPr/>
          <p:nvPr/>
        </p:nvGrpSpPr>
        <p:grpSpPr>
          <a:xfrm>
            <a:off x="332407" y="1077579"/>
            <a:ext cx="8471279" cy="5512310"/>
            <a:chOff x="780296" y="-13699"/>
            <a:chExt cx="9622842" cy="6103447"/>
          </a:xfrm>
        </p:grpSpPr>
        <p:sp>
          <p:nvSpPr>
            <p:cNvPr id="77" name="Rectangle 76"/>
            <p:cNvSpPr/>
            <p:nvPr/>
          </p:nvSpPr>
          <p:spPr>
            <a:xfrm>
              <a:off x="1792538" y="2832782"/>
              <a:ext cx="8610600" cy="3256966"/>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p:cNvSpPr/>
            <p:nvPr/>
          </p:nvSpPr>
          <p:spPr>
            <a:xfrm>
              <a:off x="1785952" y="-13699"/>
              <a:ext cx="8610600" cy="2712957"/>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TextBox 78"/>
            <p:cNvSpPr txBox="1"/>
            <p:nvPr/>
          </p:nvSpPr>
          <p:spPr>
            <a:xfrm>
              <a:off x="4730833" y="2972201"/>
              <a:ext cx="3978327" cy="374860"/>
            </a:xfrm>
            <a:prstGeom prst="rect">
              <a:avLst/>
            </a:prstGeom>
            <a:solidFill>
              <a:srgbClr val="FFC000"/>
            </a:solidFill>
            <a:ln w="19050">
              <a:solidFill>
                <a:schemeClr val="tx1"/>
              </a:solidFill>
            </a:ln>
          </p:spPr>
          <p:txBody>
            <a:bodyPr wrap="square" rtlCol="0">
              <a:spAutoFit/>
            </a:bodyPr>
            <a:lstStyle/>
            <a:p>
              <a:pPr algn="ctr"/>
              <a:r>
                <a:rPr lang="en-US" sz="1600" dirty="0" smtClean="0"/>
                <a:t>Step 5: Review of DOI Information</a:t>
              </a:r>
            </a:p>
          </p:txBody>
        </p:sp>
        <p:sp>
          <p:nvSpPr>
            <p:cNvPr id="80" name="TextBox 79"/>
            <p:cNvSpPr txBox="1"/>
            <p:nvPr/>
          </p:nvSpPr>
          <p:spPr>
            <a:xfrm>
              <a:off x="7410488" y="4520797"/>
              <a:ext cx="2930404" cy="932824"/>
            </a:xfrm>
            <a:prstGeom prst="rect">
              <a:avLst/>
            </a:prstGeom>
            <a:solidFill>
              <a:srgbClr val="C0504D"/>
            </a:solidFill>
            <a:ln w="19050">
              <a:solidFill>
                <a:schemeClr val="tx1"/>
              </a:solidFill>
            </a:ln>
          </p:spPr>
          <p:txBody>
            <a:bodyPr wrap="square" rtlCol="0">
              <a:spAutoFit/>
            </a:bodyPr>
            <a:lstStyle/>
            <a:p>
              <a:pPr algn="ctr"/>
              <a:r>
                <a:rPr lang="en-US" sz="1600" dirty="0" smtClean="0"/>
                <a:t>Step 7: Reserve/Register/Update DOI Information</a:t>
              </a:r>
              <a:endParaRPr lang="en-US" sz="1600" dirty="0"/>
            </a:p>
          </p:txBody>
        </p:sp>
        <p:sp>
          <p:nvSpPr>
            <p:cNvPr id="81" name="TextBox 80"/>
            <p:cNvSpPr txBox="1"/>
            <p:nvPr/>
          </p:nvSpPr>
          <p:spPr>
            <a:xfrm>
              <a:off x="2001471" y="290441"/>
              <a:ext cx="3995471" cy="749721"/>
            </a:xfrm>
            <a:prstGeom prst="rect">
              <a:avLst/>
            </a:prstGeom>
            <a:solidFill>
              <a:schemeClr val="bg2">
                <a:lumMod val="90000"/>
              </a:schemeClr>
            </a:solidFill>
            <a:ln w="19050">
              <a:solidFill>
                <a:schemeClr val="tx1"/>
              </a:solidFill>
            </a:ln>
          </p:spPr>
          <p:txBody>
            <a:bodyPr wrap="square" rtlCol="0">
              <a:spAutoFit/>
            </a:bodyPr>
            <a:lstStyle/>
            <a:p>
              <a:pPr algn="ctr"/>
              <a:r>
                <a:rPr lang="en-US" sz="1400" dirty="0" smtClean="0"/>
                <a:t>Step 1: Visit ESDIS DOI wiki Website</a:t>
              </a:r>
            </a:p>
            <a:p>
              <a:pPr algn="ctr"/>
              <a:r>
                <a:rPr lang="en-US" sz="1200" dirty="0"/>
                <a:t>(https://wiki.earthdata.nasa.gov/display/DOIsforEOSDIS</a:t>
              </a:r>
              <a:r>
                <a:rPr lang="en-US" sz="1200" dirty="0" smtClean="0"/>
                <a:t>/)</a:t>
              </a:r>
            </a:p>
          </p:txBody>
        </p:sp>
        <p:sp>
          <p:nvSpPr>
            <p:cNvPr id="82" name="TextBox 81"/>
            <p:cNvSpPr txBox="1"/>
            <p:nvPr/>
          </p:nvSpPr>
          <p:spPr>
            <a:xfrm>
              <a:off x="1914269" y="1450767"/>
              <a:ext cx="3914792" cy="749721"/>
            </a:xfrm>
            <a:prstGeom prst="rect">
              <a:avLst/>
            </a:prstGeom>
            <a:solidFill>
              <a:schemeClr val="bg2">
                <a:lumMod val="90000"/>
              </a:schemeClr>
            </a:solidFill>
            <a:ln w="19050">
              <a:solidFill>
                <a:schemeClr val="tx1"/>
              </a:solidFill>
            </a:ln>
          </p:spPr>
          <p:txBody>
            <a:bodyPr wrap="square" rtlCol="0">
              <a:spAutoFit/>
            </a:bodyPr>
            <a:lstStyle/>
            <a:p>
              <a:pPr algn="ctr"/>
              <a:r>
                <a:rPr lang="en-US" sz="1400" dirty="0" smtClean="0"/>
                <a:t>Step 2: Download DOI Submission Form </a:t>
              </a:r>
              <a:r>
                <a:rPr lang="en-US" sz="1200" dirty="0" smtClean="0"/>
                <a:t>(https</a:t>
              </a:r>
              <a:r>
                <a:rPr lang="en-US" sz="1200" dirty="0"/>
                <a:t>://wiki.earthdata.nasa.gov/display/DOIsforEOSDIS/DOI+Submission+Form</a:t>
              </a:r>
              <a:r>
                <a:rPr lang="en-US" sz="1200" dirty="0" smtClean="0"/>
                <a:t>/)</a:t>
              </a:r>
            </a:p>
          </p:txBody>
        </p:sp>
        <p:sp>
          <p:nvSpPr>
            <p:cNvPr id="83" name="TextBox 82"/>
            <p:cNvSpPr txBox="1"/>
            <p:nvPr/>
          </p:nvSpPr>
          <p:spPr>
            <a:xfrm>
              <a:off x="7214838" y="210574"/>
              <a:ext cx="2581056" cy="783799"/>
            </a:xfrm>
            <a:prstGeom prst="rect">
              <a:avLst/>
            </a:prstGeom>
            <a:solidFill>
              <a:schemeClr val="bg2">
                <a:lumMod val="90000"/>
              </a:schemeClr>
            </a:solidFill>
            <a:ln w="19050">
              <a:solidFill>
                <a:schemeClr val="tx1"/>
              </a:solidFill>
            </a:ln>
          </p:spPr>
          <p:txBody>
            <a:bodyPr wrap="square" rtlCol="0">
              <a:spAutoFit/>
            </a:bodyPr>
            <a:lstStyle/>
            <a:p>
              <a:pPr algn="ctr"/>
              <a:r>
                <a:rPr lang="en-US" sz="1400" dirty="0" smtClean="0"/>
                <a:t>Step 3: Fill the New/Update Form</a:t>
              </a:r>
            </a:p>
            <a:p>
              <a:pPr algn="ctr"/>
              <a:r>
                <a:rPr lang="en-US" sz="1200" dirty="0" smtClean="0"/>
                <a:t>(check examples on the wiki)</a:t>
              </a:r>
            </a:p>
          </p:txBody>
        </p:sp>
        <p:sp>
          <p:nvSpPr>
            <p:cNvPr id="84" name="TextBox 83"/>
            <p:cNvSpPr txBox="1"/>
            <p:nvPr/>
          </p:nvSpPr>
          <p:spPr>
            <a:xfrm>
              <a:off x="6857780" y="1421433"/>
              <a:ext cx="3194584" cy="553998"/>
            </a:xfrm>
            <a:prstGeom prst="rect">
              <a:avLst/>
            </a:prstGeom>
            <a:solidFill>
              <a:schemeClr val="bg2">
                <a:lumMod val="90000"/>
              </a:schemeClr>
            </a:solidFill>
            <a:ln w="19050">
              <a:solidFill>
                <a:schemeClr val="tx1"/>
              </a:solidFill>
            </a:ln>
          </p:spPr>
          <p:txBody>
            <a:bodyPr wrap="square" rtlCol="0">
              <a:spAutoFit/>
            </a:bodyPr>
            <a:lstStyle/>
            <a:p>
              <a:pPr algn="ctr"/>
              <a:r>
                <a:rPr lang="en-US" sz="1400" dirty="0" smtClean="0"/>
                <a:t>Step </a:t>
              </a:r>
              <a:r>
                <a:rPr lang="en-US" sz="1400" dirty="0"/>
                <a:t>4</a:t>
              </a:r>
              <a:r>
                <a:rPr lang="en-US" sz="1400" dirty="0" smtClean="0"/>
                <a:t>: Submit Form to ESDIS</a:t>
              </a:r>
            </a:p>
            <a:p>
              <a:pPr algn="ctr"/>
              <a:r>
                <a:rPr lang="en-US" sz="1200" dirty="0" smtClean="0"/>
                <a:t>(ESDIS Contact Team)</a:t>
              </a:r>
            </a:p>
          </p:txBody>
        </p:sp>
        <p:sp>
          <p:nvSpPr>
            <p:cNvPr id="85" name="TextBox 84"/>
            <p:cNvSpPr txBox="1"/>
            <p:nvPr/>
          </p:nvSpPr>
          <p:spPr>
            <a:xfrm>
              <a:off x="4679099" y="3649608"/>
              <a:ext cx="3978327" cy="374860"/>
            </a:xfrm>
            <a:prstGeom prst="rect">
              <a:avLst/>
            </a:prstGeom>
            <a:solidFill>
              <a:srgbClr val="FFC000"/>
            </a:solidFill>
            <a:ln w="19050">
              <a:solidFill>
                <a:schemeClr val="tx1"/>
              </a:solidFill>
            </a:ln>
          </p:spPr>
          <p:txBody>
            <a:bodyPr wrap="square" rtlCol="0">
              <a:spAutoFit/>
            </a:bodyPr>
            <a:lstStyle/>
            <a:p>
              <a:pPr algn="ctr"/>
              <a:r>
                <a:rPr lang="en-US" sz="1600" dirty="0" smtClean="0"/>
                <a:t>Step </a:t>
              </a:r>
              <a:r>
                <a:rPr lang="en-US" sz="1600" dirty="0"/>
                <a:t>6</a:t>
              </a:r>
              <a:r>
                <a:rPr lang="en-US" sz="1600" dirty="0" smtClean="0"/>
                <a:t>: Process DOI Information</a:t>
              </a:r>
            </a:p>
          </p:txBody>
        </p:sp>
        <p:sp>
          <p:nvSpPr>
            <p:cNvPr id="86" name="TextBox 85"/>
            <p:cNvSpPr txBox="1"/>
            <p:nvPr/>
          </p:nvSpPr>
          <p:spPr>
            <a:xfrm>
              <a:off x="2119482" y="2967035"/>
              <a:ext cx="1643392" cy="817878"/>
            </a:xfrm>
            <a:prstGeom prst="rect">
              <a:avLst/>
            </a:prstGeom>
            <a:solidFill>
              <a:srgbClr val="FFC000"/>
            </a:solidFill>
            <a:ln w="19050">
              <a:solidFill>
                <a:schemeClr val="tx1"/>
              </a:solidFill>
            </a:ln>
          </p:spPr>
          <p:txBody>
            <a:bodyPr wrap="square" rtlCol="0">
              <a:spAutoFit/>
            </a:bodyPr>
            <a:lstStyle/>
            <a:p>
              <a:pPr algn="ctr"/>
              <a:r>
                <a:rPr lang="en-US" sz="1400" dirty="0" smtClean="0"/>
                <a:t>Communicate Information to the Provider</a:t>
              </a:r>
            </a:p>
          </p:txBody>
        </p:sp>
        <p:sp>
          <p:nvSpPr>
            <p:cNvPr id="87" name="TextBox 86"/>
            <p:cNvSpPr txBox="1"/>
            <p:nvPr/>
          </p:nvSpPr>
          <p:spPr>
            <a:xfrm>
              <a:off x="4313171" y="4874292"/>
              <a:ext cx="2695428" cy="579330"/>
            </a:xfrm>
            <a:prstGeom prst="rect">
              <a:avLst/>
            </a:prstGeom>
            <a:solidFill>
              <a:srgbClr val="FFC000"/>
            </a:solidFill>
            <a:ln w="19050">
              <a:solidFill>
                <a:schemeClr val="tx1"/>
              </a:solidFill>
            </a:ln>
          </p:spPr>
          <p:txBody>
            <a:bodyPr wrap="square" rtlCol="0">
              <a:spAutoFit/>
            </a:bodyPr>
            <a:lstStyle/>
            <a:p>
              <a:pPr algn="ctr"/>
              <a:r>
                <a:rPr lang="en-US" sz="1400" dirty="0" smtClean="0"/>
                <a:t>Step </a:t>
              </a:r>
              <a:r>
                <a:rPr lang="en-US" sz="1400" dirty="0"/>
                <a:t>8</a:t>
              </a:r>
              <a:r>
                <a:rPr lang="en-US" sz="1400" dirty="0" smtClean="0"/>
                <a:t>: Post Information on the ESDIS wiki website</a:t>
              </a:r>
            </a:p>
          </p:txBody>
        </p:sp>
        <p:cxnSp>
          <p:nvCxnSpPr>
            <p:cNvPr id="88" name="Elbow Connector 87"/>
            <p:cNvCxnSpPr/>
            <p:nvPr/>
          </p:nvCxnSpPr>
          <p:spPr>
            <a:xfrm rot="10800000">
              <a:off x="3287478" y="3875281"/>
              <a:ext cx="4123011" cy="675643"/>
            </a:xfrm>
            <a:prstGeom prst="bentConnector3">
              <a:avLst>
                <a:gd name="adj1" fmla="val 99795"/>
              </a:avLst>
            </a:prstGeom>
            <a:ln w="50800" cmpd="sng">
              <a:tailEnd type="triangle"/>
            </a:ln>
          </p:spPr>
          <p:style>
            <a:lnRef idx="1">
              <a:schemeClr val="accent1"/>
            </a:lnRef>
            <a:fillRef idx="0">
              <a:schemeClr val="accent1"/>
            </a:fillRef>
            <a:effectRef idx="0">
              <a:schemeClr val="accent1"/>
            </a:effectRef>
            <a:fontRef idx="minor">
              <a:schemeClr val="tx1"/>
            </a:fontRef>
          </p:style>
        </p:cxnSp>
        <p:cxnSp>
          <p:nvCxnSpPr>
            <p:cNvPr id="89" name="Elbow Connector 88"/>
            <p:cNvCxnSpPr/>
            <p:nvPr/>
          </p:nvCxnSpPr>
          <p:spPr>
            <a:xfrm rot="10800000">
              <a:off x="1566950" y="4011557"/>
              <a:ext cx="2682105" cy="1230523"/>
            </a:xfrm>
            <a:prstGeom prst="bentConnector3">
              <a:avLst>
                <a:gd name="adj1" fmla="val 49402"/>
              </a:avLst>
            </a:prstGeom>
            <a:ln w="50800" cmpd="sng">
              <a:tailEnd type="triangle"/>
            </a:ln>
          </p:spPr>
          <p:style>
            <a:lnRef idx="1">
              <a:schemeClr val="accent1"/>
            </a:lnRef>
            <a:fillRef idx="0">
              <a:schemeClr val="accent1"/>
            </a:fillRef>
            <a:effectRef idx="0">
              <a:schemeClr val="accent1"/>
            </a:effectRef>
            <a:fontRef idx="minor">
              <a:schemeClr val="tx1"/>
            </a:fontRef>
          </p:style>
        </p:cxnSp>
        <p:cxnSp>
          <p:nvCxnSpPr>
            <p:cNvPr id="90" name="Elbow Connector 89"/>
            <p:cNvCxnSpPr>
              <a:stCxn id="79" idx="1"/>
            </p:cNvCxnSpPr>
            <p:nvPr/>
          </p:nvCxnSpPr>
          <p:spPr>
            <a:xfrm rot="10800000">
              <a:off x="3760054" y="3153869"/>
              <a:ext cx="970779" cy="5762"/>
            </a:xfrm>
            <a:prstGeom prst="bentConnector3">
              <a:avLst>
                <a:gd name="adj1" fmla="val 50000"/>
              </a:avLst>
            </a:prstGeom>
            <a:ln w="50800" cmpd="sng">
              <a:tailEnd type="triangle"/>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a:stCxn id="79" idx="2"/>
            </p:cNvCxnSpPr>
            <p:nvPr/>
          </p:nvCxnSpPr>
          <p:spPr>
            <a:xfrm>
              <a:off x="6719996" y="3347061"/>
              <a:ext cx="6240" cy="323852"/>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92" name="Straight Arrow Connector 91"/>
            <p:cNvCxnSpPr/>
            <p:nvPr/>
          </p:nvCxnSpPr>
          <p:spPr>
            <a:xfrm>
              <a:off x="8289353" y="4055869"/>
              <a:ext cx="4877" cy="433680"/>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p:nvPr/>
          </p:nvCxnSpPr>
          <p:spPr>
            <a:xfrm flipH="1" flipV="1">
              <a:off x="7005755" y="5008301"/>
              <a:ext cx="459040" cy="13240"/>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a:off x="3855636" y="1031930"/>
              <a:ext cx="0" cy="325090"/>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p:nvPr/>
          </p:nvCxnSpPr>
          <p:spPr>
            <a:xfrm>
              <a:off x="8253179" y="1017803"/>
              <a:ext cx="0" cy="403630"/>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96" name="Straight Arrow Connector 95"/>
            <p:cNvCxnSpPr>
              <a:endCxn id="83" idx="1"/>
            </p:cNvCxnSpPr>
            <p:nvPr/>
          </p:nvCxnSpPr>
          <p:spPr>
            <a:xfrm flipV="1">
              <a:off x="5829061" y="602474"/>
              <a:ext cx="1385777" cy="1062812"/>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97" name="Elbow Connector 96"/>
            <p:cNvCxnSpPr/>
            <p:nvPr/>
          </p:nvCxnSpPr>
          <p:spPr>
            <a:xfrm rot="10800000">
              <a:off x="3716618" y="3768601"/>
              <a:ext cx="970780" cy="2998"/>
            </a:xfrm>
            <a:prstGeom prst="bentConnector3">
              <a:avLst>
                <a:gd name="adj1" fmla="val 50000"/>
              </a:avLst>
            </a:prstGeom>
            <a:ln w="50800" cmpd="sng">
              <a:tailEnd type="triangle"/>
            </a:ln>
          </p:spPr>
          <p:style>
            <a:lnRef idx="1">
              <a:schemeClr val="accent1"/>
            </a:lnRef>
            <a:fillRef idx="0">
              <a:schemeClr val="accent1"/>
            </a:fillRef>
            <a:effectRef idx="0">
              <a:schemeClr val="accent1"/>
            </a:effectRef>
            <a:fontRef idx="minor">
              <a:schemeClr val="tx1"/>
            </a:fontRef>
          </p:style>
        </p:cxnSp>
        <p:sp>
          <p:nvSpPr>
            <p:cNvPr id="98" name="Rectangle 97"/>
            <p:cNvSpPr/>
            <p:nvPr/>
          </p:nvSpPr>
          <p:spPr>
            <a:xfrm>
              <a:off x="3760283" y="5534336"/>
              <a:ext cx="4803927" cy="511174"/>
            </a:xfrm>
            <a:prstGeom prst="rect">
              <a:avLst/>
            </a:prstGeom>
          </p:spPr>
          <p:txBody>
            <a:bodyPr wrap="none">
              <a:spAutoFit/>
            </a:bodyPr>
            <a:lstStyle/>
            <a:p>
              <a:r>
                <a:rPr lang="en-US" sz="2400" b="1" dirty="0" smtClean="0">
                  <a:solidFill>
                    <a:srgbClr val="0070C0"/>
                  </a:solidFill>
                  <a:latin typeface="Times New Roman" pitchFamily="18" charset="0"/>
                  <a:cs typeface="Times New Roman" pitchFamily="18" charset="0"/>
                </a:rPr>
                <a:t>ESDIS DOI Registration Team</a:t>
              </a:r>
              <a:endParaRPr lang="en-US" sz="2400" dirty="0"/>
            </a:p>
          </p:txBody>
        </p:sp>
        <p:sp>
          <p:nvSpPr>
            <p:cNvPr id="99" name="Rectangle 98"/>
            <p:cNvSpPr/>
            <p:nvPr/>
          </p:nvSpPr>
          <p:spPr>
            <a:xfrm>
              <a:off x="4352868" y="2213882"/>
              <a:ext cx="3653510" cy="511174"/>
            </a:xfrm>
            <a:prstGeom prst="rect">
              <a:avLst/>
            </a:prstGeom>
          </p:spPr>
          <p:txBody>
            <a:bodyPr wrap="none">
              <a:spAutoFit/>
            </a:bodyPr>
            <a:lstStyle/>
            <a:p>
              <a:r>
                <a:rPr lang="en-US" sz="2400" b="1" dirty="0" smtClean="0">
                  <a:solidFill>
                    <a:schemeClr val="bg1"/>
                  </a:solidFill>
                  <a:latin typeface="Times New Roman" pitchFamily="18" charset="0"/>
                  <a:cs typeface="Times New Roman" pitchFamily="18" charset="0"/>
                </a:rPr>
                <a:t>Data Provider (DAAC)</a:t>
              </a:r>
              <a:endParaRPr lang="en-US" sz="2400" dirty="0">
                <a:solidFill>
                  <a:schemeClr val="bg1"/>
                </a:solidFill>
              </a:endParaRPr>
            </a:p>
          </p:txBody>
        </p:sp>
        <p:cxnSp>
          <p:nvCxnSpPr>
            <p:cNvPr id="100" name="Straight Arrow Connector 99"/>
            <p:cNvCxnSpPr>
              <a:stCxn id="84" idx="2"/>
            </p:cNvCxnSpPr>
            <p:nvPr/>
          </p:nvCxnSpPr>
          <p:spPr>
            <a:xfrm flipH="1">
              <a:off x="8338789" y="1975431"/>
              <a:ext cx="116284" cy="880203"/>
            </a:xfrm>
            <a:prstGeom prst="straightConnector1">
              <a:avLst/>
            </a:prstGeom>
            <a:ln w="508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p:nvPr/>
          </p:nvCxnSpPr>
          <p:spPr>
            <a:xfrm flipH="1" flipV="1">
              <a:off x="2871222" y="2699259"/>
              <a:ext cx="16028" cy="234364"/>
            </a:xfrm>
            <a:prstGeom prst="straightConnector1">
              <a:avLst/>
            </a:pr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2" name="Rectangle 101"/>
            <p:cNvSpPr/>
            <p:nvPr/>
          </p:nvSpPr>
          <p:spPr>
            <a:xfrm rot="16200000">
              <a:off x="-255129" y="4002460"/>
              <a:ext cx="2840001" cy="769152"/>
            </a:xfrm>
            <a:prstGeom prst="rect">
              <a:avLst/>
            </a:prstGeom>
            <a:ln w="15875">
              <a:solidFill>
                <a:schemeClr val="tx1"/>
              </a:solidFill>
            </a:ln>
          </p:spPr>
          <p:txBody>
            <a:bodyPr wrap="square">
              <a:spAutoFit/>
            </a:bodyPr>
            <a:lstStyle/>
            <a:p>
              <a:pPr algn="ctr"/>
              <a:r>
                <a:rPr lang="en-US" b="1" dirty="0">
                  <a:solidFill>
                    <a:srgbClr val="0070C0"/>
                  </a:solidFill>
                  <a:latin typeface="Times New Roman" pitchFamily="18" charset="0"/>
                  <a:cs typeface="Times New Roman" pitchFamily="18" charset="0"/>
                </a:rPr>
                <a:t>Process fully automated </a:t>
              </a:r>
              <a:r>
                <a:rPr lang="en-US" b="1" dirty="0" smtClean="0">
                  <a:solidFill>
                    <a:srgbClr val="0070C0"/>
                  </a:solidFill>
                  <a:latin typeface="Times New Roman" pitchFamily="18" charset="0"/>
                  <a:cs typeface="Times New Roman" pitchFamily="18" charset="0"/>
                </a:rPr>
                <a:t>(manual </a:t>
              </a:r>
              <a:r>
                <a:rPr lang="en-US" b="1" dirty="0">
                  <a:solidFill>
                    <a:srgbClr val="0070C0"/>
                  </a:solidFill>
                  <a:latin typeface="Times New Roman" pitchFamily="18" charset="0"/>
                  <a:cs typeface="Times New Roman" pitchFamily="18" charset="0"/>
                </a:rPr>
                <a:t>review</a:t>
              </a:r>
              <a:r>
                <a:rPr lang="en-US" sz="2000" b="1" dirty="0">
                  <a:solidFill>
                    <a:srgbClr val="0070C0"/>
                  </a:solidFill>
                  <a:latin typeface="Times New Roman" pitchFamily="18" charset="0"/>
                  <a:cs typeface="Times New Roman" pitchFamily="18" charset="0"/>
                </a:rPr>
                <a:t>)</a:t>
              </a:r>
            </a:p>
          </p:txBody>
        </p:sp>
      </p:grpSp>
    </p:spTree>
    <p:extLst>
      <p:ext uri="{BB962C8B-B14F-4D97-AF65-F5344CB8AC3E}">
        <p14:creationId xmlns:p14="http://schemas.microsoft.com/office/powerpoint/2010/main" val="2578479487"/>
      </p:ext>
    </p:extLst>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a:t>
            </a:r>
            <a:r>
              <a:rPr lang="en-US" dirty="0" smtClean="0"/>
              <a:t>ASA ESDIS DOI Working Group</a:t>
            </a:r>
            <a:endParaRPr lang="en-US" dirty="0"/>
          </a:p>
        </p:txBody>
      </p:sp>
      <p:sp>
        <p:nvSpPr>
          <p:cNvPr id="3" name="Content Placeholder 2"/>
          <p:cNvSpPr>
            <a:spLocks noGrp="1"/>
          </p:cNvSpPr>
          <p:nvPr>
            <p:ph sz="quarter" idx="1"/>
          </p:nvPr>
        </p:nvSpPr>
        <p:spPr>
          <a:xfrm>
            <a:off x="636662" y="2614655"/>
            <a:ext cx="8229600" cy="2741972"/>
          </a:xfrm>
        </p:spPr>
        <p:txBody>
          <a:bodyPr>
            <a:normAutofit/>
          </a:bodyPr>
          <a:lstStyle/>
          <a:p>
            <a:r>
              <a:rPr lang="en-US" sz="2800" b="1" dirty="0">
                <a:solidFill>
                  <a:schemeClr val="tx2"/>
                </a:solidFill>
                <a:latin typeface="Arial" pitchFamily="34" charset="0"/>
                <a:cs typeface="Arial" pitchFamily="34" charset="0"/>
              </a:rPr>
              <a:t>DOI Process Review (Implemented)</a:t>
            </a:r>
          </a:p>
          <a:p>
            <a:endParaRPr lang="en-US" sz="2800" dirty="0"/>
          </a:p>
          <a:p>
            <a:r>
              <a:rPr lang="en-US" sz="2800" b="1" dirty="0">
                <a:solidFill>
                  <a:schemeClr val="tx2"/>
                </a:solidFill>
                <a:latin typeface="Arial" pitchFamily="34" charset="0"/>
                <a:cs typeface="Arial" pitchFamily="34" charset="0"/>
              </a:rPr>
              <a:t>DOI Landing Page (Recommendations)</a:t>
            </a:r>
          </a:p>
          <a:p>
            <a:endParaRPr lang="en-US" sz="2800" dirty="0"/>
          </a:p>
          <a:p>
            <a:r>
              <a:rPr lang="en-US" sz="2800" b="1" dirty="0">
                <a:solidFill>
                  <a:schemeClr val="tx2"/>
                </a:solidFill>
                <a:latin typeface="Arial" pitchFamily="34" charset="0"/>
                <a:cs typeface="Arial" pitchFamily="34" charset="0"/>
              </a:rPr>
              <a:t>Citations and Identifiers (Recommendations</a:t>
            </a:r>
            <a:r>
              <a:rPr lang="en-US" b="1" dirty="0">
                <a:solidFill>
                  <a:schemeClr val="tx2"/>
                </a:solidFill>
                <a:latin typeface="Arial" pitchFamily="34" charset="0"/>
                <a:cs typeface="Arial" pitchFamily="34" charset="0"/>
              </a:rPr>
              <a:t>)</a:t>
            </a:r>
            <a:endParaRPr lang="en-US" dirty="0"/>
          </a:p>
        </p:txBody>
      </p:sp>
      <p:sp>
        <p:nvSpPr>
          <p:cNvPr id="4" name="Rectangle 3"/>
          <p:cNvSpPr/>
          <p:nvPr/>
        </p:nvSpPr>
        <p:spPr>
          <a:xfrm>
            <a:off x="432213" y="1455710"/>
            <a:ext cx="8266639" cy="523220"/>
          </a:xfrm>
          <a:prstGeom prst="rect">
            <a:avLst/>
          </a:prstGeom>
        </p:spPr>
        <p:txBody>
          <a:bodyPr wrap="square">
            <a:spAutoFit/>
          </a:bodyPr>
          <a:lstStyle/>
          <a:p>
            <a:pPr algn="ctr"/>
            <a:r>
              <a:rPr lang="en-US" sz="2800" b="1" dirty="0" smtClean="0">
                <a:solidFill>
                  <a:schemeClr val="tx2"/>
                </a:solidFill>
                <a:latin typeface="Arial" pitchFamily="34" charset="0"/>
                <a:cs typeface="Arial" pitchFamily="34" charset="0"/>
              </a:rPr>
              <a:t>DOI Working Group Activities</a:t>
            </a:r>
            <a:endParaRPr lang="en-US" sz="2800" b="1" dirty="0">
              <a:solidFill>
                <a:schemeClr val="tx2"/>
              </a:solidFill>
              <a:latin typeface="Arial" pitchFamily="34" charset="0"/>
              <a:cs typeface="Arial" pitchFamily="34" charset="0"/>
            </a:endParaRPr>
          </a:p>
        </p:txBody>
      </p:sp>
    </p:spTree>
    <p:extLst>
      <p:ext uri="{BB962C8B-B14F-4D97-AF65-F5344CB8AC3E}">
        <p14:creationId xmlns:p14="http://schemas.microsoft.com/office/powerpoint/2010/main" val="1172122672"/>
      </p:ext>
    </p:extLst>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DOI Process Review</a:t>
            </a:r>
            <a:endParaRPr lang="en-US" dirty="0"/>
          </a:p>
        </p:txBody>
      </p:sp>
      <p:pic>
        <p:nvPicPr>
          <p:cNvPr id="5" name="Picture 4"/>
          <p:cNvPicPr>
            <a:picLocks noChangeAspect="1"/>
          </p:cNvPicPr>
          <p:nvPr/>
        </p:nvPicPr>
        <p:blipFill>
          <a:blip r:embed="rId2"/>
          <a:stretch>
            <a:fillRect/>
          </a:stretch>
        </p:blipFill>
        <p:spPr>
          <a:xfrm>
            <a:off x="1475970" y="1161108"/>
            <a:ext cx="6931195" cy="5572002"/>
          </a:xfrm>
          <a:prstGeom prst="rect">
            <a:avLst/>
          </a:prstGeom>
          <a:ln w="38100">
            <a:solidFill>
              <a:schemeClr val="tx1"/>
            </a:solidFill>
          </a:ln>
        </p:spPr>
      </p:pic>
    </p:spTree>
    <p:extLst>
      <p:ext uri="{BB962C8B-B14F-4D97-AF65-F5344CB8AC3E}">
        <p14:creationId xmlns:p14="http://schemas.microsoft.com/office/powerpoint/2010/main" val="3445876744"/>
      </p:ext>
    </p:extLst>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DOI Landing Page</a:t>
            </a:r>
            <a:endParaRPr lang="en-US" dirty="0"/>
          </a:p>
        </p:txBody>
      </p:sp>
      <p:pic>
        <p:nvPicPr>
          <p:cNvPr id="4" name="Picture 3"/>
          <p:cNvPicPr>
            <a:picLocks noChangeAspect="1"/>
          </p:cNvPicPr>
          <p:nvPr/>
        </p:nvPicPr>
        <p:blipFill>
          <a:blip r:embed="rId2"/>
          <a:stretch>
            <a:fillRect/>
          </a:stretch>
        </p:blipFill>
        <p:spPr>
          <a:xfrm>
            <a:off x="1532357" y="1134214"/>
            <a:ext cx="6212175" cy="5548222"/>
          </a:xfrm>
          <a:prstGeom prst="rect">
            <a:avLst/>
          </a:prstGeom>
          <a:ln w="38100">
            <a:solidFill>
              <a:schemeClr val="tx1"/>
            </a:solidFill>
          </a:ln>
        </p:spPr>
      </p:pic>
    </p:spTree>
    <p:extLst>
      <p:ext uri="{BB962C8B-B14F-4D97-AF65-F5344CB8AC3E}">
        <p14:creationId xmlns:p14="http://schemas.microsoft.com/office/powerpoint/2010/main" val="3512573539"/>
      </p:ext>
    </p:extLst>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Citation and Identifiers</a:t>
            </a:r>
            <a:endParaRPr lang="en-US" dirty="0"/>
          </a:p>
        </p:txBody>
      </p:sp>
      <p:sp>
        <p:nvSpPr>
          <p:cNvPr id="5" name="Rectangle 4"/>
          <p:cNvSpPr/>
          <p:nvPr/>
        </p:nvSpPr>
        <p:spPr>
          <a:xfrm>
            <a:off x="1364899" y="1881598"/>
            <a:ext cx="6572900" cy="1938992"/>
          </a:xfrm>
          <a:prstGeom prst="rect">
            <a:avLst/>
          </a:prstGeom>
          <a:ln w="15875">
            <a:solidFill>
              <a:schemeClr val="tx1"/>
            </a:solidFill>
          </a:ln>
        </p:spPr>
        <p:txBody>
          <a:bodyPr wrap="square">
            <a:spAutoFit/>
          </a:bodyPr>
          <a:lstStyle/>
          <a:p>
            <a:pPr marL="342900" indent="-342900">
              <a:buFont typeface="Arial"/>
              <a:buChar char="•"/>
            </a:pPr>
            <a:r>
              <a:rPr lang="en-US" sz="2400" b="1" dirty="0">
                <a:solidFill>
                  <a:srgbClr val="002060"/>
                </a:solidFill>
              </a:rPr>
              <a:t>DOI Field </a:t>
            </a:r>
            <a:r>
              <a:rPr lang="en-US" sz="2400" b="1" dirty="0" smtClean="0">
                <a:solidFill>
                  <a:srgbClr val="002060"/>
                </a:solidFill>
              </a:rPr>
              <a:t>Formatting</a:t>
            </a:r>
          </a:p>
          <a:p>
            <a:pPr marL="342900" indent="-342900">
              <a:buFont typeface="Arial"/>
              <a:buChar char="•"/>
            </a:pPr>
            <a:endParaRPr lang="en-US" sz="2400" b="1" dirty="0" smtClean="0">
              <a:solidFill>
                <a:srgbClr val="002060"/>
              </a:solidFill>
            </a:endParaRPr>
          </a:p>
          <a:p>
            <a:pPr marL="342900" indent="-342900">
              <a:buFont typeface="Arial"/>
              <a:buChar char="•"/>
            </a:pPr>
            <a:r>
              <a:rPr lang="en-US" sz="2400" b="1" dirty="0" smtClean="0">
                <a:solidFill>
                  <a:srgbClr val="002060"/>
                </a:solidFill>
              </a:rPr>
              <a:t>Citations reformatting</a:t>
            </a:r>
          </a:p>
          <a:p>
            <a:pPr marL="342900" indent="-342900">
              <a:buFont typeface="Arial"/>
              <a:buChar char="•"/>
            </a:pPr>
            <a:endParaRPr lang="en-US" sz="2400" b="1" dirty="0">
              <a:solidFill>
                <a:srgbClr val="002060"/>
              </a:solidFill>
            </a:endParaRPr>
          </a:p>
          <a:p>
            <a:pPr marL="342900" indent="-342900">
              <a:buFont typeface="Arial"/>
              <a:buChar char="•"/>
            </a:pPr>
            <a:r>
              <a:rPr lang="en-US" sz="2400" b="1" dirty="0" smtClean="0">
                <a:solidFill>
                  <a:srgbClr val="002060"/>
                </a:solidFill>
              </a:rPr>
              <a:t>Identifiers </a:t>
            </a:r>
            <a:r>
              <a:rPr lang="en-US" sz="2400" b="1" dirty="0">
                <a:solidFill>
                  <a:srgbClr val="002060"/>
                </a:solidFill>
              </a:rPr>
              <a:t>for Non-data Objects: Software</a:t>
            </a:r>
          </a:p>
        </p:txBody>
      </p:sp>
    </p:spTree>
    <p:extLst>
      <p:ext uri="{BB962C8B-B14F-4D97-AF65-F5344CB8AC3E}">
        <p14:creationId xmlns:p14="http://schemas.microsoft.com/office/powerpoint/2010/main" val="1859425324"/>
      </p:ext>
    </p:extLst>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460718" y="1091248"/>
            <a:ext cx="7960253" cy="5766752"/>
          </a:xfrm>
          <a:prstGeom prst="rect">
            <a:avLst/>
          </a:prstGeom>
        </p:spPr>
      </p:pic>
      <p:sp>
        <p:nvSpPr>
          <p:cNvPr id="6" name="Title 1"/>
          <p:cNvSpPr>
            <a:spLocks noGrp="1"/>
          </p:cNvSpPr>
          <p:nvPr>
            <p:ph type="title"/>
          </p:nvPr>
        </p:nvSpPr>
        <p:spPr>
          <a:xfrm>
            <a:off x="1263650" y="36513"/>
            <a:ext cx="6950075" cy="854075"/>
          </a:xfrm>
        </p:spPr>
        <p:txBody>
          <a:bodyPr/>
          <a:lstStyle/>
          <a:p>
            <a:r>
              <a:rPr lang="en-US" dirty="0" smtClean="0"/>
              <a:t>NASA ESDIS DOI Metrics</a:t>
            </a:r>
            <a:endParaRPr lang="en-US" dirty="0"/>
          </a:p>
        </p:txBody>
      </p:sp>
    </p:spTree>
    <p:extLst>
      <p:ext uri="{BB962C8B-B14F-4D97-AF65-F5344CB8AC3E}">
        <p14:creationId xmlns:p14="http://schemas.microsoft.com/office/powerpoint/2010/main" val="2125110767"/>
      </p:ext>
    </p:extLst>
  </p:cSld>
  <p:clrMapOvr>
    <a:masterClrMapping/>
  </p:clrMapOvr>
  <p:transition>
    <p:wipe dir="d"/>
  </p:transition>
  <p:timing>
    <p:tnLst>
      <p:par>
        <p:cTn id="1" dur="indefinite" restart="never" nodeType="tmRoot"/>
      </p:par>
    </p:tnLst>
  </p:timing>
</p:sld>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20780</TotalTime>
  <Words>1130</Words>
  <Application>Microsoft Office PowerPoint</Application>
  <PresentationFormat>On-screen Show (4:3)</PresentationFormat>
  <Paragraphs>189</Paragraphs>
  <Slides>20</Slides>
  <Notes>13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20</vt:i4>
      </vt:variant>
    </vt:vector>
  </HeadingPairs>
  <TitlesOfParts>
    <vt:vector size="30" baseType="lpstr">
      <vt:lpstr>ＭＳ Ｐゴシック</vt:lpstr>
      <vt:lpstr>ＭＳ Ｐゴシック</vt:lpstr>
      <vt:lpstr>Arial</vt:lpstr>
      <vt:lpstr>Calibri</vt:lpstr>
      <vt:lpstr>Garamond</vt:lpstr>
      <vt:lpstr>Times</vt:lpstr>
      <vt:lpstr>Times New Roman</vt:lpstr>
      <vt:lpstr>Wingdings</vt:lpstr>
      <vt:lpstr>ヒラギノ角ゴ Pro W3</vt:lpstr>
      <vt:lpstr>Blank</vt:lpstr>
      <vt:lpstr>PowerPoint Presentation</vt:lpstr>
      <vt:lpstr>DOI Characteristics</vt:lpstr>
      <vt:lpstr>NASA ESDIS DOI Management</vt:lpstr>
      <vt:lpstr>ESDIS DOI Workflow</vt:lpstr>
      <vt:lpstr>NASA ESDIS DOI Working Group</vt:lpstr>
      <vt:lpstr>DOI Process Review</vt:lpstr>
      <vt:lpstr>DOI Landing Page</vt:lpstr>
      <vt:lpstr>Citation and Identifiers</vt:lpstr>
      <vt:lpstr>NASA ESDIS DOI Metrics</vt:lpstr>
      <vt:lpstr>ESDIS DOIs and  Citation of Data Products</vt:lpstr>
      <vt:lpstr>ESDIS DOIs and  Citation of Data Products</vt:lpstr>
      <vt:lpstr>ESDIS DOIs and  Citation of Data Products</vt:lpstr>
      <vt:lpstr>ESDIS DOI Challenges</vt:lpstr>
      <vt:lpstr>Additional Information</vt:lpstr>
      <vt:lpstr>PowerPoint Presentation</vt:lpstr>
      <vt:lpstr>PowerPoint Presentation</vt:lpstr>
      <vt:lpstr>NASA-ESDIS DOI Example</vt:lpstr>
      <vt:lpstr>Identifiers in Product Metadata</vt:lpstr>
      <vt:lpstr>HDF &amp; netCDF Attribute Names</vt:lpstr>
      <vt:lpstr>Member Institute using DataCite: California Digital Library and EZID </vt:lpstr>
    </vt:vector>
  </TitlesOfParts>
  <Company>LMIT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Earth Observing System Data and Information System (EOSDIS)</dc:title>
  <dc:creator>LMIT-ODIN</dc:creator>
  <cp:lastModifiedBy>Lalit Wanchoo</cp:lastModifiedBy>
  <cp:revision>604</cp:revision>
  <cp:lastPrinted>2014-04-16T21:07:08Z</cp:lastPrinted>
  <dcterms:created xsi:type="dcterms:W3CDTF">2011-06-21T16:29:52Z</dcterms:created>
  <dcterms:modified xsi:type="dcterms:W3CDTF">2016-05-16T13:35:05Z</dcterms:modified>
</cp:coreProperties>
</file>