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30"/>
  </p:notesMasterIdLst>
  <p:sldIdLst>
    <p:sldId id="256" r:id="rId20"/>
    <p:sldId id="301" r:id="rId21"/>
    <p:sldId id="291" r:id="rId22"/>
    <p:sldId id="294" r:id="rId23"/>
    <p:sldId id="295" r:id="rId24"/>
    <p:sldId id="296" r:id="rId25"/>
    <p:sldId id="299" r:id="rId26"/>
    <p:sldId id="267" r:id="rId27"/>
    <p:sldId id="300" r:id="rId28"/>
    <p:sldId id="292" r:id="rId2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-240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E37B68-DFA4-4B07-8879-3AD81F98C007}" type="datetime1">
              <a:rPr lang="en-US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956F7A-1F4F-4216-88C5-F855566EA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D82D8A-6FEC-46DA-B392-641F9BFFBED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7519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 dirty="0"/>
              <a:t>Preserving the Scientific Record</a:t>
            </a:r>
            <a:r>
              <a:rPr lang="en-US" sz="1200" dirty="0"/>
              <a:t>: Establishing Relationships with Archives; Version </a:t>
            </a:r>
            <a:r>
              <a:rPr lang="en-US" sz="1200" dirty="0" smtClean="0"/>
              <a:t>1.0</a:t>
            </a:r>
            <a:r>
              <a:rPr lang="en-US" sz="1200" dirty="0"/>
              <a:t>, Reviewed 8/11/12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data/submit.html" TargetMode="External"/><Relationship Id="rId2" Type="http://schemas.openxmlformats.org/officeDocument/2006/relationships/hyperlink" Target="http://www.iris.edu/data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ds.jpl.nasa.gov/tools/archiving.shtml" TargetMode="External"/><Relationship Id="rId5" Type="http://schemas.openxmlformats.org/officeDocument/2006/relationships/hyperlink" Target="http://nssdc.gsfc.nasa.gov/nssdc/submitting_data.html" TargetMode="External"/><Relationship Id="rId4" Type="http://schemas.openxmlformats.org/officeDocument/2006/relationships/hyperlink" Target="http://daac.ornl.gov/PI/pi_info.s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s10606-006-9023-2" TargetMode="External"/><Relationship Id="rId2" Type="http://schemas.openxmlformats.org/officeDocument/2006/relationships/hyperlink" Target="http://dx.doi.org/10.3334/ORNLDAAC/BestPractices-2010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libraries.mit.edu/guides/subjects/data-management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.edu/data/" TargetMode="External"/><Relationship Id="rId7" Type="http://schemas.openxmlformats.org/officeDocument/2006/relationships/hyperlink" Target="http://pds.jpl.nasa.gov/tools/archiving.shtml" TargetMode="External"/><Relationship Id="rId2" Type="http://schemas.openxmlformats.org/officeDocument/2006/relationships/hyperlink" Target="http://libraries.mit.edu/guides/subjects/data-management/evaluat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nssdc.gsfc.nasa.gov/nssdc/submitting_data.html" TargetMode="External"/><Relationship Id="rId5" Type="http://schemas.openxmlformats.org/officeDocument/2006/relationships/hyperlink" Target="http://daac.ornl.gov/PI/pi_info.shtml" TargetMode="External"/><Relationship Id="rId4" Type="http://schemas.openxmlformats.org/officeDocument/2006/relationships/hyperlink" Target="http://nsidc.org/data/submi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smtClean="0"/>
              <a:t>Preserving the Scientific Record: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mtClean="0"/>
              <a:t>Establishing Relationships with Archives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5016500"/>
            <a:ext cx="11861800" cy="31750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Matthew Mayernik	</a:t>
            </a:r>
          </a:p>
          <a:p>
            <a:pPr marL="0" indent="0" eaLnBrk="1" hangingPunct="1"/>
            <a:r>
              <a:rPr lang="en-US" sz="2400" smtClean="0"/>
              <a:t>National Center for Atmospheric Research</a:t>
            </a: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Review 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data management: Managing your data</a:t>
            </a:r>
          </a:p>
          <a:p>
            <a:pPr eaLnBrk="1" hangingPunct="1"/>
            <a:r>
              <a:rPr lang="en-US" smtClean="0"/>
              <a:t>Local data management: Working with your archive organization</a:t>
            </a:r>
          </a:p>
          <a:p>
            <a:pPr eaLnBrk="1" hangingPunct="1"/>
            <a:r>
              <a:rPr lang="en-US" smtClean="0"/>
              <a:t>Preservation strategies: Options for archiving your data</a:t>
            </a:r>
          </a:p>
          <a:p>
            <a:pPr eaLnBrk="1" hangingPunct="1"/>
            <a:r>
              <a:rPr lang="en-US" smtClean="0"/>
              <a:t>Preservation strategies: What data goes into a long-term archive?</a:t>
            </a:r>
          </a:p>
          <a:p>
            <a:pPr eaLnBrk="1" hangingPunct="1"/>
            <a:r>
              <a:rPr lang="en-US" smtClean="0"/>
              <a:t>Preserving the Scientific Record:</a:t>
            </a:r>
          </a:p>
          <a:p>
            <a:pPr lvl="1" eaLnBrk="1" hangingPunct="1"/>
            <a:r>
              <a:rPr lang="en-US" smtClean="0"/>
              <a:t>Establishing Relationships with archives</a:t>
            </a:r>
          </a:p>
          <a:p>
            <a:pPr lvl="1" eaLnBrk="1" hangingPunct="1"/>
            <a:r>
              <a:rPr lang="en-US" smtClean="0"/>
              <a:t>Preserving a Record of Environmental Change</a:t>
            </a:r>
          </a:p>
          <a:p>
            <a:pPr lvl="1" eaLnBrk="1" hangingPunct="1"/>
            <a:r>
              <a:rPr lang="en-US" smtClean="0"/>
              <a:t>Case Study 1 - NSIDC Glacier Photos</a:t>
            </a:r>
          </a:p>
          <a:p>
            <a:pPr lvl="1" eaLnBrk="1" hangingPunct="1"/>
            <a:r>
              <a:rPr lang="en-US" smtClean="0"/>
              <a:t>Case Study 2 - Arctic Temperature Variability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11861800" cy="1397000"/>
          </a:xfrm>
        </p:spPr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About data archives</a:t>
            </a:r>
          </a:p>
          <a:p>
            <a:pPr lvl="1">
              <a:defRPr/>
            </a:pPr>
            <a:r>
              <a:rPr lang="en-US" dirty="0" smtClean="0"/>
              <a:t>Data must be formally archived in order to be understandable and usable over long time periods</a:t>
            </a:r>
          </a:p>
          <a:p>
            <a:pPr lvl="1">
              <a:defRPr/>
            </a:pPr>
            <a:r>
              <a:rPr lang="en-US" dirty="0" smtClean="0"/>
              <a:t>Many data archives exist for particular kinds of data, or for particular institutions</a:t>
            </a:r>
          </a:p>
          <a:p>
            <a:pPr>
              <a:defRPr/>
            </a:pPr>
            <a:r>
              <a:rPr lang="en-US" dirty="0" smtClean="0"/>
              <a:t>Building relationships with archives:</a:t>
            </a:r>
          </a:p>
          <a:p>
            <a:pPr lvl="1">
              <a:defRPr/>
            </a:pPr>
            <a:r>
              <a:rPr lang="en-US" dirty="0" smtClean="0"/>
              <a:t>What data do you have?</a:t>
            </a:r>
          </a:p>
          <a:p>
            <a:pPr lvl="1">
              <a:defRPr/>
            </a:pPr>
            <a:r>
              <a:rPr lang="en-US" dirty="0" smtClean="0"/>
              <a:t>Where will your data go?</a:t>
            </a:r>
          </a:p>
          <a:p>
            <a:pPr lvl="1">
              <a:defRPr/>
            </a:pPr>
            <a:r>
              <a:rPr lang="en-US" dirty="0" smtClean="0"/>
              <a:t>How to get set up with an archive?</a:t>
            </a:r>
          </a:p>
          <a:p>
            <a:pPr marL="0" indent="0">
              <a:buFont typeface="Helvetica Neue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95800"/>
            <a:ext cx="3600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292850" y="9067800"/>
            <a:ext cx="6610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Image: http://www.flickr.com/photos/dullhunk/5436262905/ , </a:t>
            </a:r>
          </a:p>
          <a:p>
            <a:r>
              <a:rPr lang="en-US" sz="1800"/>
              <a:t> http://www.sciencemag.org/content/331/6018.cover-expansion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Data Archives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Archives view data resources as having an extended temporal horizon</a:t>
            </a:r>
          </a:p>
          <a:p>
            <a:pPr lvl="1"/>
            <a:r>
              <a:rPr lang="en-US" smtClean="0"/>
              <a:t>Past: Recovering legacy datasets</a:t>
            </a:r>
          </a:p>
          <a:p>
            <a:pPr lvl="1"/>
            <a:r>
              <a:rPr lang="en-US" smtClean="0"/>
              <a:t>Current: Attending to ongoing data collection</a:t>
            </a:r>
          </a:p>
          <a:p>
            <a:pPr lvl="1"/>
            <a:r>
              <a:rPr lang="en-US" smtClean="0"/>
              <a:t>Future: Designing for flexibility, compatibility, and sustainability of data</a:t>
            </a:r>
          </a:p>
          <a:p>
            <a:r>
              <a:rPr lang="en-US" smtClean="0"/>
              <a:t>Archives have extensive data description requirements</a:t>
            </a:r>
          </a:p>
          <a:p>
            <a:pPr lvl="1"/>
            <a:r>
              <a:rPr lang="en-US" smtClean="0"/>
              <a:t>To enable routine and unforeseen data uses</a:t>
            </a:r>
          </a:p>
          <a:p>
            <a:pPr lvl="1"/>
            <a:r>
              <a:rPr lang="en-US" smtClean="0"/>
              <a:t>To enable maintenance and preservation of data over time</a:t>
            </a:r>
          </a:p>
          <a:p>
            <a:r>
              <a:rPr lang="en-US" smtClean="0"/>
              <a:t>Archives continuously update technology</a:t>
            </a:r>
          </a:p>
          <a:p>
            <a:pPr lvl="1"/>
            <a:r>
              <a:rPr lang="en-US" smtClean="0"/>
              <a:t>Small iterative updates more common than large-scale replacements</a:t>
            </a:r>
          </a:p>
          <a:p>
            <a:r>
              <a:rPr lang="en-US" smtClean="0"/>
              <a:t>Archives are highly collaborative</a:t>
            </a:r>
          </a:p>
          <a:p>
            <a:pPr lvl="1"/>
            <a:r>
              <a:rPr lang="en-US" smtClean="0"/>
              <a:t>Work with scientists to ingest and document data</a:t>
            </a:r>
          </a:p>
          <a:p>
            <a:pPr lvl="1"/>
            <a:r>
              <a:rPr lang="en-US" smtClean="0"/>
              <a:t>Work with other archives to share capacity and knowledge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Relationships With Archives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What data do you have?</a:t>
            </a:r>
          </a:p>
          <a:p>
            <a:r>
              <a:rPr lang="en-US" sz="3600" smtClean="0"/>
              <a:t>Where will the data go?</a:t>
            </a:r>
          </a:p>
          <a:p>
            <a:r>
              <a:rPr lang="en-US" sz="3600" smtClean="0"/>
              <a:t>How to get set up with an archive?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5800" y="4495800"/>
            <a:ext cx="6877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3257550" y="9380538"/>
            <a:ext cx="635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Image: http://www.flickr.com/photos/kevinkrejci/6259499293/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data do you have?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35000" y="2324100"/>
            <a:ext cx="11861800" cy="6896100"/>
          </a:xfrm>
        </p:spPr>
        <p:txBody>
          <a:bodyPr/>
          <a:lstStyle/>
          <a:p>
            <a:r>
              <a:rPr lang="en-US" sz="3600" smtClean="0"/>
              <a:t>What type of data will be produced? Ex. numerical data, image data, text sequences or modeling data? </a:t>
            </a:r>
          </a:p>
          <a:p>
            <a:r>
              <a:rPr lang="en-US" sz="3600" smtClean="0"/>
              <a:t>How much data, and at what growth rate? Are you gathering data by hand or using instrumentation that is able to capture a lot of data at once? Will there be more data as time goes on? If so, you will need to plan for growth. </a:t>
            </a:r>
          </a:p>
          <a:p>
            <a:r>
              <a:rPr lang="en-US" sz="3600" smtClean="0"/>
              <a:t>Will the data change frequently? Keeping track of rapidly changing datasets can be a challenge, so it's imperative you begin with a plan that will carry you through the data management process. </a:t>
            </a:r>
          </a:p>
          <a:p>
            <a:endParaRPr lang="en-US" sz="3600" smtClean="0"/>
          </a:p>
          <a:p>
            <a:pPr>
              <a:buFont typeface="Helvetica Neue" charset="0"/>
              <a:buNone/>
            </a:pPr>
            <a:r>
              <a:rPr lang="en-US" sz="1400" smtClean="0"/>
              <a:t>From MIT Libraries, “Evaluate Your Data Needs,” http://libraries.mit.edu/guides/subjects/data-management/evaluate.html</a:t>
            </a:r>
          </a:p>
          <a:p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will your data go?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Who is your audience for the data? How will they use them? This will tell you how to structure the data and where to distribute the data. </a:t>
            </a:r>
          </a:p>
          <a:p>
            <a:r>
              <a:rPr lang="en-US" sz="3200" dirty="0" smtClean="0"/>
              <a:t>Who controls the data </a:t>
            </a:r>
            <a:r>
              <a:rPr lang="en-US" sz="3200" dirty="0" smtClean="0"/>
              <a:t>(PI, student, lab, institution, </a:t>
            </a:r>
            <a:r>
              <a:rPr lang="en-US" sz="3200" smtClean="0"/>
              <a:t>funder) </a:t>
            </a:r>
            <a:r>
              <a:rPr lang="en-US" sz="3200" smtClean="0"/>
              <a:t>and </a:t>
            </a:r>
            <a:r>
              <a:rPr lang="en-US" sz="3200" dirty="0" smtClean="0"/>
              <a:t>do any open data mandates exist? </a:t>
            </a:r>
            <a:r>
              <a:rPr lang="en-US" sz="3200" dirty="0" smtClean="0"/>
              <a:t>Before you spend a lot of time figuring out where to submit your data, you need to know if you have the authority to submit the data at </a:t>
            </a:r>
            <a:r>
              <a:rPr lang="en-US" sz="3200" dirty="0" smtClean="0"/>
              <a:t>all, and if your funder has any specific open data mandates or requirements that must be met.</a:t>
            </a:r>
            <a:endParaRPr lang="en-US" sz="3200" dirty="0" smtClean="0"/>
          </a:p>
          <a:p>
            <a:r>
              <a:rPr lang="en-US" sz="3200" dirty="0" smtClean="0"/>
              <a:t>How long should the data be retained? Ex. 3-5 years, 10-20 years, permanently? Not all data </a:t>
            </a:r>
            <a:r>
              <a:rPr lang="en-US" sz="3200" dirty="0" smtClean="0"/>
              <a:t>need </a:t>
            </a:r>
            <a:r>
              <a:rPr lang="en-US" sz="3200" dirty="0" smtClean="0"/>
              <a:t>to be retained indefinitely. Look at archives’ data policies for retention options and requirements.</a:t>
            </a:r>
          </a:p>
          <a:p>
            <a:pPr>
              <a:buFont typeface="Helvetica Neue" charset="0"/>
              <a:buNone/>
            </a:pPr>
            <a:endParaRPr lang="en-US" sz="1400" dirty="0" smtClean="0"/>
          </a:p>
          <a:p>
            <a:pPr>
              <a:buFont typeface="Helvetica Neue" charset="0"/>
              <a:buNone/>
            </a:pPr>
            <a:endParaRPr lang="en-US" sz="1400" dirty="0" smtClean="0"/>
          </a:p>
          <a:p>
            <a:pPr>
              <a:buFont typeface="Helvetica Neue" charset="0"/>
              <a:buNone/>
            </a:pPr>
            <a:r>
              <a:rPr lang="en-US" sz="1400" dirty="0" smtClean="0"/>
              <a:t>From MIT Libraries, “Evaluate Your Data Needs,” http://libraries.mit.edu/guides/subjects/data-management/evaluate.html</a:t>
            </a:r>
          </a:p>
          <a:p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get set up with an archive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r>
              <a:rPr lang="en-US" sz="3600" smtClean="0"/>
              <a:t>Look at an archive’s data submission policies/procedures. Example procedures are:</a:t>
            </a:r>
          </a:p>
          <a:p>
            <a:pPr lvl="1"/>
            <a:r>
              <a:rPr lang="en-US" sz="2400" smtClean="0"/>
              <a:t>Incorporated Research Institutions for Seismology: </a:t>
            </a:r>
            <a:r>
              <a:rPr lang="en-US" sz="2400" smtClean="0">
                <a:hlinkClick r:id="rId2"/>
              </a:rPr>
              <a:t>http://www.iris.edu/data/#submit_data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National Snow and Ice Data Center:                       </a:t>
            </a:r>
            <a:r>
              <a:rPr lang="en-US" sz="2400" smtClean="0">
                <a:hlinkClick r:id="rId3"/>
              </a:rPr>
              <a:t>http://nsidc.org/data/submit.html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Oak Ridge National Lab DAAC for Biogeochemical Dynamics: </a:t>
            </a:r>
            <a:r>
              <a:rPr lang="en-US" sz="2400" smtClean="0">
                <a:hlinkClick r:id="rId4"/>
              </a:rPr>
              <a:t>http://daac.ornl.gov/PI/pi_info.shtml</a:t>
            </a:r>
            <a:r>
              <a:rPr lang="en-US" sz="2400" smtClean="0"/>
              <a:t>  </a:t>
            </a:r>
          </a:p>
          <a:p>
            <a:pPr lvl="1"/>
            <a:r>
              <a:rPr lang="en-US" sz="2400" smtClean="0"/>
              <a:t>National Space Science Data Center: </a:t>
            </a:r>
            <a:r>
              <a:rPr lang="en-US" sz="2400" smtClean="0">
                <a:hlinkClick r:id="rId5"/>
              </a:rPr>
              <a:t>http://nssdc.gsfc.nasa.gov/nssdc/submitting_data.html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NASA Planetary Data System:              </a:t>
            </a:r>
            <a:r>
              <a:rPr lang="en-US" sz="2400" smtClean="0">
                <a:hlinkClick r:id="rId6"/>
              </a:rPr>
              <a:t>http://pds.jpl.nasa.gov/tools/archiving.shtml</a:t>
            </a:r>
            <a:r>
              <a:rPr lang="en-US" sz="2400" smtClean="0"/>
              <a:t> </a:t>
            </a:r>
          </a:p>
          <a:p>
            <a:r>
              <a:rPr lang="en-US" sz="3600" smtClean="0"/>
              <a:t>Contact the data archive. Most archives will work with you directly to submit data, as long as the data are within their scope.</a:t>
            </a:r>
          </a:p>
          <a:p>
            <a:pPr>
              <a:buFont typeface="Helvetica Neue" charset="0"/>
              <a:buNone/>
            </a:pPr>
            <a:endParaRPr lang="en-US" sz="3600" smtClean="0"/>
          </a:p>
          <a:p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6743700"/>
          </a:xfrm>
        </p:spPr>
        <p:txBody>
          <a:bodyPr/>
          <a:lstStyle/>
          <a:p>
            <a:r>
              <a:rPr lang="en-US" sz="2800" smtClean="0"/>
              <a:t>Hook, L., S.K. Santhana Vannan, T. Beaty, B. Wilson, and B. Cook. 2010. </a:t>
            </a:r>
            <a:r>
              <a:rPr lang="en-US" sz="2800" i="1" smtClean="0"/>
              <a:t>Best Practices for Preparing Environmental Data Sets to Share and Archive</a:t>
            </a:r>
            <a:r>
              <a:rPr lang="en-US" sz="2800" smtClean="0"/>
              <a:t>. Oak Ridge National Laboratory Distributed Active Archive Center, Oak Ridge, Tennessee. </a:t>
            </a:r>
            <a:r>
              <a:rPr lang="en-US" sz="2800" smtClean="0">
                <a:hlinkClick r:id="rId2"/>
              </a:rPr>
              <a:t>http://dx.doi.org/10.3334/ORNLDAAC/BestPractices-2010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/>
              <a:t>Karasti, H., K. Baker, and E. Halkola. 2006. “Enriching the notion of data curation in escience: data managing and information infrastructuring in the long term ecological research (LTER) network.” </a:t>
            </a:r>
            <a:r>
              <a:rPr lang="en-US" sz="2800" i="1" smtClean="0"/>
              <a:t>Computer Supported Cooperative Work </a:t>
            </a:r>
            <a:r>
              <a:rPr lang="en-US" sz="2800" smtClean="0"/>
              <a:t>15(4): 321-358</a:t>
            </a:r>
            <a:r>
              <a:rPr lang="en-US" sz="2800" i="1" smtClean="0"/>
              <a:t>. </a:t>
            </a:r>
            <a:r>
              <a:rPr lang="en-US" sz="2800" smtClean="0">
                <a:hlinkClick r:id="rId3"/>
              </a:rPr>
              <a:t>http://dx.doi.org/10.1007/s10606-006-9023-2</a:t>
            </a:r>
            <a:r>
              <a:rPr lang="en-US" sz="2800" smtClean="0"/>
              <a:t> </a:t>
            </a:r>
            <a:endParaRPr lang="en-US" sz="2800" i="1" smtClean="0"/>
          </a:p>
          <a:p>
            <a:pPr eaLnBrk="1" hangingPunct="1"/>
            <a:r>
              <a:rPr lang="en-US" sz="2800" smtClean="0"/>
              <a:t>MIT Libraries. 2011. </a:t>
            </a:r>
            <a:r>
              <a:rPr lang="en-US" sz="2800" i="1" smtClean="0"/>
              <a:t>Data Management and Publishing</a:t>
            </a:r>
            <a:r>
              <a:rPr lang="en-US" sz="2800" smtClean="0"/>
              <a:t>. </a:t>
            </a:r>
            <a:r>
              <a:rPr lang="en-US" sz="2800" smtClean="0">
                <a:hlinkClick r:id="rId4"/>
              </a:rPr>
              <a:t>http://libraries.mit.edu/guides/subjects/data-management/index.html</a:t>
            </a:r>
            <a:r>
              <a:rPr lang="en-US" sz="2800" smtClean="0"/>
              <a:t> </a:t>
            </a:r>
          </a:p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MIT Libraries - “Evaluate Your Data Needs” </a:t>
            </a:r>
            <a:r>
              <a:rPr lang="en-US" sz="3200" smtClean="0">
                <a:hlinkClick r:id="rId2"/>
              </a:rPr>
              <a:t>http://libraries.mit.edu/guides/subjects/data-management/evaluate.html</a:t>
            </a:r>
            <a:endParaRPr lang="en-US" sz="3200" smtClean="0"/>
          </a:p>
          <a:p>
            <a:r>
              <a:rPr lang="en-US" sz="3200" smtClean="0"/>
              <a:t>Data submission policies/procedures:</a:t>
            </a:r>
          </a:p>
          <a:p>
            <a:pPr lvl="1"/>
            <a:r>
              <a:rPr lang="en-US" sz="2400" smtClean="0"/>
              <a:t>Incorporated Research Institutions for Seismology: </a:t>
            </a:r>
            <a:r>
              <a:rPr lang="en-US" sz="2400" smtClean="0">
                <a:hlinkClick r:id="rId3"/>
              </a:rPr>
              <a:t>http://www.iris.edu/data/#submit_data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National Snow and Ice Data Center:                       </a:t>
            </a:r>
            <a:r>
              <a:rPr lang="en-US" sz="2400" smtClean="0">
                <a:hlinkClick r:id="rId4"/>
              </a:rPr>
              <a:t>http://nsidc.org/data/submit.html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Oak Ridge National Lab DAAC for Biogeochemical Dynamics: </a:t>
            </a:r>
            <a:r>
              <a:rPr lang="en-US" sz="2400" smtClean="0">
                <a:hlinkClick r:id="rId5"/>
              </a:rPr>
              <a:t>http://daac.ornl.gov/PI/pi_info.shtml</a:t>
            </a:r>
            <a:r>
              <a:rPr lang="en-US" sz="2400" smtClean="0"/>
              <a:t>  </a:t>
            </a:r>
          </a:p>
          <a:p>
            <a:pPr lvl="1"/>
            <a:r>
              <a:rPr lang="en-US" sz="2400" smtClean="0"/>
              <a:t>National Space Science Data Center: </a:t>
            </a:r>
            <a:r>
              <a:rPr lang="en-US" sz="2400" smtClean="0">
                <a:hlinkClick r:id="rId6"/>
              </a:rPr>
              <a:t>http://nssdc.gsfc.nasa.gov/nssdc/submitting_data.html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NASA Planetary Data System:              </a:t>
            </a:r>
            <a:r>
              <a:rPr lang="en-US" sz="2400" smtClean="0">
                <a:hlinkClick r:id="rId7"/>
              </a:rPr>
              <a:t>http://pds.jpl.nasa.gov/tools/archiving.shtml</a:t>
            </a:r>
            <a:r>
              <a:rPr lang="en-US" sz="2400" smtClean="0"/>
              <a:t> </a:t>
            </a:r>
          </a:p>
          <a:p>
            <a:endParaRPr lang="en-US" sz="3600" smtClean="0"/>
          </a:p>
          <a:p>
            <a:endParaRPr lang="en-US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6389</TotalTime>
  <Pages>0</Pages>
  <Words>849</Words>
  <Characters>0</Characters>
  <Application>Microsoft Office PowerPoint</Application>
  <PresentationFormat>Custom</PresentationFormat>
  <Lines>0</Lines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Helvetica Neue Light</vt:lpstr>
      <vt:lpstr>ヒラギノ角ゴ ProN W3</vt:lpstr>
      <vt:lpstr>Arial</vt:lpstr>
      <vt:lpstr>Helvetica Neue</vt:lpstr>
      <vt:lpstr>Calibri</vt:lpstr>
      <vt:lpstr>ＭＳ Ｐゴシック</vt:lpstr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Preserving the Scientific Record: Establishing Relationships with Archives</vt:lpstr>
      <vt:lpstr>Overview</vt:lpstr>
      <vt:lpstr>About Data Archives</vt:lpstr>
      <vt:lpstr>Building Relationships With Archives</vt:lpstr>
      <vt:lpstr>What data do you have?</vt:lpstr>
      <vt:lpstr>Where will your data go?</vt:lpstr>
      <vt:lpstr>How to get set up with an archive</vt:lpstr>
      <vt:lpstr>References</vt:lpstr>
      <vt:lpstr>Resources</vt:lpstr>
      <vt:lpstr>Other Relevant Modules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creator>Matt</dc:creator>
  <cp:lastModifiedBy>mayernik</cp:lastModifiedBy>
  <cp:revision>297</cp:revision>
  <dcterms:created xsi:type="dcterms:W3CDTF">2011-08-09T22:31:13Z</dcterms:created>
  <dcterms:modified xsi:type="dcterms:W3CDTF">2012-09-28T17:18:19Z</dcterms:modified>
</cp:coreProperties>
</file>