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387" r:id="rId2"/>
    <p:sldId id="534" r:id="rId3"/>
    <p:sldId id="427" r:id="rId4"/>
    <p:sldId id="517" r:id="rId5"/>
    <p:sldId id="464" r:id="rId6"/>
    <p:sldId id="518" r:id="rId7"/>
    <p:sldId id="530" r:id="rId8"/>
    <p:sldId id="505" r:id="rId9"/>
    <p:sldId id="521" r:id="rId10"/>
    <p:sldId id="482" r:id="rId11"/>
    <p:sldId id="497" r:id="rId12"/>
    <p:sldId id="533" r:id="rId13"/>
    <p:sldId id="492" r:id="rId14"/>
    <p:sldId id="527" r:id="rId15"/>
    <p:sldId id="416" r:id="rId16"/>
    <p:sldId id="3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2E8F7A"/>
    <a:srgbClr val="4E8F6A"/>
    <a:srgbClr val="8DFFBE"/>
    <a:srgbClr val="E82404"/>
    <a:srgbClr val="333399"/>
    <a:srgbClr val="CF97A6"/>
    <a:srgbClr val="DCE0EA"/>
    <a:srgbClr val="A5CC66"/>
    <a:srgbClr val="006699"/>
    <a:srgbClr val="99CC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754" autoAdjust="0"/>
    <p:restoredTop sz="94660"/>
  </p:normalViewPr>
  <p:slideViewPr>
    <p:cSldViewPr>
      <p:cViewPr varScale="1">
        <p:scale>
          <a:sx n="118" d="100"/>
          <a:sy n="118" d="100"/>
        </p:scale>
        <p:origin x="-12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279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fld id="{8C6591C6-73AE-475F-82C5-831A96897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0515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fld id="{B8E0311C-EBFD-411B-A38D-31B8687EBF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3148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4161750" indent="-24161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6E1E-764A-449A-9A7F-D165DC3527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029200" cy="4114800"/>
          </a:xfrm>
          <a:noFill/>
          <a:ln/>
        </p:spPr>
        <p:txBody>
          <a:bodyPr/>
          <a:lstStyle/>
          <a:p>
            <a:pPr marL="342900" indent="-342900"/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0925D-5353-FF41-AB2B-F9B7A777A7A8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9E480-9C01-E244-A70F-DED0361B3CDF}" type="slidenum">
              <a:rPr lang="en-US"/>
              <a:pPr/>
              <a:t>8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2DCA4-1F68-6D47-88D5-5441ABE23D9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E215-1102-42C8-851F-000B815ADCE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B1142-5A0A-4D97-9B19-90314F9FC81B}" type="slidenum">
              <a:rPr lang="en-US"/>
              <a:pPr/>
              <a:t>16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eaLnBrk="1" hangingPunct="1"/>
            <a:r>
              <a:rPr lang="en-US" smtClean="0">
                <a:latin typeface="Times" charset="0"/>
              </a:rPr>
              <a:t>Jorum Glacier, Antarctica.  Photo courtesy Ted Scambos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EC23B-6947-4BBE-80A3-FA59FAF54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04BBF-CDB7-40A6-AD11-0608DE751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3FB44-A848-4776-A1AF-BED5807EF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9E8EB-7745-40AC-8B0B-44D5D4266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E3893-D2EF-4B9A-9C0F-7FB2BA2AB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42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6DB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419850"/>
            <a:ext cx="990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A68"/>
                </a:solidFill>
              </a:defRPr>
            </a:lvl1pPr>
          </a:lstStyle>
          <a:p>
            <a:fld id="{3A09F4E2-CF27-4FBF-AB36-A97DD06D6D0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6307138"/>
            <a:ext cx="5905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1600200" y="6400800"/>
            <a:ext cx="62484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1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r>
              <a:rPr lang="en-US" sz="1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latin typeface="Arial Bold"/>
                <a:cs typeface="Arial Bold"/>
              </a:rPr>
              <a:t>Reconstructing Sea Ice Extent from Early Nimbus Satellites</a:t>
            </a:r>
            <a:endParaRPr lang="en-US" sz="1000" dirty="0" smtClean="0">
              <a:solidFill>
                <a:srgbClr val="0000FF"/>
              </a:solidFill>
              <a:latin typeface="Times New Roman"/>
              <a:ea typeface="Times New Roman" charset="0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A68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A68"/>
          </a:solidFill>
          <a:latin typeface="Garamond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A68"/>
          </a:solidFill>
          <a:latin typeface="Garamond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A68"/>
          </a:solidFill>
          <a:latin typeface="Garamond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A68"/>
          </a:solidFill>
          <a:latin typeface="Garamond" pitchFamily="1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A68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A68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A68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A68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Char char="o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verb.echo.nasa.gov/reverb" TargetMode="External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676400"/>
            <a:ext cx="9144000" cy="2895600"/>
          </a:xfrm>
          <a:prstGeom prst="rect">
            <a:avLst/>
          </a:prstGeom>
          <a:solidFill>
            <a:srgbClr val="C7DCE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Times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909339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28352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3124200" y="1752600"/>
            <a:ext cx="5257800" cy="1600200"/>
          </a:xfrm>
        </p:spPr>
        <p:txBody>
          <a:bodyPr/>
          <a:lstStyle/>
          <a:p>
            <a:r>
              <a:rPr lang="en-US" sz="4000" dirty="0" smtClean="0">
                <a:solidFill>
                  <a:srgbClr val="003366"/>
                </a:solidFill>
                <a:latin typeface="Helvetica" charset="0"/>
              </a:rPr>
              <a:t/>
            </a:r>
            <a:br>
              <a:rPr lang="en-US" sz="4000" dirty="0" smtClean="0">
                <a:solidFill>
                  <a:srgbClr val="003366"/>
                </a:solidFill>
                <a:latin typeface="Helvetica" charset="0"/>
              </a:rPr>
            </a:br>
            <a:r>
              <a:rPr lang="en-US" sz="2400" dirty="0" smtClean="0">
                <a:latin typeface="Arial Bold"/>
                <a:cs typeface="Arial Bold"/>
              </a:rPr>
              <a:t>Reconstructing </a:t>
            </a:r>
            <a:r>
              <a:rPr lang="en-US" sz="2400" dirty="0" smtClean="0">
                <a:latin typeface="Arial Bold"/>
                <a:cs typeface="Arial Bold"/>
              </a:rPr>
              <a:t>Sea Ice Extent from Early Nimbus Satellites</a:t>
            </a:r>
            <a:endParaRPr lang="en-US" sz="2400" dirty="0" smtClean="0">
              <a:solidFill>
                <a:srgbClr val="333399"/>
              </a:solidFill>
              <a:latin typeface="Arial Bold"/>
              <a:cs typeface="Arial Bold"/>
            </a:endParaRP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3276600" y="3352800"/>
            <a:ext cx="5638800" cy="12954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400" b="1" i="1" dirty="0" smtClean="0">
              <a:solidFill>
                <a:srgbClr val="003366"/>
              </a:solidFill>
              <a:latin typeface="Times" charset="0"/>
            </a:endParaRPr>
          </a:p>
          <a:p>
            <a:pPr marL="0" indent="0">
              <a:buFontTx/>
              <a:buNone/>
            </a:pPr>
            <a:r>
              <a:rPr lang="en-US" sz="2000" dirty="0" smtClean="0">
                <a:solidFill>
                  <a:srgbClr val="003366"/>
                </a:solidFill>
                <a:latin typeface="Helvetica" charset="0"/>
                <a:cs typeface="Helvetica" charset="0"/>
              </a:rPr>
              <a:t>David Gallaher</a:t>
            </a:r>
            <a:r>
              <a:rPr lang="en-US" sz="2000" baseline="30000" dirty="0" smtClean="0">
                <a:solidFill>
                  <a:srgbClr val="003366"/>
                </a:solidFill>
                <a:latin typeface="Helvetica" charset="0"/>
                <a:cs typeface="Helvetica" charset="0"/>
              </a:rPr>
              <a:t>(1)</a:t>
            </a:r>
            <a:r>
              <a:rPr lang="en-US" sz="2000" dirty="0" smtClean="0">
                <a:solidFill>
                  <a:srgbClr val="003366"/>
                </a:solidFill>
                <a:latin typeface="Helvetica" charset="0"/>
                <a:cs typeface="Helvetica" charset="0"/>
              </a:rPr>
              <a:t>, Garrett Campbell</a:t>
            </a:r>
            <a:r>
              <a:rPr lang="en-US" sz="2000" baseline="30000" dirty="0" smtClean="0">
                <a:solidFill>
                  <a:srgbClr val="003366"/>
                </a:solidFill>
                <a:latin typeface="Helvetica" charset="0"/>
                <a:cs typeface="Helvetica" charset="0"/>
              </a:rPr>
              <a:t>(1)</a:t>
            </a:r>
            <a:endParaRPr lang="en-US" sz="2000" dirty="0" smtClean="0">
              <a:solidFill>
                <a:srgbClr val="003366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9225" name="Picture 9" descr="cires_new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28600"/>
            <a:ext cx="1066800" cy="54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Slide Number Placeholder 1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02879F-D0D0-4F2D-B67B-DEE765629A8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27" name="TextBox 14"/>
          <p:cNvSpPr txBox="1">
            <a:spLocks noChangeArrowheads="1"/>
          </p:cNvSpPr>
          <p:nvPr/>
        </p:nvSpPr>
        <p:spPr bwMode="auto">
          <a:xfrm>
            <a:off x="2667000" y="48768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arenR"/>
            </a:pPr>
            <a:r>
              <a:rPr lang="en-US" sz="1800" dirty="0"/>
              <a:t>National Snow and Ice Data Center, University of Colorado, Boulder, Colorado, 80303, USA</a:t>
            </a:r>
            <a:endParaRPr lang="en-US" sz="1800" dirty="0" smtClean="0"/>
          </a:p>
          <a:p>
            <a:pPr marL="457200" indent="-457200" eaLnBrk="0" hangingPunct="0"/>
            <a:endParaRPr lang="en-US" sz="1800" dirty="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9228" name="Picture 16" descr="nasa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685800" cy="59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304800"/>
            <a:ext cx="1447800" cy="441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algn="ctr"/>
            <a:r>
              <a:rPr lang="en-US" sz="2400" b="0" dirty="0" smtClean="0">
                <a:solidFill>
                  <a:srgbClr val="0000FF"/>
                </a:solidFill>
                <a:latin typeface="Helvetica"/>
                <a:cs typeface="Helvetica"/>
              </a:rPr>
              <a:t>Sept 1964 NIMBUS/AVCS     Sept 2011 TERRA/MODIS</a:t>
            </a:r>
            <a:endParaRPr lang="en-US" sz="2400" b="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3FB44-A848-4776-A1AF-BED5807EF5D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1964-2011.greenland glac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997"/>
            <a:ext cx="9144000" cy="4024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Results: Comparing Historic Imagery</a:t>
            </a:r>
            <a:endParaRPr lang="en-US" sz="3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5626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Independence Glacier Northern Greenland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lc="http://schemas.openxmlformats.org/drawingml/2006/lockedCanvas" xmlns:r="http://schemas.openxmlformats.org/officeDocument/2006/relationships" xmlns:a14="http://schemas.microsoft.com/office/drawing/2010/main" xmlns:p="http://schemas.openxmlformats.org/presentationml/2006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" y="1143000"/>
            <a:ext cx="3581400" cy="3200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381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old"/>
                <a:ea typeface="+mj-ea"/>
                <a:cs typeface="Arial Bold"/>
              </a:rPr>
              <a:t>1964 NIMBUS-I Antarctic Sea Ice Extents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old"/>
              <a:ea typeface="+mj-ea"/>
              <a:cs typeface="Arial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3" y="1761067"/>
            <a:ext cx="2997199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592047" y="3218611"/>
            <a:ext cx="291191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45720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AVCS Composite 7-day minimum brightness for September 1964. Note smooth grey extent of sea ice as compared to the noisy open water.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572000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Nimbus I Antarctic visual detection analysis. Ice edge determinations are in blue while the 1979-2012 average SSM/I ice extent is in magenta.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8" name="Picture 17" descr="Antarctic 7-day compos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90600"/>
            <a:ext cx="3503101" cy="3515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8200" y="685800"/>
            <a:ext cx="55626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1219200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Average Extent Analysis 1964 and 2014 Compared to 1964 </a:t>
            </a:r>
            <a:r>
              <a:rPr lang="en-US" sz="2000" dirty="0" smtClean="0">
                <a:latin typeface="Arial"/>
                <a:cs typeface="Arial"/>
              </a:rPr>
              <a:t>time composite minimum </a:t>
            </a:r>
            <a:r>
              <a:rPr lang="en-US" sz="2000" dirty="0" smtClean="0">
                <a:latin typeface="Arial"/>
                <a:cs typeface="Arial"/>
              </a:rPr>
              <a:t>brightness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Nimbus</a:t>
            </a:r>
            <a:r>
              <a:rPr lang="en-US" sz="2000" dirty="0" smtClean="0">
                <a:latin typeface="Arial"/>
                <a:cs typeface="Arial"/>
              </a:rPr>
              <a:t> I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97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3FB44-A848-4776-A1AF-BED5807EF5D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772400" cy="62179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3429000" y="1219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52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81200" y="22860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752600" y="38100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752600" y="41148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81200" y="1752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1430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19.71 ± 0.19x10</a:t>
            </a:r>
            <a:r>
              <a:rPr lang="en-US" sz="1400" baseline="30000" dirty="0" smtClean="0">
                <a:latin typeface="Arial"/>
                <a:cs typeface="Arial"/>
              </a:rPr>
              <a:t>6</a:t>
            </a:r>
            <a:r>
              <a:rPr lang="en-US" sz="1400" dirty="0" smtClean="0">
                <a:latin typeface="Arial"/>
                <a:cs typeface="Arial"/>
              </a:rPr>
              <a:t> km</a:t>
            </a:r>
            <a:r>
              <a:rPr lang="en-US" sz="1400" baseline="30000" dirty="0" smtClean="0">
                <a:latin typeface="Arial"/>
                <a:cs typeface="Arial"/>
              </a:rPr>
              <a:t>2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3429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Nimbus I -1964</a:t>
            </a:r>
            <a:endParaRPr lang="en-US" sz="14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3733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Nimbus II -1966</a:t>
            </a:r>
            <a:endParaRPr lang="en-US" sz="14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4038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Nimbus III -1969</a:t>
            </a:r>
            <a:endParaRPr lang="en-US" sz="14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2209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15.89 ± 0.29x10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km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1676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17.45 ± 0.25x10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km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19050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16.93 ± 0.27x10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km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1752600" y="3200400"/>
            <a:ext cx="152400" cy="152400"/>
          </a:xfrm>
          <a:prstGeom prst="star5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31242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New 2014 Record Maximum</a:t>
            </a:r>
            <a:endParaRPr lang="en-US" sz="14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7" name="5-Point Star 26"/>
          <p:cNvSpPr/>
          <p:nvPr/>
        </p:nvSpPr>
        <p:spPr bwMode="auto">
          <a:xfrm>
            <a:off x="3505200" y="1066800"/>
            <a:ext cx="152400" cy="152400"/>
          </a:xfrm>
          <a:prstGeom prst="star5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990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20.11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 x10</a:t>
            </a:r>
            <a:r>
              <a:rPr lang="en-US" sz="1400" baseline="300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km</a:t>
            </a:r>
            <a:r>
              <a:rPr lang="en-US" sz="1400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34290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The 1960’s Antarctic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Variability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was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Much Greater Than Expected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" y="1142999"/>
            <a:ext cx="7766410" cy="5187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807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NSIDC</a:t>
            </a:r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 Product Statistics</a:t>
            </a:r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.   October 2014  </a:t>
            </a:r>
            <a:endParaRPr lang="en-US" sz="32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930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0CB6446-7947-4193-BEDC-4DB013E611E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143000" y="52578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 smtClean="0"/>
          </a:p>
          <a:p>
            <a:pPr eaLnBrk="0" hangingPunct="0"/>
            <a:endParaRPr lang="en-US" dirty="0" smtClean="0"/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066800" y="5410200"/>
            <a:ext cx="5791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latin typeface="Arial"/>
                <a:cs typeface="Arial"/>
              </a:rPr>
              <a:t>The Nimbus Data Rescue Project: Nimbus I, II, III was supported by NASA contract #NNG08HZ07C as a subtask to NSIDC at the University of Colorado. 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1066800" y="685800"/>
            <a:ext cx="7239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Helvetica" charset="0"/>
                <a:cs typeface="Helvetica" charset="0"/>
              </a:rPr>
              <a:t>Data </a:t>
            </a:r>
            <a:r>
              <a:rPr lang="en-US" dirty="0">
                <a:latin typeface="Helvetica" charset="0"/>
                <a:cs typeface="Helvetica" charset="0"/>
              </a:rPr>
              <a:t>from these 1960’s satellites is</a:t>
            </a:r>
            <a:r>
              <a:rPr lang="en-US" dirty="0" smtClean="0">
                <a:latin typeface="Helvetica" charset="0"/>
                <a:cs typeface="Helvetica" charset="0"/>
              </a:rPr>
              <a:t> generally forgotten as a data source. We </a:t>
            </a:r>
            <a:r>
              <a:rPr lang="en-US" dirty="0">
                <a:latin typeface="Helvetica" charset="0"/>
                <a:cs typeface="Helvetica" charset="0"/>
              </a:rPr>
              <a:t>have found the data was of</a:t>
            </a:r>
            <a:r>
              <a:rPr lang="en-US" dirty="0" smtClean="0">
                <a:latin typeface="Helvetica" charset="0"/>
                <a:cs typeface="Helvetica" charset="0"/>
              </a:rPr>
              <a:t> reasonable </a:t>
            </a:r>
            <a:r>
              <a:rPr lang="en-US" dirty="0">
                <a:latin typeface="Helvetica" charset="0"/>
                <a:cs typeface="Helvetica" charset="0"/>
              </a:rPr>
              <a:t>quality but the output products were limited due to the computer processing technology of the era.</a:t>
            </a:r>
            <a:r>
              <a:rPr lang="en-US" dirty="0" smtClean="0">
                <a:latin typeface="Helvetica" charset="0"/>
                <a:cs typeface="Helvetica" charset="0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dirty="0" smtClean="0">
                <a:latin typeface="Arial"/>
                <a:cs typeface="Arial"/>
              </a:rPr>
              <a:t> Nimbus data </a:t>
            </a:r>
            <a:r>
              <a:rPr lang="en-US" dirty="0" smtClean="0">
                <a:latin typeface="Arial"/>
                <a:cs typeface="Arial"/>
              </a:rPr>
              <a:t>represents the oldest digital satellite data in NASA’s data </a:t>
            </a:r>
            <a:r>
              <a:rPr lang="en-US" dirty="0" smtClean="0">
                <a:latin typeface="Arial"/>
                <a:cs typeface="Arial"/>
              </a:rPr>
              <a:t>holdings (both visible and infrared).</a:t>
            </a:r>
            <a:endParaRPr lang="en-US" dirty="0" smtClean="0">
              <a:latin typeface="Helvetica" charset="0"/>
              <a:cs typeface="Helvetica" charset="0"/>
            </a:endParaRPr>
          </a:p>
          <a:p>
            <a:pPr eaLnBrk="0" hangingPunct="0"/>
            <a:endParaRPr lang="en-US" dirty="0" smtClean="0">
              <a:latin typeface="Helvetica" charset="0"/>
              <a:cs typeface="Helvetica" charset="0"/>
            </a:endParaRPr>
          </a:p>
          <a:p>
            <a:r>
              <a:rPr lang="en-US" dirty="0" smtClean="0">
                <a:latin typeface="Arial"/>
                <a:cs typeface="Arial"/>
              </a:rPr>
              <a:t>These data are now stored in modern formats and are available for general use via NASA’s data access system: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  <a:hlinkClick r:id="rId3"/>
              </a:rPr>
              <a:t>http://reverb.echo.nasa.gov/reverb</a:t>
            </a:r>
            <a:r>
              <a:rPr lang="en-US" dirty="0" smtClean="0">
                <a:solidFill>
                  <a:srgbClr val="99CCCC"/>
                </a:solidFill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and at</a:t>
            </a:r>
            <a:r>
              <a:rPr lang="en-US" dirty="0" smtClean="0">
                <a:solidFill>
                  <a:srgbClr val="E82404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2E8F7A"/>
                </a:solidFill>
                <a:latin typeface="Arial"/>
                <a:cs typeface="Arial"/>
              </a:rPr>
              <a:t>http://nsidc.org/data/nimbus/order-data.html</a:t>
            </a:r>
            <a:endParaRPr lang="en-US" dirty="0">
              <a:solidFill>
                <a:srgbClr val="2E8F7A"/>
              </a:solidFill>
              <a:latin typeface="Arial"/>
              <a:cs typeface="Arial"/>
            </a:endParaRPr>
          </a:p>
        </p:txBody>
      </p:sp>
      <p:pic>
        <p:nvPicPr>
          <p:cNvPr id="7" name="Picture 6" descr="nasa_colo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334000"/>
            <a:ext cx="1066800" cy="885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pt21969idcs.1894.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85800"/>
            <a:ext cx="4441268" cy="4709083"/>
          </a:xfrm>
          <a:prstGeom prst="rect">
            <a:avLst/>
          </a:prstGeom>
        </p:spPr>
      </p:pic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A37AC3-1AD8-411A-A2D3-26630A4653E5}" type="slidenum">
              <a:rPr lang="en-US"/>
              <a:pPr/>
              <a:t>16</a:t>
            </a:fld>
            <a:endParaRPr lang="en-US"/>
          </a:p>
        </p:txBody>
      </p:sp>
      <p:sp>
        <p:nvSpPr>
          <p:cNvPr id="35844" name="Rectangle 10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sz="3200" b="0" dirty="0" smtClean="0">
                <a:solidFill>
                  <a:srgbClr val="0000FF"/>
                </a:solidFill>
                <a:latin typeface="Helvetica"/>
                <a:cs typeface="Helvetica"/>
              </a:rPr>
              <a:t>Thank You</a:t>
            </a:r>
          </a:p>
        </p:txBody>
      </p:sp>
      <p:pic>
        <p:nvPicPr>
          <p:cNvPr id="9" name="Picture 8" descr="Figure 2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945776"/>
            <a:ext cx="4572000" cy="4464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200" y="5486400"/>
            <a:ext cx="434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Nimbus I AVCS Antarctic image September 1964 with a distinct sea ice boundary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48640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Nimbus III IDCS Arctic image September 2,</a:t>
            </a:r>
          </a:p>
          <a:p>
            <a:r>
              <a:rPr lang="en-US" sz="1600" dirty="0" smtClean="0">
                <a:latin typeface="Arial"/>
                <a:cs typeface="Arial"/>
              </a:rPr>
              <a:t>1969 centered off NW Greenland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610600" cy="762000"/>
          </a:xfrm>
        </p:spPr>
        <p:txBody>
          <a:bodyPr/>
          <a:lstStyle/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Arial Bold"/>
                <a:cs typeface="Arial Bold"/>
              </a:rPr>
              <a:t>The 1960s NIMBUS Series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5121A8A-0DF7-47F0-B141-F62E48264A15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3124200" cy="3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762000"/>
            <a:ext cx="2667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133600" y="3352800"/>
            <a:ext cx="7467600" cy="16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1600" u="sng" dirty="0">
                <a:latin typeface="Helvetica" charset="0"/>
                <a:cs typeface="Helvetica" charset="0"/>
              </a:rPr>
              <a:t>Spacecraft</a:t>
            </a:r>
            <a:r>
              <a:rPr lang="en-US" sz="1600" dirty="0">
                <a:latin typeface="Helvetica" charset="0"/>
                <a:cs typeface="Helvetica" charset="0"/>
              </a:rPr>
              <a:t>   </a:t>
            </a:r>
            <a:r>
              <a:rPr lang="en-US" sz="1600" u="sng" dirty="0">
                <a:latin typeface="Helvetica" charset="0"/>
                <a:cs typeface="Helvetica" charset="0"/>
              </a:rPr>
              <a:t>Launch date</a:t>
            </a:r>
            <a:r>
              <a:rPr lang="en-US" sz="1600" dirty="0">
                <a:latin typeface="Helvetica" charset="0"/>
                <a:cs typeface="Helvetica" charset="0"/>
              </a:rPr>
              <a:t>      </a:t>
            </a:r>
            <a:r>
              <a:rPr lang="en-US" sz="1600" u="sng" dirty="0">
                <a:latin typeface="Helvetica" charset="0"/>
                <a:cs typeface="Helvetica" charset="0"/>
              </a:rPr>
              <a:t>End of Operation</a:t>
            </a:r>
            <a:r>
              <a:rPr lang="en-US" sz="1600" dirty="0">
                <a:latin typeface="Helvetica" charset="0"/>
                <a:cs typeface="Helvetica" charset="0"/>
              </a:rPr>
              <a:t>   </a:t>
            </a:r>
            <a:r>
              <a:rPr lang="en-US" sz="1600" u="sng" dirty="0">
                <a:latin typeface="Helvetica" charset="0"/>
                <a:cs typeface="Helvetica" charset="0"/>
              </a:rPr>
              <a:t>Sensors</a:t>
            </a:r>
          </a:p>
          <a:p>
            <a:pPr eaLnBrk="0" hangingPunct="0">
              <a:spcBef>
                <a:spcPts val="0"/>
              </a:spcBef>
            </a:pPr>
            <a:endParaRPr lang="en-US" sz="800" dirty="0">
              <a:latin typeface="Helvetica" charset="0"/>
              <a:cs typeface="Helvetica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US" sz="1600" b="1" dirty="0">
                <a:latin typeface="Helvetica" charset="0"/>
                <a:cs typeface="Helvetica" charset="0"/>
              </a:rPr>
              <a:t>Nimbus-1</a:t>
            </a:r>
            <a:r>
              <a:rPr lang="en-US" sz="1600" dirty="0">
                <a:latin typeface="Helvetica" charset="0"/>
                <a:cs typeface="Helvetica" charset="0"/>
              </a:rPr>
              <a:t>   Aug. 28, 1964        Sep 22, 1964        AVCS, HRIR</a:t>
            </a:r>
          </a:p>
          <a:p>
            <a:pPr eaLnBrk="0" hangingPunct="0">
              <a:spcBef>
                <a:spcPts val="0"/>
              </a:spcBef>
            </a:pPr>
            <a:endParaRPr lang="en-US" sz="800" dirty="0">
              <a:latin typeface="Helvetica" charset="0"/>
              <a:cs typeface="Helvetica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US" sz="1600" b="1" dirty="0">
                <a:latin typeface="Helvetica" charset="0"/>
                <a:cs typeface="Helvetica" charset="0"/>
              </a:rPr>
              <a:t>Nimbus-2</a:t>
            </a:r>
            <a:r>
              <a:rPr lang="en-US" sz="1600" dirty="0">
                <a:latin typeface="Helvetica" charset="0"/>
                <a:cs typeface="Helvetica" charset="0"/>
              </a:rPr>
              <a:t>   May 15, 1966        Nov 15, 1966        AVCS,</a:t>
            </a:r>
            <a:r>
              <a:rPr lang="en-US" sz="1600" dirty="0" smtClean="0">
                <a:latin typeface="Helvetica" charset="0"/>
                <a:cs typeface="Helvetica" charset="0"/>
              </a:rPr>
              <a:t> HRIR</a:t>
            </a:r>
            <a:r>
              <a:rPr lang="en-US" sz="1600" dirty="0">
                <a:latin typeface="Helvetica" charset="0"/>
                <a:cs typeface="Helvetica" charset="0"/>
              </a:rPr>
              <a:t>, MRIR</a:t>
            </a:r>
          </a:p>
          <a:p>
            <a:pPr eaLnBrk="0" hangingPunct="0">
              <a:spcBef>
                <a:spcPts val="0"/>
              </a:spcBef>
            </a:pPr>
            <a:endParaRPr lang="en-US" sz="800" dirty="0">
              <a:latin typeface="Helvetica" charset="0"/>
              <a:cs typeface="Helvetica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US" sz="1600" b="1" dirty="0">
                <a:latin typeface="Helvetica" charset="0"/>
                <a:cs typeface="Helvetica" charset="0"/>
              </a:rPr>
              <a:t>Nimbus-3   </a:t>
            </a:r>
            <a:r>
              <a:rPr lang="en-US" sz="1600" dirty="0">
                <a:latin typeface="Helvetica" charset="0"/>
                <a:cs typeface="Helvetica" charset="0"/>
              </a:rPr>
              <a:t>Apr. 14, 1969        Jan. 31, 1970       </a:t>
            </a:r>
            <a:r>
              <a:rPr lang="en-US" sz="1600" dirty="0" smtClean="0">
                <a:latin typeface="Helvetica" charset="0"/>
                <a:cs typeface="Helvetica" charset="0"/>
              </a:rPr>
              <a:t> IDCS, </a:t>
            </a:r>
            <a:r>
              <a:rPr lang="en-US" sz="1600" dirty="0">
                <a:latin typeface="Helvetica" charset="0"/>
                <a:cs typeface="Helvetica" charset="0"/>
              </a:rPr>
              <a:t>HRIR</a:t>
            </a:r>
            <a:r>
              <a:rPr lang="en-US" sz="1600" dirty="0" smtClean="0">
                <a:latin typeface="Helvetica" charset="0"/>
                <a:cs typeface="Helvetica" charset="0"/>
              </a:rPr>
              <a:t>, MRIR</a:t>
            </a:r>
          </a:p>
          <a:p>
            <a:pPr eaLnBrk="0" hangingPunct="0"/>
            <a:endParaRPr lang="en-US" sz="1400" dirty="0">
              <a:latin typeface="Helvetica" charset="0"/>
              <a:cs typeface="Helvetica" charset="0"/>
            </a:endParaRPr>
          </a:p>
        </p:txBody>
      </p:sp>
      <p:pic>
        <p:nvPicPr>
          <p:cNvPr id="1229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400"/>
            <a:ext cx="1905000" cy="7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Screen shot 2009-11-13 at 10.36.13 A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066800"/>
            <a:ext cx="3048000" cy="188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4876800"/>
            <a:ext cx="8382000" cy="119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1" indent="-217488" defTabSz="376237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Advanced </a:t>
            </a:r>
            <a:r>
              <a:rPr lang="en-US" sz="1400" b="1" dirty="0" err="1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Vidicon</a:t>
            </a:r>
            <a:r>
              <a:rPr lang="en-US" sz="1400" b="1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 Camera System (AVCS)</a:t>
            </a:r>
            <a:r>
              <a:rPr lang="en-US" sz="1400" b="1" dirty="0" smtClean="0">
                <a:latin typeface="Helvetica" charset="0"/>
                <a:cs typeface="Helvetica" charset="0"/>
              </a:rPr>
              <a:t> </a:t>
            </a:r>
            <a:r>
              <a:rPr lang="en-US" sz="1400" dirty="0" smtClean="0">
                <a:latin typeface="Helvetica" charset="0"/>
                <a:cs typeface="Helvetica" charset="0"/>
              </a:rPr>
              <a:t>to provides visible light images (4-bit, 3km nadir )</a:t>
            </a:r>
          </a:p>
          <a:p>
            <a:pPr marL="403225" lvl="1" indent="-217488" defTabSz="376237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Image Dissector Camera System (IDCS) </a:t>
            </a:r>
            <a:r>
              <a:rPr lang="en-US" sz="1400" dirty="0" smtClean="0">
                <a:latin typeface="Helvetica" charset="0"/>
                <a:cs typeface="Helvetica" charset="0"/>
              </a:rPr>
              <a:t>provides improved visible light images (8-bit, 5km nadir)</a:t>
            </a:r>
          </a:p>
          <a:p>
            <a:pPr marL="169863" lvl="1" indent="15875" defTabSz="376237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 smtClean="0">
                <a:latin typeface="Helvetica" charset="0"/>
                <a:cs typeface="Helvetica" charset="0"/>
              </a:rPr>
              <a:t>Medium Resolution Infrared Radiometer (MRIR) </a:t>
            </a:r>
            <a:r>
              <a:rPr lang="en-US" sz="1400" dirty="0" smtClean="0">
                <a:latin typeface="Helvetica" charset="0"/>
                <a:cs typeface="Helvetica" charset="0"/>
              </a:rPr>
              <a:t>to measure electromagnetic radiation emitted in five wavelength bands (Nimbus II &amp; III) 50km</a:t>
            </a:r>
          </a:p>
          <a:p>
            <a:pPr marL="403225" lvl="1" indent="-217488" defTabSz="376237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 smtClean="0">
                <a:latin typeface="Helvetica" charset="0"/>
                <a:cs typeface="Helvetica" charset="0"/>
              </a:rPr>
              <a:t>High Resolution Infrared Radiometer (HRIR) </a:t>
            </a:r>
            <a:r>
              <a:rPr lang="en-US" sz="1400" dirty="0" smtClean="0">
                <a:latin typeface="Helvetica" charset="0"/>
                <a:cs typeface="Helvetica" charset="0"/>
              </a:rPr>
              <a:t>to map the Earth at night (7km nadir)</a:t>
            </a:r>
            <a:endParaRPr lang="en-US" sz="1400" dirty="0">
              <a:latin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971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HRIR Sensor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2800" b="0" dirty="0" smtClean="0">
                <a:solidFill>
                  <a:srgbClr val="0000FF"/>
                </a:solidFill>
                <a:latin typeface="Arial Bold"/>
                <a:cs typeface="Arial Bold"/>
              </a:rPr>
              <a:t>Determining 1960s Sea Ice Extent - Project Impetus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62478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87388" indent="-233363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600" dirty="0" smtClean="0">
                <a:latin typeface="Arial"/>
                <a:cs typeface="Arial"/>
              </a:rPr>
              <a:t>Could 50-year old 1960s </a:t>
            </a:r>
            <a:r>
              <a:rPr lang="en-US" sz="2600" dirty="0">
                <a:latin typeface="Arial"/>
                <a:cs typeface="Arial"/>
              </a:rPr>
              <a:t>satellite data can be used to create polar sea ice extent</a:t>
            </a:r>
            <a:r>
              <a:rPr lang="en-US" sz="2600" dirty="0" smtClean="0">
                <a:latin typeface="Arial"/>
                <a:cs typeface="Arial"/>
              </a:rPr>
              <a:t> on a monthly basis?</a:t>
            </a:r>
          </a:p>
          <a:p>
            <a:pPr marL="687388" indent="-233363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600" dirty="0" smtClean="0">
                <a:latin typeface="Arial"/>
                <a:cs typeface="Arial"/>
              </a:rPr>
              <a:t>Except </a:t>
            </a:r>
            <a:r>
              <a:rPr lang="en-US" sz="2600" dirty="0">
                <a:latin typeface="Arial"/>
                <a:cs typeface="Arial"/>
              </a:rPr>
              <a:t>for the original science team, much of the data has likely never been </a:t>
            </a:r>
            <a:r>
              <a:rPr lang="en-US" sz="2600" dirty="0" smtClean="0">
                <a:latin typeface="Arial"/>
                <a:cs typeface="Arial"/>
              </a:rPr>
              <a:t>seen or been made available.</a:t>
            </a:r>
          </a:p>
          <a:p>
            <a:pPr marL="687388" indent="-233363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600" dirty="0">
                <a:latin typeface="Arial"/>
                <a:cs typeface="Arial"/>
              </a:rPr>
              <a:t>The original engineers and researchers are now mostly in their</a:t>
            </a:r>
            <a:r>
              <a:rPr lang="en-US" sz="2600" dirty="0" smtClean="0">
                <a:latin typeface="Arial"/>
                <a:cs typeface="Arial"/>
              </a:rPr>
              <a:t> late 70s </a:t>
            </a:r>
            <a:r>
              <a:rPr lang="en-US" sz="2600" dirty="0">
                <a:latin typeface="Arial"/>
                <a:cs typeface="Arial"/>
              </a:rPr>
              <a:t>and 80s, and time</a:t>
            </a:r>
            <a:r>
              <a:rPr lang="en-US" sz="2600" dirty="0" smtClean="0">
                <a:latin typeface="Arial"/>
                <a:cs typeface="Arial"/>
              </a:rPr>
              <a:t> was </a:t>
            </a:r>
            <a:r>
              <a:rPr lang="en-US" sz="2600" dirty="0">
                <a:latin typeface="Arial"/>
                <a:cs typeface="Arial"/>
              </a:rPr>
              <a:t>running out to contact them</a:t>
            </a:r>
            <a:r>
              <a:rPr lang="en-US" sz="2600" dirty="0" smtClean="0">
                <a:latin typeface="Arial"/>
                <a:cs typeface="Arial"/>
              </a:rPr>
              <a:t>. The tapes were disintegrating and film scanners are becoming obsolete.</a:t>
            </a:r>
          </a:p>
          <a:p>
            <a:pPr marL="687388" indent="-233363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600" dirty="0">
                <a:latin typeface="Arial"/>
                <a:cs typeface="Arial"/>
              </a:rPr>
              <a:t>The objective</a:t>
            </a:r>
            <a:r>
              <a:rPr lang="en-US" sz="2600" dirty="0" smtClean="0">
                <a:latin typeface="Arial"/>
                <a:cs typeface="Arial"/>
              </a:rPr>
              <a:t> was </a:t>
            </a:r>
            <a:r>
              <a:rPr lang="en-US" sz="2600" dirty="0">
                <a:latin typeface="Arial"/>
                <a:cs typeface="Arial"/>
              </a:rPr>
              <a:t>to get this data to earth science researchers in a</a:t>
            </a:r>
            <a:r>
              <a:rPr lang="en-US" sz="2600" dirty="0" smtClean="0">
                <a:latin typeface="Arial"/>
                <a:cs typeface="Arial"/>
              </a:rPr>
              <a:t> modern format (</a:t>
            </a:r>
            <a:r>
              <a:rPr lang="en-US" sz="2600" dirty="0" err="1" smtClean="0">
                <a:latin typeface="Arial"/>
                <a:cs typeface="Arial"/>
              </a:rPr>
              <a:t>NetCDF</a:t>
            </a:r>
            <a:r>
              <a:rPr lang="en-US" sz="2600" dirty="0" smtClean="0">
                <a:latin typeface="Arial"/>
                <a:cs typeface="Arial"/>
              </a:rPr>
              <a:t>).</a:t>
            </a:r>
          </a:p>
          <a:p>
            <a:pPr marL="687388" indent="-233363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2600" dirty="0" smtClean="0">
                <a:latin typeface="Arial"/>
                <a:cs typeface="Arial"/>
              </a:rPr>
              <a:t>This could extend the satellite sea ice 1979-</a:t>
            </a:r>
            <a:r>
              <a:rPr lang="en-US" sz="2600" dirty="0" smtClean="0">
                <a:latin typeface="Arial"/>
                <a:cs typeface="Arial"/>
              </a:rPr>
              <a:t>2014 </a:t>
            </a:r>
            <a:r>
              <a:rPr lang="en-US" sz="2600" dirty="0" smtClean="0">
                <a:latin typeface="Arial"/>
                <a:cs typeface="Arial"/>
              </a:rPr>
              <a:t>records by as much as 16 years</a:t>
            </a:r>
            <a:r>
              <a:rPr lang="en-US" sz="2800" dirty="0" smtClean="0">
                <a:latin typeface="Helvetica" charset="0"/>
                <a:cs typeface="Helvetica" charset="0"/>
              </a:rPr>
              <a:t>. </a:t>
            </a:r>
            <a:endParaRPr lang="en-US" sz="2800" dirty="0" smtClean="0">
              <a:latin typeface="Calibri" charset="0"/>
            </a:endParaRPr>
          </a:p>
          <a:p>
            <a:pPr marL="687388" indent="-233363" eaLnBrk="0" hangingPunct="0">
              <a:spcBef>
                <a:spcPts val="600"/>
              </a:spcBef>
            </a:pPr>
            <a:endParaRPr lang="en-US" sz="2800" dirty="0" smtClean="0">
              <a:latin typeface="Calibri" charset="0"/>
            </a:endParaRPr>
          </a:p>
          <a:p>
            <a:pPr marL="687388" indent="-233363" eaLnBrk="0" hangingPunct="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10600" cy="609600"/>
          </a:xfrm>
        </p:spPr>
        <p:txBody>
          <a:bodyPr/>
          <a:lstStyle/>
          <a:p>
            <a:pPr algn="ctr" eaLnBrk="1" hangingPunct="1"/>
            <a:r>
              <a:rPr lang="en-US" sz="3200" b="0" dirty="0" smtClean="0">
                <a:solidFill>
                  <a:srgbClr val="0000FF"/>
                </a:solidFill>
                <a:latin typeface="Helvetica"/>
                <a:cs typeface="Helvetica"/>
              </a:rPr>
              <a:t>Nimbus Sensors (Visible and Infrared)</a:t>
            </a:r>
            <a:endParaRPr lang="en-US" sz="3200" b="0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33400" y="53340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Ground Resolution</a:t>
            </a:r>
            <a:r>
              <a:rPr lang="en-US" sz="1600" dirty="0" smtClean="0">
                <a:latin typeface="Arial"/>
                <a:cs typeface="Arial"/>
              </a:rPr>
              <a:t> as good as 1 </a:t>
            </a:r>
            <a:r>
              <a:rPr lang="en-US" sz="1600" dirty="0">
                <a:latin typeface="Arial"/>
                <a:cs typeface="Arial"/>
              </a:rPr>
              <a:t>km, </a:t>
            </a:r>
            <a:r>
              <a:rPr lang="en-US" sz="1600" dirty="0" smtClean="0">
                <a:latin typeface="Arial"/>
                <a:cs typeface="Arial"/>
              </a:rPr>
              <a:t>250,000 </a:t>
            </a:r>
            <a:r>
              <a:rPr lang="en-US" sz="1600" dirty="0">
                <a:latin typeface="Arial"/>
                <a:cs typeface="Arial"/>
              </a:rPr>
              <a:t>+ images</a:t>
            </a:r>
          </a:p>
          <a:p>
            <a:r>
              <a:rPr lang="en-US" sz="1600" dirty="0">
                <a:latin typeface="Arial"/>
                <a:cs typeface="Arial"/>
              </a:rPr>
              <a:t>NCDC </a:t>
            </a:r>
            <a:r>
              <a:rPr lang="en-US" sz="1600" dirty="0" smtClean="0">
                <a:latin typeface="Arial"/>
                <a:cs typeface="Arial"/>
              </a:rPr>
              <a:t>had </a:t>
            </a:r>
            <a:r>
              <a:rPr lang="en-US" sz="1600" dirty="0">
                <a:latin typeface="Arial"/>
                <a:cs typeface="Arial"/>
              </a:rPr>
              <a:t>the only known copy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648200" y="8382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Arial Bold"/>
                <a:cs typeface="Arial Bold"/>
              </a:rPr>
              <a:t>Nimbus II HRIR Infrared False Color, </a:t>
            </a:r>
            <a:r>
              <a:rPr lang="en-US" sz="2000" dirty="0" smtClean="0">
                <a:latin typeface="Arial Bold"/>
                <a:cs typeface="Arial Bold"/>
              </a:rPr>
              <a:t>Asia, September </a:t>
            </a:r>
            <a:r>
              <a:rPr lang="en-US" sz="2000" dirty="0" smtClean="0">
                <a:latin typeface="Arial Bold"/>
                <a:cs typeface="Arial Bold"/>
              </a:rPr>
              <a:t>23, </a:t>
            </a:r>
            <a:r>
              <a:rPr lang="en-US" sz="2000" dirty="0" smtClean="0">
                <a:latin typeface="Arial Bold"/>
                <a:cs typeface="Arial Bold"/>
              </a:rPr>
              <a:t>1966</a:t>
            </a:r>
            <a:endParaRPr lang="en-US" sz="2000" dirty="0">
              <a:latin typeface="Arial Bold"/>
              <a:cs typeface="Arial Bold"/>
            </a:endParaRPr>
          </a:p>
        </p:txBody>
      </p:sp>
      <p:pic>
        <p:nvPicPr>
          <p:cNvPr id="16390" name="Picture 140" descr="1964 AVCS Greenland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43576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23"/>
          <p:cNvSpPr txBox="1">
            <a:spLocks noChangeArrowheads="1"/>
          </p:cNvSpPr>
          <p:nvPr/>
        </p:nvSpPr>
        <p:spPr bwMode="auto">
          <a:xfrm>
            <a:off x="533400" y="8382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Helvetica" charset="0"/>
              </a:rPr>
              <a:t>Devon and Baffin Islands, AVCS Image</a:t>
            </a:r>
            <a:r>
              <a:rPr lang="en-US" sz="2000" dirty="0" smtClean="0">
                <a:latin typeface="Helvetica" charset="0"/>
              </a:rPr>
              <a:t> September 16</a:t>
            </a:r>
            <a:r>
              <a:rPr lang="en-US" sz="2000" dirty="0" smtClean="0">
                <a:latin typeface="Helvetica" charset="0"/>
              </a:rPr>
              <a:t>, 19</a:t>
            </a:r>
            <a:r>
              <a:rPr lang="en-US" sz="2000" dirty="0" smtClean="0">
                <a:latin typeface="Helvetica" charset="0"/>
              </a:rPr>
              <a:t>64</a:t>
            </a:r>
            <a:endParaRPr lang="en-US" sz="2000" dirty="0">
              <a:latin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334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old"/>
                <a:cs typeface="Arial Bold"/>
              </a:rPr>
              <a:t>Note Himalayan Plateau and Pacific </a:t>
            </a:r>
            <a:r>
              <a:rPr lang="en-US" sz="1600" dirty="0" smtClean="0">
                <a:latin typeface="Arial Bold"/>
                <a:cs typeface="Arial Bold"/>
              </a:rPr>
              <a:t>typhoons</a:t>
            </a:r>
          </a:p>
          <a:p>
            <a:r>
              <a:rPr lang="en-US" sz="1600" dirty="0" smtClean="0">
                <a:latin typeface="Arial Bold"/>
                <a:cs typeface="Arial Bold"/>
              </a:rPr>
              <a:t>National Archives had only tapes</a:t>
            </a:r>
            <a:endParaRPr lang="en-US" sz="1600" dirty="0"/>
          </a:p>
        </p:txBody>
      </p:sp>
      <p:pic>
        <p:nvPicPr>
          <p:cNvPr id="9" name="Picture 8" descr="cropped hr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3886200" cy="3783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rgbClr val="0000FF"/>
                </a:solidFill>
                <a:latin typeface="Arial Bold"/>
                <a:cs typeface="Arial Bold"/>
              </a:rPr>
              <a:t>Extraction </a:t>
            </a:r>
            <a:r>
              <a:rPr lang="en-US" b="0" dirty="0" smtClean="0">
                <a:solidFill>
                  <a:srgbClr val="0000FF"/>
                </a:solidFill>
                <a:latin typeface="Arial Bold"/>
                <a:cs typeface="Arial Bold"/>
              </a:rPr>
              <a:t>&amp; Recovery of Nimbus data</a:t>
            </a:r>
            <a:endParaRPr lang="en-US" b="0" dirty="0">
              <a:solidFill>
                <a:srgbClr val="0000FF"/>
              </a:solidFill>
              <a:latin typeface="Arial Bold"/>
              <a:cs typeface="Arial 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3FB44-A848-4776-A1AF-BED5807EF5D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8200"/>
            <a:ext cx="7848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       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 Processing </a:t>
            </a: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of Visible Data: 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AVCS/IDCS: 0.5-7.5um</a:t>
            </a:r>
          </a:p>
          <a:p>
            <a:pPr>
              <a:spcBef>
                <a:spcPct val="50000"/>
              </a:spcBef>
            </a:pPr>
            <a:endParaRPr lang="en-US" sz="800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spcBef>
                <a:spcPts val="0"/>
              </a:spcBef>
            </a:pPr>
            <a:r>
              <a:rPr lang="en-US" sz="2000" dirty="0" smtClean="0"/>
              <a:t>	</a:t>
            </a:r>
            <a:r>
              <a:rPr lang="en-US" sz="2000" dirty="0" smtClean="0">
                <a:latin typeface="Arial Bold"/>
                <a:cs typeface="Arial Bold"/>
              </a:rPr>
              <a:t>Digitizing film </a:t>
            </a:r>
            <a:r>
              <a:rPr lang="en-US" sz="2000" dirty="0" smtClean="0">
                <a:latin typeface="Arial Bold"/>
                <a:cs typeface="Arial Bold"/>
              </a:rPr>
              <a:t>250,000 </a:t>
            </a:r>
            <a:r>
              <a:rPr lang="en-US" sz="2000" dirty="0" smtClean="0">
                <a:latin typeface="Arial Bold"/>
                <a:cs typeface="Arial Bold"/>
              </a:rPr>
              <a:t>images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Arial Bold"/>
                <a:cs typeface="Arial Bold"/>
              </a:rPr>
              <a:t>	Scanning over 1,000,000 frames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Bold"/>
                <a:cs typeface="Arial Bold"/>
              </a:rPr>
              <a:t>	Marking bad data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Bold"/>
                <a:cs typeface="Arial Bold"/>
              </a:rPr>
              <a:t>	</a:t>
            </a:r>
            <a:r>
              <a:rPr lang="en-US" sz="2000" dirty="0" smtClean="0">
                <a:latin typeface="Arial Bold"/>
                <a:cs typeface="Arial Bold"/>
              </a:rPr>
              <a:t>Navigating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Arial Bold"/>
                <a:cs typeface="Arial Bold"/>
              </a:rPr>
              <a:t>	</a:t>
            </a:r>
            <a:r>
              <a:rPr lang="en-US" sz="2000" dirty="0" smtClean="0">
                <a:latin typeface="Arial"/>
                <a:cs typeface="Arial"/>
              </a:rPr>
              <a:t>Merge with NORAD </a:t>
            </a:r>
            <a:r>
              <a:rPr lang="en-US" sz="2000" dirty="0" smtClean="0">
                <a:latin typeface="Arial"/>
                <a:cs typeface="Arial"/>
              </a:rPr>
              <a:t>ephemeris</a:t>
            </a:r>
            <a:r>
              <a:rPr lang="en-US" sz="2000" dirty="0" smtClean="0">
                <a:latin typeface="Arial"/>
                <a:cs typeface="Arial"/>
              </a:rPr>
              <a:t> data</a:t>
            </a:r>
            <a:endParaRPr lang="en-US" sz="2000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Arial Bold"/>
                <a:cs typeface="Arial Bold"/>
              </a:rPr>
              <a:t>	Merging into time </a:t>
            </a:r>
            <a:r>
              <a:rPr lang="en-US" sz="2000" dirty="0" smtClean="0">
                <a:latin typeface="Arial Bold"/>
                <a:cs typeface="Arial Bold"/>
              </a:rPr>
              <a:t>composite</a:t>
            </a:r>
          </a:p>
          <a:p>
            <a:pPr>
              <a:spcBef>
                <a:spcPts val="0"/>
              </a:spcBef>
            </a:pPr>
            <a:endParaRPr lang="en-US" sz="1800" dirty="0" smtClean="0">
              <a:latin typeface="Arial Bold"/>
              <a:cs typeface="Arial Bold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40386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Helvetica"/>
                <a:cs typeface="Helvetica"/>
              </a:rPr>
              <a:t>(From NCDC Ashville, NC)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81600" y="1371600"/>
            <a:ext cx="34544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3352800"/>
            <a:ext cx="5105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Metadata development</a:t>
            </a:r>
          </a:p>
          <a:p>
            <a:endParaRPr lang="en-US" sz="1600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344488"/>
            <a:r>
              <a:rPr lang="en-US" sz="2000" dirty="0" smtClean="0">
                <a:latin typeface="Arial Bold"/>
                <a:cs typeface="Arial Bold"/>
              </a:rPr>
              <a:t>Need </a:t>
            </a:r>
            <a:r>
              <a:rPr lang="en-US" sz="2000" dirty="0" smtClean="0">
                <a:latin typeface="Arial Bold"/>
                <a:cs typeface="Arial Bold"/>
              </a:rPr>
              <a:t>to enter the time of every image</a:t>
            </a:r>
          </a:p>
          <a:p>
            <a:pPr marL="344488"/>
            <a:r>
              <a:rPr lang="en-US" sz="2000" dirty="0" smtClean="0">
                <a:latin typeface="Arial Bold"/>
                <a:cs typeface="Arial Bold"/>
              </a:rPr>
              <a:t>Need to designate the center</a:t>
            </a:r>
          </a:p>
          <a:p>
            <a:pPr marL="515938" indent="-171450"/>
            <a:r>
              <a:rPr lang="en-US" sz="2000" dirty="0" smtClean="0">
                <a:latin typeface="Arial Bold"/>
                <a:cs typeface="Arial Bold"/>
              </a:rPr>
              <a:t>Not possible to automate because some of the information is not </a:t>
            </a:r>
            <a:r>
              <a:rPr lang="en-US" sz="2000" dirty="0" smtClean="0">
                <a:latin typeface="Arial Bold"/>
                <a:cs typeface="Arial Bold"/>
              </a:rPr>
              <a:t>readable</a:t>
            </a:r>
          </a:p>
          <a:p>
            <a:pPr marL="515938" indent="-171450"/>
            <a:r>
              <a:rPr lang="en-US" sz="2000" dirty="0" smtClean="0">
                <a:latin typeface="Arial Bold"/>
                <a:cs typeface="Arial Bold"/>
              </a:rPr>
              <a:t>We were able to </a:t>
            </a:r>
            <a:r>
              <a:rPr lang="en-US" sz="2000" dirty="0" smtClean="0">
                <a:latin typeface="Arial Bold"/>
                <a:cs typeface="Arial Bold"/>
              </a:rPr>
              <a:t>interpolate between good images to guess the </a:t>
            </a:r>
            <a:r>
              <a:rPr lang="en-US" sz="2000" dirty="0" smtClean="0">
                <a:latin typeface="Arial Bold"/>
                <a:cs typeface="Arial Bold"/>
              </a:rPr>
              <a:t>times</a:t>
            </a:r>
          </a:p>
          <a:p>
            <a:pPr marL="515938" indent="-171450"/>
            <a:r>
              <a:rPr lang="en-US" sz="2000" dirty="0" smtClean="0">
                <a:latin typeface="Arial Bold"/>
                <a:cs typeface="Arial Bold"/>
              </a:rPr>
              <a:t>Improve image location to 20km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762000"/>
          </a:xfrm>
        </p:spPr>
        <p:txBody>
          <a:bodyPr/>
          <a:lstStyle/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Helvetica"/>
                <a:cs typeface="Helvetica"/>
              </a:rPr>
              <a:t>Extracting Data from Nimbus Film Record</a:t>
            </a:r>
            <a:br>
              <a:rPr lang="en-US" sz="2800" b="0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2000" b="0" dirty="0" smtClean="0">
                <a:solidFill>
                  <a:srgbClr val="0000FF"/>
                </a:solidFill>
                <a:latin typeface="Helvetica"/>
                <a:cs typeface="Helvetica"/>
              </a:rPr>
              <a:t>(Note: Images were pictures of TV monitor on tape playback)</a:t>
            </a:r>
            <a:endParaRPr lang="en-US" sz="2000" b="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5126" name="Picture 48" descr="nimbusIInoree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" y="1444625"/>
            <a:ext cx="374173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49"/>
          <p:cNvSpPr txBox="1">
            <a:spLocks noChangeArrowheads="1"/>
          </p:cNvSpPr>
          <p:nvPr/>
        </p:nvSpPr>
        <p:spPr bwMode="auto">
          <a:xfrm>
            <a:off x="506413" y="4062413"/>
            <a:ext cx="3665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806950"/>
            <a:r>
              <a:rPr lang="en-US">
                <a:latin typeface="Calibri" pitchFamily="-109" charset="0"/>
              </a:rPr>
              <a:t>1960’s Archive = BW Film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3400" y="4495800"/>
            <a:ext cx="3622675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defTabSz="4806950"/>
            <a:r>
              <a:rPr lang="en-US" sz="1600" dirty="0" smtClean="0">
                <a:latin typeface="Calibri" pitchFamily="-109" charset="0"/>
              </a:rPr>
              <a:t>The film contains images that were recorded at random locations along the film reel. (</a:t>
            </a:r>
            <a:r>
              <a:rPr lang="en-US" sz="1600" dirty="0" err="1" smtClean="0">
                <a:latin typeface="Calibri" pitchFamily="-109" charset="0"/>
              </a:rPr>
              <a:t>ie</a:t>
            </a:r>
            <a:r>
              <a:rPr lang="en-US" sz="1600" dirty="0" smtClean="0">
                <a:latin typeface="Calibri" pitchFamily="-109" charset="0"/>
              </a:rPr>
              <a:t> 4” apart then 7” then 5” etc).</a:t>
            </a:r>
          </a:p>
          <a:p>
            <a:pPr defTabSz="4806950"/>
            <a:r>
              <a:rPr lang="en-US" sz="1600" dirty="0" smtClean="0">
                <a:latin typeface="Calibri" pitchFamily="-109" charset="0"/>
              </a:rPr>
              <a:t>Therefore all the film was scanned and the images were programmatically rebuilt</a:t>
            </a:r>
            <a:endParaRPr lang="en-US" sz="1600" dirty="0">
              <a:latin typeface="Calibri" pitchFamily="-109" charset="0"/>
            </a:endParaRPr>
          </a:p>
        </p:txBody>
      </p:sp>
      <p:pic>
        <p:nvPicPr>
          <p:cNvPr id="5130" name="Picture 10" descr="student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95400"/>
            <a:ext cx="3505200" cy="2628900"/>
          </a:xfrm>
          <a:prstGeom prst="rect">
            <a:avLst/>
          </a:prstGeom>
          <a:noFill/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953000" y="3962400"/>
            <a:ext cx="350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Student monitoring of automatic </a:t>
            </a:r>
            <a:r>
              <a:rPr lang="en-US" sz="2000" b="1" dirty="0">
                <a:latin typeface="Arial"/>
                <a:cs typeface="Arial"/>
              </a:rPr>
              <a:t>digitizing </a:t>
            </a:r>
            <a:r>
              <a:rPr lang="en-US" sz="2000" dirty="0" smtClean="0">
                <a:latin typeface="Arial"/>
                <a:cs typeface="Arial"/>
              </a:rPr>
              <a:t>machine (Kodak HR500) </a:t>
            </a:r>
            <a:r>
              <a:rPr lang="en-US" sz="2000" dirty="0">
                <a:latin typeface="Arial"/>
                <a:cs typeface="Arial"/>
              </a:rPr>
              <a:t>and inspection of every image</a:t>
            </a:r>
            <a:r>
              <a:rPr lang="en-US" sz="2000" dirty="0" smtClean="0">
                <a:latin typeface="Arial"/>
                <a:cs typeface="Arial"/>
              </a:rPr>
              <a:t>. They then created the </a:t>
            </a:r>
            <a:r>
              <a:rPr lang="en-US" sz="2000" dirty="0" err="1" smtClean="0">
                <a:latin typeface="Arial"/>
                <a:cs typeface="Arial"/>
              </a:rPr>
              <a:t>metadate</a:t>
            </a:r>
            <a:r>
              <a:rPr lang="en-US" sz="2000" dirty="0" smtClean="0">
                <a:latin typeface="Arial"/>
                <a:cs typeface="Arial"/>
              </a:rPr>
              <a:t> for every image.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7912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About 4% of the Nimbus 1 data was rejected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n2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39000" cy="519086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7620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3200" b="0" dirty="0" smtClean="0">
                <a:solidFill>
                  <a:srgbClr val="0000FF"/>
                </a:solidFill>
                <a:latin typeface="Helvetica"/>
                <a:cs typeface="Helvetica"/>
              </a:rPr>
              <a:t>Video</a:t>
            </a:r>
            <a:r>
              <a:rPr lang="en-US" sz="3200" b="0" dirty="0" smtClean="0">
                <a:solidFill>
                  <a:srgbClr val="0000FF"/>
                </a:solidFill>
                <a:latin typeface="Helvetica"/>
                <a:cs typeface="Helvetica"/>
              </a:rPr>
              <a:t> Game Like Metadata Development</a:t>
            </a:r>
            <a:endParaRPr lang="en-US" sz="3200" b="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43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38" descr="renameCenterSamp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1"/>
            <a:ext cx="24842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pPr algn="ctr"/>
            <a:r>
              <a:rPr lang="en-US" sz="2400" b="0" dirty="0" smtClean="0">
                <a:solidFill>
                  <a:srgbClr val="0000FF"/>
                </a:solidFill>
                <a:latin typeface="Helvetica"/>
                <a:cs typeface="Helvetica"/>
              </a:rPr>
              <a:t>Visible Imagery Process: Scan, Annotate </a:t>
            </a:r>
            <a:r>
              <a:rPr lang="en-US" sz="2400" b="0" dirty="0">
                <a:solidFill>
                  <a:srgbClr val="0000FF"/>
                </a:solidFill>
                <a:latin typeface="Helvetica"/>
                <a:cs typeface="Helvetica"/>
              </a:rPr>
              <a:t>the</a:t>
            </a:r>
            <a:r>
              <a:rPr lang="en-US" sz="2400" b="0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2400" b="0" dirty="0" smtClean="0">
                <a:solidFill>
                  <a:srgbClr val="0000FF"/>
                </a:solidFill>
                <a:latin typeface="Helvetica"/>
                <a:cs typeface="Helvetica"/>
              </a:rPr>
              <a:t>Time, </a:t>
            </a:r>
            <a:br>
              <a:rPr lang="en-US" sz="2400" b="0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2400" b="0" dirty="0" smtClean="0">
                <a:solidFill>
                  <a:srgbClr val="0000FF"/>
                </a:solidFill>
                <a:latin typeface="Helvetica"/>
                <a:cs typeface="Helvetica"/>
              </a:rPr>
              <a:t>Center </a:t>
            </a:r>
            <a:r>
              <a:rPr lang="en-US" sz="2400" b="0" dirty="0">
                <a:solidFill>
                  <a:srgbClr val="0000FF"/>
                </a:solidFill>
                <a:latin typeface="Helvetica"/>
                <a:cs typeface="Helvetica"/>
              </a:rPr>
              <a:t>of</a:t>
            </a:r>
            <a:r>
              <a:rPr lang="en-US" sz="2400" b="0" dirty="0" smtClean="0">
                <a:solidFill>
                  <a:srgbClr val="0000FF"/>
                </a:solidFill>
                <a:latin typeface="Helvetica"/>
                <a:cs typeface="Helvetica"/>
              </a:rPr>
              <a:t> Every Image and Check </a:t>
            </a:r>
            <a:r>
              <a:rPr lang="en-US" sz="2400" b="0" dirty="0" smtClean="0">
                <a:solidFill>
                  <a:srgbClr val="0000FF"/>
                </a:solidFill>
                <a:latin typeface="Helvetica"/>
                <a:cs typeface="Helvetica"/>
              </a:rPr>
              <a:t>Navigation</a:t>
            </a:r>
            <a:endParaRPr lang="en-US" sz="2400" b="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7181" name="Picture 31" descr="nimbus2tifsamp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838200"/>
            <a:ext cx="2192488" cy="54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N11964250orb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10000"/>
            <a:ext cx="3276538" cy="1966082"/>
          </a:xfrm>
          <a:prstGeom prst="rect">
            <a:avLst/>
          </a:prstGeom>
          <a:noFill/>
        </p:spPr>
      </p:pic>
      <p:pic>
        <p:nvPicPr>
          <p:cNvPr id="7182" name="Picture 39" descr="renameSample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1" y="963962"/>
            <a:ext cx="4648200" cy="31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838200" y="838200"/>
            <a:ext cx="73914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rial"/>
                <a:cs typeface="Arial"/>
              </a:rPr>
              <a:t>Image Scanning                          The images were acquired 91 seconds apart.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715000"/>
            <a:ext cx="297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Navigation based on time and camera number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57912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Center Selection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Helvetica"/>
                <a:cs typeface="Helvetica"/>
              </a:rPr>
              <a:t>Bad</a:t>
            </a:r>
            <a:r>
              <a:rPr lang="en-US" sz="2800" b="0" dirty="0" smtClean="0">
                <a:solidFill>
                  <a:srgbClr val="0000FF"/>
                </a:solidFill>
                <a:latin typeface="Helvetica"/>
                <a:cs typeface="Helvetica"/>
              </a:rPr>
              <a:t> Data Flagging </a:t>
            </a:r>
            <a:r>
              <a:rPr lang="en-US" sz="2800" b="0" dirty="0">
                <a:solidFill>
                  <a:srgbClr val="0000FF"/>
                </a:solidFill>
                <a:latin typeface="Helvetica"/>
                <a:cs typeface="Helvetica"/>
              </a:rPr>
              <a:t>and</a:t>
            </a:r>
            <a:r>
              <a:rPr lang="en-US" sz="2800" b="0" dirty="0" smtClean="0">
                <a:solidFill>
                  <a:srgbClr val="0000FF"/>
                </a:solidFill>
                <a:latin typeface="Helvetica"/>
                <a:cs typeface="Helvetica"/>
              </a:rPr>
              <a:t> Calibration</a:t>
            </a:r>
            <a:endParaRPr lang="en-US" sz="2800" b="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11268" name="Picture 108" descr="flagbad43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49885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0" descr="GrayWedgeStud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00200"/>
            <a:ext cx="46482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781800" y="4267200"/>
            <a:ext cx="2209800" cy="1200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Four different gray wedges</a:t>
            </a:r>
            <a:r>
              <a:rPr lang="en-US" dirty="0" smtClean="0"/>
              <a:t>, in </a:t>
            </a:r>
            <a:r>
              <a:rPr lang="en-US" dirty="0"/>
              <a:t>Nimbus 2 case.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sidcPPT_whiteBckgrd">
  <a:themeElements>
    <a:clrScheme name="nsidcPPT_whiteBckg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sidcPPT_whiteBckgr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nsidcPPT_whiteBckg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dcPPT_whiteBckg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dcPPT_whiteBckg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dcPPT_whiteBckg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dcPPT_whiteBckg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dcPPT_whiteBckg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dcPPT_whiteBckg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dcPPT_whiteBckg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dcPPT_whiteBckg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dcPPT_whiteBckg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dcPPT_whiteBckg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dcPPT_whiteBckg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Templates:nsidcPPT_whiteBckgrd.pot</Template>
  <TotalTime>41084</TotalTime>
  <Words>954</Words>
  <Application>Microsoft Macintosh PowerPoint</Application>
  <PresentationFormat>On-screen Show (4:3)</PresentationFormat>
  <Paragraphs>105</Paragraphs>
  <Slides>16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nsidcPPT_whiteBckgrd</vt:lpstr>
      <vt:lpstr> Reconstructing Sea Ice Extent from Early Nimbus Satellites</vt:lpstr>
      <vt:lpstr>The 1960s NIMBUS Series</vt:lpstr>
      <vt:lpstr>Determining 1960s Sea Ice Extent - Project Impetus</vt:lpstr>
      <vt:lpstr>Nimbus Sensors (Visible and Infrared)</vt:lpstr>
      <vt:lpstr>Extraction &amp; Recovery of Nimbus data</vt:lpstr>
      <vt:lpstr>Extracting Data from Nimbus Film Record (Note: Images were pictures of TV monitor on tape playback)</vt:lpstr>
      <vt:lpstr>Video Game Like Metadata Development</vt:lpstr>
      <vt:lpstr>Visible Imagery Process: Scan, Annotate the Time,  Center of Every Image and Check Navigation</vt:lpstr>
      <vt:lpstr>Bad Data Flagging and Calibration</vt:lpstr>
      <vt:lpstr>Sept 1964 NIMBUS/AVCS     Sept 2011 TERRA/MODIS</vt:lpstr>
      <vt:lpstr>Slide 11</vt:lpstr>
      <vt:lpstr>Slide 12</vt:lpstr>
      <vt:lpstr>Slide 13</vt:lpstr>
      <vt:lpstr>Slide 14</vt:lpstr>
      <vt:lpstr>Summary</vt:lpstr>
      <vt:lpstr>Thank You</vt:lpstr>
    </vt:vector>
  </TitlesOfParts>
  <Manager/>
  <Company>뿿쳀֨᱌뿿_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Snow and Ice Data Center</dc:title>
  <dc:subject/>
  <dc:creator>Jane Beitler</dc:creator>
  <cp:keywords/>
  <dc:description/>
  <cp:lastModifiedBy>David Gallaher</cp:lastModifiedBy>
  <cp:revision>232</cp:revision>
  <cp:lastPrinted>2013-12-03T20:03:28Z</cp:lastPrinted>
  <dcterms:created xsi:type="dcterms:W3CDTF">2014-12-30T22:02:33Z</dcterms:created>
  <dcterms:modified xsi:type="dcterms:W3CDTF">2015-01-05T01:35:00Z</dcterms:modified>
  <cp:category/>
</cp:coreProperties>
</file>