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Default Extension="pdf" ContentType="application/pdf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33"/>
  </p:notesMasterIdLst>
  <p:sldIdLst>
    <p:sldId id="256" r:id="rId2"/>
    <p:sldId id="289" r:id="rId3"/>
    <p:sldId id="258" r:id="rId4"/>
    <p:sldId id="259" r:id="rId5"/>
    <p:sldId id="269" r:id="rId6"/>
    <p:sldId id="273" r:id="rId7"/>
    <p:sldId id="26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71" r:id="rId17"/>
    <p:sldId id="272" r:id="rId18"/>
    <p:sldId id="299" r:id="rId19"/>
    <p:sldId id="274" r:id="rId20"/>
    <p:sldId id="276" r:id="rId21"/>
    <p:sldId id="300" r:id="rId22"/>
    <p:sldId id="285" r:id="rId23"/>
    <p:sldId id="268" r:id="rId24"/>
    <p:sldId id="266" r:id="rId25"/>
    <p:sldId id="267" r:id="rId26"/>
    <p:sldId id="261" r:id="rId27"/>
    <p:sldId id="262" r:id="rId28"/>
    <p:sldId id="263" r:id="rId29"/>
    <p:sldId id="264" r:id="rId30"/>
    <p:sldId id="265" r:id="rId31"/>
    <p:sldId id="270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13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CEB3D2-5990-BF4A-9148-DC34F487D09B}" type="datetimeFigureOut">
              <a:rPr lang="en-US" smtClean="0"/>
              <a:pPr/>
              <a:t>4/17/13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06828F-1FD1-2548-9361-C4566FE66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4624A-E6AA-B645-8601-EB2E5A3F0C91}" type="datetimeFigureOut">
              <a:rPr lang="en-US" smtClean="0"/>
              <a:pPr/>
              <a:t>4/17/13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D9DF08-06E6-8C45-BCAE-2CADC3A68D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4624A-E6AA-B645-8601-EB2E5A3F0C91}" type="datetimeFigureOut">
              <a:rPr lang="en-US" smtClean="0"/>
              <a:pPr/>
              <a:t>4/17/13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DF08-06E6-8C45-BCAE-2CADC3A68D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AD9DF08-06E6-8C45-BCAE-2CADC3A68D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4624A-E6AA-B645-8601-EB2E5A3F0C91}" type="datetimeFigureOut">
              <a:rPr lang="en-US" smtClean="0"/>
              <a:pPr/>
              <a:t>4/17/13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4624A-E6AA-B645-8601-EB2E5A3F0C91}" type="datetimeFigureOut">
              <a:rPr lang="en-US" smtClean="0"/>
              <a:pPr/>
              <a:t>4/17/13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AD9DF08-06E6-8C45-BCAE-2CADC3A68D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4624A-E6AA-B645-8601-EB2E5A3F0C91}" type="datetimeFigureOut">
              <a:rPr lang="en-US" smtClean="0"/>
              <a:pPr/>
              <a:t>4/17/13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D9DF08-06E6-8C45-BCAE-2CADC3A68D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844624A-E6AA-B645-8601-EB2E5A3F0C91}" type="datetimeFigureOut">
              <a:rPr lang="en-US" smtClean="0"/>
              <a:pPr/>
              <a:t>4/17/13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DF08-06E6-8C45-BCAE-2CADC3A68D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4624A-E6AA-B645-8601-EB2E5A3F0C91}" type="datetimeFigureOut">
              <a:rPr lang="en-US" smtClean="0"/>
              <a:pPr/>
              <a:t>4/17/13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AD9DF08-06E6-8C45-BCAE-2CADC3A68D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4624A-E6AA-B645-8601-EB2E5A3F0C91}" type="datetimeFigureOut">
              <a:rPr lang="en-US" smtClean="0"/>
              <a:pPr/>
              <a:t>4/17/13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AD9DF08-06E6-8C45-BCAE-2CADC3A68D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4624A-E6AA-B645-8601-EB2E5A3F0C91}" type="datetimeFigureOut">
              <a:rPr lang="en-US" smtClean="0"/>
              <a:pPr/>
              <a:t>4/17/13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AD9DF08-06E6-8C45-BCAE-2CADC3A68D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D9DF08-06E6-8C45-BCAE-2CADC3A68D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4624A-E6AA-B645-8601-EB2E5A3F0C91}" type="datetimeFigureOut">
              <a:rPr lang="en-US" smtClean="0"/>
              <a:pPr/>
              <a:t>4/17/13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AD9DF08-06E6-8C45-BCAE-2CADC3A68D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844624A-E6AA-B645-8601-EB2E5A3F0C91}" type="datetimeFigureOut">
              <a:rPr lang="en-US" smtClean="0"/>
              <a:pPr/>
              <a:t>4/17/13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844624A-E6AA-B645-8601-EB2E5A3F0C91}" type="datetimeFigureOut">
              <a:rPr lang="en-US" smtClean="0"/>
              <a:pPr/>
              <a:t>4/17/13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D9DF08-06E6-8C45-BCAE-2CADC3A68D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ctr" anchorCtr="0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28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esipfed.org/index.php/Earth_Science_Collaboratory_User_Stories" TargetMode="External"/><Relationship Id="rId4" Type="http://schemas.openxmlformats.org/officeDocument/2006/relationships/hyperlink" Target="https://docs.google.com/document/d/1UpLb9KtOaWqlkiZFXj6Ir_lPlHvJ6z8DVZYiHm-bSf8/edit?usp=sharing" TargetMode="External"/><Relationship Id="rId5" Type="http://schemas.openxmlformats.org/officeDocument/2006/relationships/hyperlink" Target="https://docs.google.com/document/d/1FpANLP92QMOEUDoM-kDxjjxytdm7JRdEOWzN9t98YiQ/edit?usp=sharing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iki.earthdata.nasa.gov/display/ESDSWG/Earth+Science+Collaboratory+Working+Group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png"/><Relationship Id="rId6" Type="http://schemas.openxmlformats.org/officeDocument/2006/relationships/image" Target="../media/image7.jpeg"/><Relationship Id="rId7" Type="http://schemas.openxmlformats.org/officeDocument/2006/relationships/image" Target="../media/image8.jpeg"/><Relationship Id="rId8" Type="http://schemas.openxmlformats.org/officeDocument/2006/relationships/image" Target="../media/image9.jpeg"/><Relationship Id="rId9" Type="http://schemas.openxmlformats.org/officeDocument/2006/relationships/image" Target="../media/image10.jpeg"/><Relationship Id="rId10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9.jpeg"/><Relationship Id="rId5" Type="http://schemas.openxmlformats.org/officeDocument/2006/relationships/image" Target="../media/image10.jpeg"/><Relationship Id="rId6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d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Chris Lynnes</a:t>
            </a:r>
          </a:p>
          <a:p>
            <a:r>
              <a:rPr lang="en-US" dirty="0" err="1" smtClean="0"/>
              <a:t>Rahul</a:t>
            </a:r>
            <a:r>
              <a:rPr lang="en-US" dirty="0" smtClean="0"/>
              <a:t> </a:t>
            </a:r>
            <a:r>
              <a:rPr lang="en-US" dirty="0" err="1" smtClean="0"/>
              <a:t>Ramachandran</a:t>
            </a:r>
            <a:endParaRPr lang="en-US" dirty="0" smtClean="0"/>
          </a:p>
          <a:p>
            <a:r>
              <a:rPr lang="en-US" dirty="0" err="1" smtClean="0"/>
              <a:t>Kwo-Sen</a:t>
            </a:r>
            <a:r>
              <a:rPr lang="en-US" dirty="0" smtClean="0"/>
              <a:t> </a:t>
            </a:r>
            <a:r>
              <a:rPr lang="en-US" dirty="0" err="1" smtClean="0"/>
              <a:t>Kuo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Earth Science </a:t>
            </a:r>
            <a:r>
              <a:rPr lang="en-US" dirty="0" err="1" smtClean="0"/>
              <a:t>Collaboratory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8913"/>
          </a:xfrm>
        </p:spPr>
        <p:txBody>
          <a:bodyPr>
            <a:normAutofit/>
          </a:bodyPr>
          <a:lstStyle/>
          <a:p>
            <a:r>
              <a:rPr lang="en-US" dirty="0" smtClean="0"/>
              <a:t>Stu’s 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Googles</a:t>
            </a:r>
            <a:r>
              <a:rPr lang="en-US" dirty="0" smtClean="0"/>
              <a:t> “MODIS Terra Aqua AOD Tibet </a:t>
            </a:r>
            <a:r>
              <a:rPr lang="en-US" dirty="0" err="1" smtClean="0"/>
              <a:t>anticorrelation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Result comes back from within Earth Science </a:t>
            </a:r>
            <a:r>
              <a:rPr lang="en-US" dirty="0" err="1" smtClean="0"/>
              <a:t>Collaboratory</a:t>
            </a:r>
            <a:r>
              <a:rPr lang="en-US" dirty="0" smtClean="0"/>
              <a:t>.</a:t>
            </a:r>
          </a:p>
          <a:p>
            <a:r>
              <a:rPr lang="en-US" dirty="0" smtClean="0"/>
              <a:t>Click...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“Click”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7484" y="1614759"/>
            <a:ext cx="6739668" cy="48140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33573" y="2204487"/>
            <a:ext cx="3518186" cy="2553891"/>
          </a:xfrm>
          <a:prstGeom prst="wedgeRoundRectCallout">
            <a:avLst>
              <a:gd name="adj1" fmla="val 116138"/>
              <a:gd name="adj2" fmla="val 12063"/>
              <a:gd name="adj3" fmla="val 16667"/>
            </a:avLst>
          </a:pr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“Odd, MODIS Aqua and Terra AOD are </a:t>
            </a:r>
            <a:r>
              <a:rPr lang="en-US" dirty="0" err="1" smtClean="0"/>
              <a:t>anticorrelated</a:t>
            </a:r>
            <a:r>
              <a:rPr lang="en-US" dirty="0" smtClean="0"/>
              <a:t> over Tibet for 2010” -- </a:t>
            </a:r>
            <a:r>
              <a:rPr lang="en-US" i="1" u="sng" dirty="0" smtClean="0">
                <a:solidFill>
                  <a:srgbClr val="0000FF"/>
                </a:solidFill>
              </a:rPr>
              <a:t> jpearson39</a:t>
            </a:r>
            <a:r>
              <a:rPr lang="en-US" i="1" dirty="0" smtClean="0"/>
              <a:t>, 29 May 2012</a:t>
            </a:r>
          </a:p>
          <a:p>
            <a:r>
              <a:rPr lang="en-US" u="sng" dirty="0" smtClean="0">
                <a:solidFill>
                  <a:srgbClr val="0000FF"/>
                </a:solidFill>
              </a:rPr>
              <a:t>Read Journal Articles</a:t>
            </a:r>
          </a:p>
          <a:p>
            <a:r>
              <a:rPr lang="en-US" u="sng" dirty="0" smtClean="0">
                <a:solidFill>
                  <a:srgbClr val="0000FF"/>
                </a:solidFill>
              </a:rPr>
              <a:t>Peruse Research Notebook</a:t>
            </a:r>
          </a:p>
          <a:p>
            <a:r>
              <a:rPr lang="en-US" u="sng" dirty="0" smtClean="0">
                <a:solidFill>
                  <a:srgbClr val="0000FF"/>
                </a:solidFill>
              </a:rPr>
              <a:t>Rerun Analysis</a:t>
            </a:r>
          </a:p>
          <a:p>
            <a:endParaRPr lang="en-US" i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Stu’s On His 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Checks </a:t>
            </a:r>
            <a:r>
              <a:rPr lang="en-US" i="1" dirty="0" smtClean="0"/>
              <a:t>jpearson39</a:t>
            </a:r>
            <a:r>
              <a:rPr lang="en-US" dirty="0" smtClean="0"/>
              <a:t>’s research notebook for related results</a:t>
            </a:r>
          </a:p>
          <a:p>
            <a:r>
              <a:rPr lang="en-US" dirty="0" smtClean="0"/>
              <a:t>Repeats </a:t>
            </a:r>
            <a:r>
              <a:rPr lang="en-US" i="1" dirty="0" smtClean="0"/>
              <a:t>jpearson39’s</a:t>
            </a:r>
            <a:r>
              <a:rPr lang="en-US" dirty="0" smtClean="0"/>
              <a:t> Correlation Map workflow with different years, filtering options, etc.</a:t>
            </a:r>
          </a:p>
          <a:p>
            <a:r>
              <a:rPr lang="en-US" dirty="0" smtClean="0"/>
              <a:t>Decides he really needs to look at the higher resolution Level 2 satellite swath data, not nicely gridded Level 3.  </a:t>
            </a:r>
          </a:p>
          <a:p>
            <a:r>
              <a:rPr lang="en-US" dirty="0" smtClean="0"/>
              <a:t>Uh-oh...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 2 data is hard...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 geographically gridded, hard to compare Aqua </a:t>
            </a:r>
            <a:r>
              <a:rPr lang="en-US" dirty="0" err="1" smtClean="0"/>
              <a:t>v</a:t>
            </a:r>
            <a:r>
              <a:rPr lang="en-US" dirty="0" smtClean="0"/>
              <a:t>. Terra pixels...</a:t>
            </a:r>
          </a:p>
          <a:p>
            <a:r>
              <a:rPr lang="en-US" dirty="0" smtClean="0"/>
              <a:t>Stu searches for articles about MODIS L2 aerosols, locates a prolific author, </a:t>
            </a:r>
            <a:r>
              <a:rPr lang="en-US" i="1" dirty="0" smtClean="0"/>
              <a:t>cjones97</a:t>
            </a:r>
          </a:p>
          <a:p>
            <a:pPr lvl="1"/>
            <a:r>
              <a:rPr lang="en-US" dirty="0" smtClean="0"/>
              <a:t>Starting from the most relevant article, Stu looks at the Research Notebook, then drills down on a workflow to see how the data are handled</a:t>
            </a:r>
          </a:p>
          <a:p>
            <a:pPr lvl="1"/>
            <a:r>
              <a:rPr lang="en-US" dirty="0" smtClean="0"/>
              <a:t>Whoa, looks like Level 2 data needs quality filtering(!), and bias correction(!!)</a:t>
            </a:r>
          </a:p>
          <a:p>
            <a:r>
              <a:rPr lang="en-US" dirty="0" smtClean="0"/>
              <a:t>Stu clones the workflow to get started, then modifies to meet his needs, etc. </a:t>
            </a:r>
          </a:p>
          <a:p>
            <a:r>
              <a:rPr lang="en-US" dirty="0" smtClean="0"/>
              <a:t>Now he still needs to match up Aqua and Terra...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Finding coincident L2 MODIS Aqua and Terra aerosols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Matching up data from 2 satellites is </a:t>
            </a:r>
            <a:r>
              <a:rPr lang="en-US" i="1" dirty="0" smtClean="0"/>
              <a:t>hard and tedious</a:t>
            </a:r>
          </a:p>
          <a:p>
            <a:r>
              <a:rPr lang="en-US" dirty="0" smtClean="0"/>
              <a:t>Stu searches to find a coincidence tool to match Aqua and Terra aerosol values within given time and space tolerance</a:t>
            </a:r>
          </a:p>
          <a:p>
            <a:pPr lvl="1"/>
            <a:r>
              <a:rPr lang="en-US" dirty="0" smtClean="0"/>
              <a:t>Output is HDF</a:t>
            </a:r>
          </a:p>
          <a:p>
            <a:r>
              <a:rPr lang="en-US" dirty="0" smtClean="0"/>
              <a:t>Finally, Stu finds a service to make an X-Y </a:t>
            </a:r>
            <a:r>
              <a:rPr lang="en-US" dirty="0" err="1" smtClean="0"/>
              <a:t>scatterplot</a:t>
            </a:r>
            <a:endParaRPr lang="en-US" dirty="0" smtClean="0"/>
          </a:p>
          <a:p>
            <a:pPr lvl="1"/>
            <a:r>
              <a:rPr lang="en-US" dirty="0" smtClean="0"/>
              <a:t>Input is </a:t>
            </a:r>
            <a:r>
              <a:rPr lang="en-US" dirty="0" err="1" smtClean="0"/>
              <a:t>netCDF</a:t>
            </a:r>
            <a:endParaRPr lang="en-US" dirty="0" smtClean="0"/>
          </a:p>
          <a:p>
            <a:pPr lvl="1"/>
            <a:r>
              <a:rPr lang="en-US" dirty="0" smtClean="0"/>
              <a:t>ESC locates an appropriate HDF-&gt;</a:t>
            </a:r>
            <a:r>
              <a:rPr lang="en-US" dirty="0" err="1" smtClean="0"/>
              <a:t>netCDF</a:t>
            </a:r>
            <a:r>
              <a:rPr lang="en-US" dirty="0" smtClean="0"/>
              <a:t> converter</a:t>
            </a:r>
          </a:p>
          <a:p>
            <a:pPr lvl="1"/>
            <a:r>
              <a:rPr lang="en-US" dirty="0" smtClean="0"/>
              <a:t>Stu and ESC construct a workflow to matchup, filter, correct and plot MODIS Aqua and Terra aerosol values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 gets his result!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9777" y="1472587"/>
            <a:ext cx="367876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>
              <a:buFont typeface="Arial"/>
              <a:buChar char="•"/>
            </a:pPr>
            <a:r>
              <a:rPr lang="en-US" sz="2400" dirty="0" err="1" smtClean="0"/>
              <a:t>ESC’s</a:t>
            </a:r>
            <a:r>
              <a:rPr lang="en-US" sz="2400" dirty="0" smtClean="0"/>
              <a:t> provenance shows it to trace back to </a:t>
            </a:r>
            <a:r>
              <a:rPr lang="en-US" sz="2400" i="1" dirty="0" smtClean="0"/>
              <a:t>cjones97</a:t>
            </a:r>
            <a:r>
              <a:rPr lang="en-US" sz="2400" dirty="0" smtClean="0"/>
              <a:t>’s workflow</a:t>
            </a:r>
          </a:p>
          <a:p>
            <a:pPr marL="174625" indent="-174625">
              <a:buFont typeface="Arial"/>
              <a:buChar char="•"/>
            </a:pPr>
            <a:r>
              <a:rPr lang="en-US" sz="2400" dirty="0" smtClean="0"/>
              <a:t>Stu also links back to </a:t>
            </a:r>
            <a:r>
              <a:rPr lang="en-US" sz="2400" i="1" dirty="0" smtClean="0"/>
              <a:t>jpearson39</a:t>
            </a:r>
            <a:r>
              <a:rPr lang="en-US" sz="2400" dirty="0" smtClean="0"/>
              <a:t>’s original results with L3 correlation maps (easy as it is still in his ESC history) 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8544" y="1425898"/>
            <a:ext cx="5080000" cy="381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6960" y="5189295"/>
            <a:ext cx="84913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>
              <a:buFont typeface="Arial"/>
              <a:buChar char="•"/>
            </a:pPr>
            <a:r>
              <a:rPr lang="en-US" sz="2800" dirty="0" smtClean="0"/>
              <a:t>Elapsed Time with ESC:  &lt; 2 days (most of it looking at prior results)</a:t>
            </a:r>
          </a:p>
          <a:p>
            <a:pPr marL="174625" indent="-174625">
              <a:buFont typeface="Arial"/>
              <a:buChar char="•"/>
            </a:pPr>
            <a:r>
              <a:rPr lang="en-US" sz="2800" dirty="0" smtClean="0"/>
              <a:t>Elapsed Time before ESC:  &gt; 30 days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from the Scenario:</a:t>
            </a:r>
            <a:endParaRPr lang="en-US" dirty="0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429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Tool availability is a force multiplier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More tools will be usable with more datasets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More tools will be easier to find and more available to more users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429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Knowledge sharing evolves from text on paper to a rich mixture of data, tools, workflows and articles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429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“</a:t>
            </a:r>
            <a:r>
              <a:rPr kumimoji="0" lang="en-US" sz="3429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wikihow</a:t>
            </a:r>
            <a:r>
              <a:rPr kumimoji="0" lang="en-US" sz="3429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for Earth Science data analysis will emerge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Incorporating live data, services and workflows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429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ESC maintains a record of the analysis process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Share, repeat, build upon analysis techniques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Transparency of the process is built in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/>
              <a:buChar char="–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259656"/>
            <a:ext cx="8503920" cy="4572000"/>
          </a:xfrm>
        </p:spPr>
        <p:txBody>
          <a:bodyPr>
            <a:noAutofit/>
          </a:bodyPr>
          <a:lstStyle/>
          <a:p>
            <a:r>
              <a:rPr lang="en-US" dirty="0" smtClean="0"/>
              <a:t>More/Better Science</a:t>
            </a:r>
          </a:p>
          <a:p>
            <a:pPr lvl="1"/>
            <a:r>
              <a:rPr lang="en-US" dirty="0" smtClean="0"/>
              <a:t>Cross-disciplinary + Interdisciplinary</a:t>
            </a:r>
          </a:p>
          <a:p>
            <a:pPr lvl="1"/>
            <a:r>
              <a:rPr lang="en-US" dirty="0" smtClean="0"/>
              <a:t>Research leveraging diverse data resources</a:t>
            </a:r>
          </a:p>
          <a:p>
            <a:r>
              <a:rPr lang="en-US" dirty="0" smtClean="0"/>
              <a:t>Workforce development</a:t>
            </a:r>
          </a:p>
          <a:p>
            <a:pPr lvl="1"/>
            <a:r>
              <a:rPr lang="en-US" dirty="0" smtClean="0"/>
              <a:t>Undergraduate, graduate students learn data analysis by example	</a:t>
            </a:r>
            <a:endParaRPr lang="en-US" dirty="0" smtClean="0"/>
          </a:p>
          <a:p>
            <a:r>
              <a:rPr lang="en-US" dirty="0" smtClean="0"/>
              <a:t>Community </a:t>
            </a:r>
            <a:r>
              <a:rPr lang="en-US" dirty="0" smtClean="0"/>
              <a:t>Engagement</a:t>
            </a:r>
          </a:p>
          <a:p>
            <a:r>
              <a:rPr lang="en-US" dirty="0" smtClean="0"/>
              <a:t>Scientific Transparency</a:t>
            </a:r>
          </a:p>
          <a:p>
            <a:r>
              <a:rPr lang="en-US" dirty="0" smtClean="0"/>
              <a:t>Cost Reduction</a:t>
            </a:r>
          </a:p>
          <a:p>
            <a:pPr lvl="1"/>
            <a:r>
              <a:rPr lang="en-US" dirty="0" smtClean="0"/>
              <a:t>Less effort on spent on tools</a:t>
            </a:r>
          </a:p>
          <a:p>
            <a:pPr lvl="1"/>
            <a:r>
              <a:rPr lang="en-US" dirty="0" smtClean="0"/>
              <a:t>Less effort spent by scientists on data management</a:t>
            </a:r>
          </a:p>
          <a:p>
            <a:pPr lvl="1"/>
            <a:r>
              <a:rPr lang="en-US" i="1" u="sng" dirty="0" smtClean="0"/>
              <a:t>N.B.: not the only or even main point of ESC</a:t>
            </a:r>
            <a:endParaRPr lang="en-US" i="1" u="sng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Getting Involved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Earth Science </a:t>
            </a:r>
            <a:r>
              <a:rPr lang="en-US" dirty="0" err="1" smtClean="0"/>
              <a:t>Collaboratory</a:t>
            </a:r>
            <a:r>
              <a:rPr lang="en-US" dirty="0" smtClean="0"/>
              <a:t> Cluster in ESIP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Formed in 2011 in the Federation of Earth Science Information Partners </a:t>
            </a:r>
          </a:p>
          <a:p>
            <a:r>
              <a:rPr lang="en-US" dirty="0" smtClean="0"/>
              <a:t>Clusters:</a:t>
            </a:r>
          </a:p>
          <a:p>
            <a:pPr lvl="1"/>
            <a:r>
              <a:rPr lang="en-US" dirty="0" smtClean="0"/>
              <a:t>are informal special-interest working groups</a:t>
            </a:r>
          </a:p>
          <a:p>
            <a:pPr lvl="1"/>
            <a:r>
              <a:rPr lang="en-US" dirty="0" smtClean="0"/>
              <a:t>have no budget</a:t>
            </a:r>
          </a:p>
          <a:p>
            <a:pPr lvl="1"/>
            <a:r>
              <a:rPr lang="en-US" dirty="0" smtClean="0"/>
              <a:t>are staffed by mostly-unpaid volunteers</a:t>
            </a:r>
          </a:p>
          <a:p>
            <a:r>
              <a:rPr lang="en-US" dirty="0" smtClean="0"/>
              <a:t>What can clusters do?</a:t>
            </a:r>
          </a:p>
          <a:p>
            <a:pPr lvl="1"/>
            <a:r>
              <a:rPr lang="en-US" dirty="0" smtClean="0"/>
              <a:t>Formulate and articulate community goals</a:t>
            </a:r>
          </a:p>
          <a:p>
            <a:pPr lvl="1"/>
            <a:r>
              <a:rPr lang="en-US" dirty="0" smtClean="0"/>
              <a:t>Coordinate community participation</a:t>
            </a:r>
          </a:p>
          <a:p>
            <a:pPr lvl="1"/>
            <a:r>
              <a:rPr lang="en-US" dirty="0" smtClean="0"/>
              <a:t>Suggest solution frameworks</a:t>
            </a:r>
          </a:p>
          <a:p>
            <a:pPr lvl="1"/>
            <a:r>
              <a:rPr lang="en-US" dirty="0" smtClean="0"/>
              <a:t>Provide a forum for </a:t>
            </a:r>
            <a:r>
              <a:rPr lang="en-US" dirty="0" smtClean="0"/>
              <a:t>networking</a:t>
            </a:r>
          </a:p>
          <a:p>
            <a:r>
              <a:rPr lang="en-US" dirty="0" smtClean="0"/>
              <a:t>http://</a:t>
            </a:r>
            <a:r>
              <a:rPr lang="en-US" dirty="0" err="1" smtClean="0"/>
              <a:t>wiki.esipfed.org/index.php/Earth_Science_Collaboratory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Description of </a:t>
            </a:r>
            <a:r>
              <a:rPr lang="en-US" dirty="0" err="1" smtClean="0"/>
              <a:t>Collaboratory</a:t>
            </a:r>
            <a:endParaRPr lang="en-US" dirty="0" smtClean="0"/>
          </a:p>
          <a:p>
            <a:pPr lvl="1"/>
            <a:r>
              <a:rPr lang="en-US" dirty="0" smtClean="0"/>
              <a:t>Problem Statement</a:t>
            </a:r>
          </a:p>
          <a:p>
            <a:pPr lvl="1"/>
            <a:r>
              <a:rPr lang="en-US" dirty="0" smtClean="0"/>
              <a:t>Concept</a:t>
            </a:r>
          </a:p>
          <a:p>
            <a:pPr lvl="1"/>
            <a:r>
              <a:rPr lang="en-US" dirty="0" smtClean="0"/>
              <a:t>Expected Benefits</a:t>
            </a:r>
          </a:p>
          <a:p>
            <a:r>
              <a:rPr lang="en-US" dirty="0" smtClean="0"/>
              <a:t>Earth Science </a:t>
            </a:r>
            <a:r>
              <a:rPr lang="en-US" dirty="0" err="1" smtClean="0"/>
              <a:t>Collaboratory</a:t>
            </a:r>
            <a:r>
              <a:rPr lang="en-US" dirty="0" smtClean="0"/>
              <a:t> Cluster in ESIP</a:t>
            </a:r>
          </a:p>
          <a:p>
            <a:r>
              <a:rPr lang="en-US" dirty="0" smtClean="0"/>
              <a:t>A Science Story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ESC Cluster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Articulate the vision</a:t>
            </a:r>
          </a:p>
          <a:p>
            <a:pPr lvl="1"/>
            <a:r>
              <a:rPr lang="en-US" dirty="0" smtClean="0"/>
              <a:t>IEEE TGRS paper, presentations</a:t>
            </a:r>
          </a:p>
          <a:p>
            <a:r>
              <a:rPr lang="en-US" dirty="0" smtClean="0"/>
              <a:t>Identify resources to get closer to the vision</a:t>
            </a:r>
          </a:p>
          <a:p>
            <a:pPr lvl="1"/>
            <a:r>
              <a:rPr lang="en-US" dirty="0" smtClean="0"/>
              <a:t>Technologies</a:t>
            </a:r>
          </a:p>
          <a:p>
            <a:pPr lvl="1"/>
            <a:r>
              <a:rPr lang="en-US" dirty="0" smtClean="0"/>
              <a:t>Programs</a:t>
            </a:r>
          </a:p>
          <a:p>
            <a:pPr lvl="1"/>
            <a:r>
              <a:rPr lang="en-US" dirty="0" smtClean="0"/>
              <a:t>Projects</a:t>
            </a:r>
          </a:p>
          <a:p>
            <a:pPr lvl="1"/>
            <a:r>
              <a:rPr lang="en-US" dirty="0" smtClean="0"/>
              <a:t>People</a:t>
            </a:r>
          </a:p>
          <a:p>
            <a:pPr lvl="1"/>
            <a:r>
              <a:rPr lang="en-US" dirty="0" smtClean="0"/>
              <a:t>...</a:t>
            </a:r>
          </a:p>
          <a:p>
            <a:r>
              <a:rPr lang="en-US" dirty="0" smtClean="0"/>
              <a:t>Participate in relevant community efforts</a:t>
            </a:r>
          </a:p>
          <a:p>
            <a:pPr lvl="1"/>
            <a:r>
              <a:rPr lang="en-US" dirty="0" err="1" smtClean="0"/>
              <a:t>EarthCube</a:t>
            </a:r>
            <a:endParaRPr lang="en-US" dirty="0" smtClean="0"/>
          </a:p>
          <a:p>
            <a:pPr lvl="1"/>
            <a:r>
              <a:rPr lang="en-US" dirty="0" smtClean="0"/>
              <a:t>...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NASA Earth Science Data Systems Working Group: </a:t>
            </a:r>
            <a:br>
              <a:rPr lang="en-US" dirty="0" smtClean="0"/>
            </a:br>
            <a:r>
              <a:rPr lang="en-US" dirty="0" smtClean="0"/>
              <a:t>ESC Reference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hlinkClick r:id="rId2"/>
              </a:rPr>
              <a:t>https://wiki.earthdata.nasa.gov/display/ESDSWG/Earth+Science+Collaboratory+Working+</a:t>
            </a:r>
            <a:r>
              <a:rPr lang="en-US" dirty="0" smtClean="0">
                <a:hlinkClick r:id="rId2"/>
              </a:rPr>
              <a:t>Group</a:t>
            </a:r>
            <a:endParaRPr lang="en-US" dirty="0" smtClean="0"/>
          </a:p>
          <a:p>
            <a:r>
              <a:rPr lang="en-US" dirty="0" smtClean="0"/>
              <a:t>User Stories:  </a:t>
            </a:r>
            <a:r>
              <a:rPr lang="en-US" dirty="0" smtClean="0">
                <a:hlinkClick r:id="rId3"/>
              </a:rPr>
              <a:t>http://wiki.esipfed.org/index.php/</a:t>
            </a:r>
            <a:r>
              <a:rPr lang="en-US" dirty="0" smtClean="0">
                <a:hlinkClick r:id="rId3"/>
              </a:rPr>
              <a:t>Earth_Science_Collaboratory_User_Stories</a:t>
            </a:r>
            <a:endParaRPr lang="en-US" dirty="0" smtClean="0"/>
          </a:p>
          <a:p>
            <a:r>
              <a:rPr lang="en-US" dirty="0" smtClean="0"/>
              <a:t>Key Features:  </a:t>
            </a:r>
            <a:br>
              <a:rPr lang="en-US" dirty="0" smtClean="0"/>
            </a:br>
            <a:r>
              <a:rPr lang="en-US" dirty="0" smtClean="0">
                <a:hlinkClick r:id="rId4"/>
              </a:rPr>
              <a:t>https</a:t>
            </a:r>
            <a:r>
              <a:rPr lang="en-US" dirty="0" smtClean="0">
                <a:hlinkClick r:id="rId4"/>
              </a:rPr>
              <a:t>://docs.google.com/document/d/1UpLb9KtOaWqlkiZFXj6Ir_lPlHvJ6z8DVZYiHm-bSf8/edit?usp=</a:t>
            </a:r>
            <a:r>
              <a:rPr lang="en-US" dirty="0" smtClean="0">
                <a:hlinkClick r:id="rId4"/>
              </a:rPr>
              <a:t>sharing</a:t>
            </a:r>
            <a:endParaRPr lang="en-US" dirty="0" smtClean="0"/>
          </a:p>
          <a:p>
            <a:r>
              <a:rPr lang="en-US" dirty="0" smtClean="0"/>
              <a:t>Killer App:</a:t>
            </a:r>
            <a:br>
              <a:rPr lang="en-US" dirty="0" smtClean="0"/>
            </a:br>
            <a:r>
              <a:rPr lang="en-US" dirty="0" smtClean="0">
                <a:hlinkClick r:id="rId5"/>
              </a:rPr>
              <a:t>https://docs.google.com/document/d/1FpANLP92QMOEUDoM-kDxjjxytdm7JRdEOWzN9t98YiQ/edit?usp=sharing</a:t>
            </a:r>
            <a:endParaRPr lang="en-US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Ecosystem Strategy:  </a:t>
            </a:r>
            <a:br>
              <a:rPr lang="en-US" dirty="0" smtClean="0"/>
            </a:br>
            <a:r>
              <a:rPr lang="en-US" dirty="0" smtClean="0"/>
              <a:t>Work toward an Ecosystem, not an Architected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 Emergent, Meta-System that favors federation</a:t>
            </a:r>
          </a:p>
          <a:p>
            <a:pPr lvl="1"/>
            <a:r>
              <a:rPr lang="en-US" dirty="0" smtClean="0"/>
              <a:t>Emphasizes grassroots adoption</a:t>
            </a:r>
          </a:p>
          <a:p>
            <a:pPr lvl="2"/>
            <a:r>
              <a:rPr lang="en-US" dirty="0" smtClean="0"/>
              <a:t>The value proposition at the investigator / user level is critical to get right</a:t>
            </a:r>
          </a:p>
          <a:p>
            <a:pPr lvl="1"/>
            <a:r>
              <a:rPr lang="en-US" dirty="0" smtClean="0"/>
              <a:t>Emphasizes inter-system interoperability</a:t>
            </a:r>
          </a:p>
          <a:p>
            <a:pPr lvl="2"/>
            <a:r>
              <a:rPr lang="en-US" dirty="0" smtClean="0"/>
              <a:t>Brokering, mediation, gateways, shims, “polyglot” components</a:t>
            </a:r>
          </a:p>
          <a:p>
            <a:pPr lvl="1"/>
            <a:r>
              <a:rPr lang="en-US" dirty="0" smtClean="0"/>
              <a:t>Emphasize rules and methods to fit cooperating and competing stuff together</a:t>
            </a:r>
          </a:p>
          <a:p>
            <a:r>
              <a:rPr lang="en-US" dirty="0" smtClean="0"/>
              <a:t>Design “Selection Pressures” toward desired results</a:t>
            </a:r>
          </a:p>
          <a:p>
            <a:pPr lvl="1"/>
            <a:r>
              <a:rPr lang="en-US" dirty="0" smtClean="0"/>
              <a:t>Funding calls</a:t>
            </a:r>
          </a:p>
          <a:p>
            <a:pPr lvl="1"/>
            <a:r>
              <a:rPr lang="en-US" dirty="0" smtClean="0"/>
              <a:t>Proposal codicils (e.g., “...must be infused into </a:t>
            </a:r>
            <a:r>
              <a:rPr lang="en-US" dirty="0" err="1" smtClean="0"/>
              <a:t>collaboratory</a:t>
            </a:r>
            <a:r>
              <a:rPr lang="en-US" dirty="0" smtClean="0"/>
              <a:t>”)</a:t>
            </a:r>
          </a:p>
          <a:p>
            <a:pPr lvl="1"/>
            <a:r>
              <a:rPr lang="en-US" dirty="0" smtClean="0"/>
              <a:t>Guidance for working groups</a:t>
            </a:r>
          </a:p>
          <a:p>
            <a:pPr lvl="1"/>
            <a:r>
              <a:rPr lang="en-US" dirty="0" smtClean="0"/>
              <a:t>Recruiting desirable participants</a:t>
            </a:r>
          </a:p>
          <a:p>
            <a:pPr lvl="1"/>
            <a:r>
              <a:rPr lang="en-US" dirty="0" smtClean="0"/>
              <a:t>etc.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Convergent Evolution Strategy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1129" y="5979197"/>
            <a:ext cx="220878" cy="690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>
            <a:stCxn id="4" idx="0"/>
          </p:cNvCxnSpPr>
          <p:nvPr/>
        </p:nvCxnSpPr>
        <p:spPr>
          <a:xfrm rot="16200000" flipV="1">
            <a:off x="-445298" y="4512331"/>
            <a:ext cx="2823291" cy="1104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235269" y="5979197"/>
            <a:ext cx="220878" cy="690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>
            <a:stCxn id="10" idx="0"/>
          </p:cNvCxnSpPr>
          <p:nvPr/>
        </p:nvCxnSpPr>
        <p:spPr>
          <a:xfrm rot="16200000" flipV="1">
            <a:off x="-65937" y="4567551"/>
            <a:ext cx="2823291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578750" y="5979197"/>
            <a:ext cx="220878" cy="690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>
            <a:stCxn id="12" idx="0"/>
          </p:cNvCxnSpPr>
          <p:nvPr/>
        </p:nvCxnSpPr>
        <p:spPr>
          <a:xfrm rot="16200000" flipV="1">
            <a:off x="-28656" y="4261351"/>
            <a:ext cx="2823291" cy="6124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922231" y="5979197"/>
            <a:ext cx="220878" cy="690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265712" y="5979197"/>
            <a:ext cx="220878" cy="690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>
            <a:stCxn id="16" idx="0"/>
          </p:cNvCxnSpPr>
          <p:nvPr/>
        </p:nvCxnSpPr>
        <p:spPr>
          <a:xfrm rot="16200000" flipV="1">
            <a:off x="610680" y="4213726"/>
            <a:ext cx="2843981" cy="6869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609193" y="5979197"/>
            <a:ext cx="220878" cy="690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952674" y="5979197"/>
            <a:ext cx="220878" cy="690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>
            <a:stCxn id="20" idx="0"/>
          </p:cNvCxnSpPr>
          <p:nvPr/>
        </p:nvCxnSpPr>
        <p:spPr>
          <a:xfrm rot="5400000" flipH="1" flipV="1">
            <a:off x="1855886" y="4342444"/>
            <a:ext cx="2843981" cy="4295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hape 25"/>
          <p:cNvCxnSpPr>
            <a:stCxn id="14" idx="1"/>
          </p:cNvCxnSpPr>
          <p:nvPr/>
        </p:nvCxnSpPr>
        <p:spPr>
          <a:xfrm rot="10800000" flipH="1">
            <a:off x="1922231" y="3135216"/>
            <a:ext cx="220878" cy="2878497"/>
          </a:xfrm>
          <a:prstGeom prst="curvedConnector4">
            <a:avLst>
              <a:gd name="adj1" fmla="val -103496"/>
              <a:gd name="adj2" fmla="val 506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Freeform 31"/>
          <p:cNvSpPr/>
          <p:nvPr/>
        </p:nvSpPr>
        <p:spPr>
          <a:xfrm>
            <a:off x="2609192" y="3155906"/>
            <a:ext cx="343481" cy="2781856"/>
          </a:xfrm>
          <a:custGeom>
            <a:avLst/>
            <a:gdLst>
              <a:gd name="connsiteX0" fmla="*/ 464763 w 996251"/>
              <a:gd name="connsiteY0" fmla="*/ 2781856 h 2781856"/>
              <a:gd name="connsiteX1" fmla="*/ 326715 w 996251"/>
              <a:gd name="connsiteY1" fmla="*/ 2298655 h 2781856"/>
              <a:gd name="connsiteX2" fmla="*/ 202471 w 996251"/>
              <a:gd name="connsiteY2" fmla="*/ 2091569 h 2781856"/>
              <a:gd name="connsiteX3" fmla="*/ 713251 w 996251"/>
              <a:gd name="connsiteY3" fmla="*/ 1622174 h 2781856"/>
              <a:gd name="connsiteX4" fmla="*/ 147251 w 996251"/>
              <a:gd name="connsiteY4" fmla="*/ 1332254 h 2781856"/>
              <a:gd name="connsiteX5" fmla="*/ 547593 w 996251"/>
              <a:gd name="connsiteY5" fmla="*/ 876664 h 2781856"/>
              <a:gd name="connsiteX6" fmla="*/ 920324 w 996251"/>
              <a:gd name="connsiteY6" fmla="*/ 600550 h 2781856"/>
              <a:gd name="connsiteX7" fmla="*/ 92032 w 996251"/>
              <a:gd name="connsiteY7" fmla="*/ 296823 h 2781856"/>
              <a:gd name="connsiteX8" fmla="*/ 368129 w 996251"/>
              <a:gd name="connsiteY8" fmla="*/ 48320 h 2781856"/>
              <a:gd name="connsiteX9" fmla="*/ 395739 w 996251"/>
              <a:gd name="connsiteY9" fmla="*/ 6903 h 2781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251" h="2781856">
                <a:moveTo>
                  <a:pt x="464763" y="2781856"/>
                </a:moveTo>
                <a:cubicBezTo>
                  <a:pt x="417596" y="2597779"/>
                  <a:pt x="370430" y="2413703"/>
                  <a:pt x="326715" y="2298655"/>
                </a:cubicBezTo>
                <a:cubicBezTo>
                  <a:pt x="283000" y="2183607"/>
                  <a:pt x="138048" y="2204316"/>
                  <a:pt x="202471" y="2091569"/>
                </a:cubicBezTo>
                <a:cubicBezTo>
                  <a:pt x="266894" y="1978822"/>
                  <a:pt x="722454" y="1748726"/>
                  <a:pt x="713251" y="1622174"/>
                </a:cubicBezTo>
                <a:cubicBezTo>
                  <a:pt x="704048" y="1495622"/>
                  <a:pt x="174861" y="1456506"/>
                  <a:pt x="147251" y="1332254"/>
                </a:cubicBezTo>
                <a:cubicBezTo>
                  <a:pt x="119641" y="1208002"/>
                  <a:pt x="418748" y="998615"/>
                  <a:pt x="547593" y="876664"/>
                </a:cubicBezTo>
                <a:cubicBezTo>
                  <a:pt x="676438" y="754713"/>
                  <a:pt x="996251" y="697190"/>
                  <a:pt x="920324" y="600550"/>
                </a:cubicBezTo>
                <a:cubicBezTo>
                  <a:pt x="844397" y="503910"/>
                  <a:pt x="184064" y="388861"/>
                  <a:pt x="92032" y="296823"/>
                </a:cubicBezTo>
                <a:cubicBezTo>
                  <a:pt x="0" y="204785"/>
                  <a:pt x="317511" y="96640"/>
                  <a:pt x="368129" y="48320"/>
                </a:cubicBezTo>
                <a:cubicBezTo>
                  <a:pt x="418747" y="0"/>
                  <a:pt x="395739" y="6903"/>
                  <a:pt x="395739" y="6903"/>
                </a:cubicBezTo>
              </a:path>
            </a:pathLst>
          </a:cu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Notched Right Arrow 33"/>
          <p:cNvSpPr/>
          <p:nvPr/>
        </p:nvSpPr>
        <p:spPr>
          <a:xfrm>
            <a:off x="4224298" y="4212045"/>
            <a:ext cx="1201024" cy="980207"/>
          </a:xfrm>
          <a:prstGeom prst="notch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6062469" y="5979198"/>
            <a:ext cx="220878" cy="690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6386609" y="5979198"/>
            <a:ext cx="220878" cy="690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730090" y="5979198"/>
            <a:ext cx="220878" cy="690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073571" y="5979198"/>
            <a:ext cx="220878" cy="690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417052" y="5979198"/>
            <a:ext cx="220878" cy="690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760533" y="5979198"/>
            <a:ext cx="220878" cy="690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8104014" y="5979198"/>
            <a:ext cx="220878" cy="690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Arrow Connector 43"/>
          <p:cNvCxnSpPr>
            <a:stCxn id="35" idx="0"/>
          </p:cNvCxnSpPr>
          <p:nvPr/>
        </p:nvCxnSpPr>
        <p:spPr>
          <a:xfrm rot="5400000" flipH="1" flipV="1">
            <a:off x="5242101" y="4270331"/>
            <a:ext cx="2639674" cy="7780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6" idx="0"/>
          </p:cNvCxnSpPr>
          <p:nvPr/>
        </p:nvCxnSpPr>
        <p:spPr>
          <a:xfrm rot="5400000" flipH="1" flipV="1">
            <a:off x="5465473" y="4371101"/>
            <a:ext cx="2639673" cy="57652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41" idx="0"/>
          </p:cNvCxnSpPr>
          <p:nvPr/>
        </p:nvCxnSpPr>
        <p:spPr>
          <a:xfrm rot="16200000" flipV="1">
            <a:off x="6487774" y="4252519"/>
            <a:ext cx="2639674" cy="8136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37" idx="0"/>
          </p:cNvCxnSpPr>
          <p:nvPr/>
        </p:nvCxnSpPr>
        <p:spPr>
          <a:xfrm rot="5400000" flipH="1" flipV="1">
            <a:off x="5668838" y="4511217"/>
            <a:ext cx="2639672" cy="2962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38" idx="0"/>
          </p:cNvCxnSpPr>
          <p:nvPr/>
        </p:nvCxnSpPr>
        <p:spPr>
          <a:xfrm rot="16200000" flipV="1">
            <a:off x="5864174" y="4659361"/>
            <a:ext cx="2639672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39" idx="0"/>
          </p:cNvCxnSpPr>
          <p:nvPr/>
        </p:nvCxnSpPr>
        <p:spPr>
          <a:xfrm rot="16200000" flipV="1">
            <a:off x="6065717" y="4517423"/>
            <a:ext cx="2639672" cy="28387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40" idx="0"/>
          </p:cNvCxnSpPr>
          <p:nvPr/>
        </p:nvCxnSpPr>
        <p:spPr>
          <a:xfrm rot="16200000" flipV="1">
            <a:off x="6262875" y="4371100"/>
            <a:ext cx="2639673" cy="57652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6918553" y="3023895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ESC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05910" y="1503748"/>
            <a:ext cx="33674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Often, some tweaking early in a project + ongoing interactions produce results that are easier to fit together...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5468691" y="1503748"/>
            <a:ext cx="33674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...But it does help to know the desired end state.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Deep Background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48298"/>
          </a:xfrm>
        </p:spPr>
        <p:txBody>
          <a:bodyPr>
            <a:noAutofit/>
          </a:bodyPr>
          <a:lstStyle/>
          <a:p>
            <a:r>
              <a:rPr lang="en-US" sz="5400" dirty="0" smtClean="0"/>
              <a:t>Prior Art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22936"/>
            <a:ext cx="8839200" cy="4525963"/>
          </a:xfrm>
        </p:spPr>
        <p:txBody>
          <a:bodyPr>
            <a:normAutofit/>
          </a:bodyPr>
          <a:lstStyle/>
          <a:p>
            <a:pPr marL="347472" indent="-347472">
              <a:spcBef>
                <a:spcPts val="0"/>
              </a:spcBef>
            </a:pPr>
            <a:r>
              <a:rPr lang="en-US" dirty="0" err="1" smtClean="0"/>
              <a:t>Talkoot</a:t>
            </a:r>
            <a:r>
              <a:rPr lang="en-US" dirty="0" smtClean="0"/>
              <a:t>, </a:t>
            </a:r>
            <a:r>
              <a:rPr lang="en-US" dirty="0" err="1" smtClean="0"/>
              <a:t>myExperiment.org</a:t>
            </a:r>
            <a:r>
              <a:rPr lang="en-US" dirty="0" smtClean="0"/>
              <a:t> – workflow sharing, virtual notebooks</a:t>
            </a:r>
          </a:p>
          <a:p>
            <a:pPr marL="347472" indent="-347472">
              <a:spcBef>
                <a:spcPts val="0"/>
              </a:spcBef>
            </a:pPr>
            <a:r>
              <a:rPr lang="en-US" dirty="0" smtClean="0"/>
              <a:t>Earth System Grid – provisioned tools, format standards/checkers</a:t>
            </a:r>
          </a:p>
          <a:p>
            <a:pPr marL="347472" indent="-347472">
              <a:spcBef>
                <a:spcPts val="0"/>
              </a:spcBef>
            </a:pPr>
            <a:r>
              <a:rPr lang="en-US" dirty="0" smtClean="0"/>
              <a:t>NASA Earth Exchange (NEX)</a:t>
            </a:r>
          </a:p>
          <a:p>
            <a:pPr marL="347472" indent="-347472">
              <a:spcBef>
                <a:spcPts val="0"/>
              </a:spcBef>
            </a:pPr>
            <a:r>
              <a:rPr lang="en-US" dirty="0" smtClean="0"/>
              <a:t>Land Information System – OPeNDAP as access infrastructure</a:t>
            </a:r>
          </a:p>
          <a:p>
            <a:pPr marL="347472" indent="-347472">
              <a:spcBef>
                <a:spcPts val="0"/>
              </a:spcBef>
            </a:pPr>
            <a:r>
              <a:rPr lang="en-US" dirty="0" smtClean="0"/>
              <a:t>Earth Science Modeling Framework – programmatic approach to integration</a:t>
            </a:r>
          </a:p>
          <a:p>
            <a:pPr marL="347472" indent="-347472">
              <a:spcBef>
                <a:spcPts val="0"/>
              </a:spcBef>
            </a:pPr>
            <a:r>
              <a:rPr lang="en-US" dirty="0" smtClean="0"/>
              <a:t>Giovanni, LAS – community services/tools</a:t>
            </a:r>
          </a:p>
          <a:p>
            <a:pPr marL="347472" indent="-347472">
              <a:spcBef>
                <a:spcPts val="0"/>
              </a:spcBef>
            </a:pPr>
            <a:r>
              <a:rPr lang="en-US" dirty="0" smtClean="0"/>
              <a:t>Canadian Space Science Data Portal (EOS, Feb. 22, 2011)</a:t>
            </a:r>
          </a:p>
          <a:p>
            <a:pPr marL="347472" indent="-347472">
              <a:spcBef>
                <a:spcPts val="0"/>
              </a:spcBef>
            </a:pPr>
            <a:r>
              <a:rPr lang="en-US" dirty="0" err="1" smtClean="0"/>
              <a:t>HubZero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7/27/11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826F9-D2B8-CC4F-B9F9-BAC97E104192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IGARSS 2011, Vancouver, Canada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>
                    <a:tint val="75000"/>
                  </a:srgbClr>
                </a:solidFill>
              </a:rPr>
              <a:t>7/27/11</a:t>
            </a:r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>
                    <a:tint val="75000"/>
                  </a:srgbClr>
                </a:solidFill>
              </a:rPr>
              <a:t>IGARSS 2011, Vancouver, Canada</a:t>
            </a:r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826F9-D2B8-CC4F-B9F9-BAC97E104192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26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grpSp>
        <p:nvGrpSpPr>
          <p:cNvPr id="2" name="Group 6"/>
          <p:cNvGrpSpPr/>
          <p:nvPr/>
        </p:nvGrpSpPr>
        <p:grpSpPr>
          <a:xfrm>
            <a:off x="381961" y="685800"/>
            <a:ext cx="8380079" cy="5486400"/>
            <a:chOff x="381961" y="814166"/>
            <a:chExt cx="8380079" cy="5486400"/>
          </a:xfrm>
        </p:grpSpPr>
        <p:sp>
          <p:nvSpPr>
            <p:cNvPr id="9" name="Rounded Rectangle 8"/>
            <p:cNvSpPr/>
            <p:nvPr/>
          </p:nvSpPr>
          <p:spPr>
            <a:xfrm>
              <a:off x="381961" y="814166"/>
              <a:ext cx="8380079" cy="5486400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91440" rIns="91440" rtlCol="0" anchor="t" anchorCtr="0"/>
            <a:lstStyle/>
            <a:p>
              <a:pPr algn="ctr">
                <a:spcAft>
                  <a:spcPts val="3000"/>
                </a:spcAft>
              </a:pPr>
              <a:r>
                <a:rPr lang="en-US" sz="4000" b="1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Tool Library</a:t>
              </a:r>
            </a:p>
            <a:p>
              <a:pPr marL="5546725" indent="-173038">
                <a:buFont typeface="Arial"/>
                <a:buChar char="•"/>
              </a:pPr>
              <a:r>
                <a:rPr lang="en-US" sz="24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Discovery</a:t>
              </a:r>
            </a:p>
            <a:p>
              <a:pPr marL="5546725" indent="-173038">
                <a:buFont typeface="Arial"/>
                <a:buChar char="•"/>
              </a:pPr>
              <a:r>
                <a:rPr lang="en-US" sz="24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Social</a:t>
              </a:r>
            </a:p>
            <a:p>
              <a:pPr marL="6003925" lvl="1" indent="-173038">
                <a:buFont typeface="Courier New"/>
                <a:buChar char="o"/>
              </a:pPr>
              <a:r>
                <a:rPr lang="en-US" sz="20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Sharing</a:t>
              </a:r>
            </a:p>
            <a:p>
              <a:pPr marL="6003925" lvl="1" indent="-173038">
                <a:buFont typeface="Courier New"/>
                <a:buChar char="o"/>
              </a:pPr>
              <a:r>
                <a:rPr lang="en-US" sz="20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Tagging</a:t>
              </a:r>
            </a:p>
            <a:p>
              <a:pPr marL="6003925" lvl="1" indent="-173038">
                <a:buFont typeface="Courier New"/>
                <a:buChar char="o"/>
              </a:pPr>
              <a:r>
                <a:rPr lang="en-US" sz="20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Discussion</a:t>
              </a:r>
              <a:endParaRPr lang="en-US" sz="2400" dirty="0" smtClean="0">
                <a:solidFill>
                  <a:srgbClr val="FFFFFF"/>
                </a:solidFill>
                <a:latin typeface="Helvetica"/>
                <a:cs typeface="Helvetica"/>
              </a:endParaRPr>
            </a:p>
            <a:p>
              <a:pPr marL="5546725" indent="-173038">
                <a:buFont typeface="Arial"/>
                <a:buChar char="•"/>
              </a:pPr>
              <a:r>
                <a:rPr lang="en-US" sz="24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Configuration Management</a:t>
              </a:r>
            </a:p>
            <a:p>
              <a:pPr marL="6003925" lvl="1" indent="-173038">
                <a:buFont typeface="Courier New"/>
                <a:buChar char="o"/>
              </a:pPr>
              <a:r>
                <a:rPr lang="en-US" sz="20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Testing</a:t>
              </a:r>
            </a:p>
            <a:p>
              <a:pPr marL="6003925" lvl="1" indent="-173038">
                <a:buFont typeface="Courier New"/>
                <a:buChar char="o"/>
              </a:pPr>
              <a:r>
                <a:rPr lang="en-US" sz="20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Versioning</a:t>
              </a: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455273" y="1823734"/>
              <a:ext cx="3471193" cy="4179391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  <a:effectLst>
              <a:outerShdw blurRad="40000" dist="88900" dir="27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marL="1770063" algn="ctr"/>
              <a:r>
                <a:rPr lang="en-US" sz="2000" dirty="0" smtClean="0">
                  <a:solidFill>
                    <a:srgbClr val="604A7B"/>
                  </a:solidFill>
                  <a:latin typeface="Helvetica"/>
                  <a:cs typeface="Helvetica"/>
                </a:rPr>
                <a:t>Packager</a:t>
              </a:r>
            </a:p>
            <a:p>
              <a:pPr marL="1997075" indent="-163513" defTabSz="-1660525">
                <a:buFont typeface="Arial"/>
                <a:buChar char="•"/>
              </a:pPr>
              <a:r>
                <a:rPr lang="en-US" sz="1600" dirty="0" err="1" smtClean="0">
                  <a:solidFill>
                    <a:srgbClr val="C61B1B">
                      <a:lumMod val="75000"/>
                    </a:srgbClr>
                  </a:solidFill>
                  <a:latin typeface="Helvetica"/>
                  <a:cs typeface="Helvetica"/>
                </a:rPr>
                <a:t>autoconf</a:t>
              </a:r>
              <a:endParaRPr lang="en-US" sz="1600" dirty="0" smtClean="0">
                <a:solidFill>
                  <a:srgbClr val="C61B1B">
                    <a:lumMod val="75000"/>
                  </a:srgbClr>
                </a:solidFill>
                <a:latin typeface="Helvetica"/>
                <a:cs typeface="Helvetica"/>
              </a:endParaRPr>
            </a:p>
            <a:p>
              <a:pPr marL="1997075" indent="-163513" defTabSz="-1660525">
                <a:buFont typeface="Arial"/>
                <a:buChar char="•"/>
              </a:pPr>
              <a:r>
                <a:rPr lang="en-US" sz="1600" dirty="0" smtClean="0">
                  <a:solidFill>
                    <a:srgbClr val="C61B1B">
                      <a:lumMod val="75000"/>
                    </a:srgbClr>
                  </a:solidFill>
                  <a:latin typeface="Helvetica"/>
                  <a:cs typeface="Helvetica"/>
                </a:rPr>
                <a:t>RPM</a:t>
              </a:r>
            </a:p>
            <a:p>
              <a:pPr marL="1997075" indent="-163513" defTabSz="-1660525">
                <a:buFont typeface="Arial"/>
                <a:buChar char="•"/>
              </a:pPr>
              <a:r>
                <a:rPr lang="en-US" sz="1600" dirty="0" smtClean="0">
                  <a:solidFill>
                    <a:srgbClr val="C61B1B">
                      <a:lumMod val="75000"/>
                    </a:srgbClr>
                  </a:solidFill>
                  <a:latin typeface="Helvetica"/>
                  <a:cs typeface="Helvetica"/>
                </a:rPr>
                <a:t>Web wrapper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07614" y="2138545"/>
              <a:ext cx="1617399" cy="166199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t" anchorCtr="0">
              <a:spAutoFit/>
            </a:bodyPr>
            <a:lstStyle/>
            <a:p>
              <a:pPr algn="ctr"/>
              <a:r>
                <a:rPr lang="en-US" cap="small" dirty="0" smtClean="0">
                  <a:solidFill>
                    <a:srgbClr val="C61B1B">
                      <a:lumMod val="75000"/>
                    </a:srgbClr>
                  </a:solidFill>
                  <a:latin typeface="Helvetica"/>
                  <a:cs typeface="Helvetica"/>
                </a:rPr>
                <a:t>Provisioned</a:t>
              </a:r>
            </a:p>
            <a:p>
              <a:pPr marL="509588" indent="-161925">
                <a:buFont typeface="Arial"/>
                <a:buChar char="•"/>
              </a:pPr>
              <a:r>
                <a:rPr lang="en-US" sz="1400" dirty="0" err="1" smtClean="0">
                  <a:solidFill>
                    <a:srgbClr val="000000"/>
                  </a:solidFill>
                  <a:latin typeface="Helvetica"/>
                  <a:cs typeface="Helvetica"/>
                </a:rPr>
                <a:t>GrADS</a:t>
              </a:r>
              <a:endParaRPr lang="en-US" sz="1400" dirty="0" smtClean="0">
                <a:solidFill>
                  <a:srgbClr val="000000"/>
                </a:solidFill>
                <a:latin typeface="Helvetica"/>
                <a:cs typeface="Helvetica"/>
              </a:endParaRPr>
            </a:p>
            <a:p>
              <a:pPr marL="509588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IDL</a:t>
              </a:r>
            </a:p>
            <a:p>
              <a:pPr marL="509588" indent="-161925">
                <a:buFont typeface="Arial"/>
                <a:buChar char="•"/>
              </a:pPr>
              <a:r>
                <a:rPr lang="en-US" sz="1400" dirty="0" err="1" smtClean="0">
                  <a:solidFill>
                    <a:srgbClr val="000000"/>
                  </a:solidFill>
                  <a:latin typeface="Helvetica"/>
                  <a:cs typeface="Helvetica"/>
                </a:rPr>
                <a:t>MatLab</a:t>
              </a:r>
              <a:endParaRPr lang="en-US" sz="1400" dirty="0" smtClean="0">
                <a:solidFill>
                  <a:srgbClr val="000000"/>
                </a:solidFill>
                <a:latin typeface="Helvetica"/>
                <a:cs typeface="Helvetica"/>
              </a:endParaRPr>
            </a:p>
            <a:p>
              <a:pPr marL="509588" indent="-161925">
                <a:buFont typeface="Arial"/>
                <a:buChar char="•"/>
              </a:pPr>
              <a:r>
                <a:rPr lang="en-US" sz="1400" dirty="0" err="1" smtClean="0">
                  <a:solidFill>
                    <a:srgbClr val="000000"/>
                  </a:solidFill>
                  <a:latin typeface="Helvetica"/>
                  <a:cs typeface="Helvetica"/>
                </a:rPr>
                <a:t>ncl</a:t>
              </a:r>
              <a:endParaRPr lang="en-US" sz="1400" dirty="0" smtClean="0">
                <a:solidFill>
                  <a:srgbClr val="000000"/>
                </a:solidFill>
                <a:latin typeface="Helvetica"/>
                <a:cs typeface="Helvetica"/>
              </a:endParaRPr>
            </a:p>
            <a:p>
              <a:pPr marL="509588" indent="-161925">
                <a:buFont typeface="Arial"/>
                <a:buChar char="•"/>
              </a:pPr>
              <a:r>
                <a:rPr lang="en-US" sz="1400" dirty="0" err="1" smtClean="0">
                  <a:solidFill>
                    <a:srgbClr val="000000"/>
                  </a:solidFill>
                  <a:latin typeface="Helvetica"/>
                  <a:cs typeface="Helvetica"/>
                </a:rPr>
                <a:t>nco</a:t>
              </a:r>
              <a:endParaRPr lang="en-US" sz="1400" dirty="0" smtClean="0">
                <a:solidFill>
                  <a:srgbClr val="000000"/>
                </a:solidFill>
                <a:latin typeface="Helvetica"/>
                <a:cs typeface="Helvetica"/>
              </a:endParaRPr>
            </a:p>
            <a:p>
              <a:pPr marL="509588" indent="-161925">
                <a:buFont typeface="Arial"/>
                <a:buChar char="•"/>
              </a:pPr>
              <a:r>
                <a:rPr lang="en-US" sz="1400" dirty="0" err="1" smtClean="0">
                  <a:solidFill>
                    <a:srgbClr val="000000"/>
                  </a:solidFill>
                  <a:latin typeface="Helvetica"/>
                  <a:cs typeface="Helvetica"/>
                </a:rPr>
                <a:t>cdat</a:t>
              </a:r>
              <a:endParaRPr lang="en-US" sz="1400" dirty="0" smtClean="0">
                <a:solidFill>
                  <a:srgbClr val="000000"/>
                </a:solidFill>
                <a:latin typeface="Helvetica"/>
                <a:cs typeface="Helvetica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07614" y="4027413"/>
              <a:ext cx="1617399" cy="166199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t" anchorCtr="0">
              <a:spAutoFit/>
            </a:bodyPr>
            <a:lstStyle/>
            <a:p>
              <a:pPr algn="ctr"/>
              <a:r>
                <a:rPr lang="en-US" cap="small" dirty="0" smtClean="0">
                  <a:solidFill>
                    <a:srgbClr val="604A7B"/>
                  </a:solidFill>
                  <a:latin typeface="Helvetica"/>
                  <a:cs typeface="Helvetica"/>
                </a:rPr>
                <a:t>Community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Quality filter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Coincidence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Feature detection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Event service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Visualization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748788" y="2138545"/>
              <a:ext cx="1617399" cy="166199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t" anchorCtr="0">
              <a:spAutoFit/>
            </a:bodyPr>
            <a:lstStyle/>
            <a:p>
              <a:pPr algn="ctr"/>
              <a:r>
                <a:rPr lang="en-US" cap="small" dirty="0" smtClean="0">
                  <a:solidFill>
                    <a:srgbClr val="604A7B"/>
                  </a:solidFill>
                  <a:latin typeface="Helvetica"/>
                  <a:cs typeface="Helvetica"/>
                </a:rPr>
                <a:t>Contributed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[Tool 1]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[Tool 2]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[Tool 3]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[Tool 4]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[Tool 5]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…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748788" y="4027413"/>
              <a:ext cx="1617399" cy="166199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t" anchorCtr="0">
              <a:spAutoFit/>
            </a:bodyPr>
            <a:lstStyle/>
            <a:p>
              <a:pPr algn="ctr"/>
              <a:r>
                <a:rPr lang="en-US" cap="small" dirty="0" smtClean="0">
                  <a:solidFill>
                    <a:srgbClr val="604A7B"/>
                  </a:solidFill>
                  <a:latin typeface="Helvetica"/>
                  <a:cs typeface="Helvetica"/>
                </a:rPr>
                <a:t>Personal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[Tool 1]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[Tool 2]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[Tool 3]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[Tool 4]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[Tool 5]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…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>
                    <a:tint val="75000"/>
                  </a:srgbClr>
                </a:solidFill>
              </a:rPr>
              <a:t>7/27/11</a:t>
            </a:r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>
                    <a:tint val="75000"/>
                  </a:srgbClr>
                </a:solidFill>
              </a:rPr>
              <a:t>IGARSS 2011, Vancouver, Canada</a:t>
            </a:r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826F9-D2B8-CC4F-B9F9-BAC97E104192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27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grpSp>
        <p:nvGrpSpPr>
          <p:cNvPr id="2" name="Group 6"/>
          <p:cNvGrpSpPr/>
          <p:nvPr/>
        </p:nvGrpSpPr>
        <p:grpSpPr>
          <a:xfrm>
            <a:off x="405333" y="685800"/>
            <a:ext cx="8380079" cy="5486400"/>
            <a:chOff x="405333" y="814166"/>
            <a:chExt cx="8380079" cy="5486400"/>
          </a:xfrm>
        </p:grpSpPr>
        <p:sp>
          <p:nvSpPr>
            <p:cNvPr id="9" name="Rounded Rectangle 8"/>
            <p:cNvSpPr/>
            <p:nvPr/>
          </p:nvSpPr>
          <p:spPr>
            <a:xfrm>
              <a:off x="405333" y="814166"/>
              <a:ext cx="8380079" cy="5486400"/>
            </a:xfrm>
            <a:prstGeom prst="round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91440" rIns="91440" rtlCol="0" anchor="t" anchorCtr="0"/>
            <a:lstStyle/>
            <a:p>
              <a:pPr algn="ctr">
                <a:spcAft>
                  <a:spcPts val="3000"/>
                </a:spcAft>
              </a:pPr>
              <a:r>
                <a:rPr lang="en-US" sz="4000" b="1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Data Library</a:t>
              </a:r>
            </a:p>
            <a:p>
              <a:pPr marL="5546725" indent="-173038">
                <a:buFont typeface="Arial"/>
                <a:buChar char="•"/>
              </a:pPr>
              <a:r>
                <a:rPr lang="en-US" sz="24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Cache</a:t>
              </a:r>
            </a:p>
            <a:p>
              <a:pPr marL="5546725" indent="-173038">
                <a:buFont typeface="Arial"/>
                <a:buChar char="•"/>
              </a:pPr>
              <a:r>
                <a:rPr lang="en-US" sz="24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Discovery</a:t>
              </a:r>
            </a:p>
            <a:p>
              <a:pPr marL="5546725" indent="-173038">
                <a:buFont typeface="Arial"/>
                <a:buChar char="•"/>
              </a:pPr>
              <a:r>
                <a:rPr lang="en-US" sz="24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Social</a:t>
              </a:r>
            </a:p>
            <a:p>
              <a:pPr marL="6003925" lvl="1" indent="-173038">
                <a:buFont typeface="Courier New"/>
                <a:buChar char="o"/>
              </a:pPr>
              <a:r>
                <a:rPr lang="en-US" sz="20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Sharing</a:t>
              </a:r>
            </a:p>
            <a:p>
              <a:pPr marL="6003925" lvl="1" indent="-173038">
                <a:buFont typeface="Courier New"/>
                <a:buChar char="o"/>
              </a:pPr>
              <a:r>
                <a:rPr lang="en-US" sz="20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Tagging</a:t>
              </a:r>
            </a:p>
            <a:p>
              <a:pPr marL="6003925" lvl="1" indent="-173038">
                <a:buFont typeface="Courier New"/>
                <a:buChar char="o"/>
              </a:pPr>
              <a:r>
                <a:rPr lang="en-US" sz="20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Discussion</a:t>
              </a:r>
              <a:endParaRPr lang="en-US" sz="2400" dirty="0" smtClean="0">
                <a:solidFill>
                  <a:srgbClr val="FFFFFF"/>
                </a:solidFill>
                <a:latin typeface="Helvetica"/>
                <a:cs typeface="Helvetica"/>
              </a:endParaRPr>
            </a:p>
            <a:p>
              <a:pPr marL="5546725" indent="-173038">
                <a:buFont typeface="Arial"/>
                <a:buChar char="•"/>
              </a:pPr>
              <a:r>
                <a:rPr lang="en-US" sz="24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Configuration Management</a:t>
              </a:r>
            </a:p>
            <a:p>
              <a:pPr marL="6003925" lvl="1" indent="-173038">
                <a:buFont typeface="Courier New"/>
                <a:buChar char="o"/>
              </a:pPr>
              <a:r>
                <a:rPr lang="en-US" sz="20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Testing</a:t>
              </a:r>
            </a:p>
            <a:p>
              <a:pPr marL="6003925" lvl="1" indent="-173038">
                <a:buFont typeface="Courier New"/>
                <a:buChar char="o"/>
              </a:pPr>
              <a:r>
                <a:rPr lang="en-US" sz="20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Versioning</a:t>
              </a: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455273" y="1823734"/>
              <a:ext cx="3502679" cy="4179391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40000" dist="88900" dir="27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marL="1770063" algn="ctr"/>
              <a:r>
                <a:rPr lang="en-US" sz="2000" dirty="0" smtClean="0">
                  <a:solidFill>
                    <a:srgbClr val="F2D908">
                      <a:lumMod val="75000"/>
                    </a:srgbClr>
                  </a:solidFill>
                  <a:latin typeface="Helvetica"/>
                  <a:cs typeface="Helvetica"/>
                </a:rPr>
                <a:t>Packager</a:t>
              </a:r>
            </a:p>
            <a:p>
              <a:pPr marL="1943100" indent="-163513" defTabSz="-1660525">
                <a:buFont typeface="Arial"/>
                <a:buChar char="•"/>
              </a:pPr>
              <a:r>
                <a:rPr lang="en-US" sz="1600" dirty="0" smtClean="0">
                  <a:solidFill>
                    <a:srgbClr val="F2D908">
                      <a:lumMod val="75000"/>
                    </a:srgbClr>
                  </a:solidFill>
                  <a:latin typeface="Helvetica"/>
                  <a:cs typeface="Helvetica"/>
                </a:rPr>
                <a:t>data probe</a:t>
              </a:r>
            </a:p>
            <a:p>
              <a:pPr marL="1943100" indent="-163513" defTabSz="-1660525">
                <a:buFont typeface="Arial"/>
                <a:buChar char="•"/>
              </a:pPr>
              <a:r>
                <a:rPr lang="en-US" sz="1600" dirty="0" smtClean="0">
                  <a:solidFill>
                    <a:srgbClr val="F2D908">
                      <a:lumMod val="75000"/>
                    </a:srgbClr>
                  </a:solidFill>
                  <a:latin typeface="Helvetica"/>
                  <a:cs typeface="Helvetica"/>
                </a:rPr>
                <a:t>format check</a:t>
              </a:r>
            </a:p>
            <a:p>
              <a:pPr marL="1943100" indent="-163513" defTabSz="-1660525">
                <a:buFont typeface="Arial"/>
                <a:buChar char="•"/>
              </a:pPr>
              <a:r>
                <a:rPr lang="en-US" sz="1600" dirty="0" smtClean="0">
                  <a:solidFill>
                    <a:srgbClr val="F2D908">
                      <a:lumMod val="75000"/>
                    </a:srgbClr>
                  </a:solidFill>
                  <a:latin typeface="Helvetica"/>
                  <a:cs typeface="Helvetica"/>
                </a:rPr>
                <a:t>metadata wizard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07614" y="2138545"/>
              <a:ext cx="1617399" cy="1661994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cap="small" dirty="0" smtClean="0">
                  <a:solidFill>
                    <a:srgbClr val="376092"/>
                  </a:solidFill>
                  <a:latin typeface="Helvetica"/>
                  <a:cs typeface="Helvetica"/>
                </a:rPr>
                <a:t>Provisioned</a:t>
              </a:r>
            </a:p>
            <a:p>
              <a:pPr marL="509588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EOSDIS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07614" y="4027413"/>
              <a:ext cx="1617399" cy="1661994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cap="small" dirty="0" smtClean="0">
                  <a:solidFill>
                    <a:srgbClr val="376092"/>
                  </a:solidFill>
                  <a:latin typeface="Helvetica"/>
                  <a:cs typeface="Helvetica"/>
                </a:rPr>
                <a:t>Community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Field campaigns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err="1" smtClean="0">
                  <a:solidFill>
                    <a:srgbClr val="000000"/>
                  </a:solidFill>
                  <a:latin typeface="Helvetica"/>
                  <a:cs typeface="Helvetica"/>
                </a:rPr>
                <a:t>MEaSUREs</a:t>
              </a:r>
              <a:endParaRPr lang="en-US" sz="1400" dirty="0" smtClean="0">
                <a:solidFill>
                  <a:srgbClr val="000000"/>
                </a:solidFill>
                <a:latin typeface="Helvetica"/>
                <a:cs typeface="Helvetica"/>
              </a:endParaRP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ACCESS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Validation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748788" y="2138545"/>
              <a:ext cx="1617399" cy="1661994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square" rtlCol="0" anchor="t" anchorCtr="0">
              <a:spAutoFit/>
            </a:bodyPr>
            <a:lstStyle/>
            <a:p>
              <a:pPr algn="ctr"/>
              <a:r>
                <a:rPr lang="en-US" cap="small" dirty="0" smtClean="0">
                  <a:solidFill>
                    <a:srgbClr val="376092"/>
                  </a:solidFill>
                  <a:latin typeface="Helvetica"/>
                  <a:cs typeface="Helvetica"/>
                </a:rPr>
                <a:t>Contributed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[Dataset 1]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[Dataset 2]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[Dataset 3]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[Dataset 4]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[Dataset 5]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…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748788" y="4027413"/>
              <a:ext cx="1617399" cy="1661994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cap="small" dirty="0" smtClean="0">
                  <a:solidFill>
                    <a:srgbClr val="376092"/>
                  </a:solidFill>
                  <a:latin typeface="Helvetica"/>
                  <a:cs typeface="Helvetica"/>
                </a:rPr>
                <a:t>Personal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[Dataset 1]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[Dataset 2]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[Dataset 3]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…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>
                    <a:tint val="75000"/>
                  </a:srgbClr>
                </a:solidFill>
              </a:rPr>
              <a:t>7/27/11</a:t>
            </a:r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>
                    <a:tint val="75000"/>
                  </a:srgbClr>
                </a:solidFill>
              </a:rPr>
              <a:t>IGARSS 2011, Vancouver, Canada</a:t>
            </a:r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826F9-D2B8-CC4F-B9F9-BAC97E104192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28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grpSp>
        <p:nvGrpSpPr>
          <p:cNvPr id="2" name="Group 6"/>
          <p:cNvGrpSpPr/>
          <p:nvPr/>
        </p:nvGrpSpPr>
        <p:grpSpPr>
          <a:xfrm>
            <a:off x="381961" y="685800"/>
            <a:ext cx="8380079" cy="5486400"/>
            <a:chOff x="542749" y="814166"/>
            <a:chExt cx="8380079" cy="5486400"/>
          </a:xfrm>
        </p:grpSpPr>
        <p:sp>
          <p:nvSpPr>
            <p:cNvPr id="9" name="Rounded Rectangle 8"/>
            <p:cNvSpPr/>
            <p:nvPr/>
          </p:nvSpPr>
          <p:spPr>
            <a:xfrm>
              <a:off x="542749" y="814166"/>
              <a:ext cx="8380079" cy="5486400"/>
            </a:xfrm>
            <a:prstGeom prst="roundRect">
              <a:avLst/>
            </a:prstGeom>
            <a:ln/>
            <a:effectLst>
              <a:outerShdw blurRad="40000" dist="88900" dir="27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91440" rIns="91440" rtlCol="0" anchor="t" anchorCtr="0"/>
            <a:lstStyle/>
            <a:p>
              <a:pPr algn="ctr">
                <a:spcAft>
                  <a:spcPts val="3000"/>
                </a:spcAft>
              </a:pPr>
              <a:r>
                <a:rPr lang="en-US" sz="4000" b="1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Workflow Library</a:t>
              </a:r>
            </a:p>
            <a:p>
              <a:pPr marL="5546725" indent="-173038">
                <a:buFont typeface="Arial"/>
                <a:buChar char="•"/>
              </a:pPr>
              <a:r>
                <a:rPr lang="en-US" sz="24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Discovery</a:t>
              </a:r>
            </a:p>
            <a:p>
              <a:pPr marL="5546725" indent="-173038">
                <a:buFont typeface="Arial"/>
                <a:buChar char="•"/>
              </a:pPr>
              <a:r>
                <a:rPr lang="en-US" sz="24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Social</a:t>
              </a:r>
            </a:p>
            <a:p>
              <a:pPr marL="6003925" lvl="1" indent="-173038">
                <a:buFont typeface="Courier New"/>
                <a:buChar char="o"/>
              </a:pPr>
              <a:r>
                <a:rPr lang="en-US" sz="20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Sharing</a:t>
              </a:r>
            </a:p>
            <a:p>
              <a:pPr marL="6003925" lvl="1" indent="-173038">
                <a:buFont typeface="Courier New"/>
                <a:buChar char="o"/>
              </a:pPr>
              <a:r>
                <a:rPr lang="en-US" sz="20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Tagging</a:t>
              </a:r>
            </a:p>
            <a:p>
              <a:pPr marL="6003925" lvl="1" indent="-173038">
                <a:buFont typeface="Courier New"/>
                <a:buChar char="o"/>
              </a:pPr>
              <a:r>
                <a:rPr lang="en-US" sz="20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Discussion</a:t>
              </a:r>
              <a:endParaRPr lang="en-US" sz="2400" dirty="0" smtClean="0">
                <a:solidFill>
                  <a:srgbClr val="FFFFFF"/>
                </a:solidFill>
                <a:latin typeface="Helvetica"/>
                <a:cs typeface="Helvetica"/>
              </a:endParaRPr>
            </a:p>
            <a:p>
              <a:pPr marL="5546725" indent="-173038">
                <a:buFont typeface="Arial"/>
                <a:buChar char="•"/>
              </a:pPr>
              <a:r>
                <a:rPr lang="en-US" sz="24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Configuration Management</a:t>
              </a:r>
            </a:p>
            <a:p>
              <a:pPr marL="6003925" lvl="1" indent="-173038">
                <a:buFont typeface="Courier New"/>
                <a:buChar char="o"/>
              </a:pPr>
              <a:r>
                <a:rPr lang="en-US" sz="20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Testing</a:t>
              </a:r>
            </a:p>
            <a:p>
              <a:pPr marL="6003925" lvl="1" indent="-173038">
                <a:buFont typeface="Courier New"/>
                <a:buChar char="o"/>
              </a:pPr>
              <a:r>
                <a:rPr lang="en-US" sz="20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Versioning</a:t>
              </a: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616062" y="1823734"/>
              <a:ext cx="3366240" cy="4179391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40000" dist="88900" dir="27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marL="1770063" algn="ctr">
                <a:spcAft>
                  <a:spcPts val="600"/>
                </a:spcAft>
              </a:pPr>
              <a:r>
                <a:rPr lang="en-US" sz="2000" dirty="0" smtClean="0">
                  <a:solidFill>
                    <a:schemeClr val="accent3">
                      <a:lumMod val="75000"/>
                    </a:schemeClr>
                  </a:solidFill>
                  <a:latin typeface="Helvetica"/>
                  <a:cs typeface="Helvetica"/>
                </a:rPr>
                <a:t>Packager</a:t>
              </a:r>
            </a:p>
            <a:p>
              <a:pPr marL="1889125" indent="-109538" defTabSz="-1660525">
                <a:buFont typeface="Arial"/>
                <a:buChar char="•"/>
              </a:pPr>
              <a:r>
                <a:rPr lang="en-US" sz="1600" dirty="0" smtClean="0">
                  <a:solidFill>
                    <a:schemeClr val="accent3">
                      <a:lumMod val="75000"/>
                    </a:schemeClr>
                  </a:solidFill>
                  <a:latin typeface="Helvetica"/>
                  <a:cs typeface="Helvetica"/>
                </a:rPr>
                <a:t>Workflow editor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68402" y="2138545"/>
              <a:ext cx="1617399" cy="1661994"/>
            </a:xfrm>
            <a:prstGeom prst="rect">
              <a:avLst/>
            </a:prstGeom>
            <a:gradFill>
              <a:gsLst>
                <a:gs pos="0">
                  <a:schemeClr val="accent3">
                    <a:lumMod val="75000"/>
                  </a:schemeClr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</a:gra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cap="small" dirty="0" smtClean="0">
                  <a:solidFill>
                    <a:srgbClr val="0D8BE6">
                      <a:lumMod val="50000"/>
                    </a:srgbClr>
                  </a:solidFill>
                  <a:latin typeface="Helvetica"/>
                  <a:cs typeface="Helvetica"/>
                </a:rPr>
                <a:t>Provisioned</a:t>
              </a:r>
            </a:p>
            <a:p>
              <a:pPr marL="347663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Processing Algorithms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868402" y="4027413"/>
              <a:ext cx="1617399" cy="1661994"/>
            </a:xfrm>
            <a:prstGeom prst="rect">
              <a:avLst/>
            </a:prstGeom>
            <a:gradFill>
              <a:gsLst>
                <a:gs pos="0">
                  <a:schemeClr val="accent3">
                    <a:lumMod val="75000"/>
                  </a:schemeClr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</a:gra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cap="small" dirty="0" smtClean="0">
                  <a:solidFill>
                    <a:srgbClr val="4F6228"/>
                  </a:solidFill>
                  <a:latin typeface="Helvetica"/>
                  <a:cs typeface="Helvetica"/>
                </a:rPr>
                <a:t>Community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err="1" smtClean="0">
                  <a:solidFill>
                    <a:srgbClr val="000000"/>
                  </a:solidFill>
                  <a:latin typeface="Helvetica"/>
                  <a:cs typeface="Helvetica"/>
                </a:rPr>
                <a:t>GeoBrain</a:t>
              </a:r>
              <a:endParaRPr lang="en-US" sz="1400" dirty="0" smtClean="0">
                <a:solidFill>
                  <a:srgbClr val="000000"/>
                </a:solidFill>
                <a:latin typeface="Helvetica"/>
                <a:cs typeface="Helvetica"/>
              </a:endParaRPr>
            </a:p>
            <a:p>
              <a:pPr marL="228600" indent="-161925">
                <a:buFont typeface="Arial"/>
                <a:buChar char="•"/>
              </a:pPr>
              <a:r>
                <a:rPr lang="en-US" sz="1400" dirty="0" err="1" smtClean="0">
                  <a:solidFill>
                    <a:srgbClr val="000000"/>
                  </a:solidFill>
                  <a:latin typeface="Helvetica"/>
                  <a:cs typeface="Helvetica"/>
                </a:rPr>
                <a:t>SciFlo</a:t>
              </a:r>
              <a:endParaRPr lang="en-US" sz="1400" dirty="0" smtClean="0">
                <a:solidFill>
                  <a:srgbClr val="000000"/>
                </a:solidFill>
                <a:latin typeface="Helvetica"/>
                <a:cs typeface="Helvetica"/>
              </a:endParaRP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Data Mining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Giovanni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909576" y="2138545"/>
              <a:ext cx="1617399" cy="1661994"/>
            </a:xfrm>
            <a:prstGeom prst="rect">
              <a:avLst/>
            </a:prstGeom>
            <a:gradFill>
              <a:gsLst>
                <a:gs pos="0">
                  <a:schemeClr val="accent3">
                    <a:lumMod val="75000"/>
                  </a:schemeClr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</a:gra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square" rtlCol="0" anchor="t" anchorCtr="0">
              <a:spAutoFit/>
            </a:bodyPr>
            <a:lstStyle/>
            <a:p>
              <a:pPr algn="ctr"/>
              <a:r>
                <a:rPr lang="en-US" cap="small" dirty="0" smtClean="0">
                  <a:solidFill>
                    <a:srgbClr val="0D8BE6">
                      <a:lumMod val="50000"/>
                    </a:srgbClr>
                  </a:solidFill>
                  <a:latin typeface="Helvetica"/>
                  <a:cs typeface="Helvetica"/>
                </a:rPr>
                <a:t>Contributed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[Workflow 1]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[Workflow 2]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[Workflow 3]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[Workflow 4]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[Workflow 5]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…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909576" y="4027413"/>
              <a:ext cx="1617399" cy="1661994"/>
            </a:xfrm>
            <a:prstGeom prst="rect">
              <a:avLst/>
            </a:prstGeom>
            <a:gradFill>
              <a:gsLst>
                <a:gs pos="0">
                  <a:schemeClr val="accent3">
                    <a:lumMod val="75000"/>
                  </a:schemeClr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</a:gra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cap="small" dirty="0" smtClean="0">
                  <a:solidFill>
                    <a:srgbClr val="4F6228"/>
                  </a:solidFill>
                  <a:latin typeface="Helvetica"/>
                  <a:cs typeface="Helvetica"/>
                </a:rPr>
                <a:t>Personal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[Workflow 1]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[Workflow 2]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[Workflow 3]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…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>
                    <a:tint val="75000"/>
                  </a:srgbClr>
                </a:solidFill>
              </a:rPr>
              <a:t>7/27/11</a:t>
            </a:r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>
                    <a:tint val="75000"/>
                  </a:srgbClr>
                </a:solidFill>
              </a:rPr>
              <a:t>IGARSS 2011, Vancouver, Canada</a:t>
            </a:r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826F9-D2B8-CC4F-B9F9-BAC97E104192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29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grpSp>
        <p:nvGrpSpPr>
          <p:cNvPr id="2" name="Group 13"/>
          <p:cNvGrpSpPr/>
          <p:nvPr/>
        </p:nvGrpSpPr>
        <p:grpSpPr>
          <a:xfrm>
            <a:off x="381961" y="685800"/>
            <a:ext cx="8380079" cy="5486400"/>
            <a:chOff x="381961" y="814166"/>
            <a:chExt cx="8380079" cy="5486400"/>
          </a:xfrm>
        </p:grpSpPr>
        <p:sp>
          <p:nvSpPr>
            <p:cNvPr id="7" name="Rounded Rectangle 6"/>
            <p:cNvSpPr/>
            <p:nvPr/>
          </p:nvSpPr>
          <p:spPr>
            <a:xfrm>
              <a:off x="381961" y="814166"/>
              <a:ext cx="8380079" cy="5486400"/>
            </a:xfrm>
            <a:prstGeom prst="roundRect">
              <a:avLst/>
            </a:prstGeom>
            <a:solidFill>
              <a:srgbClr val="7F2FBD"/>
            </a:solidFill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91440" rIns="91440" rtlCol="0" anchor="t" anchorCtr="0"/>
            <a:lstStyle/>
            <a:p>
              <a:pPr algn="ctr">
                <a:spcAft>
                  <a:spcPts val="3000"/>
                </a:spcAft>
              </a:pPr>
              <a:r>
                <a:rPr lang="en-US" sz="4000" b="1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Laboratory Notebook</a:t>
              </a:r>
            </a:p>
            <a:p>
              <a:pPr marL="5546725" indent="-173038">
                <a:buFont typeface="Arial"/>
                <a:buChar char="•"/>
              </a:pPr>
              <a:r>
                <a:rPr lang="en-US" sz="24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Discovery</a:t>
              </a:r>
            </a:p>
            <a:p>
              <a:pPr marL="5546725" indent="-173038">
                <a:buFont typeface="Arial"/>
                <a:buChar char="•"/>
              </a:pPr>
              <a:r>
                <a:rPr lang="en-US" sz="24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Social</a:t>
              </a:r>
            </a:p>
            <a:p>
              <a:pPr marL="6003925" lvl="1" indent="-173038">
                <a:buFont typeface="Courier New"/>
                <a:buChar char="o"/>
              </a:pPr>
              <a:r>
                <a:rPr lang="en-US" sz="20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Sharing</a:t>
              </a:r>
            </a:p>
            <a:p>
              <a:pPr marL="6003925" lvl="1" indent="-173038">
                <a:buFont typeface="Courier New"/>
                <a:buChar char="o"/>
              </a:pPr>
              <a:r>
                <a:rPr lang="en-US" sz="20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Tagging</a:t>
              </a:r>
            </a:p>
            <a:p>
              <a:pPr marL="6003925" lvl="1" indent="-173038">
                <a:buFont typeface="Courier New"/>
                <a:buChar char="o"/>
              </a:pPr>
              <a:r>
                <a:rPr lang="en-US" sz="20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Discussion</a:t>
              </a:r>
              <a:endParaRPr lang="en-US" sz="2400" dirty="0" smtClean="0">
                <a:solidFill>
                  <a:srgbClr val="FFFFFF"/>
                </a:solidFill>
                <a:latin typeface="Helvetica"/>
                <a:cs typeface="Helvetica"/>
              </a:endParaRPr>
            </a:p>
            <a:p>
              <a:pPr marL="5546725" indent="-173038">
                <a:buFont typeface="Arial"/>
                <a:buChar char="•"/>
              </a:pPr>
              <a:r>
                <a:rPr lang="en-US" sz="24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Configuration Management</a:t>
              </a:r>
            </a:p>
            <a:p>
              <a:pPr marL="6003925" lvl="1" indent="-173038">
                <a:buFont typeface="Courier New"/>
                <a:buChar char="o"/>
              </a:pPr>
              <a:r>
                <a:rPr lang="en-US" sz="2000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Versioning</a:t>
              </a: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455273" y="1823734"/>
              <a:ext cx="3450202" cy="4179391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40000" dist="88900" dir="27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marL="1770063" algn="ctr">
                <a:spcAft>
                  <a:spcPts val="600"/>
                </a:spcAft>
              </a:pPr>
              <a:r>
                <a:rPr lang="en-US" sz="2000" dirty="0" smtClean="0">
                  <a:solidFill>
                    <a:srgbClr val="984807"/>
                  </a:solidFill>
                  <a:latin typeface="Helvetica"/>
                  <a:cs typeface="Helvetica"/>
                </a:rPr>
                <a:t>Packager</a:t>
              </a:r>
            </a:p>
            <a:p>
              <a:pPr marL="1889125" indent="-109538" defTabSz="-1660525">
                <a:buFont typeface="Arial"/>
                <a:buChar char="•"/>
              </a:pPr>
              <a:r>
                <a:rPr lang="en-US" sz="1600" dirty="0" smtClean="0">
                  <a:solidFill>
                    <a:srgbClr val="984807"/>
                  </a:solidFill>
                  <a:latin typeface="Helvetica"/>
                  <a:cs typeface="Helvetica"/>
                </a:rPr>
                <a:t>Project Manager</a:t>
              </a:r>
            </a:p>
            <a:p>
              <a:pPr marL="1889125" indent="-109538" defTabSz="-1660525">
                <a:buFont typeface="Arial"/>
                <a:buChar char="•"/>
              </a:pPr>
              <a:r>
                <a:rPr lang="en-US" sz="1600" dirty="0" smtClean="0">
                  <a:solidFill>
                    <a:srgbClr val="984807"/>
                  </a:solidFill>
                  <a:latin typeface="Helvetica"/>
                  <a:cs typeface="Helvetica"/>
                </a:rPr>
                <a:t>Experiment manager</a:t>
              </a:r>
            </a:p>
            <a:p>
              <a:pPr marL="1889125" indent="-109538" defTabSz="-1660525">
                <a:buFont typeface="Arial"/>
                <a:buChar char="•"/>
              </a:pPr>
              <a:r>
                <a:rPr lang="en-US" sz="1600" dirty="0" smtClean="0">
                  <a:solidFill>
                    <a:srgbClr val="984807"/>
                  </a:solidFill>
                  <a:latin typeface="Helvetica"/>
                  <a:cs typeface="Helvetica"/>
                </a:rPr>
                <a:t>Notebook editor</a:t>
              </a:r>
            </a:p>
            <a:p>
              <a:pPr marL="1889125" indent="-109538" defTabSz="-1660525">
                <a:buFont typeface="Arial"/>
                <a:buChar char="•"/>
              </a:pPr>
              <a:endParaRPr lang="en-US" sz="1600" dirty="0" smtClean="0">
                <a:solidFill>
                  <a:srgbClr val="632523"/>
                </a:solidFill>
                <a:latin typeface="Helvetica"/>
                <a:cs typeface="Helvetica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7614" y="2138545"/>
              <a:ext cx="1617399" cy="1661994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cap="small" dirty="0" smtClean="0">
                  <a:solidFill>
                    <a:srgbClr val="8D35D1">
                      <a:lumMod val="50000"/>
                    </a:srgbClr>
                  </a:solidFill>
                  <a:latin typeface="Helvetica"/>
                  <a:cs typeface="Helvetica"/>
                </a:rPr>
                <a:t>Provisioned</a:t>
              </a:r>
            </a:p>
            <a:p>
              <a:pPr marL="347663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Tutorials</a:t>
              </a:r>
            </a:p>
            <a:p>
              <a:pPr marL="347663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User guides</a:t>
              </a:r>
            </a:p>
            <a:p>
              <a:pPr marL="347663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Example uses</a:t>
              </a:r>
            </a:p>
            <a:p>
              <a:pPr marL="347663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Educational packages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07614" y="4027413"/>
              <a:ext cx="1617399" cy="1661994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cap="small" dirty="0" smtClean="0">
                  <a:solidFill>
                    <a:srgbClr val="984807"/>
                  </a:solidFill>
                  <a:latin typeface="Helvetica"/>
                  <a:cs typeface="Helvetica"/>
                </a:rPr>
                <a:t>Community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Project results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Publications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Example cases</a:t>
              </a:r>
            </a:p>
            <a:p>
              <a:pPr marL="228600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Educational packages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748788" y="2138545"/>
              <a:ext cx="1617399" cy="1661994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square" rtlCol="0" anchor="t" anchorCtr="0">
              <a:spAutoFit/>
            </a:bodyPr>
            <a:lstStyle/>
            <a:p>
              <a:pPr algn="ctr"/>
              <a:r>
                <a:rPr lang="en-US" cap="small" dirty="0" smtClean="0">
                  <a:solidFill>
                    <a:srgbClr val="984807"/>
                  </a:solidFill>
                  <a:latin typeface="Helvetica"/>
                  <a:cs typeface="Helvetica"/>
                </a:rPr>
                <a:t>Project</a:t>
              </a:r>
            </a:p>
            <a:p>
              <a:pPr marL="401638" indent="-161925" defTabSz="455613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[Project 1]</a:t>
              </a:r>
            </a:p>
            <a:p>
              <a:pPr marL="401638" indent="-161925" defTabSz="455613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[Project 2]</a:t>
              </a:r>
            </a:p>
            <a:p>
              <a:pPr marL="401638" indent="-161925" defTabSz="455613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[Project 3]</a:t>
              </a:r>
            </a:p>
            <a:p>
              <a:pPr marL="401638" indent="-161925" defTabSz="455613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[Project 4]</a:t>
              </a:r>
            </a:p>
            <a:p>
              <a:pPr marL="401638" indent="-161925" defTabSz="455613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[Project 5]</a:t>
              </a:r>
            </a:p>
            <a:p>
              <a:pPr marL="401638" indent="-161925" defTabSz="455613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…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748788" y="4027413"/>
              <a:ext cx="1617399" cy="1661994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cap="small" dirty="0" smtClean="0">
                  <a:solidFill>
                    <a:srgbClr val="984807"/>
                  </a:solidFill>
                  <a:latin typeface="Helvetica"/>
                  <a:cs typeface="Helvetica"/>
                </a:rPr>
                <a:t>Personal</a:t>
              </a:r>
            </a:p>
            <a:p>
              <a:pPr marL="401638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Notes</a:t>
              </a:r>
            </a:p>
            <a:p>
              <a:pPr marL="401638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Journals</a:t>
              </a:r>
            </a:p>
            <a:p>
              <a:pPr marL="401638" indent="-161925">
                <a:buFont typeface="Arial"/>
                <a:buChar char="•"/>
              </a:pPr>
              <a:r>
                <a:rPr lang="en-US" sz="1400" dirty="0" smtClean="0">
                  <a:solidFill>
                    <a:srgbClr val="000000"/>
                  </a:solidFill>
                  <a:latin typeface="Helvetica"/>
                  <a:cs typeface="Helvetica"/>
                </a:rPr>
                <a:t>…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7464"/>
          </a:xfrm>
        </p:spPr>
        <p:txBody>
          <a:bodyPr anchor="t" anchorCtr="0"/>
          <a:lstStyle/>
          <a:p>
            <a:r>
              <a:rPr lang="en-US" dirty="0" smtClean="0"/>
              <a:t>The Situation Today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4889" y="1676478"/>
            <a:ext cx="768767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Earth Science </a:t>
            </a:r>
            <a:r>
              <a:rPr lang="en-US" sz="3200" u="sng" dirty="0" smtClean="0"/>
              <a:t>Stuff</a:t>
            </a:r>
            <a:r>
              <a:rPr lang="en-US" sz="3200" dirty="0" smtClean="0"/>
              <a:t> is (still) hard to </a:t>
            </a:r>
            <a:r>
              <a:rPr lang="en-US" sz="3200" u="sng" dirty="0" smtClean="0"/>
              <a:t>use...</a:t>
            </a:r>
            <a:endParaRPr lang="en-US" sz="32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1621866" y="2704440"/>
            <a:ext cx="254874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data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science tools / </a:t>
            </a:r>
            <a:r>
              <a:rPr lang="en-US" sz="2400" dirty="0" err="1" smtClean="0">
                <a:solidFill>
                  <a:srgbClr val="FF0000"/>
                </a:solidFill>
              </a:rPr>
              <a:t>svcs</a:t>
            </a:r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en-US" sz="2400" dirty="0" smtClean="0">
                <a:solidFill>
                  <a:srgbClr val="FF0000"/>
                </a:solidFill>
              </a:rPr>
              <a:t>analysis results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knowledge about</a:t>
            </a:r>
          </a:p>
          <a:p>
            <a:pPr marL="165100" indent="-165100">
              <a:buFont typeface="Arial"/>
              <a:buChar char="•"/>
              <a:tabLst>
                <a:tab pos="111125" algn="l"/>
              </a:tabLst>
            </a:pPr>
            <a:r>
              <a:rPr lang="en-US" sz="2400" dirty="0" smtClean="0">
                <a:solidFill>
                  <a:srgbClr val="FF0000"/>
                </a:solidFill>
              </a:rPr>
              <a:t>data</a:t>
            </a:r>
          </a:p>
          <a:p>
            <a:pPr marL="165100" indent="-165100">
              <a:buFont typeface="Arial"/>
              <a:buChar char="•"/>
              <a:tabLst>
                <a:tab pos="111125" algn="l"/>
              </a:tabLst>
            </a:pPr>
            <a:r>
              <a:rPr lang="en-US" sz="2400" dirty="0" smtClean="0">
                <a:solidFill>
                  <a:srgbClr val="FF0000"/>
                </a:solidFill>
              </a:rPr>
              <a:t>tools</a:t>
            </a:r>
          </a:p>
          <a:p>
            <a:pPr marL="165100" indent="-165100">
              <a:buFont typeface="Arial"/>
              <a:buChar char="•"/>
              <a:tabLst>
                <a:tab pos="111125" algn="l"/>
              </a:tabLst>
            </a:pPr>
            <a:r>
              <a:rPr lang="en-US" sz="2400" dirty="0" smtClean="0">
                <a:solidFill>
                  <a:srgbClr val="FF0000"/>
                </a:solidFill>
              </a:rPr>
              <a:t>analysis methods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65570" y="2704440"/>
            <a:ext cx="262123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find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share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reuse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understand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put together</a:t>
            </a:r>
          </a:p>
          <a:p>
            <a:pPr marL="165100" indent="-165100">
              <a:buFont typeface="Arial"/>
              <a:buChar char="•"/>
              <a:tabLst>
                <a:tab pos="111125" algn="l"/>
              </a:tabLst>
            </a:pPr>
            <a:r>
              <a:rPr lang="en-US" sz="2400" dirty="0" smtClean="0">
                <a:solidFill>
                  <a:srgbClr val="0000FF"/>
                </a:solidFill>
              </a:rPr>
              <a:t>data + data</a:t>
            </a:r>
          </a:p>
          <a:p>
            <a:pPr marL="165100" indent="-165100">
              <a:buFont typeface="Arial"/>
              <a:buChar char="•"/>
              <a:tabLst>
                <a:tab pos="111125" algn="l"/>
              </a:tabLst>
            </a:pPr>
            <a:r>
              <a:rPr lang="en-US" sz="2400" dirty="0" smtClean="0">
                <a:solidFill>
                  <a:srgbClr val="0000FF"/>
                </a:solidFill>
              </a:rPr>
              <a:t>data + tool</a:t>
            </a:r>
          </a:p>
          <a:p>
            <a:pPr marL="165100" indent="-165100">
              <a:buFont typeface="Arial"/>
              <a:buChar char="•"/>
              <a:tabLst>
                <a:tab pos="111125" algn="l"/>
              </a:tabLst>
            </a:pPr>
            <a:r>
              <a:rPr lang="en-US" sz="2400" dirty="0" smtClean="0">
                <a:solidFill>
                  <a:srgbClr val="0000FF"/>
                </a:solidFill>
              </a:rPr>
              <a:t>tool + tool</a:t>
            </a:r>
          </a:p>
          <a:p>
            <a:pPr marL="165100" indent="-165100">
              <a:buFont typeface="Arial"/>
              <a:buChar char="•"/>
              <a:tabLst>
                <a:tab pos="111125" algn="l"/>
              </a:tabLst>
            </a:pPr>
            <a:r>
              <a:rPr lang="en-US" sz="2400" dirty="0" smtClean="0">
                <a:solidFill>
                  <a:srgbClr val="0000FF"/>
                </a:solidFill>
              </a:rPr>
              <a:t>desktop + online</a:t>
            </a:r>
            <a:endParaRPr lang="en-US" sz="2400" dirty="0">
              <a:solidFill>
                <a:srgbClr val="0000FF"/>
              </a:solidFill>
            </a:endParaRPr>
          </a:p>
        </p:txBody>
      </p:sp>
      <p:cxnSp>
        <p:nvCxnSpPr>
          <p:cNvPr id="8" name="Straight Arrow Connector 7"/>
          <p:cNvCxnSpPr>
            <a:endCxn id="5" idx="0"/>
          </p:cNvCxnSpPr>
          <p:nvPr/>
        </p:nvCxnSpPr>
        <p:spPr>
          <a:xfrm rot="5400000">
            <a:off x="2849165" y="2308328"/>
            <a:ext cx="443186" cy="3490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6535482" y="2263360"/>
            <a:ext cx="443186" cy="4389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>
                    <a:tint val="75000"/>
                  </a:srgbClr>
                </a:solidFill>
              </a:rPr>
              <a:t>7/27/11</a:t>
            </a:r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>
                    <a:tint val="75000"/>
                  </a:srgbClr>
                </a:solidFill>
              </a:rPr>
              <a:t>IGARSS 2011, Vancouver, Canada</a:t>
            </a:r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826F9-D2B8-CC4F-B9F9-BAC97E104192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30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400051" y="533400"/>
            <a:ext cx="8343900" cy="5791200"/>
            <a:chOff x="400051" y="533400"/>
            <a:chExt cx="8343900" cy="5791200"/>
          </a:xfrm>
          <a:solidFill>
            <a:schemeClr val="accent4"/>
          </a:solidFill>
        </p:grpSpPr>
        <p:sp>
          <p:nvSpPr>
            <p:cNvPr id="13" name="Isosceles Triangle 12"/>
            <p:cNvSpPr/>
            <p:nvPr/>
          </p:nvSpPr>
          <p:spPr>
            <a:xfrm rot="10800000">
              <a:off x="400051" y="533400"/>
              <a:ext cx="8343900" cy="5791200"/>
            </a:xfrm>
            <a:prstGeom prst="triangle">
              <a:avLst>
                <a:gd name="adj" fmla="val 50230"/>
              </a:avLst>
            </a:prstGeom>
            <a:grpFill/>
            <a:ln w="8890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t" anchorCtr="0"/>
            <a:lstStyle/>
            <a:p>
              <a:pPr marL="173038" indent="-173038" algn="ctr"/>
              <a:endParaRPr lang="en-US" sz="2200" dirty="0">
                <a:solidFill>
                  <a:srgbClr val="FFFFFF"/>
                </a:solidFill>
                <a:latin typeface="Helvetica"/>
                <a:cs typeface="Helvetica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540001" y="812800"/>
              <a:ext cx="4064000" cy="2462213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173038" indent="-173038" algn="ctr"/>
              <a:r>
                <a:rPr lang="en-US" sz="2800" b="1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Mediator</a:t>
              </a:r>
              <a:endParaRPr lang="en-US" sz="2000" b="1" dirty="0" smtClean="0">
                <a:solidFill>
                  <a:srgbClr val="FFFFFF"/>
                </a:solidFill>
                <a:latin typeface="Helvetica"/>
                <a:cs typeface="Helvetica"/>
              </a:endParaRPr>
            </a:p>
            <a:p>
              <a:pPr marL="173038" indent="-173038">
                <a:buFont typeface="Arial"/>
                <a:buChar char="•"/>
              </a:pPr>
              <a:r>
                <a:rPr lang="en-US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Mediates tool interaction with data</a:t>
              </a:r>
            </a:p>
            <a:p>
              <a:pPr marL="173038" indent="-173038">
                <a:buFont typeface="Arial"/>
                <a:buChar char="•"/>
              </a:pPr>
              <a:r>
                <a:rPr lang="en-US" dirty="0" err="1" smtClean="0">
                  <a:solidFill>
                    <a:srgbClr val="FFFFFF"/>
                  </a:solidFill>
                  <a:latin typeface="Helvetica"/>
                  <a:cs typeface="Helvetica"/>
                </a:rPr>
                <a:t>OPeNDAP</a:t>
              </a:r>
              <a:r>
                <a:rPr lang="en-US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 – a common data model (accessible by most tools)</a:t>
              </a:r>
            </a:p>
            <a:p>
              <a:pPr marL="173038" indent="-173038">
                <a:buFont typeface="Arial"/>
                <a:buChar char="•"/>
              </a:pPr>
              <a:r>
                <a:rPr lang="en-US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Custom modules reformat data for the rest of the tools</a:t>
              </a:r>
            </a:p>
            <a:p>
              <a:pPr marL="173038" indent="-173038">
                <a:buFont typeface="Arial"/>
                <a:buChar char="•"/>
              </a:pPr>
              <a:r>
                <a:rPr lang="en-US" dirty="0" smtClean="0">
                  <a:solidFill>
                    <a:srgbClr val="FFFFFF"/>
                  </a:solidFill>
                  <a:latin typeface="Helvetica"/>
                  <a:cs typeface="Helvetica"/>
                </a:rPr>
                <a:t>Ontology matches tools with data, and vice versa.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Cyberinfrastructure</a:t>
            </a:r>
            <a:r>
              <a:rPr lang="en-US" dirty="0" smtClean="0"/>
              <a:t> Services</a:t>
            </a:r>
            <a:br>
              <a:rPr lang="en-US" dirty="0" smtClean="0"/>
            </a:br>
            <a:r>
              <a:rPr lang="en-US" sz="4000" i="1" dirty="0" smtClean="0"/>
              <a:t>used by all other components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Security</a:t>
            </a:r>
          </a:p>
          <a:p>
            <a:pPr lvl="1"/>
            <a:r>
              <a:rPr lang="en-US" dirty="0" smtClean="0"/>
              <a:t>authentication</a:t>
            </a:r>
          </a:p>
          <a:p>
            <a:pPr lvl="1"/>
            <a:r>
              <a:rPr lang="en-US" dirty="0" smtClean="0"/>
              <a:t>authorization</a:t>
            </a:r>
          </a:p>
          <a:p>
            <a:pPr lvl="1"/>
            <a:r>
              <a:rPr lang="en-US" dirty="0" smtClean="0"/>
              <a:t>code audit/padded cell </a:t>
            </a:r>
          </a:p>
          <a:p>
            <a:pPr lvl="1"/>
            <a:r>
              <a:rPr lang="en-US" dirty="0" smtClean="0"/>
              <a:t>integrity checking</a:t>
            </a:r>
          </a:p>
          <a:p>
            <a:r>
              <a:rPr lang="en-US" dirty="0" smtClean="0"/>
              <a:t>Social</a:t>
            </a:r>
          </a:p>
          <a:p>
            <a:pPr lvl="1"/>
            <a:r>
              <a:rPr lang="en-US" dirty="0" smtClean="0"/>
              <a:t>tagging</a:t>
            </a:r>
          </a:p>
          <a:p>
            <a:pPr lvl="1"/>
            <a:r>
              <a:rPr lang="en-US" dirty="0" smtClean="0"/>
              <a:t>sharing</a:t>
            </a:r>
          </a:p>
          <a:p>
            <a:pPr lvl="1"/>
            <a:r>
              <a:rPr lang="en-US" dirty="0" smtClean="0"/>
              <a:t>discussions</a:t>
            </a:r>
          </a:p>
          <a:p>
            <a:pPr lvl="1"/>
            <a:r>
              <a:rPr lang="en-US" dirty="0" smtClean="0"/>
              <a:t>groups</a:t>
            </a:r>
          </a:p>
          <a:p>
            <a:pPr lvl="1"/>
            <a:r>
              <a:rPr lang="en-US" dirty="0" smtClean="0"/>
              <a:t>reputation</a:t>
            </a:r>
          </a:p>
          <a:p>
            <a:r>
              <a:rPr lang="en-US" dirty="0" smtClean="0"/>
              <a:t>Cloud</a:t>
            </a:r>
          </a:p>
          <a:p>
            <a:pPr lvl="1"/>
            <a:r>
              <a:rPr lang="en-US" dirty="0" smtClean="0"/>
              <a:t>elastic provisioned storage and computing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Discovery</a:t>
            </a:r>
          </a:p>
          <a:p>
            <a:pPr lvl="1"/>
            <a:r>
              <a:rPr lang="en-US" dirty="0" smtClean="0"/>
              <a:t>data, tools, workflows, experiments</a:t>
            </a:r>
          </a:p>
          <a:p>
            <a:pPr lvl="1"/>
            <a:r>
              <a:rPr lang="en-US" dirty="0" smtClean="0"/>
              <a:t>search by keyword, variable, time, author</a:t>
            </a:r>
          </a:p>
          <a:p>
            <a:r>
              <a:rPr lang="en-US" dirty="0" smtClean="0"/>
              <a:t>Information Mgmt</a:t>
            </a:r>
          </a:p>
          <a:p>
            <a:pPr lvl="1"/>
            <a:r>
              <a:rPr lang="en-US" dirty="0" smtClean="0"/>
              <a:t>provenance</a:t>
            </a:r>
          </a:p>
          <a:p>
            <a:pPr lvl="1"/>
            <a:r>
              <a:rPr lang="en-US" dirty="0" smtClean="0"/>
              <a:t>identifiers</a:t>
            </a:r>
          </a:p>
          <a:p>
            <a:pPr lvl="1"/>
            <a:r>
              <a:rPr lang="en-US" dirty="0" smtClean="0"/>
              <a:t>archive</a:t>
            </a:r>
          </a:p>
          <a:p>
            <a:r>
              <a:rPr lang="en-US" dirty="0" smtClean="0"/>
              <a:t>Semantic Web</a:t>
            </a:r>
          </a:p>
          <a:p>
            <a:pPr lvl="1"/>
            <a:r>
              <a:rPr lang="en-US" dirty="0" smtClean="0"/>
              <a:t>data ontology</a:t>
            </a:r>
          </a:p>
          <a:p>
            <a:pPr lvl="1"/>
            <a:r>
              <a:rPr lang="en-US" dirty="0" smtClean="0"/>
              <a:t>tools ontology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 anchor="t" anchorCtr="0">
            <a:normAutofit/>
          </a:bodyPr>
          <a:lstStyle/>
          <a:p>
            <a:r>
              <a:rPr lang="en-US" sz="2800" dirty="0" smtClean="0"/>
              <a:t>Currently: </a:t>
            </a:r>
            <a:r>
              <a:rPr lang="en-US" sz="2800" i="1" dirty="0" smtClean="0"/>
              <a:t>Islands of data and services with selective connectivity</a:t>
            </a:r>
            <a:endParaRPr lang="en-US" sz="2000" i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>
                    <a:tint val="75000"/>
                  </a:srgbClr>
                </a:solidFill>
              </a:rPr>
              <a:t>7/27/11</a:t>
            </a:r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>
                    <a:tint val="75000"/>
                  </a:srgbClr>
                </a:solidFill>
              </a:rPr>
              <a:t>IGARSS 2011, Vancouver, Canada</a:t>
            </a:r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826F9-D2B8-CC4F-B9F9-BAC97E104192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pic>
        <p:nvPicPr>
          <p:cNvPr id="7" name="Picture 6" descr="esg_bann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4242" y="4678154"/>
            <a:ext cx="4486275" cy="561975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9" name="Picture 8" descr="GCM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5800" y="1741487"/>
            <a:ext cx="4191000" cy="74295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10" name="Picture 9" descr="giovanni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5606707"/>
            <a:ext cx="2324100" cy="59055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11" name="Picture 10" descr="Provenanc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3892" y="1741487"/>
            <a:ext cx="2800350" cy="523875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12" name="Picture 11" descr="sciflo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84470" y="5606707"/>
            <a:ext cx="2194560" cy="678180"/>
          </a:xfrm>
          <a:prstGeom prst="rect">
            <a:avLst/>
          </a:prstGeom>
        </p:spPr>
      </p:pic>
      <p:pic>
        <p:nvPicPr>
          <p:cNvPr id="13" name="Picture 12" descr="echoBanner3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0900" y="2952750"/>
            <a:ext cx="3124200" cy="95250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14" name="Picture 13" descr="data-centers-1-l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83717" y="2611994"/>
            <a:ext cx="1257300" cy="167640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15" name="Picture 14" descr="datacenter-2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24917" y="4048948"/>
            <a:ext cx="1681618" cy="1258411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16" name="Picture 15" descr="data_center-3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8630" y="2526031"/>
            <a:ext cx="2099738" cy="1293495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cxnSp>
        <p:nvCxnSpPr>
          <p:cNvPr id="17" name="Straight Connector 16"/>
          <p:cNvCxnSpPr>
            <a:stCxn id="11" idx="2"/>
            <a:endCxn id="16" idx="0"/>
          </p:cNvCxnSpPr>
          <p:nvPr/>
        </p:nvCxnSpPr>
        <p:spPr>
          <a:xfrm rot="5400000">
            <a:off x="1980949" y="1802912"/>
            <a:ext cx="260669" cy="1185568"/>
          </a:xfrm>
          <a:prstGeom prst="line">
            <a:avLst/>
          </a:prstGeom>
          <a:ln w="63500">
            <a:solidFill>
              <a:srgbClr val="DBC40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1" idx="2"/>
            <a:endCxn id="13" idx="0"/>
          </p:cNvCxnSpPr>
          <p:nvPr/>
        </p:nvCxnSpPr>
        <p:spPr>
          <a:xfrm rot="16200000" flipH="1">
            <a:off x="3484839" y="1484589"/>
            <a:ext cx="687388" cy="2248933"/>
          </a:xfrm>
          <a:prstGeom prst="line">
            <a:avLst/>
          </a:prstGeom>
          <a:ln w="63500">
            <a:solidFill>
              <a:srgbClr val="DBC40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0" idx="0"/>
            <a:endCxn id="15" idx="2"/>
          </p:cNvCxnSpPr>
          <p:nvPr/>
        </p:nvCxnSpPr>
        <p:spPr>
          <a:xfrm rot="5400000" flipH="1" flipV="1">
            <a:off x="2092814" y="4833795"/>
            <a:ext cx="299348" cy="1246476"/>
          </a:xfrm>
          <a:prstGeom prst="line">
            <a:avLst/>
          </a:prstGeom>
          <a:ln w="63500">
            <a:solidFill>
              <a:srgbClr val="DBC40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6" idx="2"/>
            <a:endCxn id="10" idx="0"/>
          </p:cNvCxnSpPr>
          <p:nvPr/>
        </p:nvCxnSpPr>
        <p:spPr>
          <a:xfrm rot="16200000" flipH="1">
            <a:off x="675284" y="4662740"/>
            <a:ext cx="1787181" cy="100751"/>
          </a:xfrm>
          <a:prstGeom prst="line">
            <a:avLst/>
          </a:prstGeom>
          <a:ln w="63500">
            <a:solidFill>
              <a:srgbClr val="DBC40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5" idx="2"/>
          </p:cNvCxnSpPr>
          <p:nvPr/>
        </p:nvCxnSpPr>
        <p:spPr>
          <a:xfrm rot="16200000" flipH="1">
            <a:off x="3773124" y="4399960"/>
            <a:ext cx="638438" cy="2453235"/>
          </a:xfrm>
          <a:prstGeom prst="line">
            <a:avLst/>
          </a:prstGeom>
          <a:ln w="63500">
            <a:solidFill>
              <a:srgbClr val="DBC40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5" idx="3"/>
            <a:endCxn id="7" idx="1"/>
          </p:cNvCxnSpPr>
          <p:nvPr/>
        </p:nvCxnSpPr>
        <p:spPr>
          <a:xfrm>
            <a:off x="3706535" y="4678154"/>
            <a:ext cx="397707" cy="280988"/>
          </a:xfrm>
          <a:prstGeom prst="line">
            <a:avLst/>
          </a:prstGeom>
          <a:ln w="63500">
            <a:solidFill>
              <a:srgbClr val="DBC40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0"/>
            <a:endCxn id="14" idx="2"/>
          </p:cNvCxnSpPr>
          <p:nvPr/>
        </p:nvCxnSpPr>
        <p:spPr>
          <a:xfrm rot="5400000" flipH="1" flipV="1">
            <a:off x="6734993" y="3900781"/>
            <a:ext cx="389760" cy="1164987"/>
          </a:xfrm>
          <a:prstGeom prst="line">
            <a:avLst/>
          </a:prstGeom>
          <a:ln w="63500">
            <a:solidFill>
              <a:srgbClr val="DBC40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6" idx="3"/>
            <a:endCxn id="13" idx="1"/>
          </p:cNvCxnSpPr>
          <p:nvPr/>
        </p:nvCxnSpPr>
        <p:spPr>
          <a:xfrm>
            <a:off x="2568368" y="3172779"/>
            <a:ext cx="822532" cy="256221"/>
          </a:xfrm>
          <a:prstGeom prst="line">
            <a:avLst/>
          </a:prstGeom>
          <a:ln w="63500">
            <a:solidFill>
              <a:srgbClr val="DBC40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3" idx="0"/>
            <a:endCxn id="9" idx="2"/>
          </p:cNvCxnSpPr>
          <p:nvPr/>
        </p:nvCxnSpPr>
        <p:spPr>
          <a:xfrm rot="5400000" flipH="1" flipV="1">
            <a:off x="5537994" y="1899444"/>
            <a:ext cx="468313" cy="1638300"/>
          </a:xfrm>
          <a:prstGeom prst="line">
            <a:avLst/>
          </a:prstGeom>
          <a:ln w="63500">
            <a:solidFill>
              <a:srgbClr val="DBC40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3" idx="3"/>
            <a:endCxn id="14" idx="1"/>
          </p:cNvCxnSpPr>
          <p:nvPr/>
        </p:nvCxnSpPr>
        <p:spPr>
          <a:xfrm>
            <a:off x="6515100" y="3429000"/>
            <a:ext cx="368617" cy="21194"/>
          </a:xfrm>
          <a:prstGeom prst="line">
            <a:avLst/>
          </a:prstGeom>
          <a:ln w="63500">
            <a:solidFill>
              <a:srgbClr val="DBC40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5" idx="0"/>
            <a:endCxn id="13" idx="1"/>
          </p:cNvCxnSpPr>
          <p:nvPr/>
        </p:nvCxnSpPr>
        <p:spPr>
          <a:xfrm rot="5400000" flipH="1" flipV="1">
            <a:off x="2818339" y="3476387"/>
            <a:ext cx="619948" cy="525174"/>
          </a:xfrm>
          <a:prstGeom prst="line">
            <a:avLst/>
          </a:prstGeom>
          <a:ln w="63500">
            <a:solidFill>
              <a:srgbClr val="DBC40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58879" y="3450194"/>
            <a:ext cx="15192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Data Center A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719411" y="3949840"/>
            <a:ext cx="15192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Data Center C</a:t>
            </a:r>
            <a:endParaRPr lang="en-US" sz="1600" dirty="0"/>
          </a:p>
        </p:txBody>
      </p:sp>
      <p:sp>
        <p:nvSpPr>
          <p:cNvPr id="31" name="TextBox 30"/>
          <p:cNvSpPr txBox="1"/>
          <p:nvPr/>
        </p:nvSpPr>
        <p:spPr>
          <a:xfrm>
            <a:off x="2106106" y="4938027"/>
            <a:ext cx="15192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Data Center B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Proposed: An Earth Science </a:t>
            </a:r>
            <a:r>
              <a:rPr lang="en-US" dirty="0" err="1" smtClean="0"/>
              <a:t>Collaboratory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rich data analysis environment that:</a:t>
            </a:r>
          </a:p>
          <a:p>
            <a:pPr lvl="1"/>
            <a:r>
              <a:rPr lang="en-US" dirty="0" smtClean="0"/>
              <a:t>Provides access across a wide spectrum of Earth Science data</a:t>
            </a:r>
          </a:p>
          <a:p>
            <a:pPr lvl="1"/>
            <a:r>
              <a:rPr lang="en-US" dirty="0" smtClean="0"/>
              <a:t>Provides a diverse set of science analysis services and tools</a:t>
            </a:r>
          </a:p>
          <a:p>
            <a:pPr lvl="1"/>
            <a:r>
              <a:rPr lang="en-US" dirty="0" smtClean="0"/>
              <a:t>Supports the application of services and tools to data</a:t>
            </a:r>
          </a:p>
          <a:p>
            <a:pPr lvl="1"/>
            <a:r>
              <a:rPr lang="en-US" dirty="0" smtClean="0"/>
              <a:t>Supports collaboration on data analysis</a:t>
            </a:r>
          </a:p>
          <a:p>
            <a:pPr lvl="1"/>
            <a:r>
              <a:rPr lang="en-US" b="1" i="1" dirty="0" smtClean="0"/>
              <a:t>Supports sharing of data, tools, results and knowledge</a:t>
            </a:r>
          </a:p>
          <a:p>
            <a:r>
              <a:rPr lang="en-US" b="1" i="1" dirty="0" smtClean="0"/>
              <a:t>Two Key Tenets</a:t>
            </a:r>
          </a:p>
          <a:p>
            <a:pPr lvl="1"/>
            <a:r>
              <a:rPr lang="en-US" b="1" i="1" dirty="0" smtClean="0"/>
              <a:t>Social collaboration</a:t>
            </a:r>
          </a:p>
          <a:p>
            <a:pPr lvl="1"/>
            <a:r>
              <a:rPr lang="en-US" b="1" i="1" dirty="0" smtClean="0"/>
              <a:t>Federation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Rise of interdisciplinary science</a:t>
            </a:r>
          </a:p>
          <a:p>
            <a:r>
              <a:rPr lang="en-US" sz="2800" dirty="0" smtClean="0"/>
              <a:t>Increasing interest in Earth </a:t>
            </a:r>
            <a:r>
              <a:rPr lang="en-US" sz="2800" i="1" dirty="0" smtClean="0"/>
              <a:t>system </a:t>
            </a:r>
            <a:r>
              <a:rPr lang="en-US" sz="2800" dirty="0" smtClean="0"/>
              <a:t>science</a:t>
            </a:r>
          </a:p>
          <a:p>
            <a:r>
              <a:rPr lang="en-US" sz="2800" dirty="0" smtClean="0"/>
              <a:t>Rise in Data Intensive science</a:t>
            </a:r>
          </a:p>
          <a:p>
            <a:pPr lvl="1"/>
            <a:r>
              <a:rPr lang="en-US" dirty="0" smtClean="0"/>
              <a:t>Data exploration vs. hypothesis-driven</a:t>
            </a:r>
          </a:p>
          <a:p>
            <a:r>
              <a:rPr lang="en-US" sz="2800" dirty="0" smtClean="0"/>
              <a:t>Emergence of social networking</a:t>
            </a:r>
          </a:p>
          <a:p>
            <a:pPr lvl="1"/>
            <a:r>
              <a:rPr lang="en-US" sz="2400" dirty="0" smtClean="0"/>
              <a:t>Especially amongst the young ‘</a:t>
            </a:r>
            <a:r>
              <a:rPr lang="en-US" sz="2400" dirty="0" err="1" smtClean="0"/>
              <a:t>uns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17562"/>
          </a:xfrm>
        </p:spPr>
        <p:txBody>
          <a:bodyPr>
            <a:noAutofit/>
          </a:bodyPr>
          <a:lstStyle/>
          <a:p>
            <a:r>
              <a:rPr lang="en-US" sz="3600" dirty="0" smtClean="0"/>
              <a:t>High-Level </a:t>
            </a:r>
            <a:r>
              <a:rPr lang="en-US" sz="3600" i="1" dirty="0" smtClean="0"/>
              <a:t>Conceptual </a:t>
            </a:r>
            <a:r>
              <a:rPr lang="en-US" sz="3600" dirty="0" smtClean="0"/>
              <a:t>View</a:t>
            </a:r>
            <a:endParaRPr lang="en-US" sz="3600" dirty="0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826F9-D2B8-CC4F-B9F9-BAC97E104192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3" name="Group 40"/>
          <p:cNvGrpSpPr/>
          <p:nvPr/>
        </p:nvGrpSpPr>
        <p:grpSpPr>
          <a:xfrm>
            <a:off x="729456" y="1539104"/>
            <a:ext cx="8202120" cy="5071793"/>
            <a:chOff x="745134" y="1257300"/>
            <a:chExt cx="8202120" cy="5071793"/>
          </a:xfrm>
        </p:grpSpPr>
        <p:sp>
          <p:nvSpPr>
            <p:cNvPr id="13" name="Rounded Rectangle 12"/>
            <p:cNvSpPr/>
            <p:nvPr/>
          </p:nvSpPr>
          <p:spPr>
            <a:xfrm>
              <a:off x="1235207" y="1257300"/>
              <a:ext cx="6280575" cy="507179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b="1" dirty="0" err="1" smtClean="0">
                  <a:solidFill>
                    <a:schemeClr val="tx1"/>
                  </a:solidFill>
                </a:rPr>
                <a:t>Cyberinfrastructure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2489272" y="4718881"/>
              <a:ext cx="1371600" cy="914400"/>
            </a:xfrm>
            <a:prstGeom prst="roundRect">
              <a:avLst/>
            </a:prstGeom>
            <a:solidFill>
              <a:srgbClr val="DBC40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en-US" b="1" smtClean="0">
                  <a:solidFill>
                    <a:srgbClr val="FFFFFF"/>
                  </a:solidFill>
                </a:rPr>
                <a:t>Tools</a:t>
              </a:r>
              <a:endParaRPr lang="en-US" b="1" dirty="0">
                <a:solidFill>
                  <a:srgbClr val="FFFFFF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4898454" y="4719930"/>
              <a:ext cx="1371600" cy="914400"/>
            </a:xfrm>
            <a:prstGeom prst="roundRect">
              <a:avLst/>
            </a:prstGeom>
            <a:solidFill>
              <a:srgbClr val="8ED01A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en-US" b="1" dirty="0" smtClean="0">
                  <a:solidFill>
                    <a:srgbClr val="FFFFFF"/>
                  </a:solidFill>
                </a:rPr>
                <a:t>Data</a:t>
              </a:r>
              <a:endParaRPr lang="en-US" b="1" dirty="0">
                <a:solidFill>
                  <a:srgbClr val="FFFFFF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3436131" y="1510953"/>
              <a:ext cx="1891267" cy="980207"/>
            </a:xfrm>
            <a:prstGeom prst="roundRect">
              <a:avLst/>
            </a:prstGeom>
            <a:solidFill>
              <a:srgbClr val="7F2FBD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en-US" b="1" dirty="0" smtClean="0">
                  <a:solidFill>
                    <a:srgbClr val="FFFFFF"/>
                  </a:solidFill>
                </a:rPr>
                <a:t>Laboratory Notebooks (Results)</a:t>
              </a:r>
              <a:endParaRPr lang="en-US" b="1" dirty="0">
                <a:solidFill>
                  <a:srgbClr val="FFFFFF"/>
                </a:solidFill>
              </a:endParaRPr>
            </a:p>
          </p:txBody>
        </p:sp>
        <p:cxnSp>
          <p:nvCxnSpPr>
            <p:cNvPr id="18" name="Straight Arrow Connector 17"/>
            <p:cNvCxnSpPr>
              <a:stCxn id="11" idx="2"/>
              <a:endCxn id="7" idx="0"/>
            </p:cNvCxnSpPr>
            <p:nvPr/>
          </p:nvCxnSpPr>
          <p:spPr>
            <a:xfrm rot="5400000">
              <a:off x="3315925" y="3653041"/>
              <a:ext cx="924988" cy="1206693"/>
            </a:xfrm>
            <a:prstGeom prst="straightConnector1">
              <a:avLst/>
            </a:prstGeom>
            <a:ln w="63500">
              <a:solidFill>
                <a:schemeClr val="tx1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1" idx="2"/>
              <a:endCxn id="8" idx="0"/>
            </p:cNvCxnSpPr>
            <p:nvPr/>
          </p:nvCxnSpPr>
          <p:spPr>
            <a:xfrm rot="16200000" flipH="1">
              <a:off x="4519991" y="3655666"/>
              <a:ext cx="926037" cy="1202489"/>
            </a:xfrm>
            <a:prstGeom prst="straightConnector1">
              <a:avLst/>
            </a:prstGeom>
            <a:ln w="63500">
              <a:solidFill>
                <a:schemeClr val="tx1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12" idx="2"/>
              <a:endCxn id="11" idx="0"/>
            </p:cNvCxnSpPr>
            <p:nvPr/>
          </p:nvCxnSpPr>
          <p:spPr>
            <a:xfrm rot="5400000">
              <a:off x="4220502" y="2652423"/>
              <a:ext cx="322526" cy="1588"/>
            </a:xfrm>
            <a:prstGeom prst="straightConnector1">
              <a:avLst/>
            </a:prstGeom>
            <a:ln w="63500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rot="10800000">
              <a:off x="6293319" y="5210036"/>
              <a:ext cx="738737" cy="1588"/>
            </a:xfrm>
            <a:prstGeom prst="straightConnector1">
              <a:avLst/>
            </a:prstGeom>
            <a:ln w="63500">
              <a:solidFill>
                <a:schemeClr val="accent3">
                  <a:lumMod val="40000"/>
                  <a:lumOff val="60000"/>
                </a:schemeClr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30" name="Picture 29"/>
            <p:cNvPicPr>
              <a:picLocks noChangeAspect="1"/>
            </p:cNvPicPr>
            <p:nvPr/>
          </p:nvPicPr>
          <mc:AlternateContent>
            <mc:Choice xmlns:ma="http://schemas.microsoft.com/office/mac/drawingml/2008/main" Requires="ma">
              <p:blipFill>
                <a:blip r:embed="rId2"/>
                <a:stretch>
                  <a:fillRect/>
                </a:stretch>
              </p:blipFill>
            </mc:Choice>
            <mc:Fallback>
              <p:blipFill>
                <a:blip r:embed="rId3"/>
                <a:stretch>
                  <a:fillRect/>
                </a:stretch>
              </p:blipFill>
            </mc:Fallback>
          </mc:AlternateContent>
          <p:spPr>
            <a:xfrm>
              <a:off x="745134" y="1577812"/>
              <a:ext cx="980146" cy="846490"/>
            </a:xfrm>
            <a:prstGeom prst="rect">
              <a:avLst/>
            </a:prstGeom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mc:AlternateContent>
            <mc:Choice xmlns:ma="http://schemas.microsoft.com/office/mac/drawingml/2008/main" Requires="ma">
              <p:blipFill>
                <a:blip r:embed="rId2"/>
                <a:stretch>
                  <a:fillRect/>
                </a:stretch>
              </p:blipFill>
            </mc:Choice>
            <mc:Fallback>
              <p:blipFill>
                <a:blip r:embed="rId3"/>
                <a:stretch>
                  <a:fillRect/>
                </a:stretch>
              </p:blipFill>
            </mc:Fallback>
          </mc:AlternateContent>
          <p:spPr>
            <a:xfrm>
              <a:off x="745134" y="4753885"/>
              <a:ext cx="980146" cy="846490"/>
            </a:xfrm>
            <a:prstGeom prst="rect">
              <a:avLst/>
            </a:prstGeom>
          </p:spPr>
        </p:pic>
        <p:pic>
          <p:nvPicPr>
            <p:cNvPr id="32" name="Picture 31"/>
            <p:cNvPicPr>
              <a:picLocks noChangeAspect="1"/>
            </p:cNvPicPr>
            <p:nvPr/>
          </p:nvPicPr>
          <mc:AlternateContent>
            <mc:Choice xmlns:ma="http://schemas.microsoft.com/office/mac/drawingml/2008/main" Requires="ma">
              <p:blipFill>
                <a:blip r:embed="rId2"/>
                <a:stretch>
                  <a:fillRect/>
                </a:stretch>
              </p:blipFill>
            </mc:Choice>
            <mc:Fallback>
              <p:blipFill>
                <a:blip r:embed="rId3"/>
                <a:stretch>
                  <a:fillRect/>
                </a:stretch>
              </p:blipFill>
            </mc:Fallback>
          </mc:AlternateContent>
          <p:spPr>
            <a:xfrm>
              <a:off x="745134" y="2902259"/>
              <a:ext cx="980146" cy="846490"/>
            </a:xfrm>
            <a:prstGeom prst="rect">
              <a:avLst/>
            </a:prstGeom>
          </p:spPr>
        </p:pic>
        <p:pic>
          <p:nvPicPr>
            <p:cNvPr id="33" name="Picture 32"/>
            <p:cNvPicPr>
              <a:picLocks noChangeAspect="1"/>
            </p:cNvPicPr>
            <p:nvPr/>
          </p:nvPicPr>
          <mc:AlternateContent>
            <mc:Choice xmlns:ma="http://schemas.microsoft.com/office/mac/drawingml/2008/main" Requires="ma">
              <p:blipFill>
                <a:blip r:embed="rId2"/>
                <a:stretch>
                  <a:fillRect/>
                </a:stretch>
              </p:blipFill>
            </mc:Choice>
            <mc:Fallback>
              <p:blipFill>
                <a:blip r:embed="rId3"/>
                <a:stretch>
                  <a:fillRect/>
                </a:stretch>
              </p:blipFill>
            </mc:Fallback>
          </mc:AlternateContent>
          <p:spPr>
            <a:xfrm>
              <a:off x="7128688" y="2981698"/>
              <a:ext cx="980146" cy="846490"/>
            </a:xfrm>
            <a:prstGeom prst="rect">
              <a:avLst/>
            </a:prstGeom>
          </p:spPr>
        </p:pic>
        <p:cxnSp>
          <p:nvCxnSpPr>
            <p:cNvPr id="35" name="Straight Arrow Connector 34"/>
            <p:cNvCxnSpPr>
              <a:stCxn id="33" idx="1"/>
              <a:endCxn id="8" idx="0"/>
            </p:cNvCxnSpPr>
            <p:nvPr/>
          </p:nvCxnSpPr>
          <p:spPr>
            <a:xfrm rot="10800000" flipV="1">
              <a:off x="5584254" y="3404942"/>
              <a:ext cx="1544434" cy="1314987"/>
            </a:xfrm>
            <a:prstGeom prst="straightConnector1">
              <a:avLst/>
            </a:prstGeom>
            <a:ln w="63500">
              <a:solidFill>
                <a:schemeClr val="accent3">
                  <a:lumMod val="40000"/>
                  <a:lumOff val="60000"/>
                </a:schemeClr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stCxn id="30" idx="3"/>
              <a:endCxn id="12" idx="1"/>
            </p:cNvCxnSpPr>
            <p:nvPr/>
          </p:nvCxnSpPr>
          <p:spPr>
            <a:xfrm>
              <a:off x="1725280" y="2001057"/>
              <a:ext cx="1710851" cy="1588"/>
            </a:xfrm>
            <a:prstGeom prst="straightConnector1">
              <a:avLst/>
            </a:prstGeom>
            <a:ln w="63500">
              <a:solidFill>
                <a:schemeClr val="accent3">
                  <a:lumMod val="40000"/>
                  <a:lumOff val="60000"/>
                </a:schemeClr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32" idx="3"/>
              <a:endCxn id="11" idx="1"/>
            </p:cNvCxnSpPr>
            <p:nvPr/>
          </p:nvCxnSpPr>
          <p:spPr>
            <a:xfrm flipV="1">
              <a:off x="1725280" y="3303790"/>
              <a:ext cx="1710851" cy="21714"/>
            </a:xfrm>
            <a:prstGeom prst="straightConnector1">
              <a:avLst/>
            </a:prstGeom>
            <a:ln w="63500">
              <a:solidFill>
                <a:schemeClr val="accent3">
                  <a:lumMod val="40000"/>
                  <a:lumOff val="60000"/>
                </a:schemeClr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31" idx="3"/>
              <a:endCxn id="7" idx="1"/>
            </p:cNvCxnSpPr>
            <p:nvPr/>
          </p:nvCxnSpPr>
          <p:spPr>
            <a:xfrm flipV="1">
              <a:off x="1725280" y="5176081"/>
              <a:ext cx="763992" cy="1049"/>
            </a:xfrm>
            <a:prstGeom prst="straightConnector1">
              <a:avLst/>
            </a:prstGeom>
            <a:ln w="63500">
              <a:solidFill>
                <a:schemeClr val="accent3">
                  <a:lumMod val="40000"/>
                  <a:lumOff val="60000"/>
                </a:schemeClr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ounded Rectangle 10"/>
            <p:cNvSpPr/>
            <p:nvPr/>
          </p:nvSpPr>
          <p:spPr>
            <a:xfrm>
              <a:off x="3436131" y="2813686"/>
              <a:ext cx="1891267" cy="980207"/>
            </a:xfrm>
            <a:prstGeom prst="roundRect">
              <a:avLst/>
            </a:prstGeom>
            <a:solidFill>
              <a:srgbClr val="0B7DD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en-US" b="1" dirty="0" smtClean="0">
                  <a:solidFill>
                    <a:srgbClr val="FFFFFF"/>
                  </a:solidFill>
                </a:rPr>
                <a:t>Workflows + Analysis Processes</a:t>
              </a:r>
            </a:p>
          </p:txBody>
        </p:sp>
        <p:cxnSp>
          <p:nvCxnSpPr>
            <p:cNvPr id="16" name="Straight Arrow Connector 15"/>
            <p:cNvCxnSpPr>
              <a:stCxn id="7" idx="3"/>
              <a:endCxn id="8" idx="1"/>
            </p:cNvCxnSpPr>
            <p:nvPr/>
          </p:nvCxnSpPr>
          <p:spPr>
            <a:xfrm>
              <a:off x="3860872" y="5176081"/>
              <a:ext cx="1037582" cy="1049"/>
            </a:xfrm>
            <a:prstGeom prst="straightConnector1">
              <a:avLst/>
            </a:prstGeom>
            <a:ln w="63500">
              <a:solidFill>
                <a:schemeClr val="tx1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70"/>
            <p:cNvGrpSpPr/>
            <p:nvPr/>
          </p:nvGrpSpPr>
          <p:grpSpPr>
            <a:xfrm>
              <a:off x="3334255" y="4009569"/>
              <a:ext cx="2095020" cy="1387700"/>
              <a:chOff x="3536394" y="3920669"/>
              <a:chExt cx="2095020" cy="1387700"/>
            </a:xfrm>
          </p:grpSpPr>
          <p:sp>
            <p:nvSpPr>
              <p:cNvPr id="68" name="Isosceles Triangle 67"/>
              <p:cNvSpPr/>
              <p:nvPr/>
            </p:nvSpPr>
            <p:spPr>
              <a:xfrm flipV="1">
                <a:off x="3536394" y="3920669"/>
                <a:ext cx="2095020" cy="1387700"/>
              </a:xfrm>
              <a:prstGeom prst="triangle">
                <a:avLst>
                  <a:gd name="adj" fmla="val 50000"/>
                </a:avLst>
              </a:prstGeom>
              <a:solidFill>
                <a:schemeClr val="accent4"/>
              </a:solidFill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4014487" y="4114139"/>
                <a:ext cx="1179965" cy="369332"/>
              </a:xfrm>
              <a:prstGeom prst="rect">
                <a:avLst/>
              </a:prstGeom>
              <a:solidFill>
                <a:schemeClr val="accent4"/>
              </a:solidFill>
              <a:ln>
                <a:solidFill>
                  <a:schemeClr val="accent4"/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square" lIns="0" rIns="0" rtlCol="0" anchor="ctr" anchorCtr="0">
                <a:spAutoFit/>
              </a:bodyPr>
              <a:lstStyle/>
              <a:p>
                <a:pPr algn="ctr"/>
                <a:r>
                  <a:rPr lang="en-US" b="1" dirty="0" smtClean="0"/>
                  <a:t>Mediator</a:t>
                </a:r>
                <a:endParaRPr lang="en-US" b="1" dirty="0"/>
              </a:p>
            </p:txBody>
          </p:sp>
        </p:grpSp>
        <p:pic>
          <p:nvPicPr>
            <p:cNvPr id="34" name="Picture 33" descr="data-centers-1-l.jp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446367" y="4364330"/>
              <a:ext cx="952500" cy="1270000"/>
            </a:xfrm>
            <a:prstGeom prst="rect">
              <a:avLst/>
            </a:prstGeom>
            <a:ln w="38100">
              <a:solidFill>
                <a:schemeClr val="bg1"/>
              </a:solidFill>
            </a:ln>
          </p:spPr>
        </p:pic>
        <p:pic>
          <p:nvPicPr>
            <p:cNvPr id="37" name="Picture 36" descr="datacenter-2.jp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944282" y="4969596"/>
              <a:ext cx="1143000" cy="855345"/>
            </a:xfrm>
            <a:prstGeom prst="rect">
              <a:avLst/>
            </a:prstGeom>
            <a:ln w="38100">
              <a:solidFill>
                <a:schemeClr val="bg1"/>
              </a:solidFill>
            </a:ln>
          </p:spPr>
        </p:pic>
        <p:pic>
          <p:nvPicPr>
            <p:cNvPr id="38" name="Picture 37" descr="data_center-3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780817" y="4618123"/>
              <a:ext cx="1141095" cy="702945"/>
            </a:xfrm>
            <a:prstGeom prst="rect">
              <a:avLst/>
            </a:prstGeom>
            <a:ln w="38100">
              <a:solidFill>
                <a:schemeClr val="bg1"/>
              </a:solidFill>
            </a:ln>
          </p:spPr>
        </p:pic>
        <p:sp>
          <p:nvSpPr>
            <p:cNvPr id="40" name="TextBox 39"/>
            <p:cNvSpPr txBox="1"/>
            <p:nvPr/>
          </p:nvSpPr>
          <p:spPr>
            <a:xfrm>
              <a:off x="6788489" y="5397269"/>
              <a:ext cx="14545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Data Centers</a:t>
              </a:r>
              <a:endParaRPr lang="en-US" dirty="0"/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7055987" y="1512541"/>
              <a:ext cx="1891267" cy="980207"/>
            </a:xfrm>
            <a:prstGeom prst="roundRect">
              <a:avLst/>
            </a:prstGeom>
            <a:solidFill>
              <a:srgbClr val="7F2FBD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en-US" b="1" dirty="0" smtClean="0">
                  <a:solidFill>
                    <a:srgbClr val="FFFFFF"/>
                  </a:solidFill>
                </a:rPr>
                <a:t>Publications</a:t>
              </a:r>
              <a:endParaRPr lang="en-US" b="1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43" name="Straight Arrow Connector 42"/>
          <p:cNvCxnSpPr/>
          <p:nvPr/>
        </p:nvCxnSpPr>
        <p:spPr>
          <a:xfrm>
            <a:off x="5327398" y="1999469"/>
            <a:ext cx="1925335" cy="1588"/>
          </a:xfrm>
          <a:prstGeom prst="straightConnector1">
            <a:avLst/>
          </a:prstGeom>
          <a:ln w="63500">
            <a:solidFill>
              <a:schemeClr val="accent3">
                <a:lumMod val="40000"/>
                <a:lumOff val="60000"/>
              </a:schemeClr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Early-Career Researcher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 ESC Story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Stu, The Early-Career Researcher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B.S. in Earth Sciences from University of Michigan</a:t>
            </a:r>
            <a:endParaRPr lang="en-US" i="1" dirty="0" smtClean="0"/>
          </a:p>
          <a:p>
            <a:r>
              <a:rPr lang="en-US" dirty="0" smtClean="0"/>
              <a:t>Now a Master’s student in Atmospheric and Oceanic Sciences at the University of Maryland</a:t>
            </a:r>
          </a:p>
          <a:p>
            <a:r>
              <a:rPr lang="en-US" dirty="0" smtClean="0"/>
              <a:t>Professor:  “Find out why MODIS Aqua and Terra aerosols are </a:t>
            </a:r>
            <a:r>
              <a:rPr lang="en-US" dirty="0" err="1" smtClean="0"/>
              <a:t>anticorrelated</a:t>
            </a:r>
            <a:r>
              <a:rPr lang="en-US" dirty="0" smtClean="0"/>
              <a:t> over Tibet. I’m off on sabbatical.”</a:t>
            </a:r>
          </a:p>
          <a:p>
            <a:r>
              <a:rPr lang="en-US" dirty="0" smtClean="0"/>
              <a:t>Stu: “What? They are? Hey, wait, how do I reach you?”</a:t>
            </a:r>
          </a:p>
          <a:p>
            <a:r>
              <a:rPr lang="en-US" dirty="0" smtClean="0"/>
              <a:t>Exit Master’s thesis advisor, stage right.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421</TotalTime>
  <Words>1680</Words>
  <Application>Microsoft Macintosh PowerPoint</Application>
  <PresentationFormat>On-screen Show (4:3)</PresentationFormat>
  <Paragraphs>367</Paragraphs>
  <Slides>31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Civic</vt:lpstr>
      <vt:lpstr>Earth Science Collaboratory</vt:lpstr>
      <vt:lpstr>Agenda</vt:lpstr>
      <vt:lpstr>The Situation Today</vt:lpstr>
      <vt:lpstr>Currently: Islands of data and services with selective connectivity</vt:lpstr>
      <vt:lpstr>Proposed: An Earth Science Collaboratory</vt:lpstr>
      <vt:lpstr>Why Now?</vt:lpstr>
      <vt:lpstr>High-Level Conceptual View</vt:lpstr>
      <vt:lpstr>The Early-Career Researcher</vt:lpstr>
      <vt:lpstr>Stu, The Early-Career Researcher</vt:lpstr>
      <vt:lpstr>Stu’s Story</vt:lpstr>
      <vt:lpstr>“Click”</vt:lpstr>
      <vt:lpstr>Stu’s On His Way</vt:lpstr>
      <vt:lpstr>Level 2 data is hard...</vt:lpstr>
      <vt:lpstr>Finding coincident L2 MODIS Aqua and Terra aerosols</vt:lpstr>
      <vt:lpstr>Stu gets his result!</vt:lpstr>
      <vt:lpstr>Lessons from the Scenario:</vt:lpstr>
      <vt:lpstr>Benefits</vt:lpstr>
      <vt:lpstr>Getting Involved</vt:lpstr>
      <vt:lpstr>Earth Science Collaboratory Cluster in ESIP</vt:lpstr>
      <vt:lpstr>ESC Cluster Activities</vt:lpstr>
      <vt:lpstr>NASA Earth Science Data Systems Working Group:  ESC Reference Architecture</vt:lpstr>
      <vt:lpstr>The Ecosystem Strategy:   Work toward an Ecosystem, not an Architected System</vt:lpstr>
      <vt:lpstr>The Convergent Evolution Strategy</vt:lpstr>
      <vt:lpstr>Deep Background</vt:lpstr>
      <vt:lpstr>Prior Art</vt:lpstr>
      <vt:lpstr>Slide 26</vt:lpstr>
      <vt:lpstr>Slide 27</vt:lpstr>
      <vt:lpstr>Slide 28</vt:lpstr>
      <vt:lpstr>Slide 29</vt:lpstr>
      <vt:lpstr>Slide 30</vt:lpstr>
      <vt:lpstr>Cyberinfrastructure Services used by all other components</vt:lpstr>
    </vt:vector>
  </TitlesOfParts>
  <Company>NASA / GSFC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Earth Science Collaboratory</dc:title>
  <dc:creator>Christopher Lynnes</dc:creator>
  <cp:lastModifiedBy>Christopher Lynnes</cp:lastModifiedBy>
  <cp:revision>12</cp:revision>
  <dcterms:created xsi:type="dcterms:W3CDTF">2013-04-17T21:27:23Z</dcterms:created>
  <dcterms:modified xsi:type="dcterms:W3CDTF">2013-04-17T21:40:23Z</dcterms:modified>
</cp:coreProperties>
</file>