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Lst>
  <p:notesMasterIdLst>
    <p:notesMasterId r:id="rId14"/>
  </p:notesMasterIdLst>
  <p:sldIdLst>
    <p:sldId id="256" r:id="rId3"/>
    <p:sldId id="299" r:id="rId4"/>
    <p:sldId id="298" r:id="rId5"/>
    <p:sldId id="291" r:id="rId6"/>
    <p:sldId id="295" r:id="rId7"/>
    <p:sldId id="297" r:id="rId8"/>
    <p:sldId id="294" r:id="rId9"/>
    <p:sldId id="296" r:id="rId10"/>
    <p:sldId id="267" r:id="rId11"/>
    <p:sldId id="293" r:id="rId12"/>
    <p:sldId id="292" r:id="rId13"/>
  </p:sldIdLst>
  <p:sldSz cx="13004800" cy="9753600"/>
  <p:notesSz cx="6858000" cy="9144000"/>
  <p:defaultTextStyle>
    <a:defPPr>
      <a:defRPr lang="en-US"/>
    </a:defPPr>
    <a:lvl1pPr algn="l" rtl="0" fontAlgn="base">
      <a:spcBef>
        <a:spcPct val="0"/>
      </a:spcBef>
      <a:spcAft>
        <a:spcPct val="0"/>
      </a:spcAft>
      <a:defRPr sz="4200" kern="1200">
        <a:solidFill>
          <a:srgbClr val="000000"/>
        </a:solidFill>
        <a:latin typeface="Helvetica Neue Light"/>
        <a:ea typeface="ヒラギノ角ゴ ProN W3"/>
        <a:cs typeface="ヒラギノ角ゴ ProN W3"/>
        <a:sym typeface="Helvetica Neue Light"/>
      </a:defRPr>
    </a:lvl1pPr>
    <a:lvl2pPr marL="457200" algn="l" rtl="0" fontAlgn="base">
      <a:spcBef>
        <a:spcPct val="0"/>
      </a:spcBef>
      <a:spcAft>
        <a:spcPct val="0"/>
      </a:spcAft>
      <a:defRPr sz="4200" kern="1200">
        <a:solidFill>
          <a:srgbClr val="000000"/>
        </a:solidFill>
        <a:latin typeface="Helvetica Neue Light"/>
        <a:ea typeface="ヒラギノ角ゴ ProN W3"/>
        <a:cs typeface="ヒラギノ角ゴ ProN W3"/>
        <a:sym typeface="Helvetica Neue Light"/>
      </a:defRPr>
    </a:lvl2pPr>
    <a:lvl3pPr marL="914400" algn="l" rtl="0" fontAlgn="base">
      <a:spcBef>
        <a:spcPct val="0"/>
      </a:spcBef>
      <a:spcAft>
        <a:spcPct val="0"/>
      </a:spcAft>
      <a:defRPr sz="4200" kern="1200">
        <a:solidFill>
          <a:srgbClr val="000000"/>
        </a:solidFill>
        <a:latin typeface="Helvetica Neue Light"/>
        <a:ea typeface="ヒラギノ角ゴ ProN W3"/>
        <a:cs typeface="ヒラギノ角ゴ ProN W3"/>
        <a:sym typeface="Helvetica Neue Light"/>
      </a:defRPr>
    </a:lvl3pPr>
    <a:lvl4pPr marL="1371600" algn="l" rtl="0" fontAlgn="base">
      <a:spcBef>
        <a:spcPct val="0"/>
      </a:spcBef>
      <a:spcAft>
        <a:spcPct val="0"/>
      </a:spcAft>
      <a:defRPr sz="4200" kern="1200">
        <a:solidFill>
          <a:srgbClr val="000000"/>
        </a:solidFill>
        <a:latin typeface="Helvetica Neue Light"/>
        <a:ea typeface="ヒラギノ角ゴ ProN W3"/>
        <a:cs typeface="ヒラギノ角ゴ ProN W3"/>
        <a:sym typeface="Helvetica Neue Light"/>
      </a:defRPr>
    </a:lvl4pPr>
    <a:lvl5pPr marL="1828800" algn="l" rtl="0" fontAlgn="base">
      <a:spcBef>
        <a:spcPct val="0"/>
      </a:spcBef>
      <a:spcAft>
        <a:spcPct val="0"/>
      </a:spcAft>
      <a:defRPr sz="4200" kern="1200">
        <a:solidFill>
          <a:srgbClr val="000000"/>
        </a:solidFill>
        <a:latin typeface="Helvetica Neue Light"/>
        <a:ea typeface="ヒラギノ角ゴ ProN W3"/>
        <a:cs typeface="ヒラギノ角ゴ ProN W3"/>
        <a:sym typeface="Helvetica Neue Light"/>
      </a:defRPr>
    </a:lvl5pPr>
    <a:lvl6pPr marL="2286000" algn="l" defTabSz="914400" rtl="0" eaLnBrk="1" latinLnBrk="0" hangingPunct="1">
      <a:defRPr sz="4200" kern="1200">
        <a:solidFill>
          <a:srgbClr val="000000"/>
        </a:solidFill>
        <a:latin typeface="Helvetica Neue Light"/>
        <a:ea typeface="ヒラギノ角ゴ ProN W3"/>
        <a:cs typeface="ヒラギノ角ゴ ProN W3"/>
        <a:sym typeface="Helvetica Neue Light"/>
      </a:defRPr>
    </a:lvl6pPr>
    <a:lvl7pPr marL="2743200" algn="l" defTabSz="914400" rtl="0" eaLnBrk="1" latinLnBrk="0" hangingPunct="1">
      <a:defRPr sz="4200" kern="1200">
        <a:solidFill>
          <a:srgbClr val="000000"/>
        </a:solidFill>
        <a:latin typeface="Helvetica Neue Light"/>
        <a:ea typeface="ヒラギノ角ゴ ProN W3"/>
        <a:cs typeface="ヒラギノ角ゴ ProN W3"/>
        <a:sym typeface="Helvetica Neue Light"/>
      </a:defRPr>
    </a:lvl7pPr>
    <a:lvl8pPr marL="3200400" algn="l" defTabSz="914400" rtl="0" eaLnBrk="1" latinLnBrk="0" hangingPunct="1">
      <a:defRPr sz="4200" kern="1200">
        <a:solidFill>
          <a:srgbClr val="000000"/>
        </a:solidFill>
        <a:latin typeface="Helvetica Neue Light"/>
        <a:ea typeface="ヒラギノ角ゴ ProN W3"/>
        <a:cs typeface="ヒラギノ角ゴ ProN W3"/>
        <a:sym typeface="Helvetica Neue Light"/>
      </a:defRPr>
    </a:lvl8pPr>
    <a:lvl9pPr marL="3657600" algn="l" defTabSz="914400" rtl="0" eaLnBrk="1" latinLnBrk="0" hangingPunct="1">
      <a:defRPr sz="4200" kern="1200">
        <a:solidFill>
          <a:srgbClr val="000000"/>
        </a:solidFill>
        <a:latin typeface="Helvetica Neue Light"/>
        <a:ea typeface="ヒラギノ角ゴ ProN W3"/>
        <a:cs typeface="ヒラギノ角ゴ ProN W3"/>
        <a:sym typeface="Helvetica Neue Light"/>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45F6"/>
    <a:srgbClr val="13F84F"/>
    <a:srgbClr val="02FEFE"/>
    <a:srgbClr val="83E3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2" d="100"/>
          <a:sy n="62" d="100"/>
        </p:scale>
        <p:origin x="-1224" y="-182"/>
      </p:cViewPr>
      <p:guideLst>
        <p:guide orient="horz" pos="3072"/>
        <p:guide pos="4096"/>
      </p:guideLst>
    </p:cSldViewPr>
  </p:slideViewPr>
  <p:notesTextViewPr>
    <p:cViewPr>
      <p:scale>
        <a:sx n="100" d="100"/>
        <a:sy n="100" d="100"/>
      </p:scale>
      <p:origin x="0" y="0"/>
    </p:cViewPr>
  </p:notesTextViewPr>
  <p:sorterViewPr>
    <p:cViewPr>
      <p:scale>
        <a:sx n="115" d="100"/>
        <a:sy n="11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Helvetica Neue Light" charset="0"/>
                <a:ea typeface="ヒラギノ角ゴ ProN W3" charset="-128"/>
                <a:cs typeface="ヒラギノ角ゴ ProN W3" charset="-128"/>
                <a:sym typeface="Helvetica Neue Light"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Helvetica Neue Light" charset="0"/>
                <a:ea typeface="ヒラギノ角ゴ ProN W3" charset="0"/>
                <a:cs typeface="ヒラギノ角ゴ ProN W3" charset="0"/>
                <a:sym typeface="Helvetica Neue Light" charset="0"/>
              </a:defRPr>
            </a:lvl1pPr>
          </a:lstStyle>
          <a:p>
            <a:pPr>
              <a:defRPr/>
            </a:pPr>
            <a:fld id="{FC635416-06A7-4333-AB5F-833A5FC80ACD}" type="datetime1">
              <a:rPr lang="en-US"/>
              <a:pPr>
                <a:defRPr/>
              </a:pPr>
              <a:t>11/9/2012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Helvetica Neue Light" charset="0"/>
                <a:ea typeface="ヒラギノ角ゴ ProN W3" charset="-128"/>
                <a:cs typeface="ヒラギノ角ゴ ProN W3" charset="-128"/>
                <a:sym typeface="Helvetica Neue Light"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Helvetica Neue Light" charset="0"/>
                <a:ea typeface="ヒラギノ角ゴ ProN W3" charset="0"/>
                <a:cs typeface="ヒラギノ角ゴ ProN W3" charset="0"/>
                <a:sym typeface="Helvetica Neue Light" charset="0"/>
              </a:defRPr>
            </a:lvl1pPr>
          </a:lstStyle>
          <a:p>
            <a:pPr>
              <a:defRPr/>
            </a:pPr>
            <a:fld id="{221B3087-A477-4455-BD74-E1D4440C0B74}" type="slidenum">
              <a:rPr lang="en-US"/>
              <a:pPr>
                <a:defRPr/>
              </a:pPr>
              <a:t>‹#›</a:t>
            </a:fld>
            <a:endParaRPr lang="en-US"/>
          </a:p>
        </p:txBody>
      </p:sp>
    </p:spTree>
    <p:extLst>
      <p:ext uri="{BB962C8B-B14F-4D97-AF65-F5344CB8AC3E}">
        <p14:creationId xmlns:p14="http://schemas.microsoft.com/office/powerpoint/2010/main" val="2610423446"/>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ea typeface="MS PGothic"/>
                <a:cs typeface="MS PGothic"/>
              </a:rPr>
              <a:t>Modules should be 3-7 minutes long </a:t>
            </a:r>
          </a:p>
          <a:p>
            <a:endParaRPr lang="en-US" smtClean="0">
              <a:ea typeface="MS PGothic"/>
              <a:cs typeface="MS PGothic"/>
            </a:endParaRPr>
          </a:p>
          <a:p>
            <a:r>
              <a:rPr lang="en-US" smtClean="0">
                <a:ea typeface="MS PGothic"/>
                <a:cs typeface="MS PGothic"/>
              </a:rPr>
              <a:t>Voiceover script:  </a:t>
            </a:r>
          </a:p>
          <a:p>
            <a:r>
              <a:rPr lang="en-US" smtClean="0">
                <a:ea typeface="MS PGothic"/>
                <a:cs typeface="MS PGothic"/>
              </a:rPr>
              <a:t>This training module is part of the ESIP Federation's Data Management Course for Scientists.  The subject of this module is [name of category / name of subcategory, if any, e.g., "The case for data stewardship / Agency Requirements"]. The title of this module is [Subtitle]authored by [Author Name] from [full Organization Name, no acronyms].  Besides the Earth Science Information Partners (ESIP) Federation, sponsors of this Data Management Course are the Data Conservancyand the United States National Oceanographic and Atmospheric Administration, NOAA. </a:t>
            </a: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eaLnBrk="1" hangingPunct="1"/>
            <a:fld id="{DCB654B7-E531-46F4-A89A-EC4519F566E9}" type="slidenum">
              <a:rPr lang="en-US" sz="1200" smtClean="0"/>
              <a:pPr eaLnBrk="1" hangingPunct="1"/>
              <a:t>1</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ea typeface="MS PGothic"/>
                <a:cs typeface="MS PGothic"/>
              </a:rPr>
              <a:t>Relevance to Data Management Module:  Voiceover Script for Slide 3</a:t>
            </a:r>
          </a:p>
          <a:p>
            <a:endParaRPr lang="en-US" smtClean="0">
              <a:ea typeface="MS PGothic"/>
              <a:cs typeface="MS PGothic"/>
            </a:endParaRPr>
          </a:p>
          <a:p>
            <a:r>
              <a:rPr lang="en-US" smtClean="0">
                <a:ea typeface="MS PGothic"/>
                <a:cs typeface="MS PGothic"/>
              </a:rPr>
              <a:t>Now that you have an idea of what this module will cover, you might be wondering why these topics are important for data management.  To answer that question, please consider the following:</a:t>
            </a:r>
          </a:p>
          <a:p>
            <a:endParaRPr lang="en-US" smtClean="0">
              <a:ea typeface="MS PGothic"/>
              <a:cs typeface="MS PGothic"/>
            </a:endParaRPr>
          </a:p>
          <a:p>
            <a:endParaRPr lang="en-US" smtClean="0">
              <a:ea typeface="MS PGothic"/>
              <a:cs typeface="MS PGothic"/>
            </a:endParaRPr>
          </a:p>
          <a:p>
            <a:r>
              <a:rPr lang="en-US" smtClean="0">
                <a:ea typeface="MS PGothic"/>
                <a:cs typeface="MS PGothic"/>
              </a:rPr>
              <a:t>At this point, it might seem that managing your data involves a lot more effort than may be warranted.  If so, there are both incentives and warnings to share that might help motivate you to do your part for data management.  As incentives, think about these possibilities:  </a:t>
            </a:r>
          </a:p>
          <a:p>
            <a:endParaRPr lang="en-US" smtClean="0">
              <a:ea typeface="MS PGothic"/>
              <a:cs typeface="MS PGothic"/>
            </a:endParaRPr>
          </a:p>
          <a:p>
            <a:r>
              <a:rPr lang="en-US" smtClean="0">
                <a:ea typeface="MS PGothic"/>
                <a:cs typeface="MS PGothic"/>
              </a:rPr>
              <a:t>On the other hand, a few warning thoughts might be in order.  For instance:</a:t>
            </a:r>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eaLnBrk="1" hangingPunct="1"/>
            <a:fld id="{4C686DAB-1BB9-4D02-AC00-D5D663B4D0F0}" type="slidenum">
              <a:rPr lang="en-US" sz="1200" smtClean="0"/>
              <a:pPr eaLnBrk="1" hangingPunct="1"/>
              <a:t>4</a:t>
            </a:fld>
            <a:endParaRPr lang="en-US" sz="12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ea typeface="MS PGothic"/>
                <a:cs typeface="MS PGothic"/>
              </a:rPr>
              <a:t>Resources Module:  Voiceover script</a:t>
            </a:r>
          </a:p>
          <a:p>
            <a:endParaRPr lang="en-US" smtClean="0">
              <a:ea typeface="MS PGothic"/>
              <a:cs typeface="MS PGothic"/>
            </a:endParaRPr>
          </a:p>
          <a:p>
            <a:r>
              <a:rPr lang="en-US" smtClean="0">
                <a:ea typeface="MS PGothic"/>
                <a:cs typeface="MS PGothic"/>
              </a:rPr>
              <a:t>We've collected some additional resources that might you might find helpful should you need more information about some of the areas that we've covered briefly.  We'd also like to explain why we think they might be useful. </a:t>
            </a:r>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eaLnBrk="1" hangingPunct="1"/>
            <a:fld id="{F3EDAE5F-3C15-4A79-A3B8-FD3AE4301333}" type="slidenum">
              <a:rPr lang="en-US" sz="1200" smtClean="0"/>
              <a:pPr eaLnBrk="1" hangingPunct="1"/>
              <a:t>9</a:t>
            </a:fld>
            <a:endParaRPr lang="en-US"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ea typeface="MS PGothic"/>
                <a:cs typeface="MS PGothic"/>
              </a:rPr>
              <a:t>References Module:  Voiceover script</a:t>
            </a:r>
          </a:p>
          <a:p>
            <a:r>
              <a:rPr lang="en-US" smtClean="0">
                <a:ea typeface="MS PGothic"/>
                <a:cs typeface="MS PGothic"/>
              </a:rPr>
              <a:t>Within this module, we've made reference to a number of published information sources that we think you may want to review when you want more in-depth information.  The most relevant references are listed here.</a:t>
            </a:r>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eaLnBrk="1" hangingPunct="1"/>
            <a:fld id="{EBE9ACC0-A8EE-4ABD-8CA8-D9013123BC79}" type="slidenum">
              <a:rPr lang="en-US" sz="1200" smtClean="0"/>
              <a:pPr eaLnBrk="1" hangingPunct="1"/>
              <a:t>10</a:t>
            </a:fld>
            <a:endParaRPr lang="en-US" sz="12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ea typeface="MS PGothic"/>
                <a:cs typeface="MS PGothic"/>
              </a:rPr>
              <a:t>Other Relevant Modules Module:  Voiceover script</a:t>
            </a:r>
          </a:p>
          <a:p>
            <a:endParaRPr lang="en-US" smtClean="0">
              <a:ea typeface="MS PGothic"/>
              <a:cs typeface="MS PGothic"/>
            </a:endParaRPr>
          </a:p>
          <a:p>
            <a:r>
              <a:rPr lang="en-US" smtClean="0">
                <a:ea typeface="MS PGothic"/>
                <a:cs typeface="MS PGothic"/>
              </a:rPr>
              <a:t>The modules of the ESIP Data Management Course have been designed to complement and supplement each other.  In light of this plan, we think you might find the following, related modules relevant to you and why as you gain a better understanding of data management: </a:t>
            </a:r>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eaLnBrk="1" hangingPunct="1"/>
            <a:fld id="{E0D53CAF-2C1A-4CF5-80BC-267AFC2FD39B}" type="slidenum">
              <a:rPr lang="en-US" sz="1200" smtClean="0"/>
              <a:pPr eaLnBrk="1" hangingPunct="1"/>
              <a:t>11</a:t>
            </a:fld>
            <a:endParaRPr 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10002088"/>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8382047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1320800"/>
            <a:ext cx="2965450" cy="6870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1320800"/>
            <a:ext cx="8743950" cy="6870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08045942"/>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51759547"/>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82548480"/>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12528508"/>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32343204"/>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58036354"/>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83191979"/>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67851061"/>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5486861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13096446"/>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99516015"/>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54210885"/>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8001014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49701436"/>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5016500"/>
            <a:ext cx="58547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16500"/>
            <a:ext cx="58547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975063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72114730"/>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6781909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638984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9830881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7644665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body" idx="1"/>
          </p:nvPr>
        </p:nvSpPr>
        <p:spPr bwMode="auto">
          <a:xfrm>
            <a:off x="571500" y="5016500"/>
            <a:ext cx="118618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t" anchorCtr="0" compatLnSpc="1">
            <a:prstTxWarp prst="textNoShape">
              <a:avLst/>
            </a:prstTxWarp>
          </a:bodyPr>
          <a:lstStyle/>
          <a:p>
            <a:pPr lvl="0"/>
            <a:r>
              <a:rPr lang="en-US" smtClean="0">
                <a:sym typeface="Helvetica Neue"/>
              </a:rPr>
              <a:t>Click to edit Master text styles</a:t>
            </a:r>
          </a:p>
          <a:p>
            <a:pPr lvl="1"/>
            <a:r>
              <a:rPr lang="en-US" smtClean="0">
                <a:sym typeface="Helvetica Neue"/>
              </a:rPr>
              <a:t>Second level</a:t>
            </a:r>
          </a:p>
          <a:p>
            <a:pPr lvl="2"/>
            <a:r>
              <a:rPr lang="en-US" smtClean="0">
                <a:sym typeface="Helvetica Neue"/>
              </a:rPr>
              <a:t>Third level</a:t>
            </a:r>
          </a:p>
          <a:p>
            <a:pPr lvl="3"/>
            <a:r>
              <a:rPr lang="en-US" smtClean="0">
                <a:sym typeface="Helvetica Neue"/>
              </a:rPr>
              <a:t>Fourth level</a:t>
            </a:r>
          </a:p>
          <a:p>
            <a:pPr lvl="4"/>
            <a:r>
              <a:rPr lang="en-US" smtClean="0">
                <a:sym typeface="Helvetica Neue"/>
              </a:rPr>
              <a:t>Fifth level</a:t>
            </a:r>
          </a:p>
        </p:txBody>
      </p:sp>
      <p:sp>
        <p:nvSpPr>
          <p:cNvPr id="1027" name="Line 2"/>
          <p:cNvSpPr>
            <a:spLocks noChangeShapeType="1"/>
          </p:cNvSpPr>
          <p:nvPr/>
        </p:nvSpPr>
        <p:spPr bwMode="auto">
          <a:xfrm>
            <a:off x="647700" y="47498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028" name="Rectangle 3"/>
          <p:cNvSpPr>
            <a:spLocks noGrp="1" noChangeArrowheads="1"/>
          </p:cNvSpPr>
          <p:nvPr>
            <p:ph type="title"/>
          </p:nvPr>
        </p:nvSpPr>
        <p:spPr bwMode="auto">
          <a:xfrm>
            <a:off x="571500" y="1320800"/>
            <a:ext cx="118618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b" anchorCtr="0" compatLnSpc="1">
            <a:prstTxWarp prst="textNoShape">
              <a:avLst/>
            </a:prstTxWarp>
          </a:bodyPr>
          <a:lstStyle/>
          <a:p>
            <a:pPr lvl="0"/>
            <a:r>
              <a:rPr lang="en-US" smtClean="0">
                <a:sym typeface="Helvetica Neue Light"/>
              </a:rPr>
              <a:t>Click to edit Master title style</a:t>
            </a:r>
          </a:p>
        </p:txBody>
      </p:sp>
      <p:pic>
        <p:nvPicPr>
          <p:cNvPr id="1029" name="Picture 4" descr="Logo300dpi %281%29.pn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0083800" y="381000"/>
            <a:ext cx="2286000" cy="135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txStyles>
    <p:titleStyle>
      <a:lvl1pPr algn="l" rtl="0" eaLnBrk="0" fontAlgn="base" hangingPunct="0">
        <a:spcBef>
          <a:spcPct val="0"/>
        </a:spcBef>
        <a:spcAft>
          <a:spcPct val="0"/>
        </a:spcAft>
        <a:defRPr sz="4400">
          <a:solidFill>
            <a:schemeClr val="tx1"/>
          </a:solidFill>
          <a:latin typeface="+mj-lt"/>
          <a:ea typeface="+mj-ea"/>
          <a:cs typeface="+mj-cs"/>
          <a:sym typeface="Helvetica Neue Light"/>
        </a:defRPr>
      </a:lvl1pPr>
      <a:lvl2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a:defRPr>
      </a:lvl2pPr>
      <a:lvl3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a:defRPr>
      </a:lvl3pPr>
      <a:lvl4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a:defRPr>
      </a:lvl4pPr>
      <a:lvl5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a:defRPr>
      </a:lvl5pPr>
      <a:lvl6pPr marL="4572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3400">
          <a:solidFill>
            <a:srgbClr val="606060"/>
          </a:solidFill>
          <a:latin typeface="+mn-lt"/>
          <a:ea typeface="+mn-ea"/>
          <a:cs typeface="+mn-cs"/>
          <a:sym typeface="Helvetica Neue"/>
        </a:defRPr>
      </a:lvl1pPr>
      <a:lvl2pPr marL="742950" indent="-285750" algn="l" rtl="0" eaLnBrk="0" fontAlgn="base" hangingPunct="0">
        <a:spcBef>
          <a:spcPct val="0"/>
        </a:spcBef>
        <a:spcAft>
          <a:spcPct val="0"/>
        </a:spcAft>
        <a:defRPr sz="3400">
          <a:solidFill>
            <a:srgbClr val="606060"/>
          </a:solidFill>
          <a:latin typeface="+mn-lt"/>
          <a:ea typeface="+mn-ea"/>
          <a:cs typeface="+mn-cs"/>
          <a:sym typeface="Helvetica Neue"/>
        </a:defRPr>
      </a:lvl2pPr>
      <a:lvl3pPr marL="1143000" indent="-228600" algn="l" rtl="0" eaLnBrk="0" fontAlgn="base" hangingPunct="0">
        <a:spcBef>
          <a:spcPct val="0"/>
        </a:spcBef>
        <a:spcAft>
          <a:spcPct val="0"/>
        </a:spcAft>
        <a:defRPr sz="3400">
          <a:solidFill>
            <a:srgbClr val="606060"/>
          </a:solidFill>
          <a:latin typeface="+mn-lt"/>
          <a:ea typeface="+mn-ea"/>
          <a:cs typeface="+mn-cs"/>
          <a:sym typeface="Helvetica Neue"/>
        </a:defRPr>
      </a:lvl3pPr>
      <a:lvl4pPr marL="1600200" indent="-228600" algn="l" rtl="0" eaLnBrk="0" fontAlgn="base" hangingPunct="0">
        <a:spcBef>
          <a:spcPct val="0"/>
        </a:spcBef>
        <a:spcAft>
          <a:spcPct val="0"/>
        </a:spcAft>
        <a:defRPr sz="3400">
          <a:solidFill>
            <a:srgbClr val="606060"/>
          </a:solidFill>
          <a:latin typeface="+mn-lt"/>
          <a:ea typeface="+mn-ea"/>
          <a:cs typeface="+mn-cs"/>
          <a:sym typeface="Helvetica Neue"/>
        </a:defRPr>
      </a:lvl4pPr>
      <a:lvl5pPr marL="2057400" indent="-228600" algn="l" rtl="0" eaLnBrk="0" fontAlgn="base" hangingPunct="0">
        <a:spcBef>
          <a:spcPct val="0"/>
        </a:spcBef>
        <a:spcAft>
          <a:spcPct val="0"/>
        </a:spcAft>
        <a:defRPr sz="3400">
          <a:solidFill>
            <a:srgbClr val="606060"/>
          </a:solidFill>
          <a:latin typeface="+mn-lt"/>
          <a:ea typeface="+mn-ea"/>
          <a:cs typeface="+mn-cs"/>
          <a:sym typeface="Helvetica Neue"/>
        </a:defRPr>
      </a:lvl5pPr>
      <a:lvl6pPr marL="457200" algn="l" rtl="0" fontAlgn="base">
        <a:spcBef>
          <a:spcPct val="0"/>
        </a:spcBef>
        <a:spcAft>
          <a:spcPct val="0"/>
        </a:spcAft>
        <a:defRPr sz="3400">
          <a:solidFill>
            <a:srgbClr val="606060"/>
          </a:solidFill>
          <a:latin typeface="+mn-lt"/>
          <a:ea typeface="+mn-ea"/>
          <a:cs typeface="+mn-cs"/>
          <a:sym typeface="Helvetica Neue" charset="0"/>
        </a:defRPr>
      </a:lvl6pPr>
      <a:lvl7pPr marL="914400" algn="l" rtl="0" fontAlgn="base">
        <a:spcBef>
          <a:spcPct val="0"/>
        </a:spcBef>
        <a:spcAft>
          <a:spcPct val="0"/>
        </a:spcAft>
        <a:defRPr sz="3400">
          <a:solidFill>
            <a:srgbClr val="606060"/>
          </a:solidFill>
          <a:latin typeface="+mn-lt"/>
          <a:ea typeface="+mn-ea"/>
          <a:cs typeface="+mn-cs"/>
          <a:sym typeface="Helvetica Neue" charset="0"/>
        </a:defRPr>
      </a:lvl7pPr>
      <a:lvl8pPr marL="1371600" algn="l" rtl="0" fontAlgn="base">
        <a:spcBef>
          <a:spcPct val="0"/>
        </a:spcBef>
        <a:spcAft>
          <a:spcPct val="0"/>
        </a:spcAft>
        <a:defRPr sz="3400">
          <a:solidFill>
            <a:srgbClr val="606060"/>
          </a:solidFill>
          <a:latin typeface="+mn-lt"/>
          <a:ea typeface="+mn-ea"/>
          <a:cs typeface="+mn-cs"/>
          <a:sym typeface="Helvetica Neue" charset="0"/>
        </a:defRPr>
      </a:lvl8pPr>
      <a:lvl9pPr marL="1828800" algn="l" rtl="0" fontAlgn="base">
        <a:spcBef>
          <a:spcPct val="0"/>
        </a:spcBef>
        <a:spcAft>
          <a:spcPct val="0"/>
        </a:spcAft>
        <a:defRPr sz="34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571500" y="584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b" anchorCtr="0" compatLnSpc="1">
            <a:prstTxWarp prst="textNoShape">
              <a:avLst/>
            </a:prstTxWarp>
          </a:bodyPr>
          <a:lstStyle/>
          <a:p>
            <a:pPr lvl="0"/>
            <a:r>
              <a:rPr lang="en-US" smtClean="0">
                <a:sym typeface="Helvetica Neue Light"/>
              </a:rPr>
              <a:t>Click to edit Master title style</a:t>
            </a:r>
          </a:p>
        </p:txBody>
      </p:sp>
      <p:sp>
        <p:nvSpPr>
          <p:cNvPr id="2051" name="Line 2"/>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2052" name="Rectangle 3"/>
          <p:cNvSpPr>
            <a:spLocks noGrp="1" noChangeArrowheads="1"/>
          </p:cNvSpPr>
          <p:nvPr>
            <p:ph type="body" idx="1"/>
          </p:nvPr>
        </p:nvSpPr>
        <p:spPr bwMode="auto">
          <a:xfrm>
            <a:off x="571500" y="2324100"/>
            <a:ext cx="118618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t" anchorCtr="0" compatLnSpc="1">
            <a:prstTxWarp prst="textNoShape">
              <a:avLst/>
            </a:prstTxWarp>
          </a:bodyPr>
          <a:lstStyle/>
          <a:p>
            <a:pPr lvl="0"/>
            <a:r>
              <a:rPr lang="en-US" smtClean="0">
                <a:sym typeface="Helvetica Neue"/>
              </a:rPr>
              <a:t>Click to edit Master text styles</a:t>
            </a:r>
          </a:p>
          <a:p>
            <a:pPr lvl="1"/>
            <a:r>
              <a:rPr lang="en-US" smtClean="0">
                <a:sym typeface="Helvetica Neue"/>
              </a:rPr>
              <a:t>Second level</a:t>
            </a:r>
          </a:p>
          <a:p>
            <a:pPr lvl="2"/>
            <a:r>
              <a:rPr lang="en-US" smtClean="0">
                <a:sym typeface="Helvetica Neue"/>
              </a:rPr>
              <a:t>Third level</a:t>
            </a:r>
          </a:p>
          <a:p>
            <a:pPr lvl="3"/>
            <a:r>
              <a:rPr lang="en-US" smtClean="0">
                <a:sym typeface="Helvetica Neue"/>
              </a:rPr>
              <a:t>Fourth level</a:t>
            </a:r>
          </a:p>
          <a:p>
            <a:pPr lvl="4"/>
            <a:r>
              <a:rPr lang="en-US" smtClean="0">
                <a:sym typeface="Helvetica Neue"/>
              </a:rPr>
              <a:t>Fifth level</a:t>
            </a:r>
          </a:p>
        </p:txBody>
      </p:sp>
      <p:pic>
        <p:nvPicPr>
          <p:cNvPr id="2053" name="Picture 5" descr="Logo300dpi %281%29.pn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0083800" y="381000"/>
            <a:ext cx="2286000" cy="135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TextBox 5"/>
          <p:cNvSpPr txBox="1">
            <a:spLocks noChangeArrowheads="1"/>
          </p:cNvSpPr>
          <p:nvPr/>
        </p:nvSpPr>
        <p:spPr bwMode="auto">
          <a:xfrm>
            <a:off x="558800" y="300038"/>
            <a:ext cx="3724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200">
                <a:solidFill>
                  <a:srgbClr val="000000"/>
                </a:solidFill>
                <a:latin typeface="Helvetica Neue Light" charset="0"/>
                <a:ea typeface="ヒラギノ角ゴ ProN W3" charset="-128"/>
                <a:sym typeface="Helvetica Neue Light" charset="0"/>
              </a:defRPr>
            </a:lvl1pPr>
            <a:lvl2pPr marL="742950" indent="-285750" eaLnBrk="0" hangingPunct="0">
              <a:defRPr sz="4200">
                <a:solidFill>
                  <a:srgbClr val="000000"/>
                </a:solidFill>
                <a:latin typeface="Helvetica Neue Light" charset="0"/>
                <a:ea typeface="ヒラギノ角ゴ ProN W3" charset="-128"/>
                <a:sym typeface="Helvetica Neue Light" charset="0"/>
              </a:defRPr>
            </a:lvl2pPr>
            <a:lvl3pPr marL="1143000" indent="-228600" eaLnBrk="0" hangingPunct="0">
              <a:defRPr sz="4200">
                <a:solidFill>
                  <a:srgbClr val="000000"/>
                </a:solidFill>
                <a:latin typeface="Helvetica Neue Light" charset="0"/>
                <a:ea typeface="ヒラギノ角ゴ ProN W3" charset="-128"/>
                <a:sym typeface="Helvetica Neue Light" charset="0"/>
              </a:defRPr>
            </a:lvl3pPr>
            <a:lvl4pPr marL="1600200" indent="-228600" eaLnBrk="0" hangingPunct="0">
              <a:defRPr sz="4200">
                <a:solidFill>
                  <a:srgbClr val="000000"/>
                </a:solidFill>
                <a:latin typeface="Helvetica Neue Light" charset="0"/>
                <a:ea typeface="ヒラギノ角ゴ ProN W3" charset="-128"/>
                <a:sym typeface="Helvetica Neue Light" charset="0"/>
              </a:defRPr>
            </a:lvl4pPr>
            <a:lvl5pPr marL="2057400" indent="-228600" eaLnBrk="0" hangingPunct="0">
              <a:defRPr sz="4200">
                <a:solidFill>
                  <a:srgbClr val="000000"/>
                </a:solidFill>
                <a:latin typeface="Helvetica Neue Light" charset="0"/>
                <a:ea typeface="ヒラギノ角ゴ ProN W3" charset="-128"/>
                <a:sym typeface="Helvetica Neue Light" charset="0"/>
              </a:defRPr>
            </a:lvl5pPr>
            <a:lvl6pPr marL="25146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6pPr>
            <a:lvl7pPr marL="29718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7pPr>
            <a:lvl8pPr marL="34290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8pPr>
            <a:lvl9pPr marL="38862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9pPr>
          </a:lstStyle>
          <a:p>
            <a:pPr eaLnBrk="1" hangingPunct="1">
              <a:defRPr/>
            </a:pPr>
            <a:r>
              <a:rPr lang="en-US" sz="1200" b="1" dirty="0" smtClean="0">
                <a:cs typeface="+mn-cs"/>
              </a:rPr>
              <a:t>Section: Subsection</a:t>
            </a:r>
            <a:r>
              <a:rPr lang="en-US" sz="1200" dirty="0" smtClean="0">
                <a:cs typeface="+mn-cs"/>
              </a:rPr>
              <a:t>: Title</a:t>
            </a:r>
            <a:r>
              <a:rPr lang="en-US" sz="1200" dirty="0">
                <a:cs typeface="+mn-cs"/>
              </a:rPr>
              <a:t>; Version 1.0, Reviewed </a:t>
            </a:r>
            <a:r>
              <a:rPr lang="en-US" sz="1200" dirty="0" smtClean="0">
                <a:cs typeface="+mn-cs"/>
              </a:rPr>
              <a:t>???</a:t>
            </a:r>
            <a:endParaRPr lang="en-US" sz="1200" dirty="0">
              <a:cs typeface="+mn-cs"/>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rtl="0" eaLnBrk="0" fontAlgn="base" hangingPunct="0">
        <a:spcBef>
          <a:spcPct val="0"/>
        </a:spcBef>
        <a:spcAft>
          <a:spcPct val="0"/>
        </a:spcAft>
        <a:defRPr sz="4400">
          <a:solidFill>
            <a:schemeClr val="tx1"/>
          </a:solidFill>
          <a:latin typeface="+mj-lt"/>
          <a:ea typeface="+mj-ea"/>
          <a:cs typeface="+mj-cs"/>
          <a:sym typeface="Helvetica Neue Light"/>
        </a:defRPr>
      </a:lvl1pPr>
      <a:lvl2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a:defRPr>
      </a:lvl2pPr>
      <a:lvl3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a:defRPr>
      </a:lvl3pPr>
      <a:lvl4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a:defRPr>
      </a:lvl4pPr>
      <a:lvl5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a:defRPr>
      </a:lvl5pPr>
      <a:lvl6pPr marL="4572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600"/>
        </a:spcBef>
        <a:spcAft>
          <a:spcPct val="0"/>
        </a:spcAft>
        <a:buClr>
          <a:srgbClr val="606060"/>
        </a:buClr>
        <a:buSzPct val="100000"/>
        <a:buFont typeface="Helvetica Neue"/>
        <a:buChar char="•"/>
        <a:defRPr sz="3400">
          <a:solidFill>
            <a:srgbClr val="606060"/>
          </a:solidFill>
          <a:latin typeface="+mn-lt"/>
          <a:ea typeface="+mn-ea"/>
          <a:cs typeface="+mn-cs"/>
          <a:sym typeface="Helvetica Neue"/>
        </a:defRPr>
      </a:lvl1pPr>
      <a:lvl2pPr marL="660400" indent="-266700" algn="l" rtl="0" eaLnBrk="0" fontAlgn="base" hangingPunct="0">
        <a:spcBef>
          <a:spcPts val="600"/>
        </a:spcBef>
        <a:spcAft>
          <a:spcPct val="0"/>
        </a:spcAft>
        <a:buClr>
          <a:srgbClr val="606060"/>
        </a:buClr>
        <a:buSzPct val="100000"/>
        <a:buFont typeface="Helvetica Neue"/>
        <a:buChar char="•"/>
        <a:defRPr sz="2800">
          <a:solidFill>
            <a:srgbClr val="606060"/>
          </a:solidFill>
          <a:latin typeface="+mn-lt"/>
          <a:ea typeface="+mn-ea"/>
          <a:cs typeface="+mn-cs"/>
          <a:sym typeface="Helvetica Neue"/>
        </a:defRPr>
      </a:lvl2pPr>
      <a:lvl3pPr marL="1104900" indent="-266700" algn="l" rtl="0" eaLnBrk="0" fontAlgn="base" hangingPunct="0">
        <a:spcBef>
          <a:spcPts val="600"/>
        </a:spcBef>
        <a:spcAft>
          <a:spcPct val="0"/>
        </a:spcAft>
        <a:buClr>
          <a:srgbClr val="606060"/>
        </a:buClr>
        <a:buSzPct val="100000"/>
        <a:buFont typeface="Helvetica Neue"/>
        <a:buChar char="•"/>
        <a:defRPr sz="2400">
          <a:solidFill>
            <a:srgbClr val="606060"/>
          </a:solidFill>
          <a:latin typeface="+mn-lt"/>
          <a:ea typeface="+mn-ea"/>
          <a:cs typeface="+mn-cs"/>
          <a:sym typeface="Helvetica Neue"/>
        </a:defRPr>
      </a:lvl3pPr>
      <a:lvl4pPr marL="1549400" indent="-266700" algn="l" rtl="0" eaLnBrk="0" fontAlgn="base" hangingPunct="0">
        <a:spcBef>
          <a:spcPts val="600"/>
        </a:spcBef>
        <a:spcAft>
          <a:spcPct val="0"/>
        </a:spcAft>
        <a:buClr>
          <a:srgbClr val="606060"/>
        </a:buClr>
        <a:buSzPct val="100000"/>
        <a:buFont typeface="Helvetica Neue"/>
        <a:buChar char="•"/>
        <a:defRPr sz="2200">
          <a:solidFill>
            <a:srgbClr val="606060"/>
          </a:solidFill>
          <a:latin typeface="+mn-lt"/>
          <a:ea typeface="+mn-ea"/>
          <a:cs typeface="+mn-cs"/>
          <a:sym typeface="Helvetica Neue"/>
        </a:defRPr>
      </a:lvl4pPr>
      <a:lvl5pPr marL="1993900" indent="-266700" algn="l" rtl="0" eaLnBrk="0" fontAlgn="base" hangingPunct="0">
        <a:spcBef>
          <a:spcPts val="600"/>
        </a:spcBef>
        <a:spcAft>
          <a:spcPct val="0"/>
        </a:spcAft>
        <a:buClr>
          <a:srgbClr val="606060"/>
        </a:buClr>
        <a:buSzPct val="100000"/>
        <a:buFont typeface="Helvetica Neue"/>
        <a:buChar char="•"/>
        <a:defRPr sz="2200">
          <a:solidFill>
            <a:srgbClr val="606060"/>
          </a:solidFill>
          <a:latin typeface="+mn-lt"/>
          <a:ea typeface="+mn-ea"/>
          <a:cs typeface="+mn-cs"/>
          <a:sym typeface="Helvetica Neue"/>
        </a:defRPr>
      </a:lvl5pPr>
      <a:lvl6pPr marL="24511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6pPr>
      <a:lvl7pPr marL="29083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7pPr>
      <a:lvl8pPr marL="33655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8pPr>
      <a:lvl9pPr marL="38227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Grp="1" noChangeArrowheads="1"/>
          </p:cNvSpPr>
          <p:nvPr>
            <p:ph type="title"/>
          </p:nvPr>
        </p:nvSpPr>
        <p:spPr>
          <a:xfrm>
            <a:off x="571500" y="1346200"/>
            <a:ext cx="11861800" cy="3175000"/>
          </a:xfrm>
        </p:spPr>
        <p:txBody>
          <a:bodyPr/>
          <a:lstStyle/>
          <a:p>
            <a:pPr eaLnBrk="1" hangingPunct="1"/>
            <a:r>
              <a:rPr lang="en-US" sz="4800" smtClean="0"/>
              <a:t/>
            </a:r>
            <a:br>
              <a:rPr lang="en-US" sz="4800" smtClean="0"/>
            </a:br>
            <a:r>
              <a:rPr lang="en-US" sz="4800" smtClean="0"/>
              <a:t>Working with your archive organization:</a:t>
            </a:r>
            <a:br>
              <a:rPr lang="en-US" sz="4800" smtClean="0"/>
            </a:br>
            <a:r>
              <a:rPr lang="en-US" sz="4800" smtClean="0"/>
              <a:t>Broadening your user community</a:t>
            </a:r>
            <a:endParaRPr lang="en-US" smtClean="0"/>
          </a:p>
        </p:txBody>
      </p:sp>
      <p:sp>
        <p:nvSpPr>
          <p:cNvPr id="3075" name="Rectangle 2"/>
          <p:cNvSpPr>
            <a:spLocks noGrp="1" noChangeArrowheads="1"/>
          </p:cNvSpPr>
          <p:nvPr>
            <p:ph type="body" idx="1"/>
          </p:nvPr>
        </p:nvSpPr>
        <p:spPr>
          <a:xfrm>
            <a:off x="584200" y="4953000"/>
            <a:ext cx="9575800" cy="3175000"/>
          </a:xfrm>
        </p:spPr>
        <p:txBody>
          <a:bodyPr/>
          <a:lstStyle/>
          <a:p>
            <a:pPr marL="0" indent="0" eaLnBrk="1" hangingPunct="1"/>
            <a:r>
              <a:rPr lang="en-US" sz="2400" dirty="0" smtClean="0"/>
              <a:t>Robert R. Downs, PhD</a:t>
            </a:r>
          </a:p>
          <a:p>
            <a:pPr marL="0" indent="0" eaLnBrk="1" hangingPunct="1"/>
            <a:r>
              <a:rPr lang="en-US" sz="2400" dirty="0" smtClean="0"/>
              <a:t>NASA Socioeconomic Data and Applications Center (SEDAC)</a:t>
            </a:r>
          </a:p>
          <a:p>
            <a:pPr marL="0" indent="0" eaLnBrk="1" hangingPunct="1"/>
            <a:r>
              <a:rPr lang="en-US" sz="2400" dirty="0" smtClean="0"/>
              <a:t>Center for International Earth Science Information Network (CIESIN)</a:t>
            </a:r>
          </a:p>
          <a:p>
            <a:pPr marL="0" indent="0" eaLnBrk="1" hangingPunct="1"/>
            <a:r>
              <a:rPr lang="en-US" sz="2400" dirty="0" smtClean="0"/>
              <a:t>Columbia University</a:t>
            </a:r>
          </a:p>
        </p:txBody>
      </p:sp>
      <p:pic>
        <p:nvPicPr>
          <p:cNvPr id="3076"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5000" y="7772400"/>
            <a:ext cx="165735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Rectangle 2"/>
          <p:cNvSpPr txBox="1">
            <a:spLocks noChangeArrowheads="1"/>
          </p:cNvSpPr>
          <p:nvPr/>
        </p:nvSpPr>
        <p:spPr bwMode="auto">
          <a:xfrm>
            <a:off x="6578600" y="4953000"/>
            <a:ext cx="59182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0800" tIns="50800" rIns="50800" bIns="50800"/>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algn="r" eaLnBrk="1" hangingPunct="1"/>
            <a:r>
              <a:rPr lang="en-US" sz="2400">
                <a:solidFill>
                  <a:srgbClr val="606060"/>
                </a:solidFill>
                <a:latin typeface="Helvetica Neue"/>
                <a:sym typeface="Helvetica Neue"/>
              </a:rPr>
              <a:t>Version 1.0</a:t>
            </a:r>
          </a:p>
          <a:p>
            <a:pPr algn="r" eaLnBrk="1" hangingPunct="1"/>
            <a:r>
              <a:rPr lang="en-US" sz="2400">
                <a:solidFill>
                  <a:srgbClr val="606060"/>
                </a:solidFill>
                <a:latin typeface="Helvetica Neue"/>
                <a:sym typeface="Helvetica Neue"/>
              </a:rPr>
              <a:t>Review Date</a:t>
            </a:r>
          </a:p>
          <a:p>
            <a:pPr algn="r" eaLnBrk="1" hangingPunct="1"/>
            <a:endParaRPr lang="en-US" sz="2400">
              <a:solidFill>
                <a:srgbClr val="606060"/>
              </a:solidFill>
              <a:latin typeface="Helvetica Neue"/>
              <a:sym typeface="Helvetica Neue"/>
            </a:endParaRPr>
          </a:p>
          <a:p>
            <a:pPr algn="r" eaLnBrk="1" hangingPunct="1"/>
            <a:endParaRPr lang="en-US" sz="2400">
              <a:solidFill>
                <a:srgbClr val="606060"/>
              </a:solidFill>
              <a:latin typeface="Helvetica Neue"/>
              <a:sym typeface="Helvetica Neue"/>
            </a:endParaRPr>
          </a:p>
        </p:txBody>
      </p:sp>
      <p:sp>
        <p:nvSpPr>
          <p:cNvPr id="3078" name="Rectangle 1"/>
          <p:cNvSpPr>
            <a:spLocks noChangeArrowheads="1"/>
          </p:cNvSpPr>
          <p:nvPr/>
        </p:nvSpPr>
        <p:spPr bwMode="auto">
          <a:xfrm>
            <a:off x="635000" y="533400"/>
            <a:ext cx="37925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b="1"/>
              <a:t>Local Data Management </a:t>
            </a:r>
          </a:p>
        </p:txBody>
      </p:sp>
      <p:pic>
        <p:nvPicPr>
          <p:cNvPr id="3079" name="Picture 1" descr="DC-FullColor-01.png"/>
          <p:cNvPicPr>
            <a:picLocks noChangeAspect="1"/>
          </p:cNvPicPr>
          <p:nvPr/>
        </p:nvPicPr>
        <p:blipFill>
          <a:blip r:embed="rId4">
            <a:extLst>
              <a:ext uri="{28A0092B-C50C-407E-A947-70E740481C1C}">
                <a14:useLocalDpi xmlns:a14="http://schemas.microsoft.com/office/drawing/2010/main" val="0"/>
              </a:ext>
            </a:extLst>
          </a:blip>
          <a:srcRect l="14297" t="37932" r="12846" b="44067"/>
          <a:stretch>
            <a:fillRect/>
          </a:stretch>
        </p:blipFill>
        <p:spPr bwMode="auto">
          <a:xfrm>
            <a:off x="2439988" y="8077200"/>
            <a:ext cx="4672012"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0" name="TextBox 9"/>
          <p:cNvSpPr txBox="1">
            <a:spLocks noChangeArrowheads="1"/>
          </p:cNvSpPr>
          <p:nvPr/>
        </p:nvSpPr>
        <p:spPr bwMode="auto">
          <a:xfrm>
            <a:off x="8940800" y="9415463"/>
            <a:ext cx="24780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eaLnBrk="1" hangingPunct="1"/>
            <a:r>
              <a:rPr lang="en-US" sz="1200"/>
              <a:t>Copyright 2012 Robert R. Downs.</a:t>
            </a:r>
          </a:p>
        </p:txBody>
      </p:sp>
      <p:pic>
        <p:nvPicPr>
          <p:cNvPr id="3081"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1607800" y="9239250"/>
            <a:ext cx="1003300" cy="354013"/>
          </a:xfrm>
          <a:prstGeom prst="rect">
            <a:avLst/>
          </a:prstGeom>
          <a:noFill/>
          <a:ln>
            <a:noFill/>
          </a:ln>
          <a:effectLst/>
          <a:extLst>
            <a:ext uri="{909E8E84-426E-40DD-AFC4-6F175D3DCCD1}">
              <a14:hiddenFill xmlns:a14="http://schemas.microsoft.com/office/drawing/2010/main">
                <a:solidFill>
                  <a:srgbClr val="BFBFBF"/>
                </a:solidFill>
              </a14:hiddenFill>
            </a:ext>
            <a:ext uri="{91240B29-F687-4F45-9708-019B960494DF}">
              <a14:hiddenLine xmlns:a14="http://schemas.microsoft.com/office/drawing/2010/main" w="254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82"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88200" y="7677150"/>
            <a:ext cx="2500313"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855200" y="7997825"/>
            <a:ext cx="1125538" cy="1204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1"/>
          <p:cNvSpPr>
            <a:spLocks noGrp="1" noChangeArrowheads="1"/>
          </p:cNvSpPr>
          <p:nvPr>
            <p:ph type="title"/>
          </p:nvPr>
        </p:nvSpPr>
        <p:spPr/>
        <p:txBody>
          <a:bodyPr/>
          <a:lstStyle/>
          <a:p>
            <a:pPr eaLnBrk="1" hangingPunct="1"/>
            <a:r>
              <a:rPr lang="en-US" smtClean="0"/>
              <a:t>References</a:t>
            </a:r>
          </a:p>
        </p:txBody>
      </p:sp>
      <p:sp>
        <p:nvSpPr>
          <p:cNvPr id="32770" name="Rectangle 2"/>
          <p:cNvSpPr>
            <a:spLocks noGrp="1" noChangeArrowheads="1"/>
          </p:cNvSpPr>
          <p:nvPr>
            <p:ph type="body" idx="1"/>
          </p:nvPr>
        </p:nvSpPr>
        <p:spPr>
          <a:xfrm>
            <a:off x="571500" y="2324100"/>
            <a:ext cx="11861800" cy="6896100"/>
          </a:xfrm>
        </p:spPr>
        <p:txBody>
          <a:bodyPr/>
          <a:lstStyle/>
          <a:p>
            <a:r>
              <a:rPr lang="en-US" smtClean="0">
                <a:solidFill>
                  <a:schemeClr val="tx1"/>
                </a:solidFill>
              </a:rPr>
              <a:t>Chen, R. S. and Downs, R. R. 2010. Evaluating the Use and Impact of Scientific Data. Assessing The Usage and Value of Scholarly and Scientific Output: An Overview of Traditional and Emerging Metrics. Available online at http://info.nfais.org/info/ChenDownsNov10.pdf</a:t>
            </a:r>
          </a:p>
          <a:p>
            <a:r>
              <a:rPr lang="en-US" smtClean="0">
                <a:solidFill>
                  <a:schemeClr val="tx1"/>
                </a:solidFill>
              </a:rPr>
              <a:t>Downs, R. R., Schumacher, J., Chen, R. S., Lenhardt, W. C. (2008) Assessing the Scientific Benefits of Interdisciplinary Use of Social Science Data through Citation Analysis. International Association for Social Science Information Services &amp; Technology (IASSIST) 2008 Conference, Stanford University, Palo Alto, CA.  Available online at http://iassistdata.org/downloads/2008/a2_downs-etal.pdf</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1"/>
          <p:cNvSpPr>
            <a:spLocks noGrp="1" noChangeArrowheads="1"/>
          </p:cNvSpPr>
          <p:nvPr>
            <p:ph type="title"/>
          </p:nvPr>
        </p:nvSpPr>
        <p:spPr/>
        <p:txBody>
          <a:bodyPr/>
          <a:lstStyle/>
          <a:p>
            <a:pPr eaLnBrk="1" hangingPunct="1"/>
            <a:r>
              <a:rPr lang="en-US" smtClean="0"/>
              <a:t>Other Relevant Modules</a:t>
            </a:r>
          </a:p>
        </p:txBody>
      </p:sp>
      <p:sp>
        <p:nvSpPr>
          <p:cNvPr id="32770" name="Rectangle 2"/>
          <p:cNvSpPr>
            <a:spLocks noGrp="1" noChangeArrowheads="1"/>
          </p:cNvSpPr>
          <p:nvPr>
            <p:ph type="body" idx="1"/>
          </p:nvPr>
        </p:nvSpPr>
        <p:spPr>
          <a:xfrm>
            <a:off x="571500" y="2133600"/>
            <a:ext cx="11861800" cy="6756400"/>
          </a:xfrm>
        </p:spPr>
        <p:txBody>
          <a:bodyPr/>
          <a:lstStyle/>
          <a:p>
            <a:pPr eaLnBrk="1" hangingPunct="1">
              <a:buFont typeface="Helvetica Neue" charset="0"/>
              <a:buChar char="•"/>
              <a:defRPr/>
            </a:pPr>
            <a:r>
              <a:rPr lang="en-US" dirty="0">
                <a:solidFill>
                  <a:schemeClr val="tx1"/>
                </a:solidFill>
                <a:sym typeface="Helvetica Neue" charset="0"/>
              </a:rPr>
              <a:t>Tracking data </a:t>
            </a:r>
            <a:r>
              <a:rPr lang="en-US" dirty="0" smtClean="0">
                <a:solidFill>
                  <a:schemeClr val="tx1"/>
                </a:solidFill>
                <a:sym typeface="Helvetica Neue" charset="0"/>
              </a:rPr>
              <a:t>usage</a:t>
            </a:r>
          </a:p>
          <a:p>
            <a:pPr lvl="1" eaLnBrk="1" hangingPunct="1">
              <a:buFont typeface="Helvetica Neue" charset="0"/>
              <a:buChar char="•"/>
              <a:defRPr/>
            </a:pPr>
            <a:r>
              <a:rPr lang="en-US" dirty="0" smtClean="0">
                <a:solidFill>
                  <a:schemeClr val="tx1"/>
                </a:solidFill>
                <a:sym typeface="Helvetica Neue" charset="0"/>
              </a:rPr>
              <a:t>Measure progress when broadening your user community</a:t>
            </a:r>
            <a:endParaRPr lang="en-US" dirty="0">
              <a:solidFill>
                <a:schemeClr val="tx1"/>
              </a:solidFill>
              <a:sym typeface="Helvetica Neue" charset="0"/>
            </a:endParaRPr>
          </a:p>
          <a:p>
            <a:pPr eaLnBrk="1" hangingPunct="1">
              <a:buFont typeface="Helvetica Neue" charset="0"/>
              <a:buChar char="•"/>
              <a:defRPr/>
            </a:pPr>
            <a:r>
              <a:rPr lang="en-US" dirty="0">
                <a:solidFill>
                  <a:schemeClr val="tx1"/>
                </a:solidFill>
                <a:sym typeface="Helvetica Neue" charset="0"/>
              </a:rPr>
              <a:t>Determining your </a:t>
            </a:r>
            <a:r>
              <a:rPr lang="en-US" dirty="0" smtClean="0">
                <a:solidFill>
                  <a:schemeClr val="tx1"/>
                </a:solidFill>
                <a:sym typeface="Helvetica Neue" charset="0"/>
              </a:rPr>
              <a:t>audience</a:t>
            </a:r>
          </a:p>
          <a:p>
            <a:pPr lvl="1" eaLnBrk="1" hangingPunct="1">
              <a:buFont typeface="Helvetica Neue" charset="0"/>
              <a:buChar char="•"/>
              <a:defRPr/>
            </a:pPr>
            <a:r>
              <a:rPr lang="en-US" dirty="0" smtClean="0">
                <a:solidFill>
                  <a:schemeClr val="tx1"/>
                </a:solidFill>
                <a:sym typeface="Helvetica Neue" charset="0"/>
              </a:rPr>
              <a:t>Identify current and potential audiences for possible expansion</a:t>
            </a:r>
            <a:endParaRPr lang="en-US" dirty="0">
              <a:solidFill>
                <a:schemeClr val="tx1"/>
              </a:solidFill>
              <a:sym typeface="Helvetica Neue" charset="0"/>
            </a:endParaRPr>
          </a:p>
          <a:p>
            <a:pPr eaLnBrk="1" hangingPunct="1">
              <a:buFont typeface="Helvetica Neue" charset="0"/>
              <a:buChar char="•"/>
              <a:defRPr/>
            </a:pPr>
            <a:r>
              <a:rPr lang="en-US" dirty="0">
                <a:solidFill>
                  <a:schemeClr val="tx1"/>
                </a:solidFill>
                <a:sym typeface="Helvetica Neue" charset="0"/>
              </a:rPr>
              <a:t>Metadata for </a:t>
            </a:r>
            <a:r>
              <a:rPr lang="en-US" dirty="0" smtClean="0">
                <a:solidFill>
                  <a:schemeClr val="tx1"/>
                </a:solidFill>
                <a:sym typeface="Helvetica Neue" charset="0"/>
              </a:rPr>
              <a:t>discovery</a:t>
            </a:r>
          </a:p>
          <a:p>
            <a:pPr lvl="1" eaLnBrk="1" hangingPunct="1">
              <a:buFont typeface="Helvetica Neue" charset="0"/>
              <a:buChar char="•"/>
              <a:defRPr/>
            </a:pPr>
            <a:r>
              <a:rPr lang="en-US" dirty="0" smtClean="0">
                <a:solidFill>
                  <a:schemeClr val="tx1"/>
                </a:solidFill>
                <a:sym typeface="Helvetica Neue" charset="0"/>
              </a:rPr>
              <a:t>Fostering discovery helps the user community to find your data</a:t>
            </a:r>
            <a:endParaRPr lang="en-US" dirty="0">
              <a:solidFill>
                <a:schemeClr val="tx1"/>
              </a:solidFill>
              <a:sym typeface="Helvetica Neue" charset="0"/>
            </a:endParaRPr>
          </a:p>
          <a:p>
            <a:pPr eaLnBrk="1" hangingPunct="1">
              <a:buFont typeface="Helvetica Neue" charset="0"/>
              <a:buChar char="•"/>
              <a:defRPr/>
            </a:pPr>
            <a:r>
              <a:rPr lang="en-US" dirty="0">
                <a:solidFill>
                  <a:schemeClr val="tx1"/>
                </a:solidFill>
                <a:sym typeface="Helvetica Neue" charset="0"/>
              </a:rPr>
              <a:t>Access </a:t>
            </a:r>
            <a:r>
              <a:rPr lang="en-US" dirty="0" smtClean="0">
                <a:solidFill>
                  <a:schemeClr val="tx1"/>
                </a:solidFill>
                <a:sym typeface="Helvetica Neue" charset="0"/>
              </a:rPr>
              <a:t>mechanisms</a:t>
            </a:r>
          </a:p>
          <a:p>
            <a:pPr lvl="1" eaLnBrk="1" hangingPunct="1">
              <a:buFont typeface="Helvetica Neue" charset="0"/>
              <a:buChar char="•"/>
              <a:defRPr/>
            </a:pPr>
            <a:r>
              <a:rPr lang="en-US" dirty="0" smtClean="0">
                <a:solidFill>
                  <a:schemeClr val="tx1"/>
                </a:solidFill>
                <a:sym typeface="Helvetica Neue" charset="0"/>
              </a:rPr>
              <a:t>Enabling access offers more opportunities for your user community</a:t>
            </a:r>
            <a:endParaRPr lang="en-US" dirty="0">
              <a:solidFill>
                <a:schemeClr val="tx1"/>
              </a:solidFill>
              <a:sym typeface="Helvetica Neue" charset="0"/>
            </a:endParaRPr>
          </a:p>
          <a:p>
            <a:pPr eaLnBrk="1" hangingPunct="1">
              <a:buFont typeface="Helvetica Neue" charset="0"/>
              <a:buChar char="•"/>
              <a:defRPr/>
            </a:pPr>
            <a:r>
              <a:rPr lang="en-US" dirty="0" smtClean="0">
                <a:solidFill>
                  <a:schemeClr val="tx1"/>
                </a:solidFill>
                <a:sym typeface="Helvetica Neue" charset="0"/>
              </a:rPr>
              <a:t>Rights</a:t>
            </a:r>
          </a:p>
          <a:p>
            <a:pPr lvl="1" eaLnBrk="1" hangingPunct="1">
              <a:buFont typeface="Helvetica Neue" charset="0"/>
              <a:buChar char="•"/>
              <a:defRPr/>
            </a:pPr>
            <a:r>
              <a:rPr lang="en-US" dirty="0" smtClean="0">
                <a:solidFill>
                  <a:schemeClr val="tx1"/>
                </a:solidFill>
                <a:sym typeface="Helvetica Neue" charset="0"/>
              </a:rPr>
              <a:t>Providing sufficient rights allows more users and uses of your data</a:t>
            </a:r>
          </a:p>
          <a:p>
            <a:pPr marL="266700" lvl="1" eaLnBrk="1" hangingPunct="1">
              <a:buFont typeface="Helvetica Neue" charset="0"/>
              <a:buChar char="•"/>
              <a:defRPr/>
            </a:pPr>
            <a:r>
              <a:rPr lang="en-US" sz="3400" dirty="0">
                <a:solidFill>
                  <a:schemeClr val="tx1"/>
                </a:solidFill>
                <a:sym typeface="Helvetica Neue" charset="0"/>
              </a:rPr>
              <a:t>Responsible data use</a:t>
            </a:r>
          </a:p>
          <a:p>
            <a:pPr lvl="1" eaLnBrk="1" hangingPunct="1">
              <a:buFont typeface="Helvetica Neue" charset="0"/>
              <a:buChar char="•"/>
              <a:defRPr/>
            </a:pPr>
            <a:r>
              <a:rPr lang="en-US" dirty="0" smtClean="0">
                <a:solidFill>
                  <a:schemeClr val="tx1"/>
                </a:solidFill>
                <a:sym typeface="Helvetica Neue" charset="0"/>
              </a:rPr>
              <a:t>Data citation increases awareness of the data and promotes use </a:t>
            </a:r>
            <a:endParaRPr lang="en-US" dirty="0">
              <a:solidFill>
                <a:schemeClr val="tx1"/>
              </a:solidFill>
              <a:sym typeface="Helvetica Neue"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a:xfrm>
            <a:off x="1473200" y="2590800"/>
            <a:ext cx="9906000" cy="4533900"/>
          </a:xfrm>
        </p:spPr>
        <p:txBody>
          <a:bodyPr/>
          <a:lstStyle/>
          <a:p>
            <a:r>
              <a:rPr lang="en-US" dirty="0" smtClean="0"/>
              <a:t>Relevance to data management</a:t>
            </a:r>
          </a:p>
          <a:p>
            <a:r>
              <a:rPr lang="en-US" dirty="0" smtClean="0"/>
              <a:t>Advantages of broadening your user community</a:t>
            </a:r>
          </a:p>
          <a:p>
            <a:r>
              <a:rPr lang="en-US" dirty="0" smtClean="0"/>
              <a:t>Assess state of current users, uses, and gaps</a:t>
            </a:r>
          </a:p>
          <a:p>
            <a:r>
              <a:rPr lang="en-US" dirty="0"/>
              <a:t>Develop plan to broaden your user community</a:t>
            </a:r>
          </a:p>
          <a:p>
            <a:r>
              <a:rPr lang="en-US" dirty="0"/>
              <a:t>Methods for broadening your user community</a:t>
            </a:r>
          </a:p>
          <a:p>
            <a:r>
              <a:rPr lang="en-US" dirty="0"/>
              <a:t>Continually broaden your user community</a:t>
            </a:r>
          </a:p>
        </p:txBody>
      </p:sp>
    </p:spTree>
    <p:extLst>
      <p:ext uri="{BB962C8B-B14F-4D97-AF65-F5344CB8AC3E}">
        <p14:creationId xmlns:p14="http://schemas.microsoft.com/office/powerpoint/2010/main" val="647823233"/>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3"/>
          <p:cNvSpPr>
            <a:spLocks noGrp="1"/>
          </p:cNvSpPr>
          <p:nvPr>
            <p:ph type="title"/>
          </p:nvPr>
        </p:nvSpPr>
        <p:spPr/>
        <p:txBody>
          <a:bodyPr/>
          <a:lstStyle/>
          <a:p>
            <a:r>
              <a:rPr lang="en-US" dirty="0" smtClean="0"/>
              <a:t>Relevance to data </a:t>
            </a:r>
            <a:r>
              <a:rPr lang="en-US" dirty="0"/>
              <a:t>m</a:t>
            </a:r>
            <a:r>
              <a:rPr lang="en-US" dirty="0" smtClean="0"/>
              <a:t>anagement</a:t>
            </a:r>
          </a:p>
        </p:txBody>
      </p:sp>
      <p:sp>
        <p:nvSpPr>
          <p:cNvPr id="4099" name="Content Placeholder 4"/>
          <p:cNvSpPr>
            <a:spLocks noGrp="1"/>
          </p:cNvSpPr>
          <p:nvPr>
            <p:ph sz="half" idx="1"/>
          </p:nvPr>
        </p:nvSpPr>
        <p:spPr>
          <a:xfrm>
            <a:off x="558800" y="2438400"/>
            <a:ext cx="5854700" cy="6629400"/>
          </a:xfrm>
          <a:ln w="25400">
            <a:solidFill>
              <a:schemeClr val="accent1"/>
            </a:solidFill>
            <a:miter lim="800000"/>
            <a:headEnd/>
            <a:tailEnd/>
          </a:ln>
        </p:spPr>
        <p:txBody>
          <a:bodyPr/>
          <a:lstStyle/>
          <a:p>
            <a:r>
              <a:rPr lang="en-US" sz="3200" smtClean="0"/>
              <a:t>Awareness and use of data products and services</a:t>
            </a:r>
          </a:p>
          <a:p>
            <a:pPr lvl="1"/>
            <a:r>
              <a:rPr lang="en-US" sz="2800" smtClean="0"/>
              <a:t>The user community that could use your data products or services might not be aware of their availability or their potential for use </a:t>
            </a:r>
          </a:p>
          <a:p>
            <a:pPr lvl="1"/>
            <a:r>
              <a:rPr lang="en-US" sz="2800" smtClean="0"/>
              <a:t>Others potential users might be aware of a data product or service and may believe that it could serve their needs, but they might not have the capabilities or tools to use the data</a:t>
            </a:r>
          </a:p>
        </p:txBody>
      </p:sp>
      <p:sp>
        <p:nvSpPr>
          <p:cNvPr id="4100" name="Content Placeholder 5"/>
          <p:cNvSpPr>
            <a:spLocks noGrp="1"/>
          </p:cNvSpPr>
          <p:nvPr>
            <p:ph sz="half" idx="2"/>
          </p:nvPr>
        </p:nvSpPr>
        <p:spPr>
          <a:xfrm>
            <a:off x="6578600" y="2438400"/>
            <a:ext cx="5854700" cy="6629400"/>
          </a:xfrm>
          <a:ln w="25400">
            <a:solidFill>
              <a:schemeClr val="accent1"/>
            </a:solidFill>
            <a:miter lim="800000"/>
            <a:headEnd/>
            <a:tailEnd/>
          </a:ln>
        </p:spPr>
        <p:txBody>
          <a:bodyPr/>
          <a:lstStyle/>
          <a:p>
            <a:r>
              <a:rPr lang="en-US" sz="3200" dirty="0" smtClean="0"/>
              <a:t>Need for additional capabilities and tools</a:t>
            </a:r>
          </a:p>
          <a:p>
            <a:pPr lvl="1"/>
            <a:r>
              <a:rPr lang="en-US" sz="2800" dirty="0" smtClean="0"/>
              <a:t>Increasing use of your data offers incentives for data producers and other stakeholders to create new data products, services, and tools for data management and use</a:t>
            </a:r>
          </a:p>
          <a:p>
            <a:pPr lvl="1"/>
            <a:r>
              <a:rPr lang="en-US" sz="2800" dirty="0" smtClean="0"/>
              <a:t>Evidence of increasing impact provides incentives for the data archive to manage, preserve, and improve capabilities for discovering, accessing, and using your data</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z="4000" smtClean="0"/>
              <a:t>Advantages of broadening your user community</a:t>
            </a:r>
            <a:r>
              <a:rPr lang="en-US" smtClean="0"/>
              <a:t>	</a:t>
            </a:r>
          </a:p>
        </p:txBody>
      </p:sp>
      <p:sp>
        <p:nvSpPr>
          <p:cNvPr id="5123" name="Content Placeholder 2"/>
          <p:cNvSpPr>
            <a:spLocks noGrp="1"/>
          </p:cNvSpPr>
          <p:nvPr>
            <p:ph idx="1"/>
          </p:nvPr>
        </p:nvSpPr>
        <p:spPr>
          <a:xfrm>
            <a:off x="571500" y="2133600"/>
            <a:ext cx="11861800" cy="7162800"/>
          </a:xfrm>
        </p:spPr>
        <p:txBody>
          <a:bodyPr/>
          <a:lstStyle/>
          <a:p>
            <a:r>
              <a:rPr lang="en-US" sz="3200" smtClean="0"/>
              <a:t>Increase the discovery, awareness and  use of the data product or service and foster use of the data by new and future communities of users</a:t>
            </a:r>
          </a:p>
          <a:p>
            <a:r>
              <a:rPr lang="en-US" sz="3200" smtClean="0"/>
              <a:t>Improvements in tools and capabilities to enable new users and uses of your data could enhance the accessibility, understandability, and usability of the data  </a:t>
            </a:r>
          </a:p>
          <a:p>
            <a:r>
              <a:rPr lang="en-US" sz="3200" smtClean="0"/>
              <a:t>Increased impact of the data could improve recognition for your contributions to science for promotion and tenure decisions </a:t>
            </a:r>
          </a:p>
          <a:p>
            <a:r>
              <a:rPr lang="en-US" sz="3200" smtClean="0"/>
              <a:t>Increased use could result in new opportunities for collaboration and funding and in the availability of additional resources for managing and disseminating that data</a:t>
            </a:r>
          </a:p>
          <a:p>
            <a:r>
              <a:rPr lang="en-US" sz="3200" smtClean="0"/>
              <a:t>Efforts to broaden your user community could improve data management and justify the use of resources for archiving</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t>Assess state of current users, uses, and gaps</a:t>
            </a:r>
          </a:p>
        </p:txBody>
      </p:sp>
      <p:sp>
        <p:nvSpPr>
          <p:cNvPr id="6147" name="Content Placeholder 2"/>
          <p:cNvSpPr>
            <a:spLocks noGrp="1"/>
          </p:cNvSpPr>
          <p:nvPr>
            <p:ph idx="1"/>
          </p:nvPr>
        </p:nvSpPr>
        <p:spPr>
          <a:xfrm>
            <a:off x="571500" y="2133600"/>
            <a:ext cx="11861800" cy="6756400"/>
          </a:xfrm>
        </p:spPr>
        <p:txBody>
          <a:bodyPr/>
          <a:lstStyle/>
          <a:p>
            <a:r>
              <a:rPr lang="en-US" sz="3200" smtClean="0"/>
              <a:t>Determine audience and track data usage and impact</a:t>
            </a:r>
          </a:p>
          <a:p>
            <a:pPr lvl="1"/>
            <a:r>
              <a:rPr lang="en-US" smtClean="0"/>
              <a:t>Journal articles, books, reports, gray literature, popular media</a:t>
            </a:r>
          </a:p>
          <a:p>
            <a:r>
              <a:rPr lang="en-US" sz="3200" smtClean="0"/>
              <a:t>Compare data uses with expectations for use</a:t>
            </a:r>
          </a:p>
          <a:p>
            <a:pPr lvl="1"/>
            <a:r>
              <a:rPr lang="en-US" smtClean="0"/>
              <a:t>Research, education, policy-making, planning, navigating</a:t>
            </a:r>
          </a:p>
          <a:p>
            <a:r>
              <a:rPr lang="en-US" sz="3200" smtClean="0"/>
              <a:t>Compare data users served with expectations</a:t>
            </a:r>
          </a:p>
          <a:p>
            <a:pPr lvl="1"/>
            <a:r>
              <a:rPr lang="en-US" smtClean="0"/>
              <a:t>Disciplines and sub-disciplines of journals where data are cited</a:t>
            </a:r>
          </a:p>
          <a:p>
            <a:pPr lvl="1"/>
            <a:r>
              <a:rPr lang="en-US" smtClean="0"/>
              <a:t>Communities (scientists, educators, students, decision-makers)</a:t>
            </a:r>
          </a:p>
          <a:p>
            <a:pPr lvl="1"/>
            <a:r>
              <a:rPr lang="en-US" smtClean="0"/>
              <a:t>National and international (languages)</a:t>
            </a:r>
          </a:p>
          <a:p>
            <a:r>
              <a:rPr lang="en-US" sz="3200" smtClean="0"/>
              <a:t>Identify gaps as opportunities for expansion</a:t>
            </a:r>
          </a:p>
          <a:p>
            <a:pPr lvl="1"/>
            <a:r>
              <a:rPr lang="en-US" smtClean="0"/>
              <a:t>Community segments not aware of data or its potential for their needs</a:t>
            </a:r>
          </a:p>
          <a:p>
            <a:pPr lvl="1"/>
            <a:r>
              <a:rPr lang="en-US" smtClean="0"/>
              <a:t>Needed tools or services to enable use by segments of community</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dirty="0" smtClean="0"/>
              <a:t>Develop plan to broaden your user community</a:t>
            </a:r>
          </a:p>
        </p:txBody>
      </p:sp>
      <p:sp>
        <p:nvSpPr>
          <p:cNvPr id="7171" name="Content Placeholder 2"/>
          <p:cNvSpPr>
            <a:spLocks noGrp="1"/>
          </p:cNvSpPr>
          <p:nvPr>
            <p:ph idx="1"/>
          </p:nvPr>
        </p:nvSpPr>
        <p:spPr>
          <a:xfrm>
            <a:off x="558800" y="2286000"/>
            <a:ext cx="11861800" cy="6565900"/>
          </a:xfrm>
        </p:spPr>
        <p:txBody>
          <a:bodyPr/>
          <a:lstStyle/>
          <a:p>
            <a:pPr marL="514350" lvl="1" indent="-514350">
              <a:buFont typeface="Arial" pitchFamily="34" charset="0"/>
              <a:buChar char="•"/>
            </a:pPr>
            <a:r>
              <a:rPr lang="en-US" sz="3200" smtClean="0"/>
              <a:t>Work with archive to plan steps to broaden community</a:t>
            </a:r>
          </a:p>
          <a:p>
            <a:pPr marL="958850" lvl="2" indent="-514350">
              <a:buFont typeface="Arial" pitchFamily="34" charset="0"/>
              <a:buChar char="•"/>
            </a:pPr>
            <a:r>
              <a:rPr lang="en-US" smtClean="0"/>
              <a:t>Prioritize activities based on assessment of users, uses, and gaps</a:t>
            </a:r>
          </a:p>
          <a:p>
            <a:pPr marL="514350" lvl="1" indent="-514350">
              <a:buFont typeface="Arial" pitchFamily="34" charset="0"/>
              <a:buChar char="•"/>
            </a:pPr>
            <a:r>
              <a:rPr lang="en-US" sz="3200" smtClean="0"/>
              <a:t>Initiate promotional activities or events</a:t>
            </a:r>
          </a:p>
          <a:p>
            <a:pPr marL="958850" lvl="2" indent="-514350">
              <a:buFont typeface="Arial" pitchFamily="34" charset="0"/>
              <a:buChar char="•"/>
            </a:pPr>
            <a:r>
              <a:rPr lang="en-US" smtClean="0"/>
              <a:t>Announcements in newsletters, blogs, and relevant listservers </a:t>
            </a:r>
          </a:p>
          <a:p>
            <a:pPr marL="514350" lvl="1" indent="-514350">
              <a:buFont typeface="Arial" pitchFamily="34" charset="0"/>
              <a:buChar char="•"/>
            </a:pPr>
            <a:r>
              <a:rPr lang="en-US" sz="3200" smtClean="0"/>
              <a:t>Identify new opportunities to foster discovery</a:t>
            </a:r>
          </a:p>
          <a:p>
            <a:pPr marL="958850" lvl="2" indent="-514350">
              <a:buFont typeface="Arial" pitchFamily="34" charset="0"/>
              <a:buChar char="•"/>
            </a:pPr>
            <a:r>
              <a:rPr lang="en-US" smtClean="0"/>
              <a:t>Catalogs, clearinghouses, search engine optimization</a:t>
            </a:r>
          </a:p>
          <a:p>
            <a:pPr marL="514350" lvl="1" indent="-514350">
              <a:buFont typeface="Arial" pitchFamily="34" charset="0"/>
              <a:buChar char="•"/>
            </a:pPr>
            <a:r>
              <a:rPr lang="en-US" sz="3200" smtClean="0"/>
              <a:t>Create new data products</a:t>
            </a:r>
          </a:p>
          <a:p>
            <a:pPr marL="958850" lvl="2" indent="-514350">
              <a:buFont typeface="Arial" pitchFamily="34" charset="0"/>
              <a:buChar char="•"/>
            </a:pPr>
            <a:r>
              <a:rPr lang="en-US" smtClean="0"/>
              <a:t>Subsets, maps, integrated data, translations, lessons</a:t>
            </a:r>
          </a:p>
          <a:p>
            <a:pPr marL="514350" lvl="1" indent="-514350">
              <a:buFont typeface="Arial" pitchFamily="34" charset="0"/>
              <a:buChar char="•"/>
            </a:pPr>
            <a:r>
              <a:rPr lang="en-US" sz="3200" smtClean="0"/>
              <a:t>Develop new data services</a:t>
            </a:r>
          </a:p>
          <a:p>
            <a:pPr marL="958850" lvl="2" indent="-514350">
              <a:buFont typeface="Arial" pitchFamily="34" charset="0"/>
              <a:buChar char="•"/>
            </a:pPr>
            <a:r>
              <a:rPr lang="en-US" smtClean="0"/>
              <a:t>Simple analytical tools, advanced tools, visualization capabilities</a:t>
            </a:r>
          </a:p>
          <a:p>
            <a:pPr marL="514350" lvl="1" indent="-514350">
              <a:buFont typeface="Arial" pitchFamily="34" charset="0"/>
              <a:buChar char="•"/>
            </a:pPr>
            <a:r>
              <a:rPr lang="en-US" sz="3200" smtClean="0"/>
              <a:t>Measure success of each planned activity</a:t>
            </a:r>
          </a:p>
          <a:p>
            <a:pPr marL="958850" lvl="2" indent="-514350">
              <a:buFont typeface="Arial" pitchFamily="34" charset="0"/>
              <a:buChar char="•"/>
            </a:pPr>
            <a:r>
              <a:rPr lang="en-US" smtClean="0"/>
              <a:t>Determine expected outcomes and identify measurement criteria </a:t>
            </a:r>
          </a:p>
        </p:txBody>
      </p:sp>
      <p:pic>
        <p:nvPicPr>
          <p:cNvPr id="717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236200" y="3962400"/>
            <a:ext cx="2289175" cy="289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smtClean="0"/>
              <a:t>Methods for broadening your user community</a:t>
            </a:r>
          </a:p>
        </p:txBody>
      </p:sp>
      <p:sp>
        <p:nvSpPr>
          <p:cNvPr id="8195" name="Content Placeholder 2"/>
          <p:cNvSpPr>
            <a:spLocks noGrp="1"/>
          </p:cNvSpPr>
          <p:nvPr>
            <p:ph idx="1"/>
          </p:nvPr>
        </p:nvSpPr>
        <p:spPr>
          <a:xfrm>
            <a:off x="558800" y="2057400"/>
            <a:ext cx="11950700" cy="7467600"/>
          </a:xfrm>
        </p:spPr>
        <p:txBody>
          <a:bodyPr/>
          <a:lstStyle/>
          <a:p>
            <a:r>
              <a:rPr lang="en-US" smtClean="0"/>
              <a:t>Increase awareness </a:t>
            </a:r>
          </a:p>
          <a:p>
            <a:pPr lvl="1"/>
            <a:r>
              <a:rPr lang="en-US" smtClean="0"/>
              <a:t>Ensure that data are being cited when used for publications</a:t>
            </a:r>
          </a:p>
          <a:p>
            <a:pPr lvl="1"/>
            <a:r>
              <a:rPr lang="en-US" smtClean="0"/>
              <a:t>Advertise your data and publish articles about their use</a:t>
            </a:r>
          </a:p>
          <a:p>
            <a:pPr lvl="1"/>
            <a:r>
              <a:rPr lang="en-US" smtClean="0"/>
              <a:t>Improve data discoverability through inclusion in data catalogs</a:t>
            </a:r>
          </a:p>
          <a:p>
            <a:r>
              <a:rPr lang="en-US" smtClean="0"/>
              <a:t>Promote new and novel uses</a:t>
            </a:r>
          </a:p>
          <a:p>
            <a:pPr lvl="1"/>
            <a:r>
              <a:rPr lang="en-US" smtClean="0"/>
              <a:t>Describe new uses for your data and feature articles about their use</a:t>
            </a:r>
          </a:p>
          <a:p>
            <a:r>
              <a:rPr lang="en-US" smtClean="0"/>
              <a:t>Improve capabilities</a:t>
            </a:r>
          </a:p>
          <a:p>
            <a:pPr lvl="1"/>
            <a:r>
              <a:rPr lang="en-US" smtClean="0"/>
              <a:t>Provide guidance, instruction, and documentation on data use</a:t>
            </a:r>
          </a:p>
          <a:p>
            <a:pPr lvl="1"/>
            <a:r>
              <a:rPr lang="en-US" smtClean="0"/>
              <a:t>Improve rights and remove any restrictions on data use</a:t>
            </a:r>
          </a:p>
          <a:p>
            <a:r>
              <a:rPr lang="en-US" smtClean="0"/>
              <a:t>Offer new tools and services </a:t>
            </a:r>
          </a:p>
          <a:p>
            <a:pPr lvl="1"/>
            <a:r>
              <a:rPr lang="en-US" smtClean="0"/>
              <a:t>Develop easy-to-use tools that enable beginners to use your data</a:t>
            </a:r>
          </a:p>
          <a:p>
            <a:pPr lvl="1"/>
            <a:r>
              <a:rPr lang="en-US" smtClean="0"/>
              <a:t>Create tools and services that foster data analysis </a:t>
            </a:r>
          </a:p>
          <a:p>
            <a:pPr lvl="1"/>
            <a:r>
              <a:rPr lang="en-US" smtClean="0"/>
              <a:t>Convert data to formats that facilitate use by common tools</a:t>
            </a:r>
          </a:p>
          <a:p>
            <a:pPr lvl="1"/>
            <a:r>
              <a:rPr lang="en-US" smtClean="0"/>
              <a:t>Enable integration of your data with other data products and services</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smtClean="0"/>
              <a:t>Continually broaden your user community</a:t>
            </a:r>
          </a:p>
        </p:txBody>
      </p:sp>
      <p:sp>
        <p:nvSpPr>
          <p:cNvPr id="9219" name="Content Placeholder 2"/>
          <p:cNvSpPr>
            <a:spLocks noGrp="1"/>
          </p:cNvSpPr>
          <p:nvPr>
            <p:ph idx="1"/>
          </p:nvPr>
        </p:nvSpPr>
        <p:spPr/>
        <p:txBody>
          <a:bodyPr/>
          <a:lstStyle/>
          <a:p>
            <a:r>
              <a:rPr lang="en-US" sz="3200" smtClean="0"/>
              <a:t>Schedule re-assessment after allowing time for plan to work </a:t>
            </a:r>
          </a:p>
          <a:p>
            <a:r>
              <a:rPr lang="en-US" sz="3200" smtClean="0"/>
              <a:t>Check successes and failures against success criteria</a:t>
            </a:r>
          </a:p>
          <a:p>
            <a:r>
              <a:rPr lang="en-US" sz="3200" smtClean="0"/>
              <a:t>Increase successful community expansion activities</a:t>
            </a:r>
          </a:p>
          <a:p>
            <a:r>
              <a:rPr lang="en-US" sz="3200" smtClean="0"/>
              <a:t>Improve, correct, or stop unsuccessful expansion activities</a:t>
            </a:r>
          </a:p>
          <a:p>
            <a:r>
              <a:rPr lang="en-US" sz="3200" smtClean="0"/>
              <a:t>Track who is using the data and the impact of data use</a:t>
            </a:r>
          </a:p>
          <a:p>
            <a:r>
              <a:rPr lang="en-US" sz="3200" smtClean="0"/>
              <a:t>Re-initiate gap analysis to identify expansion opportunities  </a:t>
            </a:r>
          </a:p>
          <a:p>
            <a:r>
              <a:rPr lang="en-US" sz="3200" smtClean="0"/>
              <a:t>Identify steps for continued expansion based on gap analysis</a:t>
            </a:r>
          </a:p>
          <a:p>
            <a:r>
              <a:rPr lang="en-US" sz="3200" smtClean="0"/>
              <a:t>Periodically repeat user community expansion process</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1"/>
          <p:cNvSpPr>
            <a:spLocks noGrp="1" noChangeArrowheads="1"/>
          </p:cNvSpPr>
          <p:nvPr>
            <p:ph type="title"/>
          </p:nvPr>
        </p:nvSpPr>
        <p:spPr/>
        <p:txBody>
          <a:bodyPr/>
          <a:lstStyle/>
          <a:p>
            <a:pPr eaLnBrk="1" hangingPunct="1"/>
            <a:r>
              <a:rPr lang="en-US" smtClean="0"/>
              <a:t>Resources</a:t>
            </a:r>
          </a:p>
        </p:txBody>
      </p:sp>
      <p:sp>
        <p:nvSpPr>
          <p:cNvPr id="32770" name="Rectangle 2"/>
          <p:cNvSpPr>
            <a:spLocks noGrp="1" noChangeArrowheads="1"/>
          </p:cNvSpPr>
          <p:nvPr>
            <p:ph type="body" idx="1"/>
          </p:nvPr>
        </p:nvSpPr>
        <p:spPr/>
        <p:txBody>
          <a:bodyPr/>
          <a:lstStyle/>
          <a:p>
            <a:pPr eaLnBrk="1" hangingPunct="1"/>
            <a:r>
              <a:rPr lang="en-US" smtClean="0">
                <a:solidFill>
                  <a:schemeClr val="tx1"/>
                </a:solidFill>
              </a:rPr>
              <a:t>Downs, R. R. 2011. Working with Your Archive Organization. Data Management 101 for the Earth Scientist. American Geophysical Union Workshop. Available online at http://wiki.esipfed.org/index.php/2011AGUworkshop</a:t>
            </a:r>
          </a:p>
          <a:p>
            <a:pPr lvl="1" eaLnBrk="1" hangingPunct="1"/>
            <a:r>
              <a:rPr lang="en-US" smtClean="0">
                <a:solidFill>
                  <a:schemeClr val="tx1"/>
                </a:solidFill>
              </a:rPr>
              <a:t>Offers recommendations for assessing and broadening the community of data users in cooperation with your archive</a:t>
            </a:r>
          </a:p>
          <a:p>
            <a:pPr eaLnBrk="1" hangingPunct="1"/>
            <a:r>
              <a:rPr lang="en-US" smtClean="0">
                <a:solidFill>
                  <a:schemeClr val="tx1"/>
                </a:solidFill>
              </a:rPr>
              <a:t>Geospatial Data Preservation Resource Center. 2012. CIESIN, Columbia University. http://geopreservation.org/ </a:t>
            </a:r>
          </a:p>
          <a:p>
            <a:pPr lvl="1" eaLnBrk="1" hangingPunct="1"/>
            <a:r>
              <a:rPr lang="en-US" smtClean="0">
                <a:solidFill>
                  <a:schemeClr val="tx1"/>
                </a:solidFill>
              </a:rPr>
              <a:t>Searchable catalog of various resources relevant to the management and stewardship of geospatial data to enable access and use</a:t>
            </a:r>
          </a:p>
        </p:txBody>
      </p:sp>
      <p:pic>
        <p:nvPicPr>
          <p:cNvPr id="1024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07600" y="7391400"/>
            <a:ext cx="2117725" cy="211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theme/theme1.xml><?xml version="1.0" encoding="utf-8"?>
<a:theme xmlns:a="http://schemas.openxmlformats.org/drawingml/2006/main" name="Title &amp; Subtitl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Subtitl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
      <a:dk1>
        <a:srgbClr val="000000"/>
      </a:dk1>
      <a:lt1>
        <a:srgbClr val="FFFFFF"/>
      </a:lt1>
      <a:dk2>
        <a:srgbClr val="000000"/>
      </a:dk2>
      <a:lt2>
        <a:srgbClr val="00000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6678</TotalTime>
  <Pages>0</Pages>
  <Words>1366</Words>
  <Characters>0</Characters>
  <Application>Microsoft Office PowerPoint</Application>
  <PresentationFormat>Custom</PresentationFormat>
  <Lines>0</Lines>
  <Paragraphs>124</Paragraphs>
  <Slides>11</Slides>
  <Notes>5</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Title &amp; Subtitle</vt:lpstr>
      <vt:lpstr>Title &amp; Bullets</vt:lpstr>
      <vt:lpstr> Working with your archive organization: Broadening your user community</vt:lpstr>
      <vt:lpstr>Overview</vt:lpstr>
      <vt:lpstr>Relevance to data management</vt:lpstr>
      <vt:lpstr>Advantages of broadening your user community </vt:lpstr>
      <vt:lpstr>Assess state of current users, uses, and gaps</vt:lpstr>
      <vt:lpstr>Develop plan to broaden your user community</vt:lpstr>
      <vt:lpstr>Methods for broadening your user community</vt:lpstr>
      <vt:lpstr>Continually broaden your user community</vt:lpstr>
      <vt:lpstr>Resources</vt:lpstr>
      <vt:lpstr>References</vt:lpstr>
      <vt:lpstr>Other Relevant Modules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ESIP Federation 101</dc:title>
  <dc:creator>nhoebel</dc:creator>
  <cp:lastModifiedBy>Robert R Downs</cp:lastModifiedBy>
  <cp:revision>92</cp:revision>
  <dcterms:created xsi:type="dcterms:W3CDTF">2011-08-09T22:31:13Z</dcterms:created>
  <dcterms:modified xsi:type="dcterms:W3CDTF">2012-11-09T14:28:30Z</dcterms:modified>
</cp:coreProperties>
</file>