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62" r:id="rId4"/>
    <p:sldId id="265" r:id="rId5"/>
    <p:sldId id="271" r:id="rId6"/>
    <p:sldId id="268" r:id="rId7"/>
    <p:sldId id="260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97C75-21DD-1949-9EC8-1AB6237E856F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F025-2D9D-9442-BD2C-80EC19B6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6AF9E8-2DBF-094B-88B5-167F94FA5248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First a recap of tree basic ideas for GEOSS.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Any single problem requires many datasets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Any dataset will serve many communities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PULL by data users and the PUSH by data providers are driving forces for the flow of data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 vision is to have these data available through an interoperability framework that allows them to be used via various subsets and combinations to support specific research and decision applications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There are numerous Earth Observations that are available and in principle useful for air quality applications such as informing the public and enforcing AQ standards. However, connecting a user to the right observations or models is accompanied by an array of hurdles.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 GEOSS Common Infrastructure allows the reuse of observations and models for multiple purposes 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Even in the narrow application of Wildfire smoke, observations and models can be reused.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0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6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2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2E90-4263-D546-AAAA-58611D3621A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E39C-E890-9B4E-A6B2-BF4E8AD3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4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file:///\\localhost\Volumes\MUMBAI_2012\2012-12-06_Mumbai_ShortCourse\Intro_Slides\Macintosh%20HD:Users:erinrobinson:Downloads:AirQualityCoP_rbh2010-07-29.doc!OLE_LINK1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355" y="1395412"/>
            <a:ext cx="8362585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SERB Air Quality Course </a:t>
            </a:r>
            <a:br>
              <a:rPr lang="en-US" sz="3200" dirty="0" smtClean="0"/>
            </a:br>
            <a:r>
              <a:rPr lang="en-US" sz="3200" dirty="0" smtClean="0"/>
              <a:t>and the</a:t>
            </a:r>
            <a:br>
              <a:rPr lang="en-US" sz="3200" dirty="0" smtClean="0"/>
            </a:br>
            <a:r>
              <a:rPr lang="en-US" sz="3200" dirty="0" smtClean="0"/>
              <a:t>GEO Air Quality Community of Practice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3572"/>
            <a:ext cx="6400800" cy="12176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Rudolf B. Husar</a:t>
            </a:r>
          </a:p>
          <a:p>
            <a:r>
              <a:rPr lang="en-US" sz="2800" dirty="0" smtClean="0"/>
              <a:t>Washington University, St. Louis, MO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38104" y="5632500"/>
            <a:ext cx="707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Indian Institute of Technology, Bombay (IITB)</a:t>
            </a:r>
          </a:p>
          <a:p>
            <a:pPr algn="ctr"/>
            <a:r>
              <a:rPr lang="en-US" sz="2000" dirty="0" smtClean="0"/>
              <a:t>Mumbai, India, December 6-7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396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5335"/>
            <a:ext cx="8404212" cy="35649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4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‘Wheel’ of Air Quality Management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94103"/>
            <a:ext cx="8890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This event focuses on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37432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87"/>
            <a:ext cx="9144000" cy="504295"/>
          </a:xfrm>
        </p:spPr>
        <p:txBody>
          <a:bodyPr>
            <a:noAutofit/>
          </a:bodyPr>
          <a:lstStyle/>
          <a:p>
            <a:r>
              <a:rPr lang="en-US" sz="3200" dirty="0" smtClean="0"/>
              <a:t>Air quality: Regional Background + Urban Excess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354370"/>
            <a:ext cx="3556001" cy="1909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468" y="1354370"/>
            <a:ext cx="4876799" cy="1909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199" y="892705"/>
            <a:ext cx="355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Urban </a:t>
            </a:r>
            <a:r>
              <a:rPr lang="en-US" sz="2400" dirty="0"/>
              <a:t>Pollution </a:t>
            </a:r>
            <a:r>
              <a:rPr lang="en-US" sz="2400" dirty="0" smtClean="0"/>
              <a:t>- Local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45469" y="921810"/>
            <a:ext cx="487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Regional Pollution – Long Range</a:t>
            </a:r>
            <a:endParaRPr lang="en-US" sz="240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5"/>
          <a:stretch/>
        </p:blipFill>
        <p:spPr bwMode="auto">
          <a:xfrm>
            <a:off x="5228167" y="3556000"/>
            <a:ext cx="35941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3200" y="4040306"/>
            <a:ext cx="477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Total  Pollution = </a:t>
            </a:r>
          </a:p>
          <a:p>
            <a:pPr algn="ctr"/>
            <a:r>
              <a:rPr lang="en-US" sz="2400" dirty="0" smtClean="0"/>
              <a:t>Regional Background + Urban Excess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8400" y="28575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Mumbai, December 3, </a:t>
            </a:r>
            <a:r>
              <a:rPr lang="en-US" dirty="0" smtClean="0">
                <a:solidFill>
                  <a:srgbClr val="FFFF00"/>
                </a:solidFill>
              </a:rPr>
              <a:t>2012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3276" y="1383475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Visual Range &lt; 5 km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00" y="5565429"/>
            <a:ext cx="872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For effective management, both local and regional air quality needs to be understood.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7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</a:t>
            </a:r>
            <a:r>
              <a:rPr lang="en-US" dirty="0" smtClean="0"/>
              <a:t>Groups: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68616"/>
            <a:ext cx="77358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/>
              <a:t>Indian </a:t>
            </a:r>
            <a:r>
              <a:rPr lang="en-US" sz="2800" b="1" dirty="0"/>
              <a:t>Air Quality Resource </a:t>
            </a:r>
            <a:r>
              <a:rPr lang="en-US" sz="2800" b="1" dirty="0" smtClean="0"/>
              <a:t>Group (IARG)</a:t>
            </a:r>
            <a:endParaRPr lang="en-US" sz="2800" b="1" dirty="0" smtClean="0"/>
          </a:p>
          <a:p>
            <a:pPr lvl="2"/>
            <a:r>
              <a:rPr lang="en-US" sz="2800" dirty="0" smtClean="0"/>
              <a:t>Expertise to support AQ management</a:t>
            </a:r>
            <a:endParaRPr lang="en-US" sz="2800" dirty="0"/>
          </a:p>
          <a:p>
            <a:pPr lvl="1"/>
            <a:r>
              <a:rPr lang="en-US" sz="2800" b="1" dirty="0" smtClean="0"/>
              <a:t>MAGEEP Educational Network</a:t>
            </a:r>
          </a:p>
          <a:p>
            <a:pPr lvl="2"/>
            <a:r>
              <a:rPr lang="en-US" sz="2800" dirty="0" smtClean="0"/>
              <a:t>Research and teaching at partner universities </a:t>
            </a:r>
            <a:endParaRPr lang="en-US" sz="2800" dirty="0"/>
          </a:p>
          <a:p>
            <a:pPr lvl="1"/>
            <a:endParaRPr lang="en-US" sz="2800" b="1" dirty="0" smtClean="0"/>
          </a:p>
          <a:p>
            <a:pPr lvl="1" algn="ctr"/>
            <a:r>
              <a:rPr lang="en-US" sz="2800" dirty="0" smtClean="0">
                <a:solidFill>
                  <a:srgbClr val="008000"/>
                </a:solidFill>
              </a:rPr>
              <a:t>Infrastructure support by: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sz="2800" b="1" dirty="0" smtClean="0">
                <a:solidFill>
                  <a:srgbClr val="008000"/>
                </a:solidFill>
              </a:rPr>
              <a:t>GEO </a:t>
            </a:r>
            <a:r>
              <a:rPr lang="en-US" sz="2800" b="1" dirty="0">
                <a:solidFill>
                  <a:srgbClr val="008000"/>
                </a:solidFill>
              </a:rPr>
              <a:t>Air Quality </a:t>
            </a:r>
            <a:r>
              <a:rPr lang="en-US" sz="2800" b="1" dirty="0" smtClean="0">
                <a:solidFill>
                  <a:srgbClr val="008000"/>
                </a:solidFill>
              </a:rPr>
              <a:t>Community of </a:t>
            </a:r>
            <a:r>
              <a:rPr lang="en-US" sz="2800" b="1" dirty="0">
                <a:solidFill>
                  <a:srgbClr val="008000"/>
                </a:solidFill>
              </a:rPr>
              <a:t>of </a:t>
            </a:r>
            <a:r>
              <a:rPr lang="en-US" sz="2800" b="1" dirty="0" smtClean="0">
                <a:solidFill>
                  <a:srgbClr val="008000"/>
                </a:solidFill>
              </a:rPr>
              <a:t>Practice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For sharing </a:t>
            </a:r>
            <a:r>
              <a:rPr lang="en-US" sz="2800" dirty="0" smtClean="0">
                <a:solidFill>
                  <a:srgbClr val="008000"/>
                </a:solidFill>
              </a:rPr>
              <a:t>of </a:t>
            </a:r>
            <a:r>
              <a:rPr lang="en-US" sz="2800" dirty="0" smtClean="0">
                <a:solidFill>
                  <a:srgbClr val="008000"/>
                </a:solidFill>
              </a:rPr>
              <a:t>data and models though GEOSS</a:t>
            </a:r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565429"/>
            <a:ext cx="8416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Their contributions are complementary and converging synergistically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2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5"/>
          <a:stretch>
            <a:fillRect/>
          </a:stretch>
        </p:blipFill>
        <p:spPr bwMode="auto">
          <a:xfrm>
            <a:off x="4400342" y="2187222"/>
            <a:ext cx="4515057" cy="269176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757" y="2201333"/>
            <a:ext cx="368014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B7589"/>
                </a:solidFill>
              </a:rPr>
              <a:t>Any Single Data Set Can Serve Many Applications</a:t>
            </a:r>
            <a:endParaRPr lang="en-US" sz="2400" b="1" dirty="0">
              <a:solidFill>
                <a:srgbClr val="2B7589"/>
              </a:solidFill>
            </a:endParaRPr>
          </a:p>
          <a:p>
            <a:pPr algn="ctr"/>
            <a:endParaRPr lang="en-US" sz="2400" b="1" dirty="0" smtClean="0">
              <a:solidFill>
                <a:srgbClr val="2B7589"/>
              </a:solidFill>
            </a:endParaRPr>
          </a:p>
          <a:p>
            <a:pPr algn="ctr"/>
            <a:endParaRPr lang="en-US" sz="2400" b="1" dirty="0" smtClean="0">
              <a:solidFill>
                <a:srgbClr val="2B7589"/>
              </a:solidFill>
            </a:endParaRPr>
          </a:p>
          <a:p>
            <a:pPr algn="ctr"/>
            <a:endParaRPr lang="en-US" sz="2400" b="1" dirty="0" smtClean="0">
              <a:solidFill>
                <a:srgbClr val="2B758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B7589"/>
                </a:solidFill>
              </a:rPr>
              <a:t>Any Single Problem Requires Many Data 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757" y="652909"/>
            <a:ext cx="8061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B7589"/>
                </a:solidFill>
              </a:rPr>
              <a:t>Group on Earth Observations (GEO) is to build</a:t>
            </a:r>
            <a:endParaRPr lang="en-US" sz="3200" b="1" dirty="0" smtClean="0">
              <a:solidFill>
                <a:srgbClr val="2B758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2B7589"/>
                </a:solidFill>
              </a:rPr>
              <a:t>Global Observing System of Systems (GEOSS)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3778" y="5235222"/>
            <a:ext cx="7958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US, EU, India, China and 80 other countries are part of GEO/GEOSS at the ministerial level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0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54645"/>
              </p:ext>
            </p:extLst>
          </p:nvPr>
        </p:nvGraphicFramePr>
        <p:xfrm>
          <a:off x="1124761" y="1099461"/>
          <a:ext cx="7316787" cy="451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17371429" imgH="11530159" progId="Word.Document.12">
                  <p:link updateAutomatic="1"/>
                </p:oleObj>
              </mc:Choice>
              <mc:Fallback>
                <p:oleObj name="Document" r:id="rId4" imgW="17371429" imgH="1153015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761" y="1099461"/>
                        <a:ext cx="7316787" cy="451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7"/>
          <p:cNvPicPr>
            <a:picLocks noChangeAspect="1"/>
          </p:cNvPicPr>
          <p:nvPr/>
        </p:nvPicPr>
        <p:blipFill>
          <a:blip r:embed="rId6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889" y="5609880"/>
            <a:ext cx="8847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The access to satellite </a:t>
            </a:r>
            <a:r>
              <a:rPr lang="en-US" sz="3200" dirty="0" smtClean="0">
                <a:solidFill>
                  <a:srgbClr val="0000FF"/>
                </a:solidFill>
              </a:rPr>
              <a:t>and model data and tools </a:t>
            </a:r>
            <a:r>
              <a:rPr lang="en-US" sz="3200" dirty="0" smtClean="0">
                <a:solidFill>
                  <a:srgbClr val="0000FF"/>
                </a:solidFill>
              </a:rPr>
              <a:t>for this course are facilitated though </a:t>
            </a:r>
            <a:r>
              <a:rPr lang="en-US" sz="3200" dirty="0" smtClean="0">
                <a:solidFill>
                  <a:srgbClr val="0000FF"/>
                </a:solidFill>
              </a:rPr>
              <a:t>the GEO AQ </a:t>
            </a:r>
            <a:r>
              <a:rPr lang="en-US" sz="3200" dirty="0" err="1" smtClean="0">
                <a:solidFill>
                  <a:srgbClr val="0000FF"/>
                </a:solidFill>
              </a:rPr>
              <a:t>CoP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0" descr="Description: MAGEEP_EDUC_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83" y="1543147"/>
            <a:ext cx="6383275" cy="425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28600" y="152400"/>
            <a:ext cx="874427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cs typeface="+mn-cs"/>
              </a:rPr>
              <a:t>Enabling </a:t>
            </a:r>
            <a:r>
              <a:rPr lang="en-US" sz="3200" b="1" dirty="0" smtClean="0">
                <a:cs typeface="+mn-cs"/>
              </a:rPr>
              <a:t>Collaborative Research and Teaching</a:t>
            </a:r>
            <a:endParaRPr lang="en-US" sz="2400" b="1" dirty="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6048" y="1019927"/>
            <a:ext cx="784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Communication </a:t>
            </a:r>
            <a:r>
              <a:rPr lang="en-US" sz="2800" dirty="0" smtClean="0">
                <a:solidFill>
                  <a:srgbClr val="339933"/>
                </a:solidFill>
              </a:rPr>
              <a:t>Cooperation </a:t>
            </a:r>
            <a:r>
              <a:rPr lang="en-US" sz="2800" dirty="0">
                <a:solidFill>
                  <a:srgbClr val="339933"/>
                </a:solidFill>
              </a:rPr>
              <a:t>(Sharing</a:t>
            </a:r>
            <a:r>
              <a:rPr lang="en-US" sz="2800" dirty="0" smtClean="0">
                <a:solidFill>
                  <a:srgbClr val="339933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Coordination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28600" y="2109258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Participatory</a:t>
            </a:r>
          </a:p>
          <a:p>
            <a:pPr algn="ctr" eaLnBrk="1" hangingPunct="1"/>
            <a:r>
              <a:rPr lang="en-US" sz="2000" dirty="0"/>
              <a:t>“Wiki” Workspaces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6386512" y="2118332"/>
            <a:ext cx="2300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Shared Resources         e.g. data, tools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019927"/>
            <a:ext cx="8744272" cy="2509596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626375"/>
            <a:ext cx="8807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smtClean="0">
                <a:solidFill>
                  <a:srgbClr val="0000FF"/>
                </a:solidFill>
              </a:rPr>
              <a:t>MAGEEP Cloud </a:t>
            </a:r>
            <a:r>
              <a:rPr lang="en-US" sz="3200" dirty="0">
                <a:solidFill>
                  <a:srgbClr val="0000FF"/>
                </a:solidFill>
              </a:rPr>
              <a:t>is a </a:t>
            </a:r>
            <a:r>
              <a:rPr lang="en-US" sz="3200" dirty="0" smtClean="0">
                <a:solidFill>
                  <a:srgbClr val="0000FF"/>
                </a:solidFill>
              </a:rPr>
              <a:t>web </a:t>
            </a:r>
            <a:r>
              <a:rPr lang="en-US" sz="3200" dirty="0">
                <a:solidFill>
                  <a:srgbClr val="0000FF"/>
                </a:solidFill>
              </a:rPr>
              <a:t>(cloud</a:t>
            </a:r>
            <a:r>
              <a:rPr lang="en-US" sz="3200" dirty="0" smtClean="0">
                <a:solidFill>
                  <a:srgbClr val="0000FF"/>
                </a:solidFill>
              </a:rPr>
              <a:t>)–</a:t>
            </a:r>
            <a:r>
              <a:rPr lang="en-US" sz="3200" dirty="0">
                <a:solidFill>
                  <a:srgbClr val="0000FF"/>
                </a:solidFill>
              </a:rPr>
              <a:t>based infrastructure </a:t>
            </a:r>
            <a:r>
              <a:rPr lang="en-US" sz="3200" dirty="0" smtClean="0">
                <a:solidFill>
                  <a:srgbClr val="0000FF"/>
                </a:solidFill>
              </a:rPr>
              <a:t>– an </a:t>
            </a:r>
            <a:r>
              <a:rPr lang="en-US" sz="3200" dirty="0" smtClean="0">
                <a:solidFill>
                  <a:srgbClr val="0000FF"/>
                </a:solidFill>
              </a:rPr>
              <a:t>enabler </a:t>
            </a:r>
            <a:r>
              <a:rPr lang="en-US" sz="3200" dirty="0" smtClean="0">
                <a:solidFill>
                  <a:srgbClr val="0000FF"/>
                </a:solidFill>
              </a:rPr>
              <a:t>of </a:t>
            </a:r>
            <a:r>
              <a:rPr lang="en-US" sz="3200" dirty="0" smtClean="0">
                <a:solidFill>
                  <a:srgbClr val="0000FF"/>
                </a:solidFill>
              </a:rPr>
              <a:t>collaboration.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72" y="2566408"/>
            <a:ext cx="8521858" cy="8927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Long-Term </a:t>
            </a:r>
            <a:r>
              <a:rPr lang="en-US" sz="4000" dirty="0" smtClean="0"/>
              <a:t>Outputs of the Process: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270057" y="3459153"/>
            <a:ext cx="5868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Educational </a:t>
            </a:r>
            <a:r>
              <a:rPr lang="en-US" sz="2800" dirty="0"/>
              <a:t>Modules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Research </a:t>
            </a:r>
            <a:r>
              <a:rPr lang="en-US" sz="2800" dirty="0" smtClean="0"/>
              <a:t>Contributions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Applications to AQ Management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345" y="202276"/>
            <a:ext cx="8521858" cy="89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In this Short Course: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13889" y="1155748"/>
            <a:ext cx="7994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Review AQ monitoring &amp; assessment status (India)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Illustrate data resources, tools, analyses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Chart a 3 year roadmap of activities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9273" y="4868412"/>
            <a:ext cx="8807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The opportunities are here;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Its up  to us </a:t>
            </a:r>
            <a:r>
              <a:rPr lang="en-US" sz="3200" smtClean="0">
                <a:solidFill>
                  <a:srgbClr val="0000FF"/>
                </a:solidFill>
              </a:rPr>
              <a:t>…</a:t>
            </a:r>
            <a:r>
              <a:rPr lang="en-US" sz="320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3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460</Words>
  <Application>Microsoft Macintosh PowerPoint</Application>
  <PresentationFormat>On-screen Show (4:3)</PresentationFormat>
  <Paragraphs>64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\\localhost\Volumes\MUMBAI_2012\2012-12-06_Mumbai_ShortCourse\Intro_Slides\Macintosh HD:Users:erinrobinson:Downloads:AirQualityCoP_rbh2010-07-29.doc!OLE_LINK1</vt:lpstr>
      <vt:lpstr>The SERB Air Quality Course  and the GEO Air Quality Community of Practice</vt:lpstr>
      <vt:lpstr>PowerPoint Presentation</vt:lpstr>
      <vt:lpstr>Air quality: Regional Background + Urban Excess</vt:lpstr>
      <vt:lpstr>Collaborating Groups:</vt:lpstr>
      <vt:lpstr>PowerPoint Presentation</vt:lpstr>
      <vt:lpstr>PowerPoint Presentation</vt:lpstr>
      <vt:lpstr>PowerPoint Presentation</vt:lpstr>
      <vt:lpstr>Long-Term Outputs of the Process: 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Rudolf Husar</cp:lastModifiedBy>
  <cp:revision>22</cp:revision>
  <dcterms:created xsi:type="dcterms:W3CDTF">2012-12-04T22:21:40Z</dcterms:created>
  <dcterms:modified xsi:type="dcterms:W3CDTF">2012-12-06T00:20:55Z</dcterms:modified>
</cp:coreProperties>
</file>