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4" r:id="rId1"/>
  </p:sldMasterIdLst>
  <p:notesMasterIdLst>
    <p:notesMasterId r:id="rId3"/>
  </p:notesMasterIdLst>
  <p:sldIdLst>
    <p:sldId id="257" r:id="rId2"/>
  </p:sldIdLst>
  <p:sldSz cx="51206400" cy="32918400"/>
  <p:notesSz cx="6858000" cy="9144000"/>
  <p:defaultTextStyle>
    <a:defPPr>
      <a:defRPr lang="en-US"/>
    </a:defPPr>
    <a:lvl1pPr marL="0" algn="l" defTabSz="2193859" rtl="0" eaLnBrk="1" latinLnBrk="0" hangingPunct="1">
      <a:defRPr sz="8600" kern="1200">
        <a:solidFill>
          <a:schemeClr val="tx1"/>
        </a:solidFill>
        <a:latin typeface="+mn-lt"/>
        <a:ea typeface="+mn-ea"/>
        <a:cs typeface="+mn-cs"/>
      </a:defRPr>
    </a:lvl1pPr>
    <a:lvl2pPr marL="2193859" algn="l" defTabSz="2193859" rtl="0" eaLnBrk="1" latinLnBrk="0" hangingPunct="1">
      <a:defRPr sz="8600" kern="1200">
        <a:solidFill>
          <a:schemeClr val="tx1"/>
        </a:solidFill>
        <a:latin typeface="+mn-lt"/>
        <a:ea typeface="+mn-ea"/>
        <a:cs typeface="+mn-cs"/>
      </a:defRPr>
    </a:lvl2pPr>
    <a:lvl3pPr marL="4387718" algn="l" defTabSz="2193859" rtl="0" eaLnBrk="1" latinLnBrk="0" hangingPunct="1">
      <a:defRPr sz="8600" kern="1200">
        <a:solidFill>
          <a:schemeClr val="tx1"/>
        </a:solidFill>
        <a:latin typeface="+mn-lt"/>
        <a:ea typeface="+mn-ea"/>
        <a:cs typeface="+mn-cs"/>
      </a:defRPr>
    </a:lvl3pPr>
    <a:lvl4pPr marL="6581578" algn="l" defTabSz="2193859" rtl="0" eaLnBrk="1" latinLnBrk="0" hangingPunct="1">
      <a:defRPr sz="8600" kern="1200">
        <a:solidFill>
          <a:schemeClr val="tx1"/>
        </a:solidFill>
        <a:latin typeface="+mn-lt"/>
        <a:ea typeface="+mn-ea"/>
        <a:cs typeface="+mn-cs"/>
      </a:defRPr>
    </a:lvl4pPr>
    <a:lvl5pPr marL="8775432" algn="l" defTabSz="2193859" rtl="0" eaLnBrk="1" latinLnBrk="0" hangingPunct="1">
      <a:defRPr sz="8600" kern="1200">
        <a:solidFill>
          <a:schemeClr val="tx1"/>
        </a:solidFill>
        <a:latin typeface="+mn-lt"/>
        <a:ea typeface="+mn-ea"/>
        <a:cs typeface="+mn-cs"/>
      </a:defRPr>
    </a:lvl5pPr>
    <a:lvl6pPr marL="10969286" algn="l" defTabSz="2193859" rtl="0" eaLnBrk="1" latinLnBrk="0" hangingPunct="1">
      <a:defRPr sz="8600" kern="1200">
        <a:solidFill>
          <a:schemeClr val="tx1"/>
        </a:solidFill>
        <a:latin typeface="+mn-lt"/>
        <a:ea typeface="+mn-ea"/>
        <a:cs typeface="+mn-cs"/>
      </a:defRPr>
    </a:lvl6pPr>
    <a:lvl7pPr marL="13163146" algn="l" defTabSz="2193859" rtl="0" eaLnBrk="1" latinLnBrk="0" hangingPunct="1">
      <a:defRPr sz="8600" kern="1200">
        <a:solidFill>
          <a:schemeClr val="tx1"/>
        </a:solidFill>
        <a:latin typeface="+mn-lt"/>
        <a:ea typeface="+mn-ea"/>
        <a:cs typeface="+mn-cs"/>
      </a:defRPr>
    </a:lvl7pPr>
    <a:lvl8pPr marL="15357005" algn="l" defTabSz="2193859" rtl="0" eaLnBrk="1" latinLnBrk="0" hangingPunct="1">
      <a:defRPr sz="8600" kern="1200">
        <a:solidFill>
          <a:schemeClr val="tx1"/>
        </a:solidFill>
        <a:latin typeface="+mn-lt"/>
        <a:ea typeface="+mn-ea"/>
        <a:cs typeface="+mn-cs"/>
      </a:defRPr>
    </a:lvl8pPr>
    <a:lvl9pPr marL="17550864" algn="l" defTabSz="2193859"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8FA8"/>
    <a:srgbClr val="696969"/>
    <a:srgbClr val="3E3E3E"/>
    <a:srgbClr val="5EDF59"/>
    <a:srgbClr val="87E284"/>
    <a:srgbClr val="F7868A"/>
    <a:srgbClr val="F95057"/>
    <a:srgbClr val="FFFFFF"/>
    <a:srgbClr val="91D2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6030" autoAdjust="0"/>
  </p:normalViewPr>
  <p:slideViewPr>
    <p:cSldViewPr snapToObjects="1">
      <p:cViewPr>
        <p:scale>
          <a:sx n="33" d="100"/>
          <a:sy n="33" d="100"/>
        </p:scale>
        <p:origin x="2480" y="1888"/>
      </p:cViewPr>
      <p:guideLst>
        <p:guide orient="horz" pos="10368"/>
        <p:guide pos="161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2BD10-8AA2-D243-98B3-C65CD54D9181}" type="datetimeFigureOut">
              <a:rPr lang="en-US" smtClean="0"/>
              <a:t>8/8/14</a:t>
            </a:fld>
            <a:endParaRPr lang="en-US"/>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BE3817-2020-794D-A006-D7DC5286B6C2}" type="slidenum">
              <a:rPr lang="en-US" smtClean="0"/>
              <a:t>‹#›</a:t>
            </a:fld>
            <a:endParaRPr lang="en-US"/>
          </a:p>
        </p:txBody>
      </p:sp>
    </p:spTree>
    <p:extLst>
      <p:ext uri="{BB962C8B-B14F-4D97-AF65-F5344CB8AC3E}">
        <p14:creationId xmlns:p14="http://schemas.microsoft.com/office/powerpoint/2010/main" val="2412659690"/>
      </p:ext>
    </p:extLst>
  </p:cSld>
  <p:clrMap bg1="lt1" tx1="dk1" bg2="lt2" tx2="dk2" accent1="accent1" accent2="accent2" accent3="accent3" accent4="accent4" accent5="accent5" accent6="accent6" hlink="hlink" folHlink="folHlink"/>
  <p:notesStyle>
    <a:lvl1pPr marL="0" algn="l" defTabSz="2193859" rtl="0" eaLnBrk="1" latinLnBrk="0" hangingPunct="1">
      <a:defRPr sz="5800" kern="1200">
        <a:solidFill>
          <a:schemeClr val="tx1"/>
        </a:solidFill>
        <a:latin typeface="+mn-lt"/>
        <a:ea typeface="+mn-ea"/>
        <a:cs typeface="+mn-cs"/>
      </a:defRPr>
    </a:lvl1pPr>
    <a:lvl2pPr marL="2193859" algn="l" defTabSz="2193859" rtl="0" eaLnBrk="1" latinLnBrk="0" hangingPunct="1">
      <a:defRPr sz="5800" kern="1200">
        <a:solidFill>
          <a:schemeClr val="tx1"/>
        </a:solidFill>
        <a:latin typeface="+mn-lt"/>
        <a:ea typeface="+mn-ea"/>
        <a:cs typeface="+mn-cs"/>
      </a:defRPr>
    </a:lvl2pPr>
    <a:lvl3pPr marL="4387718" algn="l" defTabSz="2193859" rtl="0" eaLnBrk="1" latinLnBrk="0" hangingPunct="1">
      <a:defRPr sz="5800" kern="1200">
        <a:solidFill>
          <a:schemeClr val="tx1"/>
        </a:solidFill>
        <a:latin typeface="+mn-lt"/>
        <a:ea typeface="+mn-ea"/>
        <a:cs typeface="+mn-cs"/>
      </a:defRPr>
    </a:lvl3pPr>
    <a:lvl4pPr marL="6581578" algn="l" defTabSz="2193859" rtl="0" eaLnBrk="1" latinLnBrk="0" hangingPunct="1">
      <a:defRPr sz="5800" kern="1200">
        <a:solidFill>
          <a:schemeClr val="tx1"/>
        </a:solidFill>
        <a:latin typeface="+mn-lt"/>
        <a:ea typeface="+mn-ea"/>
        <a:cs typeface="+mn-cs"/>
      </a:defRPr>
    </a:lvl4pPr>
    <a:lvl5pPr marL="8775432" algn="l" defTabSz="2193859" rtl="0" eaLnBrk="1" latinLnBrk="0" hangingPunct="1">
      <a:defRPr sz="5800" kern="1200">
        <a:solidFill>
          <a:schemeClr val="tx1"/>
        </a:solidFill>
        <a:latin typeface="+mn-lt"/>
        <a:ea typeface="+mn-ea"/>
        <a:cs typeface="+mn-cs"/>
      </a:defRPr>
    </a:lvl5pPr>
    <a:lvl6pPr marL="10969286" algn="l" defTabSz="2193859" rtl="0" eaLnBrk="1" latinLnBrk="0" hangingPunct="1">
      <a:defRPr sz="5800" kern="1200">
        <a:solidFill>
          <a:schemeClr val="tx1"/>
        </a:solidFill>
        <a:latin typeface="+mn-lt"/>
        <a:ea typeface="+mn-ea"/>
        <a:cs typeface="+mn-cs"/>
      </a:defRPr>
    </a:lvl6pPr>
    <a:lvl7pPr marL="13163146" algn="l" defTabSz="2193859" rtl="0" eaLnBrk="1" latinLnBrk="0" hangingPunct="1">
      <a:defRPr sz="5800" kern="1200">
        <a:solidFill>
          <a:schemeClr val="tx1"/>
        </a:solidFill>
        <a:latin typeface="+mn-lt"/>
        <a:ea typeface="+mn-ea"/>
        <a:cs typeface="+mn-cs"/>
      </a:defRPr>
    </a:lvl7pPr>
    <a:lvl8pPr marL="15357005" algn="l" defTabSz="2193859" rtl="0" eaLnBrk="1" latinLnBrk="0" hangingPunct="1">
      <a:defRPr sz="5800" kern="1200">
        <a:solidFill>
          <a:schemeClr val="tx1"/>
        </a:solidFill>
        <a:latin typeface="+mn-lt"/>
        <a:ea typeface="+mn-ea"/>
        <a:cs typeface="+mn-cs"/>
      </a:defRPr>
    </a:lvl8pPr>
    <a:lvl9pPr marL="17550864" algn="l" defTabSz="2193859"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85800"/>
            <a:ext cx="5334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E3817-2020-794D-A006-D7DC5286B6C2}" type="slidenum">
              <a:rPr lang="en-US" smtClean="0"/>
              <a:t>1</a:t>
            </a:fld>
            <a:endParaRPr lang="en-US"/>
          </a:p>
        </p:txBody>
      </p:sp>
    </p:spTree>
    <p:extLst>
      <p:ext uri="{BB962C8B-B14F-4D97-AF65-F5344CB8AC3E}">
        <p14:creationId xmlns:p14="http://schemas.microsoft.com/office/powerpoint/2010/main" val="46618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226042"/>
            <a:ext cx="435254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18653760"/>
            <a:ext cx="35844480" cy="8412480"/>
          </a:xfrm>
        </p:spPr>
        <p:txBody>
          <a:bodyPr/>
          <a:lstStyle>
            <a:lvl1pPr marL="0" indent="0" algn="ctr">
              <a:buNone/>
              <a:defRPr>
                <a:solidFill>
                  <a:schemeClr val="tx1">
                    <a:tint val="75000"/>
                  </a:schemeClr>
                </a:solidFill>
              </a:defRPr>
            </a:lvl1pPr>
            <a:lvl2pPr marL="2194210" indent="0" algn="ctr">
              <a:buNone/>
              <a:defRPr>
                <a:solidFill>
                  <a:schemeClr val="tx1">
                    <a:tint val="75000"/>
                  </a:schemeClr>
                </a:solidFill>
              </a:defRPr>
            </a:lvl2pPr>
            <a:lvl3pPr marL="4388419" indent="0" algn="ctr">
              <a:buNone/>
              <a:defRPr>
                <a:solidFill>
                  <a:schemeClr val="tx1">
                    <a:tint val="75000"/>
                  </a:schemeClr>
                </a:solidFill>
              </a:defRPr>
            </a:lvl3pPr>
            <a:lvl4pPr marL="6582629" indent="0" algn="ctr">
              <a:buNone/>
              <a:defRPr>
                <a:solidFill>
                  <a:schemeClr val="tx1">
                    <a:tint val="75000"/>
                  </a:schemeClr>
                </a:solidFill>
              </a:defRPr>
            </a:lvl4pPr>
            <a:lvl5pPr marL="8776834" indent="0" algn="ctr">
              <a:buNone/>
              <a:defRPr>
                <a:solidFill>
                  <a:schemeClr val="tx1">
                    <a:tint val="75000"/>
                  </a:schemeClr>
                </a:solidFill>
              </a:defRPr>
            </a:lvl5pPr>
            <a:lvl6pPr marL="10971043" indent="0" algn="ctr">
              <a:buNone/>
              <a:defRPr>
                <a:solidFill>
                  <a:schemeClr val="tx1">
                    <a:tint val="75000"/>
                  </a:schemeClr>
                </a:solidFill>
              </a:defRPr>
            </a:lvl6pPr>
            <a:lvl7pPr marL="13165253" indent="0" algn="ctr">
              <a:buNone/>
              <a:defRPr>
                <a:solidFill>
                  <a:schemeClr val="tx1">
                    <a:tint val="75000"/>
                  </a:schemeClr>
                </a:solidFill>
              </a:defRPr>
            </a:lvl7pPr>
            <a:lvl8pPr marL="15359462" indent="0" algn="ctr">
              <a:buNone/>
              <a:defRPr>
                <a:solidFill>
                  <a:schemeClr val="tx1">
                    <a:tint val="75000"/>
                  </a:schemeClr>
                </a:solidFill>
              </a:defRPr>
            </a:lvl8pPr>
            <a:lvl9pPr marL="175536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867701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49A30-9DA1-FE4D-BB00-9931A70EE7C1}"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8421E-69BE-1D43-8D8C-2C3C0E088B42}" type="slidenum">
              <a:rPr lang="en-US" smtClean="0"/>
              <a:t>‹#›</a:t>
            </a:fld>
            <a:endParaRPr lang="en-US"/>
          </a:p>
        </p:txBody>
      </p:sp>
    </p:spTree>
    <p:extLst>
      <p:ext uri="{BB962C8B-B14F-4D97-AF65-F5344CB8AC3E}">
        <p14:creationId xmlns:p14="http://schemas.microsoft.com/office/powerpoint/2010/main" val="211309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318265"/>
            <a:ext cx="115214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318265"/>
            <a:ext cx="337108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49A30-9DA1-FE4D-BB00-9931A70EE7C1}"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8421E-69BE-1D43-8D8C-2C3C0E088B42}" type="slidenum">
              <a:rPr lang="en-US" smtClean="0"/>
              <a:t>‹#›</a:t>
            </a:fld>
            <a:endParaRPr lang="en-US"/>
          </a:p>
        </p:txBody>
      </p:sp>
    </p:spTree>
    <p:extLst>
      <p:ext uri="{BB962C8B-B14F-4D97-AF65-F5344CB8AC3E}">
        <p14:creationId xmlns:p14="http://schemas.microsoft.com/office/powerpoint/2010/main" val="61328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A49A30-9DA1-FE4D-BB00-9931A70EE7C1}" type="datetimeFigureOut">
              <a:rPr lang="en-US" smtClean="0"/>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98421E-69BE-1D43-8D8C-2C3C0E088B42}" type="slidenum">
              <a:rPr lang="en-US" smtClean="0"/>
              <a:t>‹#›</a:t>
            </a:fld>
            <a:endParaRPr lang="en-US"/>
          </a:p>
        </p:txBody>
      </p:sp>
    </p:spTree>
    <p:extLst>
      <p:ext uri="{BB962C8B-B14F-4D97-AF65-F5344CB8AC3E}">
        <p14:creationId xmlns:p14="http://schemas.microsoft.com/office/powerpoint/2010/main" val="3960535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21153122"/>
            <a:ext cx="4352544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4" y="13952231"/>
            <a:ext cx="43525440" cy="7200898"/>
          </a:xfrm>
        </p:spPr>
        <p:txBody>
          <a:bodyPr anchor="b"/>
          <a:lstStyle>
            <a:lvl1pPr marL="0" indent="0">
              <a:buNone/>
              <a:defRPr sz="9600">
                <a:solidFill>
                  <a:schemeClr val="tx1">
                    <a:tint val="75000"/>
                  </a:schemeClr>
                </a:solidFill>
              </a:defRPr>
            </a:lvl1pPr>
            <a:lvl2pPr marL="2194210" indent="0">
              <a:buNone/>
              <a:defRPr sz="8600">
                <a:solidFill>
                  <a:schemeClr val="tx1">
                    <a:tint val="75000"/>
                  </a:schemeClr>
                </a:solidFill>
              </a:defRPr>
            </a:lvl2pPr>
            <a:lvl3pPr marL="4388419" indent="0">
              <a:buNone/>
              <a:defRPr sz="7700">
                <a:solidFill>
                  <a:schemeClr val="tx1">
                    <a:tint val="75000"/>
                  </a:schemeClr>
                </a:solidFill>
              </a:defRPr>
            </a:lvl3pPr>
            <a:lvl4pPr marL="6582629" indent="0">
              <a:buNone/>
              <a:defRPr sz="6700">
                <a:solidFill>
                  <a:schemeClr val="tx1">
                    <a:tint val="75000"/>
                  </a:schemeClr>
                </a:solidFill>
              </a:defRPr>
            </a:lvl4pPr>
            <a:lvl5pPr marL="8776834" indent="0">
              <a:buNone/>
              <a:defRPr sz="6700">
                <a:solidFill>
                  <a:schemeClr val="tx1">
                    <a:tint val="75000"/>
                  </a:schemeClr>
                </a:solidFill>
              </a:defRPr>
            </a:lvl5pPr>
            <a:lvl6pPr marL="10971043" indent="0">
              <a:buNone/>
              <a:defRPr sz="6700">
                <a:solidFill>
                  <a:schemeClr val="tx1">
                    <a:tint val="75000"/>
                  </a:schemeClr>
                </a:solidFill>
              </a:defRPr>
            </a:lvl6pPr>
            <a:lvl7pPr marL="13165253" indent="0">
              <a:buNone/>
              <a:defRPr sz="6700">
                <a:solidFill>
                  <a:schemeClr val="tx1">
                    <a:tint val="75000"/>
                  </a:schemeClr>
                </a:solidFill>
              </a:defRPr>
            </a:lvl7pPr>
            <a:lvl8pPr marL="15359462" indent="0">
              <a:buNone/>
              <a:defRPr sz="6700">
                <a:solidFill>
                  <a:schemeClr val="tx1">
                    <a:tint val="75000"/>
                  </a:schemeClr>
                </a:solidFill>
              </a:defRPr>
            </a:lvl8pPr>
            <a:lvl9pPr marL="17553672"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6828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7680969"/>
            <a:ext cx="226161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7680969"/>
            <a:ext cx="2261616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A49A30-9DA1-FE4D-BB00-9931A70EE7C1}"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8421E-69BE-1D43-8D8C-2C3C0E088B42}" type="slidenum">
              <a:rPr lang="en-US" smtClean="0"/>
              <a:t>‹#›</a:t>
            </a:fld>
            <a:endParaRPr lang="en-US"/>
          </a:p>
        </p:txBody>
      </p:sp>
    </p:spTree>
    <p:extLst>
      <p:ext uri="{BB962C8B-B14F-4D97-AF65-F5344CB8AC3E}">
        <p14:creationId xmlns:p14="http://schemas.microsoft.com/office/powerpoint/2010/main" val="1138289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3" y="7368543"/>
            <a:ext cx="22625054"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560323" y="10439401"/>
            <a:ext cx="22625054"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8" y="7368543"/>
            <a:ext cx="22633940" cy="3070858"/>
          </a:xfrm>
        </p:spPr>
        <p:txBody>
          <a:bodyPr anchor="b"/>
          <a:lstStyle>
            <a:lvl1pPr marL="0" indent="0">
              <a:buNone/>
              <a:defRPr sz="11500" b="1"/>
            </a:lvl1pPr>
            <a:lvl2pPr marL="2194210" indent="0">
              <a:buNone/>
              <a:defRPr sz="9600" b="1"/>
            </a:lvl2pPr>
            <a:lvl3pPr marL="4388419" indent="0">
              <a:buNone/>
              <a:defRPr sz="8600" b="1"/>
            </a:lvl3pPr>
            <a:lvl4pPr marL="6582629" indent="0">
              <a:buNone/>
              <a:defRPr sz="7700" b="1"/>
            </a:lvl4pPr>
            <a:lvl5pPr marL="8776834" indent="0">
              <a:buNone/>
              <a:defRPr sz="7700" b="1"/>
            </a:lvl5pPr>
            <a:lvl6pPr marL="10971043" indent="0">
              <a:buNone/>
              <a:defRPr sz="7700" b="1"/>
            </a:lvl6pPr>
            <a:lvl7pPr marL="13165253" indent="0">
              <a:buNone/>
              <a:defRPr sz="7700" b="1"/>
            </a:lvl7pPr>
            <a:lvl8pPr marL="15359462" indent="0">
              <a:buNone/>
              <a:defRPr sz="7700" b="1"/>
            </a:lvl8pPr>
            <a:lvl9pPr marL="17553672"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6012148" y="10439401"/>
            <a:ext cx="2263394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A49A30-9DA1-FE4D-BB00-9931A70EE7C1}" type="datetimeFigureOut">
              <a:rPr lang="en-US" smtClean="0"/>
              <a:t>8/8/14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98421E-69BE-1D43-8D8C-2C3C0E088B42}" type="slidenum">
              <a:rPr lang="en-US" smtClean="0"/>
              <a:t>‹#›</a:t>
            </a:fld>
            <a:endParaRPr lang="en-US"/>
          </a:p>
        </p:txBody>
      </p:sp>
    </p:spTree>
    <p:extLst>
      <p:ext uri="{BB962C8B-B14F-4D97-AF65-F5344CB8AC3E}">
        <p14:creationId xmlns:p14="http://schemas.microsoft.com/office/powerpoint/2010/main" val="526798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A49A30-9DA1-FE4D-BB00-9931A70EE7C1}" type="datetimeFigureOut">
              <a:rPr lang="en-US" smtClean="0"/>
              <a:t>8/8/14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98421E-69BE-1D43-8D8C-2C3C0E088B42}" type="slidenum">
              <a:rPr lang="en-US" smtClean="0"/>
              <a:t>‹#›</a:t>
            </a:fld>
            <a:endParaRPr lang="en-US"/>
          </a:p>
        </p:txBody>
      </p:sp>
    </p:spTree>
    <p:extLst>
      <p:ext uri="{BB962C8B-B14F-4D97-AF65-F5344CB8AC3E}">
        <p14:creationId xmlns:p14="http://schemas.microsoft.com/office/powerpoint/2010/main" val="66552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A49A30-9DA1-FE4D-BB00-9931A70EE7C1}" type="datetimeFigureOut">
              <a:rPr lang="en-US" smtClean="0"/>
              <a:t>8/8/14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98421E-69BE-1D43-8D8C-2C3C0E088B42}" type="slidenum">
              <a:rPr lang="en-US" smtClean="0"/>
              <a:t>‹#›</a:t>
            </a:fld>
            <a:endParaRPr lang="en-US"/>
          </a:p>
        </p:txBody>
      </p:sp>
    </p:spTree>
    <p:extLst>
      <p:ext uri="{BB962C8B-B14F-4D97-AF65-F5344CB8AC3E}">
        <p14:creationId xmlns:p14="http://schemas.microsoft.com/office/powerpoint/2010/main" val="31292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30" y="1310640"/>
            <a:ext cx="16846554"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20020280" y="1310649"/>
            <a:ext cx="286258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30" y="6888489"/>
            <a:ext cx="16846554" cy="22517102"/>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49A30-9DA1-FE4D-BB00-9931A70EE7C1}"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578039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4" y="23042881"/>
            <a:ext cx="3072384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10036814" y="2941320"/>
            <a:ext cx="30723840" cy="19751040"/>
          </a:xfrm>
        </p:spPr>
        <p:txBody>
          <a:bodyPr/>
          <a:lstStyle>
            <a:lvl1pPr marL="0" indent="0">
              <a:buNone/>
              <a:defRPr sz="15400"/>
            </a:lvl1pPr>
            <a:lvl2pPr marL="2194210" indent="0">
              <a:buNone/>
              <a:defRPr sz="13400"/>
            </a:lvl2pPr>
            <a:lvl3pPr marL="4388419" indent="0">
              <a:buNone/>
              <a:defRPr sz="11500"/>
            </a:lvl3pPr>
            <a:lvl4pPr marL="6582629" indent="0">
              <a:buNone/>
              <a:defRPr sz="9600"/>
            </a:lvl4pPr>
            <a:lvl5pPr marL="8776834" indent="0">
              <a:buNone/>
              <a:defRPr sz="9600"/>
            </a:lvl5pPr>
            <a:lvl6pPr marL="10971043" indent="0">
              <a:buNone/>
              <a:defRPr sz="9600"/>
            </a:lvl6pPr>
            <a:lvl7pPr marL="13165253" indent="0">
              <a:buNone/>
              <a:defRPr sz="9600"/>
            </a:lvl7pPr>
            <a:lvl8pPr marL="15359462" indent="0">
              <a:buNone/>
              <a:defRPr sz="9600"/>
            </a:lvl8pPr>
            <a:lvl9pPr marL="17553672" indent="0">
              <a:buNone/>
              <a:defRPr sz="9600"/>
            </a:lvl9pPr>
          </a:lstStyle>
          <a:p>
            <a:endParaRPr lang="en-US"/>
          </a:p>
        </p:txBody>
      </p:sp>
      <p:sp>
        <p:nvSpPr>
          <p:cNvPr id="4" name="Text Placeholder 3"/>
          <p:cNvSpPr>
            <a:spLocks noGrp="1"/>
          </p:cNvSpPr>
          <p:nvPr>
            <p:ph type="body" sz="half" idx="2"/>
          </p:nvPr>
        </p:nvSpPr>
        <p:spPr>
          <a:xfrm>
            <a:off x="10036814" y="25763223"/>
            <a:ext cx="30723840" cy="3863338"/>
          </a:xfrm>
        </p:spPr>
        <p:txBody>
          <a:bodyPr/>
          <a:lstStyle>
            <a:lvl1pPr marL="0" indent="0">
              <a:buNone/>
              <a:defRPr sz="6700"/>
            </a:lvl1pPr>
            <a:lvl2pPr marL="2194210" indent="0">
              <a:buNone/>
              <a:defRPr sz="5800"/>
            </a:lvl2pPr>
            <a:lvl3pPr marL="4388419" indent="0">
              <a:buNone/>
              <a:defRPr sz="4800"/>
            </a:lvl3pPr>
            <a:lvl4pPr marL="6582629" indent="0">
              <a:buNone/>
              <a:defRPr sz="4300"/>
            </a:lvl4pPr>
            <a:lvl5pPr marL="8776834" indent="0">
              <a:buNone/>
              <a:defRPr sz="4300"/>
            </a:lvl5pPr>
            <a:lvl6pPr marL="10971043" indent="0">
              <a:buNone/>
              <a:defRPr sz="4300"/>
            </a:lvl6pPr>
            <a:lvl7pPr marL="13165253" indent="0">
              <a:buNone/>
              <a:defRPr sz="4300"/>
            </a:lvl7pPr>
            <a:lvl8pPr marL="15359462" indent="0">
              <a:buNone/>
              <a:defRPr sz="4300"/>
            </a:lvl8pPr>
            <a:lvl9pPr marL="17553672"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A49A30-9DA1-FE4D-BB00-9931A70EE7C1}" type="datetimeFigureOut">
              <a:rPr lang="en-US" smtClean="0"/>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98421E-69BE-1D43-8D8C-2C3C0E088B42}" type="slidenum">
              <a:rPr lang="en-US" smtClean="0"/>
              <a:t>‹#›</a:t>
            </a:fld>
            <a:endParaRPr lang="en-US"/>
          </a:p>
        </p:txBody>
      </p:sp>
    </p:spTree>
    <p:extLst>
      <p:ext uri="{BB962C8B-B14F-4D97-AF65-F5344CB8AC3E}">
        <p14:creationId xmlns:p14="http://schemas.microsoft.com/office/powerpoint/2010/main" val="33272707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318262"/>
            <a:ext cx="46085760" cy="5486400"/>
          </a:xfrm>
          <a:prstGeom prst="rect">
            <a:avLst/>
          </a:prstGeom>
        </p:spPr>
        <p:txBody>
          <a:bodyPr vert="horz" lIns="438840" tIns="219422" rIns="438840" bIns="21942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7680969"/>
            <a:ext cx="46085760" cy="21724622"/>
          </a:xfrm>
          <a:prstGeom prst="rect">
            <a:avLst/>
          </a:prstGeom>
        </p:spPr>
        <p:txBody>
          <a:bodyPr vert="horz" lIns="438840" tIns="219422" rIns="438840" bIns="219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0510482"/>
            <a:ext cx="11948160" cy="1752600"/>
          </a:xfrm>
          <a:prstGeom prst="rect">
            <a:avLst/>
          </a:prstGeom>
        </p:spPr>
        <p:txBody>
          <a:bodyPr vert="horz" lIns="438840" tIns="219422" rIns="438840" bIns="219422" rtlCol="0" anchor="ctr"/>
          <a:lstStyle>
            <a:lvl1pPr algn="l">
              <a:defRPr sz="5800">
                <a:solidFill>
                  <a:schemeClr val="tx1">
                    <a:tint val="75000"/>
                  </a:schemeClr>
                </a:solidFill>
              </a:defRPr>
            </a:lvl1pPr>
          </a:lstStyle>
          <a:p>
            <a:fld id="{7BA49A30-9DA1-FE4D-BB00-9931A70EE7C1}" type="datetimeFigureOut">
              <a:rPr lang="en-US" smtClean="0"/>
              <a:t>8/8/14</a:t>
            </a:fld>
            <a:endParaRPr lang="en-US"/>
          </a:p>
        </p:txBody>
      </p:sp>
      <p:sp>
        <p:nvSpPr>
          <p:cNvPr id="5" name="Footer Placeholder 4"/>
          <p:cNvSpPr>
            <a:spLocks noGrp="1"/>
          </p:cNvSpPr>
          <p:nvPr>
            <p:ph type="ftr" sz="quarter" idx="3"/>
          </p:nvPr>
        </p:nvSpPr>
        <p:spPr>
          <a:xfrm>
            <a:off x="17495520" y="30510482"/>
            <a:ext cx="16215360" cy="1752600"/>
          </a:xfrm>
          <a:prstGeom prst="rect">
            <a:avLst/>
          </a:prstGeom>
        </p:spPr>
        <p:txBody>
          <a:bodyPr vert="horz" lIns="438840" tIns="219422" rIns="438840" bIns="219422"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0510482"/>
            <a:ext cx="11948160" cy="1752600"/>
          </a:xfrm>
          <a:prstGeom prst="rect">
            <a:avLst/>
          </a:prstGeom>
        </p:spPr>
        <p:txBody>
          <a:bodyPr vert="horz" lIns="438840" tIns="219422" rIns="438840" bIns="219422" rtlCol="0" anchor="ctr"/>
          <a:lstStyle>
            <a:lvl1pPr algn="r">
              <a:defRPr sz="5800">
                <a:solidFill>
                  <a:schemeClr val="tx1">
                    <a:tint val="75000"/>
                  </a:schemeClr>
                </a:solidFill>
              </a:defRPr>
            </a:lvl1pPr>
          </a:lstStyle>
          <a:p>
            <a:fld id="{ED98421E-69BE-1D43-8D8C-2C3C0E088B42}" type="slidenum">
              <a:rPr lang="en-US" smtClean="0"/>
              <a:t>‹#›</a:t>
            </a:fld>
            <a:endParaRPr lang="en-US"/>
          </a:p>
        </p:txBody>
      </p:sp>
    </p:spTree>
    <p:extLst>
      <p:ext uri="{BB962C8B-B14F-4D97-AF65-F5344CB8AC3E}">
        <p14:creationId xmlns:p14="http://schemas.microsoft.com/office/powerpoint/2010/main" val="15489516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2194210" rtl="0" eaLnBrk="1" latinLnBrk="0" hangingPunct="1">
        <a:spcBef>
          <a:spcPct val="0"/>
        </a:spcBef>
        <a:buNone/>
        <a:defRPr sz="21100" kern="1200">
          <a:solidFill>
            <a:schemeClr val="tx1"/>
          </a:solidFill>
          <a:latin typeface="+mj-lt"/>
          <a:ea typeface="+mj-ea"/>
          <a:cs typeface="+mj-cs"/>
        </a:defRPr>
      </a:lvl1pPr>
    </p:titleStyle>
    <p:bodyStyle>
      <a:lvl1pPr marL="1645656" indent="-1645656" algn="l" defTabSz="2194210" rtl="0" eaLnBrk="1" latinLnBrk="0" hangingPunct="1">
        <a:spcBef>
          <a:spcPct val="20000"/>
        </a:spcBef>
        <a:buFont typeface="Arial"/>
        <a:buChar char="•"/>
        <a:defRPr sz="15400" kern="1200">
          <a:solidFill>
            <a:schemeClr val="tx1"/>
          </a:solidFill>
          <a:latin typeface="+mn-lt"/>
          <a:ea typeface="+mn-ea"/>
          <a:cs typeface="+mn-cs"/>
        </a:defRPr>
      </a:lvl1pPr>
      <a:lvl2pPr marL="3565589" indent="-1371379" algn="l" defTabSz="2194210" rtl="0" eaLnBrk="1" latinLnBrk="0" hangingPunct="1">
        <a:spcBef>
          <a:spcPct val="20000"/>
        </a:spcBef>
        <a:buFont typeface="Arial"/>
        <a:buChar char="–"/>
        <a:defRPr sz="13400" kern="1200">
          <a:solidFill>
            <a:schemeClr val="tx1"/>
          </a:solidFill>
          <a:latin typeface="+mn-lt"/>
          <a:ea typeface="+mn-ea"/>
          <a:cs typeface="+mn-cs"/>
        </a:defRPr>
      </a:lvl2pPr>
      <a:lvl3pPr marL="5485522" indent="-1097102" algn="l" defTabSz="2194210" rtl="0" eaLnBrk="1" latinLnBrk="0" hangingPunct="1">
        <a:spcBef>
          <a:spcPct val="20000"/>
        </a:spcBef>
        <a:buFont typeface="Arial"/>
        <a:buChar char="•"/>
        <a:defRPr sz="11500" kern="1200">
          <a:solidFill>
            <a:schemeClr val="tx1"/>
          </a:solidFill>
          <a:latin typeface="+mn-lt"/>
          <a:ea typeface="+mn-ea"/>
          <a:cs typeface="+mn-cs"/>
        </a:defRPr>
      </a:lvl3pPr>
      <a:lvl4pPr marL="7679731" indent="-1097102" algn="l" defTabSz="2194210" rtl="0" eaLnBrk="1" latinLnBrk="0" hangingPunct="1">
        <a:spcBef>
          <a:spcPct val="20000"/>
        </a:spcBef>
        <a:buFont typeface="Arial"/>
        <a:buChar char="–"/>
        <a:defRPr sz="9600" kern="1200">
          <a:solidFill>
            <a:schemeClr val="tx1"/>
          </a:solidFill>
          <a:latin typeface="+mn-lt"/>
          <a:ea typeface="+mn-ea"/>
          <a:cs typeface="+mn-cs"/>
        </a:defRPr>
      </a:lvl4pPr>
      <a:lvl5pPr marL="9873941" indent="-1097102" algn="l" defTabSz="2194210" rtl="0" eaLnBrk="1" latinLnBrk="0" hangingPunct="1">
        <a:spcBef>
          <a:spcPct val="20000"/>
        </a:spcBef>
        <a:buFont typeface="Arial"/>
        <a:buChar char="»"/>
        <a:defRPr sz="9600" kern="1200">
          <a:solidFill>
            <a:schemeClr val="tx1"/>
          </a:solidFill>
          <a:latin typeface="+mn-lt"/>
          <a:ea typeface="+mn-ea"/>
          <a:cs typeface="+mn-cs"/>
        </a:defRPr>
      </a:lvl5pPr>
      <a:lvl6pPr marL="12068150" indent="-1097102" algn="l" defTabSz="2194210" rtl="0" eaLnBrk="1" latinLnBrk="0" hangingPunct="1">
        <a:spcBef>
          <a:spcPct val="20000"/>
        </a:spcBef>
        <a:buFont typeface="Arial"/>
        <a:buChar char="•"/>
        <a:defRPr sz="9600" kern="1200">
          <a:solidFill>
            <a:schemeClr val="tx1"/>
          </a:solidFill>
          <a:latin typeface="+mn-lt"/>
          <a:ea typeface="+mn-ea"/>
          <a:cs typeface="+mn-cs"/>
        </a:defRPr>
      </a:lvl6pPr>
      <a:lvl7pPr marL="14262360" indent="-1097102" algn="l" defTabSz="2194210" rtl="0" eaLnBrk="1" latinLnBrk="0" hangingPunct="1">
        <a:spcBef>
          <a:spcPct val="20000"/>
        </a:spcBef>
        <a:buFont typeface="Arial"/>
        <a:buChar char="•"/>
        <a:defRPr sz="9600" kern="1200">
          <a:solidFill>
            <a:schemeClr val="tx1"/>
          </a:solidFill>
          <a:latin typeface="+mn-lt"/>
          <a:ea typeface="+mn-ea"/>
          <a:cs typeface="+mn-cs"/>
        </a:defRPr>
      </a:lvl7pPr>
      <a:lvl8pPr marL="16456565" indent="-1097102" algn="l" defTabSz="2194210" rtl="0" eaLnBrk="1" latinLnBrk="0" hangingPunct="1">
        <a:spcBef>
          <a:spcPct val="20000"/>
        </a:spcBef>
        <a:buFont typeface="Arial"/>
        <a:buChar char="•"/>
        <a:defRPr sz="9600" kern="1200">
          <a:solidFill>
            <a:schemeClr val="tx1"/>
          </a:solidFill>
          <a:latin typeface="+mn-lt"/>
          <a:ea typeface="+mn-ea"/>
          <a:cs typeface="+mn-cs"/>
        </a:defRPr>
      </a:lvl8pPr>
      <a:lvl9pPr marL="18650774" indent="-1097102" algn="l" defTabSz="219421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210" rtl="0" eaLnBrk="1" latinLnBrk="0" hangingPunct="1">
        <a:defRPr sz="8600" kern="1200">
          <a:solidFill>
            <a:schemeClr val="tx1"/>
          </a:solidFill>
          <a:latin typeface="+mn-lt"/>
          <a:ea typeface="+mn-ea"/>
          <a:cs typeface="+mn-cs"/>
        </a:defRPr>
      </a:lvl1pPr>
      <a:lvl2pPr marL="2194210" algn="l" defTabSz="2194210" rtl="0" eaLnBrk="1" latinLnBrk="0" hangingPunct="1">
        <a:defRPr sz="8600" kern="1200">
          <a:solidFill>
            <a:schemeClr val="tx1"/>
          </a:solidFill>
          <a:latin typeface="+mn-lt"/>
          <a:ea typeface="+mn-ea"/>
          <a:cs typeface="+mn-cs"/>
        </a:defRPr>
      </a:lvl2pPr>
      <a:lvl3pPr marL="4388419" algn="l" defTabSz="2194210" rtl="0" eaLnBrk="1" latinLnBrk="0" hangingPunct="1">
        <a:defRPr sz="8600" kern="1200">
          <a:solidFill>
            <a:schemeClr val="tx1"/>
          </a:solidFill>
          <a:latin typeface="+mn-lt"/>
          <a:ea typeface="+mn-ea"/>
          <a:cs typeface="+mn-cs"/>
        </a:defRPr>
      </a:lvl3pPr>
      <a:lvl4pPr marL="6582629" algn="l" defTabSz="2194210" rtl="0" eaLnBrk="1" latinLnBrk="0" hangingPunct="1">
        <a:defRPr sz="8600" kern="1200">
          <a:solidFill>
            <a:schemeClr val="tx1"/>
          </a:solidFill>
          <a:latin typeface="+mn-lt"/>
          <a:ea typeface="+mn-ea"/>
          <a:cs typeface="+mn-cs"/>
        </a:defRPr>
      </a:lvl4pPr>
      <a:lvl5pPr marL="8776834" algn="l" defTabSz="2194210" rtl="0" eaLnBrk="1" latinLnBrk="0" hangingPunct="1">
        <a:defRPr sz="8600" kern="1200">
          <a:solidFill>
            <a:schemeClr val="tx1"/>
          </a:solidFill>
          <a:latin typeface="+mn-lt"/>
          <a:ea typeface="+mn-ea"/>
          <a:cs typeface="+mn-cs"/>
        </a:defRPr>
      </a:lvl5pPr>
      <a:lvl6pPr marL="10971043" algn="l" defTabSz="2194210" rtl="0" eaLnBrk="1" latinLnBrk="0" hangingPunct="1">
        <a:defRPr sz="8600" kern="1200">
          <a:solidFill>
            <a:schemeClr val="tx1"/>
          </a:solidFill>
          <a:latin typeface="+mn-lt"/>
          <a:ea typeface="+mn-ea"/>
          <a:cs typeface="+mn-cs"/>
        </a:defRPr>
      </a:lvl6pPr>
      <a:lvl7pPr marL="13165253" algn="l" defTabSz="2194210" rtl="0" eaLnBrk="1" latinLnBrk="0" hangingPunct="1">
        <a:defRPr sz="8600" kern="1200">
          <a:solidFill>
            <a:schemeClr val="tx1"/>
          </a:solidFill>
          <a:latin typeface="+mn-lt"/>
          <a:ea typeface="+mn-ea"/>
          <a:cs typeface="+mn-cs"/>
        </a:defRPr>
      </a:lvl7pPr>
      <a:lvl8pPr marL="15359462" algn="l" defTabSz="2194210" rtl="0" eaLnBrk="1" latinLnBrk="0" hangingPunct="1">
        <a:defRPr sz="8600" kern="1200">
          <a:solidFill>
            <a:schemeClr val="tx1"/>
          </a:solidFill>
          <a:latin typeface="+mn-lt"/>
          <a:ea typeface="+mn-ea"/>
          <a:cs typeface="+mn-cs"/>
        </a:defRPr>
      </a:lvl8pPr>
      <a:lvl9pPr marL="17553672" algn="l" defTabSz="219421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5.png"/><Relationship Id="rId21" Type="http://schemas.openxmlformats.org/officeDocument/2006/relationships/image" Target="../media/image16.png"/><Relationship Id="rId22" Type="http://schemas.openxmlformats.org/officeDocument/2006/relationships/image" Target="../media/image17.png"/><Relationship Id="rId23" Type="http://schemas.openxmlformats.org/officeDocument/2006/relationships/image" Target="../media/image18.gif"/><Relationship Id="rId24" Type="http://schemas.openxmlformats.org/officeDocument/2006/relationships/image" Target="../media/image19.png"/><Relationship Id="rId25" Type="http://schemas.openxmlformats.org/officeDocument/2006/relationships/image" Target="../media/image20.jpg"/><Relationship Id="rId26" Type="http://schemas.openxmlformats.org/officeDocument/2006/relationships/image" Target="../media/image21.png"/><Relationship Id="rId27" Type="http://schemas.openxmlformats.org/officeDocument/2006/relationships/image" Target="../media/image22.png"/><Relationship Id="rId28" Type="http://schemas.openxmlformats.org/officeDocument/2006/relationships/image" Target="../media/image23.png"/><Relationship Id="rId29"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hyperlink" Target="mailto:erinrobinson@esipfed.org" TargetMode="External"/><Relationship Id="rId30" Type="http://schemas.openxmlformats.org/officeDocument/2006/relationships/image" Target="../media/image25.png"/><Relationship Id="rId31" Type="http://schemas.openxmlformats.org/officeDocument/2006/relationships/image" Target="../media/image26.png"/><Relationship Id="rId32" Type="http://schemas.openxmlformats.org/officeDocument/2006/relationships/image" Target="../media/image27.png"/><Relationship Id="rId9" Type="http://schemas.openxmlformats.org/officeDocument/2006/relationships/image" Target="../media/image4.png"/><Relationship Id="rId6" Type="http://schemas.openxmlformats.org/officeDocument/2006/relationships/hyperlink" Target="mailto:carolbmeyer@esipfed.org" TargetMode="External"/><Relationship Id="rId7" Type="http://schemas.openxmlformats.org/officeDocument/2006/relationships/hyperlink" Target="mailto:Kbene@unm.edu" TargetMode="External"/><Relationship Id="rId8" Type="http://schemas.openxmlformats.org/officeDocument/2006/relationships/image" Target="../media/image3.png"/><Relationship Id="rId33" Type="http://schemas.openxmlformats.org/officeDocument/2006/relationships/image" Target="../media/image28.png"/><Relationship Id="rId34" Type="http://schemas.openxmlformats.org/officeDocument/2006/relationships/image" Target="../media/image29.png"/><Relationship Id="rId10" Type="http://schemas.openxmlformats.org/officeDocument/2006/relationships/image" Target="../media/image5.png"/><Relationship Id="rId11" Type="http://schemas.openxmlformats.org/officeDocument/2006/relationships/image" Target="../media/image6.png"/><Relationship Id="rId12" Type="http://schemas.openxmlformats.org/officeDocument/2006/relationships/image" Target="../media/image7.png"/><Relationship Id="rId13" Type="http://schemas.openxmlformats.org/officeDocument/2006/relationships/image" Target="../media/image8.png"/><Relationship Id="rId14" Type="http://schemas.openxmlformats.org/officeDocument/2006/relationships/image" Target="../media/image9.jpg"/><Relationship Id="rId15" Type="http://schemas.openxmlformats.org/officeDocument/2006/relationships/image" Target="../media/image10.jpg"/><Relationship Id="rId16" Type="http://schemas.openxmlformats.org/officeDocument/2006/relationships/image" Target="../media/image11.jpg"/><Relationship Id="rId17" Type="http://schemas.openxmlformats.org/officeDocument/2006/relationships/image" Target="../media/image12.png"/><Relationship Id="rId18" Type="http://schemas.openxmlformats.org/officeDocument/2006/relationships/image" Target="../media/image13.png"/><Relationship Id="rId1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Picture 243" descr="Screen Shot 2013-09-10 at 4.17.17 PM.png"/>
          <p:cNvPicPr>
            <a:picLocks noChangeAspect="1"/>
          </p:cNvPicPr>
          <p:nvPr/>
        </p:nvPicPr>
        <p:blipFill rotWithShape="1">
          <a:blip r:embed="rId3">
            <a:extLst>
              <a:ext uri="{28A0092B-C50C-407E-A947-70E740481C1C}">
                <a14:useLocalDpi xmlns:a14="http://schemas.microsoft.com/office/drawing/2010/main" val="0"/>
              </a:ext>
            </a:extLst>
          </a:blip>
          <a:srcRect l="2354" t="-4359" r="7479" b="-4189"/>
          <a:stretch/>
        </p:blipFill>
        <p:spPr>
          <a:xfrm>
            <a:off x="11487973" y="4038600"/>
            <a:ext cx="25075558" cy="16647340"/>
          </a:xfrm>
          <a:prstGeom prst="ellipse">
            <a:avLst/>
          </a:prstGeom>
        </p:spPr>
      </p:pic>
      <p:pic>
        <p:nvPicPr>
          <p:cNvPr id="129" name="Picture 128" descr="ESIP-logo-15YEARS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224" y="404849"/>
            <a:ext cx="5791517" cy="3035233"/>
          </a:xfrm>
          <a:prstGeom prst="rect">
            <a:avLst/>
          </a:prstGeom>
        </p:spPr>
      </p:pic>
      <p:sp>
        <p:nvSpPr>
          <p:cNvPr id="2" name="Title 1"/>
          <p:cNvSpPr>
            <a:spLocks noGrp="1"/>
          </p:cNvSpPr>
          <p:nvPr>
            <p:ph type="ctrTitle"/>
          </p:nvPr>
        </p:nvSpPr>
        <p:spPr>
          <a:xfrm>
            <a:off x="788024" y="430249"/>
            <a:ext cx="49410743" cy="3076508"/>
          </a:xfrm>
        </p:spPr>
        <p:txBody>
          <a:bodyPr>
            <a:normAutofit/>
          </a:bodyPr>
          <a:lstStyle/>
          <a:p>
            <a:r>
              <a:rPr lang="en-US" sz="6000" b="1" dirty="0" smtClean="0">
                <a:solidFill>
                  <a:srgbClr val="696969"/>
                </a:solidFill>
                <a:latin typeface="Tahoma"/>
                <a:cs typeface="Tahoma"/>
              </a:rPr>
              <a:t>Federation</a:t>
            </a:r>
            <a:r>
              <a:rPr lang="en-US" sz="6000" b="1" dirty="0">
                <a:solidFill>
                  <a:srgbClr val="696969"/>
                </a:solidFill>
                <a:latin typeface="Tahoma"/>
                <a:cs typeface="Tahoma"/>
              </a:rPr>
              <a:t>: </a:t>
            </a:r>
            <a:r>
              <a:rPr lang="en-US" sz="6000" dirty="0" smtClean="0">
                <a:solidFill>
                  <a:srgbClr val="696969"/>
                </a:solidFill>
                <a:latin typeface="Tahoma"/>
                <a:cs typeface="Tahoma"/>
              </a:rPr>
              <a:t>A </a:t>
            </a:r>
            <a:r>
              <a:rPr lang="en-US" sz="6000" dirty="0">
                <a:solidFill>
                  <a:srgbClr val="696969"/>
                </a:solidFill>
                <a:latin typeface="Tahoma"/>
                <a:cs typeface="Tahoma"/>
              </a:rPr>
              <a:t>Case Study on Enabling Collaboration Infrastructure to Support Earth Science Informatics Communities</a:t>
            </a:r>
            <a:br>
              <a:rPr lang="en-US" sz="6000" dirty="0">
                <a:solidFill>
                  <a:srgbClr val="696969"/>
                </a:solidFill>
                <a:latin typeface="Tahoma"/>
                <a:cs typeface="Tahoma"/>
              </a:rPr>
            </a:br>
            <a:r>
              <a:rPr lang="en-US" sz="3200" dirty="0" smtClean="0">
                <a:solidFill>
                  <a:srgbClr val="696969"/>
                </a:solidFill>
                <a:latin typeface="Tahoma"/>
                <a:cs typeface="Tahoma"/>
              </a:rPr>
              <a:t>Erin </a:t>
            </a:r>
            <a:r>
              <a:rPr lang="en-US" sz="3200" dirty="0">
                <a:solidFill>
                  <a:srgbClr val="696969"/>
                </a:solidFill>
                <a:latin typeface="Tahoma"/>
                <a:cs typeface="Tahoma"/>
              </a:rPr>
              <a:t>Robinson</a:t>
            </a:r>
            <a:r>
              <a:rPr lang="en-US" sz="3200" dirty="0" smtClean="0">
                <a:solidFill>
                  <a:srgbClr val="696969"/>
                </a:solidFill>
                <a:latin typeface="Tahoma"/>
                <a:cs typeface="Tahoma"/>
              </a:rPr>
              <a:t>, FES, </a:t>
            </a:r>
            <a:r>
              <a:rPr lang="en-US" sz="3200" dirty="0" smtClean="0">
                <a:solidFill>
                  <a:srgbClr val="696969"/>
                </a:solidFill>
                <a:latin typeface="Tahoma"/>
                <a:cs typeface="Tahoma"/>
                <a:hlinkClick r:id="rId5"/>
              </a:rPr>
              <a:t>erinrobinson@esipfed.org</a:t>
            </a:r>
            <a:r>
              <a:rPr lang="en-US" sz="3200" dirty="0">
                <a:solidFill>
                  <a:srgbClr val="696969"/>
                </a:solidFill>
                <a:latin typeface="Tahoma"/>
                <a:cs typeface="Tahoma"/>
              </a:rPr>
              <a:t>,</a:t>
            </a:r>
            <a:r>
              <a:rPr lang="en-US" sz="3200" dirty="0" smtClean="0">
                <a:solidFill>
                  <a:srgbClr val="696969"/>
                </a:solidFill>
                <a:latin typeface="Tahoma"/>
                <a:cs typeface="Tahoma"/>
              </a:rPr>
              <a:t> </a:t>
            </a:r>
            <a:r>
              <a:rPr lang="en-US" sz="3200" dirty="0">
                <a:solidFill>
                  <a:srgbClr val="696969"/>
                </a:solidFill>
                <a:latin typeface="Tahoma"/>
                <a:cs typeface="Tahoma"/>
              </a:rPr>
              <a:t>Carol B. </a:t>
            </a:r>
            <a:r>
              <a:rPr lang="en-US" sz="3200" dirty="0" smtClean="0">
                <a:solidFill>
                  <a:srgbClr val="696969"/>
                </a:solidFill>
                <a:latin typeface="Tahoma"/>
                <a:cs typeface="Tahoma"/>
              </a:rPr>
              <a:t>Meyer, FES, </a:t>
            </a:r>
            <a:r>
              <a:rPr lang="en-US" sz="3200" dirty="0" smtClean="0">
                <a:solidFill>
                  <a:srgbClr val="696969"/>
                </a:solidFill>
                <a:latin typeface="Tahoma"/>
                <a:cs typeface="Tahoma"/>
                <a:hlinkClick r:id="rId6"/>
              </a:rPr>
              <a:t>carolbmeyer@esipfed.org</a:t>
            </a:r>
            <a:r>
              <a:rPr lang="en-US" sz="3200" dirty="0" smtClean="0">
                <a:solidFill>
                  <a:srgbClr val="696969"/>
                </a:solidFill>
                <a:latin typeface="Tahoma"/>
                <a:cs typeface="Tahoma"/>
              </a:rPr>
              <a:t>, </a:t>
            </a:r>
            <a:r>
              <a:rPr lang="en-US" sz="3200" dirty="0">
                <a:solidFill>
                  <a:srgbClr val="696969"/>
                </a:solidFill>
                <a:latin typeface="Tahoma"/>
                <a:cs typeface="Tahoma"/>
              </a:rPr>
              <a:t>Karl Benedict, UNM, </a:t>
            </a:r>
            <a:r>
              <a:rPr lang="en-US" sz="3200" dirty="0">
                <a:solidFill>
                  <a:srgbClr val="696969"/>
                </a:solidFill>
                <a:latin typeface="Tahoma"/>
                <a:cs typeface="Tahoma"/>
                <a:hlinkClick r:id="rId7"/>
              </a:rPr>
              <a:t>Kbene@unm.edu</a:t>
            </a:r>
            <a:r>
              <a:rPr lang="en-US" sz="3200" dirty="0">
                <a:solidFill>
                  <a:srgbClr val="696969"/>
                </a:solidFill>
                <a:latin typeface="Tahoma"/>
                <a:cs typeface="Tahoma"/>
              </a:rPr>
              <a:t> </a:t>
            </a:r>
            <a:r>
              <a:rPr lang="en-US" sz="3200" dirty="0" smtClean="0">
                <a:solidFill>
                  <a:srgbClr val="696969"/>
                </a:solidFill>
                <a:latin typeface="Tahoma"/>
                <a:cs typeface="Tahoma"/>
              </a:rPr>
              <a:t>  </a:t>
            </a:r>
            <a:r>
              <a:rPr lang="en-US" sz="3200" dirty="0">
                <a:solidFill>
                  <a:srgbClr val="696969"/>
                </a:solidFill>
                <a:latin typeface="Tahoma"/>
                <a:cs typeface="Tahoma"/>
              </a:rPr>
              <a:t>(IN23B-</a:t>
            </a:r>
            <a:r>
              <a:rPr lang="en-US" sz="3200" dirty="0" smtClean="0">
                <a:solidFill>
                  <a:srgbClr val="696969"/>
                </a:solidFill>
                <a:latin typeface="Tahoma"/>
                <a:cs typeface="Tahoma"/>
              </a:rPr>
              <a:t>1430)</a:t>
            </a:r>
            <a:endParaRPr lang="en-US" sz="3200" dirty="0">
              <a:solidFill>
                <a:srgbClr val="696969"/>
              </a:solidFill>
              <a:latin typeface="Tahoma"/>
              <a:cs typeface="Tahoma"/>
            </a:endParaRPr>
          </a:p>
        </p:txBody>
      </p:sp>
      <p:sp>
        <p:nvSpPr>
          <p:cNvPr id="3" name="Subtitle 2"/>
          <p:cNvSpPr>
            <a:spLocks noGrp="1"/>
          </p:cNvSpPr>
          <p:nvPr>
            <p:ph type="subTitle" idx="1"/>
          </p:nvPr>
        </p:nvSpPr>
        <p:spPr>
          <a:xfrm>
            <a:off x="864224" y="3778065"/>
            <a:ext cx="49410743" cy="2438400"/>
          </a:xfrm>
          <a:ln w="38100" cmpd="sng">
            <a:solidFill>
              <a:schemeClr val="bg1">
                <a:lumMod val="65000"/>
              </a:schemeClr>
            </a:solidFill>
          </a:ln>
        </p:spPr>
        <p:txBody>
          <a:bodyPr tIns="228600" bIns="228600">
            <a:noAutofit/>
          </a:bodyPr>
          <a:lstStyle/>
          <a:p>
            <a:pPr algn="just"/>
            <a:r>
              <a:rPr lang="en-US" sz="3200" b="1" dirty="0" smtClean="0">
                <a:solidFill>
                  <a:srgbClr val="696969"/>
                </a:solidFill>
                <a:latin typeface="Tahoma"/>
                <a:cs typeface="Tahoma"/>
              </a:rPr>
              <a:t>Abstract:</a:t>
            </a:r>
            <a:r>
              <a:rPr lang="en-US" sz="3200" dirty="0" smtClean="0">
                <a:solidFill>
                  <a:srgbClr val="696969"/>
                </a:solidFill>
                <a:latin typeface="Tahoma"/>
                <a:cs typeface="Tahoma"/>
              </a:rPr>
              <a:t> </a:t>
            </a:r>
            <a:r>
              <a:rPr lang="en-US" sz="3200" dirty="0" smtClean="0">
                <a:latin typeface="Tahoma"/>
                <a:cs typeface="Tahoma"/>
              </a:rPr>
              <a:t>A </a:t>
            </a:r>
            <a:r>
              <a:rPr lang="en-US" sz="3200" dirty="0">
                <a:latin typeface="Tahoma"/>
                <a:cs typeface="Tahoma"/>
              </a:rPr>
              <a:t>critical part of effective Earth science data and information system interoperability involves collaboration across geographically and temporally distributed communities. </a:t>
            </a:r>
            <a:r>
              <a:rPr lang="en-US" sz="3200" dirty="0" smtClean="0">
                <a:latin typeface="Tahoma"/>
                <a:cs typeface="Tahoma"/>
              </a:rPr>
              <a:t>The </a:t>
            </a:r>
            <a:r>
              <a:rPr lang="en-US" sz="3200" dirty="0">
                <a:latin typeface="Tahoma"/>
                <a:cs typeface="Tahoma"/>
              </a:rPr>
              <a:t>Federation of Earth Science Information Partners (ESIP) is a broad-based, distributed community of science, data and information technology practitioners from across science domains, economic sectors and the data lifecycle. </a:t>
            </a:r>
            <a:r>
              <a:rPr lang="en-US" sz="3200" dirty="0" smtClean="0">
                <a:latin typeface="Tahoma"/>
                <a:cs typeface="Tahoma"/>
              </a:rPr>
              <a:t>Over </a:t>
            </a:r>
            <a:r>
              <a:rPr lang="en-US" sz="3200" dirty="0">
                <a:latin typeface="Tahoma"/>
                <a:cs typeface="Tahoma"/>
              </a:rPr>
              <a:t>the last 15 years, ESIP has continually grown and attracted experts in the Earth science data and informatics field becoming a primary locus of research and development on the application and evolution of Earth science data standards and conventions. As funding agencies push toward a more collaborative approach, the lessons learned from ESIP and the collaboration services themselves are a crucial component of supporting science research.</a:t>
            </a:r>
          </a:p>
        </p:txBody>
      </p:sp>
      <p:sp>
        <p:nvSpPr>
          <p:cNvPr id="101" name="Subtitle 2"/>
          <p:cNvSpPr txBox="1">
            <a:spLocks/>
          </p:cNvSpPr>
          <p:nvPr/>
        </p:nvSpPr>
        <p:spPr>
          <a:xfrm>
            <a:off x="2925376" y="12838878"/>
            <a:ext cx="9855464" cy="1580088"/>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just"/>
            <a:r>
              <a:rPr lang="en-US" sz="3200" dirty="0" smtClean="0">
                <a:latin typeface="Tahoma"/>
                <a:cs typeface="Tahoma"/>
              </a:rPr>
              <a:t>Emerge around </a:t>
            </a:r>
            <a:r>
              <a:rPr lang="en-US" sz="3200" dirty="0">
                <a:latin typeface="Tahoma"/>
                <a:cs typeface="Tahoma"/>
              </a:rPr>
              <a:t>common Earth science data and information </a:t>
            </a:r>
            <a:r>
              <a:rPr lang="en-US" sz="3200" dirty="0" smtClean="0">
                <a:latin typeface="Tahoma"/>
                <a:cs typeface="Tahoma"/>
              </a:rPr>
              <a:t>issues from community. </a:t>
            </a:r>
            <a:endParaRPr lang="en-US" sz="3200" dirty="0">
              <a:latin typeface="Tahoma"/>
              <a:cs typeface="Tahoma"/>
            </a:endParaRPr>
          </a:p>
        </p:txBody>
      </p:sp>
      <p:sp>
        <p:nvSpPr>
          <p:cNvPr id="8" name="Oval 7"/>
          <p:cNvSpPr/>
          <p:nvPr/>
        </p:nvSpPr>
        <p:spPr>
          <a:xfrm>
            <a:off x="838200" y="12638061"/>
            <a:ext cx="2057400" cy="2057400"/>
          </a:xfrm>
          <a:prstGeom prst="ellipse">
            <a:avLst/>
          </a:prstGeom>
          <a:solidFill>
            <a:srgbClr val="91D2F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Tahoma"/>
                <a:cs typeface="Tahoma"/>
              </a:rPr>
              <a:t>Clusters</a:t>
            </a:r>
            <a:endParaRPr lang="en-US" sz="2400" dirty="0">
              <a:solidFill>
                <a:schemeClr val="tx1"/>
              </a:solidFill>
              <a:latin typeface="Tahoma"/>
              <a:cs typeface="Tahoma"/>
            </a:endParaRPr>
          </a:p>
        </p:txBody>
      </p:sp>
      <p:sp>
        <p:nvSpPr>
          <p:cNvPr id="102" name="Oval 101"/>
          <p:cNvSpPr/>
          <p:nvPr/>
        </p:nvSpPr>
        <p:spPr>
          <a:xfrm>
            <a:off x="838200" y="10294082"/>
            <a:ext cx="2087176" cy="2057400"/>
          </a:xfrm>
          <a:prstGeom prst="ellipse">
            <a:avLst/>
          </a:prstGeom>
          <a:solidFill>
            <a:srgbClr val="F7868A"/>
          </a:solidFill>
          <a:ln>
            <a:solidFill>
              <a:srgbClr val="F9505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000000"/>
                </a:solidFill>
                <a:latin typeface="Tahoma"/>
                <a:cs typeface="Tahoma"/>
              </a:rPr>
              <a:t>Working</a:t>
            </a:r>
            <a:br>
              <a:rPr lang="en-US" sz="2800" dirty="0" smtClean="0">
                <a:solidFill>
                  <a:srgbClr val="000000"/>
                </a:solidFill>
                <a:latin typeface="Tahoma"/>
                <a:cs typeface="Tahoma"/>
              </a:rPr>
            </a:br>
            <a:r>
              <a:rPr lang="en-US" sz="2800" dirty="0" smtClean="0">
                <a:solidFill>
                  <a:srgbClr val="000000"/>
                </a:solidFill>
                <a:latin typeface="Tahoma"/>
                <a:cs typeface="Tahoma"/>
              </a:rPr>
              <a:t>Groups</a:t>
            </a:r>
            <a:endParaRPr lang="en-US" sz="2800" dirty="0">
              <a:solidFill>
                <a:srgbClr val="000000"/>
              </a:solidFill>
              <a:latin typeface="Tahoma"/>
              <a:cs typeface="Tahoma"/>
            </a:endParaRPr>
          </a:p>
        </p:txBody>
      </p:sp>
      <p:grpSp>
        <p:nvGrpSpPr>
          <p:cNvPr id="10" name="Group 9"/>
          <p:cNvGrpSpPr/>
          <p:nvPr/>
        </p:nvGrpSpPr>
        <p:grpSpPr>
          <a:xfrm>
            <a:off x="788024" y="7856380"/>
            <a:ext cx="2056823" cy="2057400"/>
            <a:chOff x="40053202" y="10765380"/>
            <a:chExt cx="2056823" cy="1731420"/>
          </a:xfrm>
        </p:grpSpPr>
        <p:sp>
          <p:nvSpPr>
            <p:cNvPr id="103" name="Oval 102"/>
            <p:cNvSpPr/>
            <p:nvPr/>
          </p:nvSpPr>
          <p:spPr>
            <a:xfrm>
              <a:off x="40152762" y="10765380"/>
              <a:ext cx="1929776" cy="1731420"/>
            </a:xfrm>
            <a:prstGeom prst="ellipse">
              <a:avLst/>
            </a:prstGeom>
            <a:solidFill>
              <a:srgbClr val="87E284"/>
            </a:solidFill>
            <a:ln>
              <a:solidFill>
                <a:srgbClr val="5EDF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rgbClr val="000000"/>
                </a:solidFill>
                <a:latin typeface="Tahoma"/>
                <a:cs typeface="Tahoma"/>
              </a:endParaRPr>
            </a:p>
          </p:txBody>
        </p:sp>
        <p:sp>
          <p:nvSpPr>
            <p:cNvPr id="9" name="Rectangle 8"/>
            <p:cNvSpPr/>
            <p:nvPr/>
          </p:nvSpPr>
          <p:spPr>
            <a:xfrm>
              <a:off x="40053202" y="11338702"/>
              <a:ext cx="2056823" cy="584776"/>
            </a:xfrm>
            <a:prstGeom prst="rect">
              <a:avLst/>
            </a:prstGeom>
          </p:spPr>
          <p:txBody>
            <a:bodyPr wrap="none">
              <a:spAutoFit/>
            </a:bodyPr>
            <a:lstStyle/>
            <a:p>
              <a:pPr algn="ctr"/>
              <a:r>
                <a:rPr lang="en-US" sz="2800" dirty="0" smtClean="0">
                  <a:solidFill>
                    <a:srgbClr val="000000"/>
                  </a:solidFill>
                  <a:latin typeface="Tahoma"/>
                  <a:cs typeface="Tahoma"/>
                </a:rPr>
                <a:t>Committees</a:t>
              </a:r>
              <a:r>
                <a:rPr lang="en-US" sz="3200" dirty="0" smtClean="0">
                  <a:solidFill>
                    <a:srgbClr val="000000"/>
                  </a:solidFill>
                  <a:latin typeface="Tahoma"/>
                  <a:cs typeface="Tahoma"/>
                </a:rPr>
                <a:t>  </a:t>
              </a:r>
              <a:endParaRPr lang="en-US" sz="3200" dirty="0">
                <a:solidFill>
                  <a:srgbClr val="000000"/>
                </a:solidFill>
                <a:latin typeface="Tahoma"/>
                <a:cs typeface="Tahoma"/>
              </a:endParaRPr>
            </a:p>
          </p:txBody>
        </p:sp>
      </p:grpSp>
      <p:sp>
        <p:nvSpPr>
          <p:cNvPr id="128" name="Rectangle 127"/>
          <p:cNvSpPr/>
          <p:nvPr/>
        </p:nvSpPr>
        <p:spPr>
          <a:xfrm>
            <a:off x="815925" y="16992600"/>
            <a:ext cx="14195475" cy="1569660"/>
          </a:xfrm>
          <a:prstGeom prst="rect">
            <a:avLst/>
          </a:prstGeom>
        </p:spPr>
        <p:txBody>
          <a:bodyPr wrap="square">
            <a:spAutoFit/>
          </a:bodyPr>
          <a:lstStyle/>
          <a:p>
            <a:pPr algn="just"/>
            <a:r>
              <a:rPr lang="en-US" sz="3200" dirty="0" smtClean="0">
                <a:solidFill>
                  <a:srgbClr val="898989"/>
                </a:solidFill>
                <a:latin typeface="Tahoma"/>
                <a:cs typeface="Tahoma"/>
              </a:rPr>
              <a:t>A platform for coordinating </a:t>
            </a:r>
            <a:r>
              <a:rPr lang="en-US" sz="3200" dirty="0">
                <a:solidFill>
                  <a:srgbClr val="898989"/>
                </a:solidFill>
                <a:latin typeface="Tahoma"/>
                <a:cs typeface="Tahoma"/>
              </a:rPr>
              <a:t>around common areas of interest, experimenting on innovative ideas and capturing </a:t>
            </a:r>
            <a:r>
              <a:rPr lang="en-US" sz="3200" dirty="0" smtClean="0">
                <a:solidFill>
                  <a:srgbClr val="898989"/>
                </a:solidFill>
                <a:latin typeface="Tahoma"/>
                <a:cs typeface="Tahoma"/>
              </a:rPr>
              <a:t>best </a:t>
            </a:r>
            <a:r>
              <a:rPr lang="en-US" sz="3200" dirty="0">
                <a:solidFill>
                  <a:srgbClr val="898989"/>
                </a:solidFill>
                <a:latin typeface="Tahoma"/>
                <a:cs typeface="Tahoma"/>
              </a:rPr>
              <a:t>practices and lessons learned from across the network. </a:t>
            </a:r>
            <a:r>
              <a:rPr lang="en-US" sz="3200" dirty="0" smtClean="0">
                <a:solidFill>
                  <a:srgbClr val="898989"/>
                </a:solidFill>
                <a:latin typeface="Tahoma"/>
                <a:cs typeface="Tahoma"/>
              </a:rPr>
              <a:t>    </a:t>
            </a:r>
            <a:endParaRPr lang="en-US" sz="3200" dirty="0">
              <a:solidFill>
                <a:srgbClr val="898989"/>
              </a:solidFill>
              <a:latin typeface="Tahoma"/>
              <a:cs typeface="Tahoma"/>
            </a:endParaRPr>
          </a:p>
        </p:txBody>
      </p:sp>
      <p:sp>
        <p:nvSpPr>
          <p:cNvPr id="145" name="Subtitle 2"/>
          <p:cNvSpPr txBox="1">
            <a:spLocks/>
          </p:cNvSpPr>
          <p:nvPr/>
        </p:nvSpPr>
        <p:spPr>
          <a:xfrm>
            <a:off x="2817360" y="10188425"/>
            <a:ext cx="9855464" cy="2001879"/>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just"/>
            <a:r>
              <a:rPr lang="en-US" sz="3200" dirty="0" smtClean="0">
                <a:latin typeface="Tahoma"/>
                <a:cs typeface="Tahoma"/>
              </a:rPr>
              <a:t>Emergent on own or mature from Clusters. Task-oriented; Formed by ESIP Assembly or Committee. Can submit budget requests. </a:t>
            </a:r>
            <a:endParaRPr lang="en-US" sz="3200" dirty="0">
              <a:latin typeface="Tahoma"/>
              <a:cs typeface="Tahoma"/>
            </a:endParaRPr>
          </a:p>
        </p:txBody>
      </p:sp>
      <p:sp>
        <p:nvSpPr>
          <p:cNvPr id="146" name="Subtitle 2"/>
          <p:cNvSpPr txBox="1">
            <a:spLocks/>
          </p:cNvSpPr>
          <p:nvPr/>
        </p:nvSpPr>
        <p:spPr>
          <a:xfrm>
            <a:off x="2925376" y="7877922"/>
            <a:ext cx="9855464" cy="2001879"/>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just"/>
            <a:r>
              <a:rPr lang="en-US" sz="3200" dirty="0" smtClean="0">
                <a:latin typeface="Tahoma"/>
                <a:cs typeface="Tahoma"/>
              </a:rPr>
              <a:t>Defined in ESIP Constitution; Can evolve from Cluster or Working Groups; Chair elected from Assembly; Can submit budget requests.</a:t>
            </a:r>
            <a:endParaRPr lang="en-US" sz="3200" dirty="0">
              <a:latin typeface="Tahoma"/>
              <a:cs typeface="Tahoma"/>
            </a:endParaRPr>
          </a:p>
        </p:txBody>
      </p:sp>
      <p:sp>
        <p:nvSpPr>
          <p:cNvPr id="147" name="Rectangle 146"/>
          <p:cNvSpPr/>
          <p:nvPr/>
        </p:nvSpPr>
        <p:spPr>
          <a:xfrm>
            <a:off x="788024" y="6962531"/>
            <a:ext cx="11992816" cy="707886"/>
          </a:xfrm>
          <a:prstGeom prst="rect">
            <a:avLst/>
          </a:prstGeom>
        </p:spPr>
        <p:txBody>
          <a:bodyPr wrap="square">
            <a:spAutoFit/>
          </a:bodyPr>
          <a:lstStyle/>
          <a:p>
            <a:r>
              <a:rPr lang="en-US" sz="4000" dirty="0" smtClean="0">
                <a:solidFill>
                  <a:srgbClr val="388FA8"/>
                </a:solidFill>
                <a:latin typeface="Tahoma"/>
                <a:cs typeface="Tahoma"/>
              </a:rPr>
              <a:t>ESIP’s </a:t>
            </a:r>
            <a:r>
              <a:rPr lang="en-US" sz="4000" b="1" dirty="0" smtClean="0">
                <a:solidFill>
                  <a:srgbClr val="388FA8"/>
                </a:solidFill>
                <a:latin typeface="Tahoma"/>
                <a:cs typeface="Tahoma"/>
              </a:rPr>
              <a:t>Self-Governed </a:t>
            </a:r>
            <a:r>
              <a:rPr lang="en-US" sz="4000" dirty="0" smtClean="0">
                <a:solidFill>
                  <a:srgbClr val="388FA8"/>
                </a:solidFill>
                <a:latin typeface="Tahoma"/>
                <a:cs typeface="Tahoma"/>
              </a:rPr>
              <a:t>Collaboration Areas     </a:t>
            </a:r>
            <a:endParaRPr lang="en-US" sz="4000" dirty="0">
              <a:solidFill>
                <a:srgbClr val="388FA8"/>
              </a:solidFill>
            </a:endParaRPr>
          </a:p>
        </p:txBody>
      </p:sp>
      <p:sp>
        <p:nvSpPr>
          <p:cNvPr id="162" name="Rectangle 161"/>
          <p:cNvSpPr/>
          <p:nvPr/>
        </p:nvSpPr>
        <p:spPr>
          <a:xfrm>
            <a:off x="818792" y="16105257"/>
            <a:ext cx="8990662" cy="707886"/>
          </a:xfrm>
          <a:prstGeom prst="rect">
            <a:avLst/>
          </a:prstGeom>
        </p:spPr>
        <p:txBody>
          <a:bodyPr wrap="none">
            <a:spAutoFit/>
          </a:bodyPr>
          <a:lstStyle/>
          <a:p>
            <a:r>
              <a:rPr lang="en-US" sz="4000" dirty="0" smtClean="0">
                <a:solidFill>
                  <a:srgbClr val="388FA8"/>
                </a:solidFill>
                <a:latin typeface="Tahoma"/>
                <a:cs typeface="Tahoma"/>
              </a:rPr>
              <a:t>ESIP’s </a:t>
            </a:r>
            <a:r>
              <a:rPr lang="en-US" sz="4000" b="1" dirty="0" smtClean="0">
                <a:solidFill>
                  <a:srgbClr val="388FA8"/>
                </a:solidFill>
                <a:latin typeface="Tahoma"/>
                <a:cs typeface="Tahoma"/>
              </a:rPr>
              <a:t>Collaboration Infrastructure </a:t>
            </a:r>
            <a:endParaRPr lang="en-US" sz="4000" b="1" dirty="0">
              <a:solidFill>
                <a:srgbClr val="388FA8"/>
              </a:solidFill>
            </a:endParaRPr>
          </a:p>
        </p:txBody>
      </p:sp>
      <p:pic>
        <p:nvPicPr>
          <p:cNvPr id="170" name="Picture 169" descr="Screen Shot 2013-12-04 at 12.36.30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83200" y="20694507"/>
            <a:ext cx="7109352" cy="5181600"/>
          </a:xfrm>
          <a:prstGeom prst="rect">
            <a:avLst/>
          </a:prstGeom>
          <a:ln w="19050" cmpd="sng">
            <a:solidFill>
              <a:schemeClr val="bg1">
                <a:lumMod val="50000"/>
              </a:schemeClr>
            </a:solidFill>
          </a:ln>
        </p:spPr>
      </p:pic>
      <p:grpSp>
        <p:nvGrpSpPr>
          <p:cNvPr id="198" name="Group 197"/>
          <p:cNvGrpSpPr/>
          <p:nvPr/>
        </p:nvGrpSpPr>
        <p:grpSpPr>
          <a:xfrm>
            <a:off x="920161" y="19324901"/>
            <a:ext cx="8789798" cy="5087090"/>
            <a:chOff x="34720078" y="9558840"/>
            <a:chExt cx="8789798" cy="5087090"/>
          </a:xfrm>
        </p:grpSpPr>
        <p:grpSp>
          <p:nvGrpSpPr>
            <p:cNvPr id="192" name="Group 191"/>
            <p:cNvGrpSpPr/>
            <p:nvPr/>
          </p:nvGrpSpPr>
          <p:grpSpPr>
            <a:xfrm>
              <a:off x="34798624" y="9558840"/>
              <a:ext cx="7134752" cy="3201250"/>
              <a:chOff x="1033789" y="18512829"/>
              <a:chExt cx="7134752" cy="3201250"/>
            </a:xfrm>
          </p:grpSpPr>
          <p:pic>
            <p:nvPicPr>
              <p:cNvPr id="169" name="Picture 168" descr="Screen Shot 2013-12-04 at 12.36.06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3789" y="18512829"/>
                <a:ext cx="7134752" cy="3201250"/>
              </a:xfrm>
              <a:prstGeom prst="rect">
                <a:avLst/>
              </a:prstGeom>
              <a:ln w="19050" cmpd="sng">
                <a:solidFill>
                  <a:schemeClr val="bg1">
                    <a:lumMod val="50000"/>
                  </a:schemeClr>
                </a:solidFill>
              </a:ln>
            </p:spPr>
          </p:pic>
          <p:pic>
            <p:nvPicPr>
              <p:cNvPr id="176" name="Picture 175"/>
              <p:cNvPicPr>
                <a:picLocks noChangeAspect="1"/>
              </p:cNvPicPr>
              <p:nvPr/>
            </p:nvPicPr>
            <p:blipFill>
              <a:blip r:embed="rId10"/>
              <a:stretch>
                <a:fillRect/>
              </a:stretch>
            </p:blipFill>
            <p:spPr>
              <a:xfrm>
                <a:off x="1255678" y="20756126"/>
                <a:ext cx="1123847" cy="937349"/>
              </a:xfrm>
              <a:prstGeom prst="rect">
                <a:avLst/>
              </a:prstGeom>
            </p:spPr>
          </p:pic>
        </p:grpSp>
        <p:pic>
          <p:nvPicPr>
            <p:cNvPr id="189" name="Picture 188" descr="Screen Shot 2013-12-04 at 12.52.50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671861" y="11157695"/>
              <a:ext cx="5838015" cy="3110189"/>
            </a:xfrm>
            <a:prstGeom prst="rect">
              <a:avLst/>
            </a:prstGeom>
            <a:ln w="19050" cmpd="sng">
              <a:solidFill>
                <a:schemeClr val="bg1">
                  <a:lumMod val="50000"/>
                </a:schemeClr>
              </a:solidFill>
            </a:ln>
          </p:spPr>
        </p:pic>
        <p:grpSp>
          <p:nvGrpSpPr>
            <p:cNvPr id="191" name="Group 190"/>
            <p:cNvGrpSpPr/>
            <p:nvPr/>
          </p:nvGrpSpPr>
          <p:grpSpPr>
            <a:xfrm>
              <a:off x="34720078" y="12938469"/>
              <a:ext cx="5903565" cy="1707461"/>
              <a:chOff x="32842200" y="21031200"/>
              <a:chExt cx="7134752" cy="1743541"/>
            </a:xfrm>
          </p:grpSpPr>
          <p:pic>
            <p:nvPicPr>
              <p:cNvPr id="190" name="Picture 189" descr="Screen Shot 2013-12-04 at 2.36.39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842200" y="21031200"/>
                <a:ext cx="7134752" cy="1743541"/>
              </a:xfrm>
              <a:prstGeom prst="rect">
                <a:avLst/>
              </a:prstGeom>
              <a:ln w="19050" cmpd="sng">
                <a:solidFill>
                  <a:schemeClr val="bg1">
                    <a:lumMod val="50000"/>
                  </a:schemeClr>
                </a:solidFill>
              </a:ln>
            </p:spPr>
          </p:pic>
          <p:pic>
            <p:nvPicPr>
              <p:cNvPr id="174" name="Picture 173"/>
              <p:cNvPicPr>
                <a:picLocks noChangeAspect="1"/>
              </p:cNvPicPr>
              <p:nvPr/>
            </p:nvPicPr>
            <p:blipFill>
              <a:blip r:embed="rId13"/>
              <a:stretch>
                <a:fillRect/>
              </a:stretch>
            </p:blipFill>
            <p:spPr>
              <a:xfrm>
                <a:off x="37871400" y="21862259"/>
                <a:ext cx="2105552" cy="805533"/>
              </a:xfrm>
              <a:prstGeom prst="rect">
                <a:avLst/>
              </a:prstGeom>
            </p:spPr>
          </p:pic>
        </p:grpSp>
      </p:grpSp>
      <p:sp>
        <p:nvSpPr>
          <p:cNvPr id="213" name="Rectangle 212"/>
          <p:cNvSpPr/>
          <p:nvPr/>
        </p:nvSpPr>
        <p:spPr>
          <a:xfrm>
            <a:off x="7239000" y="19697334"/>
            <a:ext cx="9195949" cy="4154983"/>
          </a:xfrm>
          <a:prstGeom prst="rect">
            <a:avLst/>
          </a:prstGeom>
          <a:solidFill>
            <a:schemeClr val="bg1">
              <a:alpha val="76000"/>
            </a:schemeClr>
          </a:solidFill>
        </p:spPr>
        <p:txBody>
          <a:bodyPr wrap="square">
            <a:spAutoFit/>
          </a:bodyPr>
          <a:lstStyle/>
          <a:p>
            <a:pPr algn="just"/>
            <a:r>
              <a:rPr lang="en-US" sz="3600" b="1" dirty="0" smtClean="0">
                <a:solidFill>
                  <a:srgbClr val="898989"/>
                </a:solidFill>
                <a:latin typeface="Tahoma"/>
                <a:cs typeface="Tahoma"/>
              </a:rPr>
              <a:t>Virtual Commodity Services: </a:t>
            </a:r>
          </a:p>
          <a:p>
            <a:pPr algn="just"/>
            <a:r>
              <a:rPr lang="en-US" sz="3600" b="1" dirty="0" smtClean="0">
                <a:solidFill>
                  <a:srgbClr val="898989"/>
                </a:solidFill>
                <a:latin typeface="Tahoma"/>
                <a:cs typeface="Tahoma"/>
              </a:rPr>
              <a:t>Wiki, List-</a:t>
            </a:r>
            <a:r>
              <a:rPr lang="en-US" sz="3600" b="1" dirty="0" err="1" smtClean="0">
                <a:solidFill>
                  <a:srgbClr val="898989"/>
                </a:solidFill>
                <a:latin typeface="Tahoma"/>
                <a:cs typeface="Tahoma"/>
              </a:rPr>
              <a:t>servs</a:t>
            </a:r>
            <a:r>
              <a:rPr lang="en-US" sz="3600" b="1" dirty="0" smtClean="0">
                <a:solidFill>
                  <a:srgbClr val="898989"/>
                </a:solidFill>
                <a:latin typeface="Tahoma"/>
                <a:cs typeface="Tahoma"/>
              </a:rPr>
              <a:t>, </a:t>
            </a:r>
            <a:r>
              <a:rPr lang="en-US" sz="3600" b="1" dirty="0" err="1" smtClean="0">
                <a:solidFill>
                  <a:srgbClr val="898989"/>
                </a:solidFill>
                <a:latin typeface="Tahoma"/>
                <a:cs typeface="Tahoma"/>
              </a:rPr>
              <a:t>Webex</a:t>
            </a:r>
            <a:r>
              <a:rPr lang="en-US" sz="3600" b="1" dirty="0" smtClean="0">
                <a:solidFill>
                  <a:srgbClr val="898989"/>
                </a:solidFill>
                <a:latin typeface="Tahoma"/>
                <a:cs typeface="Tahoma"/>
              </a:rPr>
              <a:t>, AWS &amp; </a:t>
            </a:r>
            <a:r>
              <a:rPr lang="en-US" sz="3600" b="1" dirty="0" err="1" smtClean="0">
                <a:solidFill>
                  <a:srgbClr val="898989"/>
                </a:solidFill>
                <a:latin typeface="Tahoma"/>
                <a:cs typeface="Tahoma"/>
              </a:rPr>
              <a:t>GitHub</a:t>
            </a:r>
            <a:endParaRPr lang="en-US" sz="3600" b="1" dirty="0" smtClean="0">
              <a:solidFill>
                <a:srgbClr val="898989"/>
              </a:solidFill>
              <a:latin typeface="Tahoma"/>
              <a:cs typeface="Tahoma"/>
            </a:endParaRPr>
          </a:p>
          <a:p>
            <a:pPr algn="just"/>
            <a:r>
              <a:rPr lang="en-US" sz="3200" dirty="0" smtClean="0">
                <a:solidFill>
                  <a:srgbClr val="898989"/>
                </a:solidFill>
                <a:latin typeface="Tahoma"/>
                <a:cs typeface="Tahoma"/>
              </a:rPr>
              <a:t>Freely available services to foster distributed real-time and asynchronous work. </a:t>
            </a:r>
          </a:p>
          <a:p>
            <a:pPr algn="just"/>
            <a:endParaRPr lang="en-US" sz="3200" dirty="0">
              <a:solidFill>
                <a:srgbClr val="898989"/>
              </a:solidFill>
              <a:latin typeface="Tahoma"/>
              <a:cs typeface="Tahoma"/>
            </a:endParaRPr>
          </a:p>
          <a:p>
            <a:pPr algn="just"/>
            <a:r>
              <a:rPr lang="en-US" sz="3200" dirty="0" smtClean="0">
                <a:solidFill>
                  <a:srgbClr val="898989"/>
                </a:solidFill>
                <a:latin typeface="Tahoma"/>
                <a:cs typeface="Tahoma"/>
              </a:rPr>
              <a:t>These services </a:t>
            </a:r>
            <a:r>
              <a:rPr lang="en-US" sz="3200" dirty="0">
                <a:solidFill>
                  <a:srgbClr val="898989"/>
                </a:solidFill>
                <a:latin typeface="Tahoma"/>
                <a:cs typeface="Tahoma"/>
              </a:rPr>
              <a:t>lower the startup barrier for collaboration and enable automatic content preservation to allow for future work. </a:t>
            </a:r>
          </a:p>
        </p:txBody>
      </p:sp>
      <p:grpSp>
        <p:nvGrpSpPr>
          <p:cNvPr id="206" name="Group 205"/>
          <p:cNvGrpSpPr/>
          <p:nvPr/>
        </p:nvGrpSpPr>
        <p:grpSpPr>
          <a:xfrm>
            <a:off x="2195188" y="26190339"/>
            <a:ext cx="5827714" cy="4724400"/>
            <a:chOff x="1913877" y="27127653"/>
            <a:chExt cx="5827714" cy="4724400"/>
          </a:xfrm>
        </p:grpSpPr>
        <p:pic>
          <p:nvPicPr>
            <p:cNvPr id="204" name="Picture 203" descr="9260098376_2263c0416e_b.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13877" y="27127653"/>
              <a:ext cx="3540100" cy="2250591"/>
            </a:xfrm>
            <a:prstGeom prst="rect">
              <a:avLst/>
            </a:prstGeom>
          </p:spPr>
        </p:pic>
        <p:pic>
          <p:nvPicPr>
            <p:cNvPr id="203" name="Picture 202" descr="9297786314_e7df5bcbd7_h.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39278" y="29508188"/>
              <a:ext cx="3514699" cy="2343865"/>
            </a:xfrm>
            <a:prstGeom prst="rect">
              <a:avLst/>
            </a:prstGeom>
          </p:spPr>
        </p:pic>
        <p:pic>
          <p:nvPicPr>
            <p:cNvPr id="205" name="Picture 204" descr="10698025696_8179384054_b.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69891" y="28956453"/>
              <a:ext cx="2171700" cy="2895600"/>
            </a:xfrm>
            <a:prstGeom prst="rect">
              <a:avLst/>
            </a:prstGeom>
          </p:spPr>
        </p:pic>
      </p:grpSp>
      <p:sp>
        <p:nvSpPr>
          <p:cNvPr id="214" name="Rectangle 213"/>
          <p:cNvSpPr/>
          <p:nvPr/>
        </p:nvSpPr>
        <p:spPr>
          <a:xfrm>
            <a:off x="6655741" y="26114619"/>
            <a:ext cx="10744200" cy="3108544"/>
          </a:xfrm>
          <a:prstGeom prst="rect">
            <a:avLst/>
          </a:prstGeom>
          <a:solidFill>
            <a:schemeClr val="bg1">
              <a:alpha val="84000"/>
            </a:schemeClr>
          </a:solidFill>
        </p:spPr>
        <p:txBody>
          <a:bodyPr wrap="square">
            <a:spAutoFit/>
          </a:bodyPr>
          <a:lstStyle/>
          <a:p>
            <a:pPr algn="just"/>
            <a:r>
              <a:rPr lang="en-US" sz="3600" b="1" dirty="0" smtClean="0">
                <a:solidFill>
                  <a:srgbClr val="898989"/>
                </a:solidFill>
                <a:latin typeface="Tahoma"/>
                <a:cs typeface="Tahoma"/>
              </a:rPr>
              <a:t>ESIP Meetings </a:t>
            </a:r>
          </a:p>
          <a:p>
            <a:pPr algn="just"/>
            <a:r>
              <a:rPr lang="en-US" sz="3200" dirty="0" smtClean="0">
                <a:solidFill>
                  <a:srgbClr val="898989"/>
                </a:solidFill>
                <a:latin typeface="Tahoma"/>
                <a:cs typeface="Tahoma"/>
              </a:rPr>
              <a:t>In-person collaboration in January/July</a:t>
            </a:r>
          </a:p>
          <a:p>
            <a:pPr marL="571500" indent="-571500" algn="just">
              <a:buFont typeface="Arial"/>
              <a:buChar char="•"/>
            </a:pPr>
            <a:r>
              <a:rPr lang="en-US" sz="3200" dirty="0" smtClean="0">
                <a:solidFill>
                  <a:srgbClr val="898989"/>
                </a:solidFill>
                <a:latin typeface="Tahoma"/>
                <a:cs typeface="Tahoma"/>
              </a:rPr>
              <a:t>All breakout sessions are developed by the community</a:t>
            </a:r>
          </a:p>
          <a:p>
            <a:pPr marL="571500" indent="-571500" algn="just">
              <a:buFont typeface="Arial"/>
              <a:buChar char="•"/>
            </a:pPr>
            <a:r>
              <a:rPr lang="en-US" sz="3200" dirty="0" smtClean="0">
                <a:solidFill>
                  <a:srgbClr val="898989"/>
                </a:solidFill>
                <a:latin typeface="Tahoma"/>
                <a:cs typeface="Tahoma"/>
              </a:rPr>
              <a:t>Posters/Demos to share work </a:t>
            </a:r>
          </a:p>
          <a:p>
            <a:pPr marL="571500" indent="-571500" algn="just">
              <a:buFont typeface="Arial"/>
              <a:buChar char="•"/>
            </a:pPr>
            <a:r>
              <a:rPr lang="en-US" sz="3200" dirty="0" err="1" smtClean="0">
                <a:solidFill>
                  <a:srgbClr val="898989"/>
                </a:solidFill>
                <a:latin typeface="Tahoma"/>
                <a:cs typeface="Tahoma"/>
              </a:rPr>
              <a:t>FUNding</a:t>
            </a:r>
            <a:r>
              <a:rPr lang="en-US" sz="3200" dirty="0" smtClean="0">
                <a:solidFill>
                  <a:srgbClr val="898989"/>
                </a:solidFill>
                <a:latin typeface="Tahoma"/>
                <a:cs typeface="Tahoma"/>
              </a:rPr>
              <a:t> Friday Competition seeds ESIP collaboration</a:t>
            </a:r>
          </a:p>
          <a:p>
            <a:pPr marL="571500" indent="-571500" algn="just">
              <a:buFont typeface="Arial"/>
              <a:buChar char="•"/>
            </a:pPr>
            <a:r>
              <a:rPr lang="en-US" sz="3200" dirty="0" smtClean="0">
                <a:solidFill>
                  <a:srgbClr val="898989"/>
                </a:solidFill>
                <a:latin typeface="Tahoma"/>
                <a:cs typeface="Tahoma"/>
              </a:rPr>
              <a:t>Dynamic exchange for knowledge and tech transfer </a:t>
            </a:r>
            <a:endParaRPr lang="en-US" sz="3200" dirty="0">
              <a:solidFill>
                <a:srgbClr val="898989"/>
              </a:solidFill>
              <a:latin typeface="Tahoma"/>
              <a:cs typeface="Tahoma"/>
            </a:endParaRPr>
          </a:p>
        </p:txBody>
      </p:sp>
      <p:sp>
        <p:nvSpPr>
          <p:cNvPr id="222" name="Rectangle 221"/>
          <p:cNvSpPr/>
          <p:nvPr/>
        </p:nvSpPr>
        <p:spPr>
          <a:xfrm>
            <a:off x="19329704" y="25327466"/>
            <a:ext cx="8834926" cy="4585871"/>
          </a:xfrm>
          <a:prstGeom prst="rect">
            <a:avLst/>
          </a:prstGeom>
          <a:solidFill>
            <a:schemeClr val="bg1">
              <a:alpha val="85000"/>
            </a:schemeClr>
          </a:solidFill>
        </p:spPr>
        <p:txBody>
          <a:bodyPr wrap="square">
            <a:spAutoFit/>
          </a:bodyPr>
          <a:lstStyle/>
          <a:p>
            <a:r>
              <a:rPr lang="en-US" sz="3600" b="1" dirty="0" smtClean="0">
                <a:solidFill>
                  <a:srgbClr val="898989"/>
                </a:solidFill>
                <a:latin typeface="Tahoma"/>
                <a:cs typeface="Tahoma"/>
              </a:rPr>
              <a:t>Quantifying Contributions </a:t>
            </a:r>
          </a:p>
          <a:p>
            <a:r>
              <a:rPr lang="en-US" sz="3200" dirty="0" smtClean="0">
                <a:solidFill>
                  <a:srgbClr val="898989"/>
                </a:solidFill>
                <a:latin typeface="Tahoma"/>
                <a:cs typeface="Tahoma"/>
              </a:rPr>
              <a:t>ESIP </a:t>
            </a:r>
            <a:r>
              <a:rPr lang="en-US" sz="3200" dirty="0">
                <a:solidFill>
                  <a:srgbClr val="898989"/>
                </a:solidFill>
                <a:latin typeface="Tahoma"/>
                <a:cs typeface="Tahoma"/>
              </a:rPr>
              <a:t>Commons (http://</a:t>
            </a:r>
            <a:r>
              <a:rPr lang="en-US" sz="3200" dirty="0" err="1">
                <a:solidFill>
                  <a:srgbClr val="898989"/>
                </a:solidFill>
                <a:latin typeface="Tahoma"/>
                <a:cs typeface="Tahoma"/>
              </a:rPr>
              <a:t>commons.esipfed.org</a:t>
            </a:r>
            <a:r>
              <a:rPr lang="en-US" sz="3200" dirty="0" smtClean="0">
                <a:solidFill>
                  <a:srgbClr val="898989"/>
                </a:solidFill>
                <a:latin typeface="Tahoma"/>
                <a:cs typeface="Tahoma"/>
              </a:rPr>
              <a:t>) </a:t>
            </a:r>
          </a:p>
          <a:p>
            <a:r>
              <a:rPr lang="en-US" sz="3200" dirty="0" smtClean="0">
                <a:solidFill>
                  <a:srgbClr val="898989"/>
                </a:solidFill>
                <a:latin typeface="Tahoma"/>
                <a:cs typeface="Tahoma"/>
              </a:rPr>
              <a:t>A </a:t>
            </a:r>
            <a:r>
              <a:rPr lang="en-US" sz="3200" dirty="0">
                <a:solidFill>
                  <a:srgbClr val="898989"/>
                </a:solidFill>
                <a:latin typeface="Tahoma"/>
                <a:cs typeface="Tahoma"/>
              </a:rPr>
              <a:t>Drupal-based knowledge repository for non-traditional </a:t>
            </a:r>
            <a:r>
              <a:rPr lang="en-US" sz="3200" dirty="0" smtClean="0">
                <a:solidFill>
                  <a:srgbClr val="898989"/>
                </a:solidFill>
                <a:latin typeface="Tahoma"/>
                <a:cs typeface="Tahoma"/>
              </a:rPr>
              <a:t>publications The Commons: </a:t>
            </a:r>
          </a:p>
          <a:p>
            <a:pPr marL="457200" indent="-457200">
              <a:buFont typeface="Arial"/>
              <a:buChar char="•"/>
            </a:pPr>
            <a:r>
              <a:rPr lang="en-US" sz="3200" dirty="0" smtClean="0">
                <a:solidFill>
                  <a:srgbClr val="898989"/>
                </a:solidFill>
                <a:latin typeface="Tahoma"/>
                <a:cs typeface="Tahoma"/>
              </a:rPr>
              <a:t>Preserves </a:t>
            </a:r>
            <a:r>
              <a:rPr lang="en-US" sz="3200" dirty="0">
                <a:solidFill>
                  <a:srgbClr val="898989"/>
                </a:solidFill>
                <a:latin typeface="Tahoma"/>
                <a:cs typeface="Tahoma"/>
              </a:rPr>
              <a:t>community products and outcomes like white papers, posters and proceedings. </a:t>
            </a:r>
          </a:p>
          <a:p>
            <a:pPr marL="457200" indent="-457200">
              <a:buFont typeface="Arial"/>
              <a:buChar char="•"/>
            </a:pPr>
            <a:r>
              <a:rPr lang="en-US" sz="3200" dirty="0" smtClean="0">
                <a:solidFill>
                  <a:srgbClr val="898989"/>
                </a:solidFill>
                <a:latin typeface="Tahoma"/>
                <a:cs typeface="Tahoma"/>
              </a:rPr>
              <a:t>Provides </a:t>
            </a:r>
            <a:r>
              <a:rPr lang="en-US" sz="3200" dirty="0">
                <a:solidFill>
                  <a:srgbClr val="898989"/>
                </a:solidFill>
                <a:latin typeface="Tahoma"/>
                <a:cs typeface="Tahoma"/>
              </a:rPr>
              <a:t>attribution to contributors </a:t>
            </a:r>
            <a:endParaRPr lang="en-US" sz="3200" dirty="0" smtClean="0">
              <a:solidFill>
                <a:srgbClr val="898989"/>
              </a:solidFill>
              <a:latin typeface="Tahoma"/>
              <a:cs typeface="Tahoma"/>
            </a:endParaRPr>
          </a:p>
          <a:p>
            <a:pPr marL="457200" indent="-457200">
              <a:buFont typeface="Arial"/>
              <a:buChar char="•"/>
            </a:pPr>
            <a:r>
              <a:rPr lang="en-US" sz="3200" dirty="0" smtClean="0">
                <a:solidFill>
                  <a:srgbClr val="898989"/>
                </a:solidFill>
                <a:latin typeface="Tahoma"/>
                <a:cs typeface="Tahoma"/>
              </a:rPr>
              <a:t>Allows </a:t>
            </a:r>
            <a:r>
              <a:rPr lang="en-US" sz="3200" dirty="0">
                <a:solidFill>
                  <a:srgbClr val="898989"/>
                </a:solidFill>
                <a:latin typeface="Tahoma"/>
                <a:cs typeface="Tahoma"/>
              </a:rPr>
              <a:t>those unfamiliar with ESIP a straightforward way to find information</a:t>
            </a:r>
          </a:p>
        </p:txBody>
      </p:sp>
      <p:cxnSp>
        <p:nvCxnSpPr>
          <p:cNvPr id="227" name="Straight Connector 226"/>
          <p:cNvCxnSpPr/>
          <p:nvPr/>
        </p:nvCxnSpPr>
        <p:spPr>
          <a:xfrm>
            <a:off x="28164629" y="20321497"/>
            <a:ext cx="0" cy="1189518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228" name="Picture 227" descr="Screen Shot 2013-12-04 at 3.55.15 P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09894" y="24411991"/>
            <a:ext cx="2324100" cy="939800"/>
          </a:xfrm>
          <a:prstGeom prst="rect">
            <a:avLst/>
          </a:prstGeom>
        </p:spPr>
      </p:pic>
      <p:pic>
        <p:nvPicPr>
          <p:cNvPr id="229" name="Picture 228" descr="Screen Shot 2013-12-04 at 3.55.05 PM.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5882" y="24610669"/>
            <a:ext cx="1308100" cy="520700"/>
          </a:xfrm>
          <a:prstGeom prst="rect">
            <a:avLst/>
          </a:prstGeom>
        </p:spPr>
      </p:pic>
      <p:pic>
        <p:nvPicPr>
          <p:cNvPr id="175" name="Picture 174"/>
          <p:cNvPicPr>
            <a:picLocks noChangeAspect="1"/>
          </p:cNvPicPr>
          <p:nvPr/>
        </p:nvPicPr>
        <p:blipFill>
          <a:blip r:embed="rId19"/>
          <a:stretch>
            <a:fillRect/>
          </a:stretch>
        </p:blipFill>
        <p:spPr>
          <a:xfrm>
            <a:off x="24592153" y="24646582"/>
            <a:ext cx="739301" cy="811254"/>
          </a:xfrm>
          <a:prstGeom prst="rect">
            <a:avLst/>
          </a:prstGeom>
        </p:spPr>
      </p:pic>
      <p:sp>
        <p:nvSpPr>
          <p:cNvPr id="246" name="Rectangle 245"/>
          <p:cNvSpPr/>
          <p:nvPr/>
        </p:nvSpPr>
        <p:spPr>
          <a:xfrm>
            <a:off x="36408822" y="6912114"/>
            <a:ext cx="13755500" cy="769441"/>
          </a:xfrm>
          <a:prstGeom prst="rect">
            <a:avLst/>
          </a:prstGeom>
        </p:spPr>
        <p:txBody>
          <a:bodyPr wrap="square">
            <a:spAutoFit/>
          </a:bodyPr>
          <a:lstStyle/>
          <a:p>
            <a:r>
              <a:rPr lang="en-US" sz="4400" dirty="0" smtClean="0">
                <a:solidFill>
                  <a:srgbClr val="388FA8"/>
                </a:solidFill>
                <a:latin typeface="Tahoma"/>
                <a:cs typeface="Tahoma"/>
              </a:rPr>
              <a:t>ESIP </a:t>
            </a:r>
            <a:r>
              <a:rPr lang="en-US" sz="4400" b="1" i="1" dirty="0" smtClean="0">
                <a:solidFill>
                  <a:srgbClr val="388FA8"/>
                </a:solidFill>
                <a:latin typeface="Tahoma"/>
                <a:cs typeface="Tahoma"/>
              </a:rPr>
              <a:t>Achieves Sustainability </a:t>
            </a:r>
            <a:r>
              <a:rPr lang="en-US" sz="4400" dirty="0" smtClean="0">
                <a:solidFill>
                  <a:srgbClr val="388FA8"/>
                </a:solidFill>
                <a:latin typeface="Tahoma"/>
                <a:cs typeface="Tahoma"/>
              </a:rPr>
              <a:t>through Partnerships</a:t>
            </a:r>
            <a:endParaRPr lang="en-US" sz="4400" dirty="0">
              <a:solidFill>
                <a:srgbClr val="388FA8"/>
              </a:solidFill>
            </a:endParaRPr>
          </a:p>
        </p:txBody>
      </p:sp>
      <p:pic>
        <p:nvPicPr>
          <p:cNvPr id="248" name="Picture 247"/>
          <p:cNvPicPr>
            <a:picLocks noChangeAspect="1"/>
          </p:cNvPicPr>
          <p:nvPr/>
        </p:nvPicPr>
        <p:blipFill>
          <a:blip r:embed="rId20"/>
          <a:stretch>
            <a:fillRect/>
          </a:stretch>
        </p:blipFill>
        <p:spPr>
          <a:xfrm>
            <a:off x="21282690" y="14730727"/>
            <a:ext cx="1185224" cy="537919"/>
          </a:xfrm>
          <a:prstGeom prst="rect">
            <a:avLst/>
          </a:prstGeom>
        </p:spPr>
      </p:pic>
      <p:pic>
        <p:nvPicPr>
          <p:cNvPr id="249" name="Picture 248"/>
          <p:cNvPicPr>
            <a:picLocks noChangeAspect="1"/>
          </p:cNvPicPr>
          <p:nvPr/>
        </p:nvPicPr>
        <p:blipFill>
          <a:blip r:embed="rId21"/>
          <a:stretch>
            <a:fillRect/>
          </a:stretch>
        </p:blipFill>
        <p:spPr>
          <a:xfrm>
            <a:off x="23340856" y="17100419"/>
            <a:ext cx="1083493" cy="1012844"/>
          </a:xfrm>
          <a:prstGeom prst="rect">
            <a:avLst/>
          </a:prstGeom>
        </p:spPr>
      </p:pic>
      <p:pic>
        <p:nvPicPr>
          <p:cNvPr id="252" name="Picture 251"/>
          <p:cNvPicPr>
            <a:picLocks noChangeAspect="1"/>
          </p:cNvPicPr>
          <p:nvPr/>
        </p:nvPicPr>
        <p:blipFill>
          <a:blip r:embed="rId22"/>
          <a:stretch>
            <a:fillRect/>
          </a:stretch>
        </p:blipFill>
        <p:spPr>
          <a:xfrm>
            <a:off x="20040600" y="15392400"/>
            <a:ext cx="1316486" cy="540098"/>
          </a:xfrm>
          <a:prstGeom prst="rect">
            <a:avLst/>
          </a:prstGeom>
        </p:spPr>
      </p:pic>
      <p:pic>
        <p:nvPicPr>
          <p:cNvPr id="253" name="Picture 252" descr="EPA-logo.gi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934862" y="11894078"/>
            <a:ext cx="1092786" cy="1053122"/>
          </a:xfrm>
          <a:prstGeom prst="rect">
            <a:avLst/>
          </a:prstGeom>
        </p:spPr>
      </p:pic>
      <p:pic>
        <p:nvPicPr>
          <p:cNvPr id="254" name="Picture 253" descr="NSF logo.png"/>
          <p:cNvPicPr>
            <a:picLocks noChangeAspect="1"/>
          </p:cNvPicPr>
          <p:nvPr/>
        </p:nvPicPr>
        <p:blipFill rotWithShape="1">
          <a:blip r:embed="rId24">
            <a:extLst>
              <a:ext uri="{28A0092B-C50C-407E-A947-70E740481C1C}">
                <a14:useLocalDpi xmlns:a14="http://schemas.microsoft.com/office/drawing/2010/main" val="0"/>
              </a:ext>
            </a:extLst>
          </a:blip>
          <a:srcRect l="26907" r="25945"/>
          <a:stretch/>
        </p:blipFill>
        <p:spPr>
          <a:xfrm>
            <a:off x="24356145" y="18690483"/>
            <a:ext cx="1247055" cy="1268835"/>
          </a:xfrm>
          <a:prstGeom prst="rect">
            <a:avLst/>
          </a:prstGeom>
        </p:spPr>
      </p:pic>
      <p:pic>
        <p:nvPicPr>
          <p:cNvPr id="255" name="Picture 254" descr="AGU-ESSI.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1125208" y="15932498"/>
            <a:ext cx="1103394" cy="1063345"/>
          </a:xfrm>
          <a:prstGeom prst="rect">
            <a:avLst/>
          </a:prstGeom>
        </p:spPr>
      </p:pic>
      <p:pic>
        <p:nvPicPr>
          <p:cNvPr id="256" name="Picture 255" descr="NOAA logo 2.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7983200" y="14999687"/>
            <a:ext cx="1346503" cy="1158168"/>
          </a:xfrm>
          <a:prstGeom prst="rect">
            <a:avLst/>
          </a:prstGeom>
        </p:spPr>
      </p:pic>
      <p:pic>
        <p:nvPicPr>
          <p:cNvPr id="257" name="Picture 256"/>
          <p:cNvPicPr>
            <a:picLocks noChangeAspect="1"/>
          </p:cNvPicPr>
          <p:nvPr/>
        </p:nvPicPr>
        <p:blipFill>
          <a:blip r:embed="rId27"/>
          <a:stretch>
            <a:fillRect/>
          </a:stretch>
        </p:blipFill>
        <p:spPr>
          <a:xfrm>
            <a:off x="23058337" y="11884130"/>
            <a:ext cx="1193917" cy="1166182"/>
          </a:xfrm>
          <a:prstGeom prst="rect">
            <a:avLst/>
          </a:prstGeom>
        </p:spPr>
      </p:pic>
      <p:pic>
        <p:nvPicPr>
          <p:cNvPr id="258" name="Picture 257"/>
          <p:cNvPicPr>
            <a:picLocks noChangeAspect="1"/>
          </p:cNvPicPr>
          <p:nvPr/>
        </p:nvPicPr>
        <p:blipFill>
          <a:blip r:embed="rId28"/>
          <a:stretch>
            <a:fillRect/>
          </a:stretch>
        </p:blipFill>
        <p:spPr>
          <a:xfrm>
            <a:off x="21244235" y="18281094"/>
            <a:ext cx="1744167" cy="460623"/>
          </a:xfrm>
          <a:prstGeom prst="rect">
            <a:avLst/>
          </a:prstGeom>
        </p:spPr>
      </p:pic>
      <p:pic>
        <p:nvPicPr>
          <p:cNvPr id="266" name="Picture 265" descr="NOAA logo 2.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2459407" y="7670417"/>
            <a:ext cx="1408159" cy="1315783"/>
          </a:xfrm>
          <a:prstGeom prst="rect">
            <a:avLst/>
          </a:prstGeom>
        </p:spPr>
      </p:pic>
      <p:cxnSp>
        <p:nvCxnSpPr>
          <p:cNvPr id="279" name="Straight Connector 278"/>
          <p:cNvCxnSpPr>
            <a:stCxn id="237" idx="6"/>
            <a:endCxn id="266" idx="1"/>
          </p:cNvCxnSpPr>
          <p:nvPr/>
        </p:nvCxnSpPr>
        <p:spPr>
          <a:xfrm flipV="1">
            <a:off x="41960799" y="8328309"/>
            <a:ext cx="498608" cy="1052589"/>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pic>
        <p:nvPicPr>
          <p:cNvPr id="282" name="Picture 281"/>
          <p:cNvPicPr>
            <a:picLocks noChangeAspect="1"/>
          </p:cNvPicPr>
          <p:nvPr/>
        </p:nvPicPr>
        <p:blipFill>
          <a:blip r:embed="rId29"/>
          <a:stretch>
            <a:fillRect/>
          </a:stretch>
        </p:blipFill>
        <p:spPr>
          <a:xfrm>
            <a:off x="34594800" y="25744188"/>
            <a:ext cx="2921000" cy="1143000"/>
          </a:xfrm>
          <a:prstGeom prst="rect">
            <a:avLst/>
          </a:prstGeom>
        </p:spPr>
      </p:pic>
      <p:pic>
        <p:nvPicPr>
          <p:cNvPr id="283" name="Picture 282"/>
          <p:cNvPicPr>
            <a:picLocks noChangeAspect="1"/>
          </p:cNvPicPr>
          <p:nvPr/>
        </p:nvPicPr>
        <p:blipFill rotWithShape="1">
          <a:blip r:embed="rId30"/>
          <a:srcRect l="-1" r="-28781"/>
          <a:stretch/>
        </p:blipFill>
        <p:spPr>
          <a:xfrm>
            <a:off x="33750706" y="27254047"/>
            <a:ext cx="8697338" cy="1615652"/>
          </a:xfrm>
          <a:prstGeom prst="rect">
            <a:avLst/>
          </a:prstGeom>
        </p:spPr>
      </p:pic>
      <p:pic>
        <p:nvPicPr>
          <p:cNvPr id="299" name="Picture 298"/>
          <p:cNvPicPr>
            <a:picLocks noChangeAspect="1"/>
          </p:cNvPicPr>
          <p:nvPr/>
        </p:nvPicPr>
        <p:blipFill>
          <a:blip r:embed="rId31"/>
          <a:stretch>
            <a:fillRect/>
          </a:stretch>
        </p:blipFill>
        <p:spPr>
          <a:xfrm>
            <a:off x="30708600" y="29286200"/>
            <a:ext cx="5080000" cy="1041400"/>
          </a:xfrm>
          <a:prstGeom prst="rect">
            <a:avLst/>
          </a:prstGeom>
        </p:spPr>
      </p:pic>
      <p:pic>
        <p:nvPicPr>
          <p:cNvPr id="326" name="Picture 325"/>
          <p:cNvPicPr>
            <a:picLocks noChangeAspect="1"/>
          </p:cNvPicPr>
          <p:nvPr/>
        </p:nvPicPr>
        <p:blipFill>
          <a:blip r:embed="rId20"/>
          <a:stretch>
            <a:fillRect/>
          </a:stretch>
        </p:blipFill>
        <p:spPr>
          <a:xfrm>
            <a:off x="42448044" y="8940336"/>
            <a:ext cx="1941425" cy="881124"/>
          </a:xfrm>
          <a:prstGeom prst="rect">
            <a:avLst/>
          </a:prstGeom>
        </p:spPr>
      </p:pic>
      <p:pic>
        <p:nvPicPr>
          <p:cNvPr id="327" name="Picture 326"/>
          <p:cNvPicPr>
            <a:picLocks noChangeAspect="1"/>
          </p:cNvPicPr>
          <p:nvPr/>
        </p:nvPicPr>
        <p:blipFill>
          <a:blip r:embed="rId27"/>
          <a:stretch>
            <a:fillRect/>
          </a:stretch>
        </p:blipFill>
        <p:spPr>
          <a:xfrm>
            <a:off x="42465779" y="9987126"/>
            <a:ext cx="1480219" cy="1245788"/>
          </a:xfrm>
          <a:prstGeom prst="rect">
            <a:avLst/>
          </a:prstGeom>
        </p:spPr>
      </p:pic>
      <p:pic>
        <p:nvPicPr>
          <p:cNvPr id="328" name="Picture 327" descr="NSF logo.png"/>
          <p:cNvPicPr>
            <a:picLocks noChangeAspect="1"/>
          </p:cNvPicPr>
          <p:nvPr/>
        </p:nvPicPr>
        <p:blipFill rotWithShape="1">
          <a:blip r:embed="rId24">
            <a:extLst>
              <a:ext uri="{28A0092B-C50C-407E-A947-70E740481C1C}">
                <a14:useLocalDpi xmlns:a14="http://schemas.microsoft.com/office/drawing/2010/main" val="0"/>
              </a:ext>
            </a:extLst>
          </a:blip>
          <a:srcRect l="26907" r="25945"/>
          <a:stretch/>
        </p:blipFill>
        <p:spPr>
          <a:xfrm>
            <a:off x="41164802" y="11321442"/>
            <a:ext cx="1743356" cy="1632557"/>
          </a:xfrm>
          <a:prstGeom prst="rect">
            <a:avLst/>
          </a:prstGeom>
        </p:spPr>
      </p:pic>
      <p:cxnSp>
        <p:nvCxnSpPr>
          <p:cNvPr id="332" name="Straight Connector 331"/>
          <p:cNvCxnSpPr>
            <a:stCxn id="237" idx="6"/>
            <a:endCxn id="326" idx="1"/>
          </p:cNvCxnSpPr>
          <p:nvPr/>
        </p:nvCxnSpPr>
        <p:spPr>
          <a:xfrm>
            <a:off x="41960799" y="9380898"/>
            <a:ext cx="487245" cy="0"/>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cxnSp>
        <p:nvCxnSpPr>
          <p:cNvPr id="339" name="Straight Connector 338"/>
          <p:cNvCxnSpPr>
            <a:stCxn id="237" idx="6"/>
            <a:endCxn id="327" idx="1"/>
          </p:cNvCxnSpPr>
          <p:nvPr/>
        </p:nvCxnSpPr>
        <p:spPr>
          <a:xfrm>
            <a:off x="41960799" y="9380898"/>
            <a:ext cx="504980" cy="1229122"/>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88" idx="2"/>
            <a:endCxn id="328" idx="0"/>
          </p:cNvCxnSpPr>
          <p:nvPr/>
        </p:nvCxnSpPr>
        <p:spPr>
          <a:xfrm>
            <a:off x="41934996" y="9380896"/>
            <a:ext cx="101484" cy="1940546"/>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pic>
        <p:nvPicPr>
          <p:cNvPr id="358" name="Picture 357" descr="NOAA logo 2.pn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39315383" y="15932498"/>
            <a:ext cx="1521777" cy="1499520"/>
          </a:xfrm>
          <a:prstGeom prst="rect">
            <a:avLst/>
          </a:prstGeom>
        </p:spPr>
      </p:pic>
      <p:cxnSp>
        <p:nvCxnSpPr>
          <p:cNvPr id="359" name="Straight Connector 358"/>
          <p:cNvCxnSpPr>
            <a:stCxn id="387" idx="3"/>
            <a:endCxn id="358" idx="1"/>
          </p:cNvCxnSpPr>
          <p:nvPr/>
        </p:nvCxnSpPr>
        <p:spPr>
          <a:xfrm flipV="1">
            <a:off x="37996856" y="16682258"/>
            <a:ext cx="1318527" cy="749760"/>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pic>
        <p:nvPicPr>
          <p:cNvPr id="361" name="Picture 360"/>
          <p:cNvPicPr>
            <a:picLocks noChangeAspect="1"/>
          </p:cNvPicPr>
          <p:nvPr/>
        </p:nvPicPr>
        <p:blipFill>
          <a:blip r:embed="rId27"/>
          <a:stretch>
            <a:fillRect/>
          </a:stretch>
        </p:blipFill>
        <p:spPr>
          <a:xfrm>
            <a:off x="40801637" y="15932498"/>
            <a:ext cx="1485930" cy="1329340"/>
          </a:xfrm>
          <a:prstGeom prst="rect">
            <a:avLst/>
          </a:prstGeom>
        </p:spPr>
      </p:pic>
      <p:sp>
        <p:nvSpPr>
          <p:cNvPr id="378" name="Subtitle 2"/>
          <p:cNvSpPr txBox="1">
            <a:spLocks/>
          </p:cNvSpPr>
          <p:nvPr/>
        </p:nvSpPr>
        <p:spPr>
          <a:xfrm>
            <a:off x="42234665" y="15243631"/>
            <a:ext cx="7606452" cy="3358309"/>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just"/>
            <a:r>
              <a:rPr lang="en-US" sz="3600" b="1" dirty="0" smtClean="0">
                <a:latin typeface="Tahoma"/>
                <a:cs typeface="Tahoma"/>
              </a:rPr>
              <a:t>Summer Teacher Workshop</a:t>
            </a:r>
          </a:p>
          <a:p>
            <a:pPr algn="just"/>
            <a:r>
              <a:rPr lang="en-US" sz="3200" dirty="0" smtClean="0">
                <a:latin typeface="Tahoma"/>
                <a:cs typeface="Tahoma"/>
              </a:rPr>
              <a:t>Partners with ESIP to get Earth science data in the classroom.</a:t>
            </a:r>
            <a:r>
              <a:rPr lang="en-US" sz="3200" b="1" dirty="0" smtClean="0">
                <a:latin typeface="Tahoma"/>
                <a:cs typeface="Tahoma"/>
              </a:rPr>
              <a:t> </a:t>
            </a:r>
            <a:r>
              <a:rPr lang="en-US" sz="3200" dirty="0" smtClean="0">
                <a:latin typeface="Tahoma"/>
                <a:cs typeface="Tahoma"/>
              </a:rPr>
              <a:t>Loan </a:t>
            </a:r>
            <a:r>
              <a:rPr lang="en-US" sz="3200" dirty="0">
                <a:latin typeface="Tahoma"/>
                <a:cs typeface="Tahoma"/>
              </a:rPr>
              <a:t>teachers </a:t>
            </a:r>
            <a:r>
              <a:rPr lang="en-US" sz="3200" dirty="0" err="1" smtClean="0">
                <a:latin typeface="Tahoma"/>
                <a:cs typeface="Tahoma"/>
              </a:rPr>
              <a:t>iPads</a:t>
            </a:r>
            <a:r>
              <a:rPr lang="en-US" sz="3200" dirty="0" smtClean="0">
                <a:latin typeface="Tahoma"/>
                <a:cs typeface="Tahoma"/>
              </a:rPr>
              <a:t> with member-generated educational resources </a:t>
            </a:r>
            <a:r>
              <a:rPr lang="en-US" sz="3200" dirty="0">
                <a:latin typeface="Tahoma"/>
                <a:cs typeface="Tahoma"/>
              </a:rPr>
              <a:t>for </a:t>
            </a:r>
            <a:r>
              <a:rPr lang="en-US" sz="3200" dirty="0" smtClean="0">
                <a:latin typeface="Tahoma"/>
                <a:cs typeface="Tahoma"/>
              </a:rPr>
              <a:t>use </a:t>
            </a:r>
            <a:r>
              <a:rPr lang="en-US" sz="3200" dirty="0">
                <a:latin typeface="Tahoma"/>
                <a:cs typeface="Tahoma"/>
              </a:rPr>
              <a:t>in the classroom.  </a:t>
            </a:r>
          </a:p>
          <a:p>
            <a:pPr algn="just"/>
            <a:endParaRPr lang="en-US" sz="3200" b="1" dirty="0">
              <a:latin typeface="Tahoma"/>
              <a:cs typeface="Tahoma"/>
            </a:endParaRPr>
          </a:p>
        </p:txBody>
      </p:sp>
      <p:sp>
        <p:nvSpPr>
          <p:cNvPr id="379" name="Subtitle 2"/>
          <p:cNvSpPr txBox="1">
            <a:spLocks/>
          </p:cNvSpPr>
          <p:nvPr/>
        </p:nvSpPr>
        <p:spPr>
          <a:xfrm>
            <a:off x="41160941" y="19533620"/>
            <a:ext cx="7606452" cy="1224817"/>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just"/>
            <a:endParaRPr lang="en-US" sz="3200" dirty="0">
              <a:latin typeface="Tahoma"/>
              <a:cs typeface="Tahoma"/>
            </a:endParaRPr>
          </a:p>
        </p:txBody>
      </p:sp>
      <p:sp>
        <p:nvSpPr>
          <p:cNvPr id="382" name="Subtitle 2"/>
          <p:cNvSpPr txBox="1">
            <a:spLocks/>
          </p:cNvSpPr>
          <p:nvPr/>
        </p:nvSpPr>
        <p:spPr>
          <a:xfrm>
            <a:off x="33750706" y="23694846"/>
            <a:ext cx="16413616" cy="1224817"/>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r>
              <a:rPr lang="en-US" sz="4400" dirty="0" smtClean="0">
                <a:solidFill>
                  <a:srgbClr val="388FA8"/>
                </a:solidFill>
                <a:latin typeface="Tahoma"/>
                <a:cs typeface="Tahoma"/>
              </a:rPr>
              <a:t>ESIP is </a:t>
            </a:r>
            <a:r>
              <a:rPr lang="en-US" sz="4400" b="1" i="1" dirty="0" smtClean="0">
                <a:solidFill>
                  <a:srgbClr val="388FA8"/>
                </a:solidFill>
                <a:latin typeface="Tahoma"/>
                <a:cs typeface="Tahoma"/>
              </a:rPr>
              <a:t>leading the development </a:t>
            </a:r>
            <a:r>
              <a:rPr lang="en-US" sz="4400" dirty="0" smtClean="0">
                <a:solidFill>
                  <a:srgbClr val="388FA8"/>
                </a:solidFill>
                <a:latin typeface="Tahoma"/>
                <a:cs typeface="Tahoma"/>
              </a:rPr>
              <a:t>of the </a:t>
            </a:r>
          </a:p>
          <a:p>
            <a:r>
              <a:rPr lang="en-US" sz="4400" dirty="0" smtClean="0">
                <a:solidFill>
                  <a:srgbClr val="388FA8"/>
                </a:solidFill>
                <a:latin typeface="Tahoma"/>
                <a:cs typeface="Tahoma"/>
              </a:rPr>
              <a:t>Earth science informatics field</a:t>
            </a:r>
            <a:endParaRPr lang="en-US" sz="4400" dirty="0">
              <a:latin typeface="Tahoma"/>
              <a:cs typeface="Tahoma"/>
            </a:endParaRPr>
          </a:p>
        </p:txBody>
      </p:sp>
      <p:grpSp>
        <p:nvGrpSpPr>
          <p:cNvPr id="394" name="Group 393"/>
          <p:cNvGrpSpPr/>
          <p:nvPr/>
        </p:nvGrpSpPr>
        <p:grpSpPr>
          <a:xfrm>
            <a:off x="33502700" y="16899542"/>
            <a:ext cx="5265232" cy="3356921"/>
            <a:chOff x="32633993" y="16883799"/>
            <a:chExt cx="5265232" cy="3356921"/>
          </a:xfrm>
        </p:grpSpPr>
        <p:sp>
          <p:nvSpPr>
            <p:cNvPr id="387" name="Oval Callout 386"/>
            <p:cNvSpPr/>
            <p:nvPr/>
          </p:nvSpPr>
          <p:spPr>
            <a:xfrm rot="10800000">
              <a:off x="32633993" y="16931677"/>
              <a:ext cx="5265231" cy="3309041"/>
            </a:xfrm>
            <a:prstGeom prst="wedgeEllipseCallout">
              <a:avLst>
                <a:gd name="adj1" fmla="val 70338"/>
                <a:gd name="adj2" fmla="val 151630"/>
              </a:avLst>
            </a:prstGeom>
            <a:solidFill>
              <a:schemeClr val="tx1">
                <a:lumMod val="85000"/>
                <a:lumOff val="15000"/>
                <a:alpha val="34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3" name="Picture 262" descr="Screen Shot 2013-09-10 at 4.17.17 PM.png"/>
            <p:cNvPicPr>
              <a:picLocks noChangeAspect="1"/>
            </p:cNvPicPr>
            <p:nvPr/>
          </p:nvPicPr>
          <p:blipFill rotWithShape="1">
            <a:blip r:embed="rId3">
              <a:extLst>
                <a:ext uri="{28A0092B-C50C-407E-A947-70E740481C1C}">
                  <a14:useLocalDpi xmlns:a14="http://schemas.microsoft.com/office/drawing/2010/main" val="0"/>
                </a:ext>
              </a:extLst>
            </a:blip>
            <a:srcRect l="72259" t="46652" r="17633" b="42197"/>
            <a:stretch/>
          </p:blipFill>
          <p:spPr>
            <a:xfrm>
              <a:off x="32633994" y="16883799"/>
              <a:ext cx="5265231" cy="335692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sp>
        <p:nvSpPr>
          <p:cNvPr id="388" name="Oval Callout 387"/>
          <p:cNvSpPr/>
          <p:nvPr/>
        </p:nvSpPr>
        <p:spPr>
          <a:xfrm rot="10800000">
            <a:off x="36669765" y="7788993"/>
            <a:ext cx="5265231" cy="3183807"/>
          </a:xfrm>
          <a:prstGeom prst="wedgeEllipseCallout">
            <a:avLst>
              <a:gd name="adj1" fmla="val 258595"/>
              <a:gd name="adj2" fmla="val 13092"/>
            </a:avLst>
          </a:prstGeom>
          <a:solidFill>
            <a:schemeClr val="tx1">
              <a:lumMod val="85000"/>
              <a:lumOff val="15000"/>
              <a:alpha val="34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7" name="Picture 236" descr="Screen Shot 2013-09-10 at 4.17.17 PM.png"/>
          <p:cNvPicPr>
            <a:picLocks noChangeAspect="1"/>
          </p:cNvPicPr>
          <p:nvPr/>
        </p:nvPicPr>
        <p:blipFill rotWithShape="1">
          <a:blip r:embed="rId3">
            <a:extLst>
              <a:ext uri="{28A0092B-C50C-407E-A947-70E740481C1C}">
                <a14:useLocalDpi xmlns:a14="http://schemas.microsoft.com/office/drawing/2010/main" val="0"/>
              </a:ext>
            </a:extLst>
          </a:blip>
          <a:srcRect l="48111" t="23888" r="41781" b="64961"/>
          <a:stretch/>
        </p:blipFill>
        <p:spPr>
          <a:xfrm>
            <a:off x="36728008" y="7788994"/>
            <a:ext cx="5232791" cy="3183807"/>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10" name="Subtitle 2"/>
          <p:cNvSpPr txBox="1">
            <a:spLocks/>
          </p:cNvSpPr>
          <p:nvPr/>
        </p:nvSpPr>
        <p:spPr>
          <a:xfrm>
            <a:off x="44289984" y="8328309"/>
            <a:ext cx="6456059" cy="2440292"/>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l"/>
            <a:r>
              <a:rPr lang="en-US" sz="3600" b="1" dirty="0" smtClean="0">
                <a:latin typeface="Tahoma"/>
                <a:cs typeface="Tahoma"/>
              </a:rPr>
              <a:t>Data Citation Guidelines </a:t>
            </a:r>
          </a:p>
          <a:p>
            <a:pPr algn="l"/>
            <a:r>
              <a:rPr lang="en-US" sz="3200" dirty="0" smtClean="0">
                <a:latin typeface="Tahoma"/>
                <a:cs typeface="Tahoma"/>
              </a:rPr>
              <a:t>Created by the Stewardship Committee and adopted by many other organizations.</a:t>
            </a:r>
          </a:p>
          <a:p>
            <a:pPr algn="l"/>
            <a:endParaRPr lang="en-US" sz="3200" b="1" dirty="0">
              <a:latin typeface="Tahoma"/>
              <a:cs typeface="Tahoma"/>
            </a:endParaRPr>
          </a:p>
        </p:txBody>
      </p:sp>
      <p:cxnSp>
        <p:nvCxnSpPr>
          <p:cNvPr id="433" name="Straight Connector 432"/>
          <p:cNvCxnSpPr>
            <a:stCxn id="387" idx="2"/>
            <a:endCxn id="436" idx="1"/>
          </p:cNvCxnSpPr>
          <p:nvPr/>
        </p:nvCxnSpPr>
        <p:spPr>
          <a:xfrm>
            <a:off x="38767931" y="18601940"/>
            <a:ext cx="907397" cy="666352"/>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pic>
        <p:nvPicPr>
          <p:cNvPr id="436" name="Picture 435"/>
          <p:cNvPicPr>
            <a:picLocks noChangeAspect="1"/>
          </p:cNvPicPr>
          <p:nvPr/>
        </p:nvPicPr>
        <p:blipFill rotWithShape="1">
          <a:blip r:embed="rId32"/>
          <a:srcRect r="81257"/>
          <a:stretch/>
        </p:blipFill>
        <p:spPr>
          <a:xfrm>
            <a:off x="39675328" y="18607892"/>
            <a:ext cx="2335085" cy="1320800"/>
          </a:xfrm>
          <a:prstGeom prst="rect">
            <a:avLst/>
          </a:prstGeom>
        </p:spPr>
      </p:pic>
      <p:cxnSp>
        <p:nvCxnSpPr>
          <p:cNvPr id="441" name="Straight Connector 440"/>
          <p:cNvCxnSpPr/>
          <p:nvPr/>
        </p:nvCxnSpPr>
        <p:spPr>
          <a:xfrm>
            <a:off x="37996856" y="19773596"/>
            <a:ext cx="1859188" cy="1794602"/>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sp>
        <p:nvSpPr>
          <p:cNvPr id="444" name="Subtitle 2"/>
          <p:cNvSpPr txBox="1">
            <a:spLocks/>
          </p:cNvSpPr>
          <p:nvPr/>
        </p:nvSpPr>
        <p:spPr>
          <a:xfrm>
            <a:off x="42013643" y="18620610"/>
            <a:ext cx="7606452" cy="1369782"/>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just"/>
            <a:r>
              <a:rPr lang="en-US" sz="3200" b="1" dirty="0" smtClean="0">
                <a:latin typeface="Tahoma"/>
                <a:cs typeface="Tahoma"/>
              </a:rPr>
              <a:t>NESTA Silver Member &amp; Support Share-A-Thons</a:t>
            </a:r>
            <a:endParaRPr lang="en-US" sz="3200" b="1" dirty="0">
              <a:latin typeface="Tahoma"/>
              <a:cs typeface="Tahoma"/>
            </a:endParaRPr>
          </a:p>
        </p:txBody>
      </p:sp>
      <p:pic>
        <p:nvPicPr>
          <p:cNvPr id="459" name="Picture 458"/>
          <p:cNvPicPr>
            <a:picLocks noChangeAspect="1"/>
          </p:cNvPicPr>
          <p:nvPr/>
        </p:nvPicPr>
        <p:blipFill>
          <a:blip r:embed="rId33"/>
          <a:stretch>
            <a:fillRect/>
          </a:stretch>
        </p:blipFill>
        <p:spPr>
          <a:xfrm>
            <a:off x="39289026" y="20672091"/>
            <a:ext cx="1891186" cy="1949676"/>
          </a:xfrm>
          <a:prstGeom prst="rect">
            <a:avLst/>
          </a:prstGeom>
        </p:spPr>
      </p:pic>
      <p:sp>
        <p:nvSpPr>
          <p:cNvPr id="461" name="Subtitle 2"/>
          <p:cNvSpPr txBox="1">
            <a:spLocks/>
          </p:cNvSpPr>
          <p:nvPr/>
        </p:nvSpPr>
        <p:spPr>
          <a:xfrm>
            <a:off x="40865889" y="20931108"/>
            <a:ext cx="7606452" cy="1369782"/>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just"/>
            <a:r>
              <a:rPr lang="en-US" sz="3200" b="1" dirty="0" smtClean="0">
                <a:latin typeface="Tahoma"/>
                <a:cs typeface="Tahoma"/>
              </a:rPr>
              <a:t>ESIP SACNAS Scholarship</a:t>
            </a:r>
            <a:endParaRPr lang="en-US" sz="3200" b="1" dirty="0">
              <a:latin typeface="Tahoma"/>
              <a:cs typeface="Tahoma"/>
            </a:endParaRPr>
          </a:p>
        </p:txBody>
      </p:sp>
      <p:sp>
        <p:nvSpPr>
          <p:cNvPr id="498" name="Rectangle 497"/>
          <p:cNvSpPr/>
          <p:nvPr/>
        </p:nvSpPr>
        <p:spPr>
          <a:xfrm>
            <a:off x="36422808" y="13913099"/>
            <a:ext cx="14168359" cy="1446550"/>
          </a:xfrm>
          <a:prstGeom prst="rect">
            <a:avLst/>
          </a:prstGeom>
        </p:spPr>
        <p:txBody>
          <a:bodyPr wrap="square">
            <a:spAutoFit/>
          </a:bodyPr>
          <a:lstStyle/>
          <a:p>
            <a:pPr algn="ctr"/>
            <a:r>
              <a:rPr lang="en-US" sz="4400" dirty="0" smtClean="0">
                <a:solidFill>
                  <a:srgbClr val="388FA8"/>
                </a:solidFill>
                <a:latin typeface="Tahoma"/>
                <a:cs typeface="Tahoma"/>
              </a:rPr>
              <a:t>ESIP is the </a:t>
            </a:r>
            <a:r>
              <a:rPr lang="en-US" sz="4400" b="1" i="1" dirty="0" smtClean="0">
                <a:solidFill>
                  <a:srgbClr val="388FA8"/>
                </a:solidFill>
                <a:latin typeface="Tahoma"/>
                <a:cs typeface="Tahoma"/>
              </a:rPr>
              <a:t>trusted </a:t>
            </a:r>
            <a:r>
              <a:rPr lang="en-US" sz="4400" b="1" i="1" dirty="0">
                <a:solidFill>
                  <a:srgbClr val="388FA8"/>
                </a:solidFill>
                <a:latin typeface="Tahoma"/>
                <a:cs typeface="Tahoma"/>
              </a:rPr>
              <a:t>community</a:t>
            </a:r>
            <a:r>
              <a:rPr lang="en-US" sz="4400" i="1" dirty="0">
                <a:solidFill>
                  <a:srgbClr val="388FA8"/>
                </a:solidFill>
                <a:latin typeface="Tahoma"/>
                <a:cs typeface="Tahoma"/>
              </a:rPr>
              <a:t> </a:t>
            </a:r>
            <a:r>
              <a:rPr lang="en-US" sz="4400" dirty="0">
                <a:solidFill>
                  <a:srgbClr val="388FA8"/>
                </a:solidFill>
                <a:latin typeface="Tahoma"/>
                <a:cs typeface="Tahoma"/>
              </a:rPr>
              <a:t>supporting the integration of science and data into mainstream </a:t>
            </a:r>
            <a:r>
              <a:rPr lang="en-US" sz="4400" dirty="0" smtClean="0">
                <a:solidFill>
                  <a:srgbClr val="388FA8"/>
                </a:solidFill>
                <a:latin typeface="Tahoma"/>
                <a:cs typeface="Tahoma"/>
              </a:rPr>
              <a:t>use.</a:t>
            </a:r>
            <a:endParaRPr lang="en-US" sz="4400" dirty="0">
              <a:solidFill>
                <a:srgbClr val="388FA8"/>
              </a:solidFill>
              <a:latin typeface="Tahoma"/>
              <a:cs typeface="Tahoma"/>
            </a:endParaRPr>
          </a:p>
        </p:txBody>
      </p:sp>
      <p:sp>
        <p:nvSpPr>
          <p:cNvPr id="504" name="Subtitle 2"/>
          <p:cNvSpPr txBox="1">
            <a:spLocks/>
          </p:cNvSpPr>
          <p:nvPr/>
        </p:nvSpPr>
        <p:spPr>
          <a:xfrm>
            <a:off x="40782464" y="25932897"/>
            <a:ext cx="7606452" cy="5994903"/>
          </a:xfrm>
          <a:prstGeom prst="rect">
            <a:avLst/>
          </a:prstGeom>
          <a:ln w="38100" cmpd="sng">
            <a:noFill/>
          </a:ln>
        </p:spPr>
        <p:txBody>
          <a:bodyPr vert="horz" lIns="438840" tIns="228600" rIns="438840" bIns="228600" rtlCol="0">
            <a:noAutofit/>
          </a:bodyPr>
          <a:lstStyle>
            <a:lvl1pPr marL="0" indent="0" algn="ctr" defTabSz="2194210" rtl="0" eaLnBrk="1" latinLnBrk="0" hangingPunct="1">
              <a:spcBef>
                <a:spcPct val="20000"/>
              </a:spcBef>
              <a:buFont typeface="Arial"/>
              <a:buNone/>
              <a:defRPr sz="15400" kern="1200">
                <a:solidFill>
                  <a:schemeClr val="tx1">
                    <a:tint val="75000"/>
                  </a:schemeClr>
                </a:solidFill>
                <a:latin typeface="+mn-lt"/>
                <a:ea typeface="+mn-ea"/>
                <a:cs typeface="+mn-cs"/>
              </a:defRPr>
            </a:lvl1pPr>
            <a:lvl2pPr marL="2194210" indent="0" algn="ctr" defTabSz="2194210" rtl="0" eaLnBrk="1" latinLnBrk="0" hangingPunct="1">
              <a:spcBef>
                <a:spcPct val="20000"/>
              </a:spcBef>
              <a:buFont typeface="Arial"/>
              <a:buNone/>
              <a:defRPr sz="13400" kern="1200">
                <a:solidFill>
                  <a:schemeClr val="tx1">
                    <a:tint val="75000"/>
                  </a:schemeClr>
                </a:solidFill>
                <a:latin typeface="+mn-lt"/>
                <a:ea typeface="+mn-ea"/>
                <a:cs typeface="+mn-cs"/>
              </a:defRPr>
            </a:lvl2pPr>
            <a:lvl3pPr marL="4388419" indent="0" algn="ctr" defTabSz="2194210" rtl="0" eaLnBrk="1" latinLnBrk="0" hangingPunct="1">
              <a:spcBef>
                <a:spcPct val="20000"/>
              </a:spcBef>
              <a:buFont typeface="Arial"/>
              <a:buNone/>
              <a:defRPr sz="11500" kern="1200">
                <a:solidFill>
                  <a:schemeClr val="tx1">
                    <a:tint val="75000"/>
                  </a:schemeClr>
                </a:solidFill>
                <a:latin typeface="+mn-lt"/>
                <a:ea typeface="+mn-ea"/>
                <a:cs typeface="+mn-cs"/>
              </a:defRPr>
            </a:lvl3pPr>
            <a:lvl4pPr marL="6582629"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4pPr>
            <a:lvl5pPr marL="8776834"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5pPr>
            <a:lvl6pPr marL="1097104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6pPr>
            <a:lvl7pPr marL="13165253"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7pPr>
            <a:lvl8pPr marL="1535946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8pPr>
            <a:lvl9pPr marL="17553672" indent="0" algn="ctr" defTabSz="2194210" rtl="0" eaLnBrk="1" latinLnBrk="0" hangingPunct="1">
              <a:spcBef>
                <a:spcPct val="20000"/>
              </a:spcBef>
              <a:buFont typeface="Arial"/>
              <a:buNone/>
              <a:defRPr sz="9600" kern="1200">
                <a:solidFill>
                  <a:schemeClr val="tx1">
                    <a:tint val="75000"/>
                  </a:schemeClr>
                </a:solidFill>
                <a:latin typeface="+mn-lt"/>
                <a:ea typeface="+mn-ea"/>
                <a:cs typeface="+mn-cs"/>
              </a:defRPr>
            </a:lvl9pPr>
          </a:lstStyle>
          <a:p>
            <a:pPr algn="just"/>
            <a:r>
              <a:rPr lang="en-US" sz="3600" b="1" dirty="0" smtClean="0">
                <a:latin typeface="Tahoma"/>
                <a:cs typeface="Tahoma"/>
              </a:rPr>
              <a:t>Research Priorities for the Science Data Enterprise</a:t>
            </a:r>
          </a:p>
          <a:p>
            <a:pPr algn="just"/>
            <a:r>
              <a:rPr lang="en-US" sz="3200" dirty="0" smtClean="0">
                <a:latin typeface="Tahoma"/>
                <a:cs typeface="Tahoma"/>
              </a:rPr>
              <a:t>Working in collaboration with the Board on Research and Information, the ESIP Federation is urging the National Research Council to study  the U.S. science data enterprise in 2014. The study would address longer-term agency needs and identify longer-term priorities for science data research and funding.</a:t>
            </a:r>
            <a:endParaRPr lang="en-US" sz="3200" dirty="0">
              <a:latin typeface="Tahoma"/>
              <a:cs typeface="Tahoma"/>
            </a:endParaRPr>
          </a:p>
          <a:p>
            <a:pPr algn="just"/>
            <a:endParaRPr lang="en-US" sz="3200" b="1" dirty="0">
              <a:latin typeface="Tahoma"/>
              <a:cs typeface="Tahoma"/>
            </a:endParaRPr>
          </a:p>
        </p:txBody>
      </p:sp>
      <p:grpSp>
        <p:nvGrpSpPr>
          <p:cNvPr id="11" name="Group 10"/>
          <p:cNvGrpSpPr/>
          <p:nvPr/>
        </p:nvGrpSpPr>
        <p:grpSpPr>
          <a:xfrm>
            <a:off x="27864288" y="26974800"/>
            <a:ext cx="4977912" cy="2658014"/>
            <a:chOff x="27864288" y="26974800"/>
            <a:chExt cx="4977912" cy="2658014"/>
          </a:xfrm>
        </p:grpSpPr>
        <p:cxnSp>
          <p:nvCxnSpPr>
            <p:cNvPr id="84" name="Straight Connector 83"/>
            <p:cNvCxnSpPr/>
            <p:nvPr/>
          </p:nvCxnSpPr>
          <p:spPr>
            <a:xfrm flipH="1">
              <a:off x="31335904" y="26974800"/>
              <a:ext cx="1506296" cy="1450623"/>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pic>
          <p:nvPicPr>
            <p:cNvPr id="5" name="Picture 4" descr="FoundationLogo_edited-4.png"/>
            <p:cNvPicPr>
              <a:picLocks noChangeAspect="1"/>
            </p:cNvPicPr>
            <p:nvPr/>
          </p:nvPicPr>
          <p:blipFill rotWithShape="1">
            <a:blip r:embed="rId34">
              <a:extLst>
                <a:ext uri="{28A0092B-C50C-407E-A947-70E740481C1C}">
                  <a14:useLocalDpi xmlns:a14="http://schemas.microsoft.com/office/drawing/2010/main" val="0"/>
                </a:ext>
              </a:extLst>
            </a:blip>
            <a:srcRect l="8946" t="7888" r="26170" b="34669"/>
            <a:stretch/>
          </p:blipFill>
          <p:spPr>
            <a:xfrm>
              <a:off x="27864288" y="28061874"/>
              <a:ext cx="4839362" cy="1570940"/>
            </a:xfrm>
            <a:prstGeom prst="rect">
              <a:avLst/>
            </a:prstGeom>
          </p:spPr>
        </p:pic>
      </p:grpSp>
      <p:cxnSp>
        <p:nvCxnSpPr>
          <p:cNvPr id="287" name="Straight Connector 286"/>
          <p:cNvCxnSpPr>
            <a:endCxn id="282" idx="1"/>
          </p:cNvCxnSpPr>
          <p:nvPr/>
        </p:nvCxnSpPr>
        <p:spPr>
          <a:xfrm flipV="1">
            <a:off x="32762314" y="26315688"/>
            <a:ext cx="1832486" cy="636394"/>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cxnSp>
        <p:nvCxnSpPr>
          <p:cNvPr id="293" name="Straight Connector 292"/>
          <p:cNvCxnSpPr>
            <a:endCxn id="283" idx="1"/>
          </p:cNvCxnSpPr>
          <p:nvPr/>
        </p:nvCxnSpPr>
        <p:spPr>
          <a:xfrm>
            <a:off x="32762314" y="26952082"/>
            <a:ext cx="988392" cy="1109791"/>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cxnSp>
        <p:nvCxnSpPr>
          <p:cNvPr id="300" name="Straight Connector 299"/>
          <p:cNvCxnSpPr>
            <a:stCxn id="389" idx="1"/>
            <a:endCxn id="299" idx="0"/>
          </p:cNvCxnSpPr>
          <p:nvPr/>
        </p:nvCxnSpPr>
        <p:spPr>
          <a:xfrm>
            <a:off x="32762314" y="26962112"/>
            <a:ext cx="486286" cy="2324088"/>
          </a:xfrm>
          <a:prstGeom prst="line">
            <a:avLst/>
          </a:prstGeom>
          <a:ln w="57150" cmpd="sng">
            <a:prstDash val="sysDot"/>
          </a:ln>
        </p:spPr>
        <p:style>
          <a:lnRef idx="2">
            <a:schemeClr val="accent1"/>
          </a:lnRef>
          <a:fillRef idx="0">
            <a:schemeClr val="accent1"/>
          </a:fillRef>
          <a:effectRef idx="1">
            <a:schemeClr val="accent1"/>
          </a:effectRef>
          <a:fontRef idx="minor">
            <a:schemeClr val="tx1"/>
          </a:fontRef>
        </p:style>
      </p:cxnSp>
      <p:sp>
        <p:nvSpPr>
          <p:cNvPr id="389" name="Oval Callout 388"/>
          <p:cNvSpPr/>
          <p:nvPr/>
        </p:nvSpPr>
        <p:spPr>
          <a:xfrm rot="10800000">
            <a:off x="29934157" y="24277792"/>
            <a:ext cx="3313392" cy="3144877"/>
          </a:xfrm>
          <a:prstGeom prst="wedgeEllipseCallout">
            <a:avLst>
              <a:gd name="adj1" fmla="val 107604"/>
              <a:gd name="adj2" fmla="val 341232"/>
            </a:avLst>
          </a:prstGeom>
          <a:solidFill>
            <a:schemeClr val="tx1">
              <a:lumMod val="85000"/>
              <a:lumOff val="15000"/>
              <a:alpha val="34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4" name="Picture 263" descr="Screen Shot 2013-09-10 at 4.17.17 PM.png"/>
          <p:cNvPicPr>
            <a:picLocks noChangeAspect="1"/>
          </p:cNvPicPr>
          <p:nvPr/>
        </p:nvPicPr>
        <p:blipFill rotWithShape="1">
          <a:blip r:embed="rId3">
            <a:extLst>
              <a:ext uri="{28A0092B-C50C-407E-A947-70E740481C1C}">
                <a14:useLocalDpi xmlns:a14="http://schemas.microsoft.com/office/drawing/2010/main" val="0"/>
              </a:ext>
            </a:extLst>
          </a:blip>
          <a:srcRect l="57787" t="60024" r="35733" b="28825"/>
          <a:stretch/>
        </p:blipFill>
        <p:spPr>
          <a:xfrm>
            <a:off x="29934156" y="24231600"/>
            <a:ext cx="3313393" cy="3213374"/>
          </a:xfrm>
          <a:prstGeom prst="ellipse">
            <a:avLst/>
          </a:prstGeom>
          <a:ln/>
        </p:spPr>
        <p:style>
          <a:lnRef idx="2">
            <a:schemeClr val="accent2"/>
          </a:lnRef>
          <a:fillRef idx="1">
            <a:schemeClr val="lt1"/>
          </a:fillRef>
          <a:effectRef idx="0">
            <a:schemeClr val="accent2"/>
          </a:effectRef>
          <a:fontRef idx="minor">
            <a:schemeClr val="dk1"/>
          </a:fontRef>
        </p:style>
      </p:pic>
      <p:sp>
        <p:nvSpPr>
          <p:cNvPr id="13" name="Oval 12"/>
          <p:cNvSpPr/>
          <p:nvPr/>
        </p:nvSpPr>
        <p:spPr>
          <a:xfrm>
            <a:off x="30251400" y="25051949"/>
            <a:ext cx="2561684" cy="1618051"/>
          </a:xfrm>
          <a:prstGeom prst="ellipse">
            <a:avLst/>
          </a:prstGeom>
          <a:solidFill>
            <a:srgbClr val="F7868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TextBox 11"/>
          <p:cNvSpPr txBox="1"/>
          <p:nvPr/>
        </p:nvSpPr>
        <p:spPr>
          <a:xfrm>
            <a:off x="30351949" y="25457836"/>
            <a:ext cx="2895600" cy="830997"/>
          </a:xfrm>
          <a:prstGeom prst="rect">
            <a:avLst/>
          </a:prstGeom>
          <a:noFill/>
        </p:spPr>
        <p:txBody>
          <a:bodyPr wrap="square" rtlCol="0">
            <a:spAutoFit/>
          </a:bodyPr>
          <a:lstStyle/>
          <a:p>
            <a:r>
              <a:rPr lang="en-US" sz="2400" b="1" dirty="0" smtClean="0">
                <a:solidFill>
                  <a:schemeClr val="tx1">
                    <a:lumMod val="65000"/>
                    <a:lumOff val="35000"/>
                  </a:schemeClr>
                </a:solidFill>
                <a:latin typeface="Tahoma"/>
              </a:rPr>
              <a:t>Data Study Working Group</a:t>
            </a:r>
            <a:endParaRPr lang="en-US" sz="2400" b="1" dirty="0">
              <a:solidFill>
                <a:schemeClr val="tx1">
                  <a:lumMod val="65000"/>
                  <a:lumOff val="35000"/>
                </a:schemeClr>
              </a:solidFill>
              <a:latin typeface="Tahoma"/>
            </a:endParaRPr>
          </a:p>
        </p:txBody>
      </p:sp>
    </p:spTree>
    <p:extLst>
      <p:ext uri="{BB962C8B-B14F-4D97-AF65-F5344CB8AC3E}">
        <p14:creationId xmlns:p14="http://schemas.microsoft.com/office/powerpoint/2010/main" val="20213771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2052</TotalTime>
  <Words>536</Words>
  <Application>Microsoft Macintosh PowerPoint</Application>
  <PresentationFormat>Custom</PresentationFormat>
  <Paragraphs>42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Federation: A Case Study on Enabling Collaboration Infrastructure to Support Earth Science Informatics Communities Erin Robinson, FES, erinrobinson@esipfed.org, Carol B. Meyer, FES, carolbmeyer@esipfed.org, Karl Benedict, UNM, Kbene@unm.edu   (IN23B-1430)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ESIP Federation: Enabling Cross-Community Innovation  </dc:title>
  <dc:creator>Erin Robinson</dc:creator>
  <cp:lastModifiedBy>Erin Robinson</cp:lastModifiedBy>
  <cp:revision>105</cp:revision>
  <dcterms:created xsi:type="dcterms:W3CDTF">2013-09-04T18:11:39Z</dcterms:created>
  <dcterms:modified xsi:type="dcterms:W3CDTF">2014-08-08T19:26:33Z</dcterms:modified>
</cp:coreProperties>
</file>