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erverZoom="100000" compatMode="1" strictFirstAndLastChars="0" saveSubsetFonts="1" autoCompressPictures="0">
  <p:sldMasterIdLst>
    <p:sldMasterId id="2147483648" r:id="rId1"/>
  </p:sldMasterIdLst>
  <p:notesMasterIdLst>
    <p:notesMasterId r:id="rId8"/>
  </p:notesMasterIdLst>
  <p:sldIdLst>
    <p:sldId id="256" r:id="rId2"/>
    <p:sldId id="257" r:id="rId3"/>
    <p:sldId id="258" r:id="rId4"/>
    <p:sldId id="260" r:id="rId5"/>
    <p:sldId id="261" r:id="rId6"/>
    <p:sldId id="263" r:id="rId7"/>
  </p:sldIdLst>
  <p:sldSz cx="13004800" cy="9753600"/>
  <p:notesSz cx="6858000" cy="9144000"/>
  <p:defaultTextStyle>
    <a:defPPr>
      <a:defRPr lang="en-US"/>
    </a:defPPr>
    <a:lvl1pPr algn="ctr" defTabSz="584200" rtl="0" fontAlgn="base" hangingPunct="0">
      <a:spcBef>
        <a:spcPct val="0"/>
      </a:spcBef>
      <a:spcAft>
        <a:spcPct val="0"/>
      </a:spcAft>
      <a:defRPr sz="3600" kern="1200">
        <a:solidFill>
          <a:srgbClr val="000000"/>
        </a:solidFill>
        <a:latin typeface="Helvetica Light" charset="0"/>
        <a:ea typeface="ＭＳ Ｐゴシック" charset="0"/>
        <a:cs typeface="ＭＳ Ｐゴシック" charset="0"/>
        <a:sym typeface="Helvetica Light" charset="0"/>
      </a:defRPr>
    </a:lvl1pPr>
    <a:lvl2pPr marL="342900" indent="114300" algn="ctr" defTabSz="584200" rtl="0" fontAlgn="base" hangingPunct="0">
      <a:spcBef>
        <a:spcPct val="0"/>
      </a:spcBef>
      <a:spcAft>
        <a:spcPct val="0"/>
      </a:spcAft>
      <a:defRPr sz="3600" kern="1200">
        <a:solidFill>
          <a:srgbClr val="000000"/>
        </a:solidFill>
        <a:latin typeface="Helvetica Light" charset="0"/>
        <a:ea typeface="ＭＳ Ｐゴシック" charset="0"/>
        <a:cs typeface="ＭＳ Ｐゴシック" charset="0"/>
        <a:sym typeface="Helvetica Light" charset="0"/>
      </a:defRPr>
    </a:lvl2pPr>
    <a:lvl3pPr marL="685800" indent="228600" algn="ctr" defTabSz="584200" rtl="0" fontAlgn="base" hangingPunct="0">
      <a:spcBef>
        <a:spcPct val="0"/>
      </a:spcBef>
      <a:spcAft>
        <a:spcPct val="0"/>
      </a:spcAft>
      <a:defRPr sz="3600" kern="1200">
        <a:solidFill>
          <a:srgbClr val="000000"/>
        </a:solidFill>
        <a:latin typeface="Helvetica Light" charset="0"/>
        <a:ea typeface="ＭＳ Ｐゴシック" charset="0"/>
        <a:cs typeface="ＭＳ Ｐゴシック" charset="0"/>
        <a:sym typeface="Helvetica Light" charset="0"/>
      </a:defRPr>
    </a:lvl3pPr>
    <a:lvl4pPr marL="1028700" indent="342900" algn="ctr" defTabSz="584200" rtl="0" fontAlgn="base" hangingPunct="0">
      <a:spcBef>
        <a:spcPct val="0"/>
      </a:spcBef>
      <a:spcAft>
        <a:spcPct val="0"/>
      </a:spcAft>
      <a:defRPr sz="3600" kern="1200">
        <a:solidFill>
          <a:srgbClr val="000000"/>
        </a:solidFill>
        <a:latin typeface="Helvetica Light" charset="0"/>
        <a:ea typeface="ＭＳ Ｐゴシック" charset="0"/>
        <a:cs typeface="ＭＳ Ｐゴシック" charset="0"/>
        <a:sym typeface="Helvetica Light" charset="0"/>
      </a:defRPr>
    </a:lvl4pPr>
    <a:lvl5pPr marL="1371600" indent="457200" algn="ctr" defTabSz="584200" rtl="0" fontAlgn="base" hangingPunct="0">
      <a:spcBef>
        <a:spcPct val="0"/>
      </a:spcBef>
      <a:spcAft>
        <a:spcPct val="0"/>
      </a:spcAft>
      <a:defRPr sz="3600" kern="1200">
        <a:solidFill>
          <a:srgbClr val="000000"/>
        </a:solidFill>
        <a:latin typeface="Helvetica Light" charset="0"/>
        <a:ea typeface="ＭＳ Ｐゴシック" charset="0"/>
        <a:cs typeface="ＭＳ Ｐゴシック" charset="0"/>
        <a:sym typeface="Helvetica Light" charset="0"/>
      </a:defRPr>
    </a:lvl5pPr>
    <a:lvl6pPr marL="2286000" algn="l" defTabSz="457200" rtl="0" eaLnBrk="1" latinLnBrk="0" hangingPunct="1">
      <a:defRPr sz="3600" kern="1200">
        <a:solidFill>
          <a:srgbClr val="000000"/>
        </a:solidFill>
        <a:latin typeface="Helvetica Light" charset="0"/>
        <a:ea typeface="ＭＳ Ｐゴシック" charset="0"/>
        <a:cs typeface="ＭＳ Ｐゴシック" charset="0"/>
        <a:sym typeface="Helvetica Light" charset="0"/>
      </a:defRPr>
    </a:lvl6pPr>
    <a:lvl7pPr marL="2743200" algn="l" defTabSz="457200" rtl="0" eaLnBrk="1" latinLnBrk="0" hangingPunct="1">
      <a:defRPr sz="3600" kern="1200">
        <a:solidFill>
          <a:srgbClr val="000000"/>
        </a:solidFill>
        <a:latin typeface="Helvetica Light" charset="0"/>
        <a:ea typeface="ＭＳ Ｐゴシック" charset="0"/>
        <a:cs typeface="ＭＳ Ｐゴシック" charset="0"/>
        <a:sym typeface="Helvetica Light" charset="0"/>
      </a:defRPr>
    </a:lvl7pPr>
    <a:lvl8pPr marL="3200400" algn="l" defTabSz="457200" rtl="0" eaLnBrk="1" latinLnBrk="0" hangingPunct="1">
      <a:defRPr sz="3600" kern="1200">
        <a:solidFill>
          <a:srgbClr val="000000"/>
        </a:solidFill>
        <a:latin typeface="Helvetica Light" charset="0"/>
        <a:ea typeface="ＭＳ Ｐゴシック" charset="0"/>
        <a:cs typeface="ＭＳ Ｐゴシック" charset="0"/>
        <a:sym typeface="Helvetica Light" charset="0"/>
      </a:defRPr>
    </a:lvl8pPr>
    <a:lvl9pPr marL="3657600" algn="l" defTabSz="457200" rtl="0" eaLnBrk="1" latinLnBrk="0" hangingPunct="1">
      <a:defRPr sz="3600" kern="1200">
        <a:solidFill>
          <a:srgbClr val="000000"/>
        </a:solidFill>
        <a:latin typeface="Helvetica Light" charset="0"/>
        <a:ea typeface="ＭＳ Ｐゴシック" charset="0"/>
        <a:cs typeface="ＭＳ Ｐゴシック" charset="0"/>
        <a:sym typeface="Helvetica Light"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228" autoAdjust="0"/>
  </p:normalViewPr>
  <p:slideViewPr>
    <p:cSldViewPr>
      <p:cViewPr varScale="1">
        <p:scale>
          <a:sx n="74" d="100"/>
          <a:sy n="74" d="100"/>
        </p:scale>
        <p:origin x="-2600" y="-120"/>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p:cNvSpPr>
          <p:nvPr>
            <p:ph type="sldImg" idx="2"/>
          </p:nvPr>
        </p:nvSpPr>
        <p:spPr bwMode="auto">
          <a:xfrm>
            <a:off x="1143000" y="685800"/>
            <a:ext cx="4572000" cy="3429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sp>
      <p:sp>
        <p:nvSpPr>
          <p:cNvPr id="2050" name="Rectangle 2"/>
          <p:cNvSpPr>
            <a:spLocks noGrp="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noProof="0" smtClean="0">
                <a:sym typeface="Chalkboard SE" charset="0"/>
              </a:rPr>
              <a:t>Click to edit Master text styles</a:t>
            </a:r>
          </a:p>
          <a:p>
            <a:pPr lvl="1"/>
            <a:r>
              <a:rPr lang="en-US" noProof="0" smtClean="0">
                <a:sym typeface="Chalkboard SE" charset="0"/>
              </a:rPr>
              <a:t>Second level</a:t>
            </a:r>
          </a:p>
          <a:p>
            <a:pPr lvl="2"/>
            <a:r>
              <a:rPr lang="en-US" noProof="0" smtClean="0">
                <a:sym typeface="Chalkboard SE" charset="0"/>
              </a:rPr>
              <a:t>Third level</a:t>
            </a:r>
          </a:p>
          <a:p>
            <a:pPr lvl="3"/>
            <a:r>
              <a:rPr lang="en-US" noProof="0" smtClean="0">
                <a:sym typeface="Chalkboard SE" charset="0"/>
              </a:rPr>
              <a:t>Fourth level</a:t>
            </a:r>
          </a:p>
          <a:p>
            <a:pPr lvl="4"/>
            <a:r>
              <a:rPr lang="en-US" noProof="0" smtClean="0">
                <a:sym typeface="Chalkboard SE" charset="0"/>
              </a:rPr>
              <a:t>Fifth level</a:t>
            </a:r>
          </a:p>
        </p:txBody>
      </p:sp>
    </p:spTree>
    <p:extLst>
      <p:ext uri="{BB962C8B-B14F-4D97-AF65-F5344CB8AC3E}">
        <p14:creationId xmlns:p14="http://schemas.microsoft.com/office/powerpoint/2010/main" val="730929662"/>
      </p:ext>
    </p:extLst>
  </p:cSld>
  <p:clrMap bg1="lt1" tx1="dk1" bg2="lt2" tx2="dk2" accent1="accent1" accent2="accent2" accent3="accent3" accent4="accent4" accent5="accent5" accent6="accent6" hlink="hlink" folHlink="folHlink"/>
  <p:notesStyle>
    <a:lvl1pPr algn="l" defTabSz="457200" rtl="0" eaLnBrk="0" fontAlgn="base" hangingPunct="0">
      <a:lnSpc>
        <a:spcPts val="3500"/>
      </a:lnSpc>
      <a:spcBef>
        <a:spcPct val="0"/>
      </a:spcBef>
      <a:spcAft>
        <a:spcPct val="0"/>
      </a:spcAft>
      <a:defRPr sz="2400" kern="1200">
        <a:solidFill>
          <a:srgbClr val="572E2D"/>
        </a:solidFill>
        <a:latin typeface="Chalkboard SE" charset="0"/>
        <a:ea typeface="ＭＳ Ｐゴシック" charset="0"/>
        <a:cs typeface="Chalkboard SE" charset="0"/>
        <a:sym typeface="Chalkboard SE" charset="0"/>
      </a:defRPr>
    </a:lvl1pPr>
    <a:lvl2pPr marL="342900" algn="l" defTabSz="457200" rtl="0" eaLnBrk="0" fontAlgn="base" hangingPunct="0">
      <a:lnSpc>
        <a:spcPts val="3500"/>
      </a:lnSpc>
      <a:spcBef>
        <a:spcPct val="0"/>
      </a:spcBef>
      <a:spcAft>
        <a:spcPct val="0"/>
      </a:spcAft>
      <a:defRPr sz="2400" kern="1200">
        <a:solidFill>
          <a:srgbClr val="572E2D"/>
        </a:solidFill>
        <a:latin typeface="Chalkboard SE" charset="0"/>
        <a:ea typeface="Chalkboard SE" charset="0"/>
        <a:cs typeface="Chalkboard SE" charset="0"/>
        <a:sym typeface="Chalkboard SE" charset="0"/>
      </a:defRPr>
    </a:lvl2pPr>
    <a:lvl3pPr marL="685800" algn="l" defTabSz="457200" rtl="0" eaLnBrk="0" fontAlgn="base" hangingPunct="0">
      <a:lnSpc>
        <a:spcPts val="3500"/>
      </a:lnSpc>
      <a:spcBef>
        <a:spcPct val="0"/>
      </a:spcBef>
      <a:spcAft>
        <a:spcPct val="0"/>
      </a:spcAft>
      <a:defRPr sz="2400" kern="1200">
        <a:solidFill>
          <a:srgbClr val="572E2D"/>
        </a:solidFill>
        <a:latin typeface="Chalkboard SE" charset="0"/>
        <a:ea typeface="Chalkboard SE" charset="0"/>
        <a:cs typeface="Chalkboard SE" charset="0"/>
        <a:sym typeface="Chalkboard SE" charset="0"/>
      </a:defRPr>
    </a:lvl3pPr>
    <a:lvl4pPr marL="1028700" algn="l" defTabSz="457200" rtl="0" eaLnBrk="0" fontAlgn="base" hangingPunct="0">
      <a:lnSpc>
        <a:spcPts val="3500"/>
      </a:lnSpc>
      <a:spcBef>
        <a:spcPct val="0"/>
      </a:spcBef>
      <a:spcAft>
        <a:spcPct val="0"/>
      </a:spcAft>
      <a:defRPr sz="2400" kern="1200">
        <a:solidFill>
          <a:srgbClr val="572E2D"/>
        </a:solidFill>
        <a:latin typeface="Chalkboard SE" charset="0"/>
        <a:ea typeface="Chalkboard SE" charset="0"/>
        <a:cs typeface="Chalkboard SE" charset="0"/>
        <a:sym typeface="Chalkboard SE" charset="0"/>
      </a:defRPr>
    </a:lvl4pPr>
    <a:lvl5pPr marL="1371600" algn="l" defTabSz="457200" rtl="0" eaLnBrk="0" fontAlgn="base" hangingPunct="0">
      <a:lnSpc>
        <a:spcPts val="3500"/>
      </a:lnSpc>
      <a:spcBef>
        <a:spcPct val="0"/>
      </a:spcBef>
      <a:spcAft>
        <a:spcPct val="0"/>
      </a:spcAft>
      <a:defRPr sz="2400" kern="1200">
        <a:solidFill>
          <a:srgbClr val="572E2D"/>
        </a:solidFill>
        <a:latin typeface="Chalkboard SE" charset="0"/>
        <a:ea typeface="Chalkboard SE" charset="0"/>
        <a:cs typeface="Chalkboard SE" charset="0"/>
        <a:sym typeface="Chalkboard SE"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Rot="1" noChangeAspect="1" noChangeArrowheads="1"/>
          </p:cNvSpPr>
          <p:nvPr>
            <p:ph type="sldImg"/>
          </p:nvPr>
        </p:nvSpPr>
        <p:spPr/>
      </p:sp>
      <p:sp>
        <p:nvSpPr>
          <p:cNvPr id="4098" name="Rectangle 2"/>
          <p:cNvSpPr>
            <a:spLocks noGrp="1" noChangeArrowheads="1"/>
          </p:cNvSpPr>
          <p:nvPr>
            <p:ph type="body" idx="1"/>
          </p:nvPr>
        </p:nvSpPr>
        <p:spPr/>
        <p:txBody>
          <a:bodyPr/>
          <a:lstStyle/>
          <a:p>
            <a:pPr>
              <a:defRPr/>
            </a:pPr>
            <a:r>
              <a:rPr lang="en-US" dirty="0" smtClean="0">
                <a:latin typeface="Calibri" charset="0"/>
                <a:ea typeface="MS PGothic" charset="0"/>
              </a:rPr>
              <a:t>This training module is part of the ESIP Federation's Data Management Course for Scientists.  The subject of this module is Data Management Plans.  It provides a high level overview of the Elements of  a Data Management Plan. The module was authored by Ruth Duerr from the National Snow and Ice Data Center at the University of Colorado in Boulder.  Besides the Earth Science Information Partners (ESIP) Federation, sponsors of this Data Management Course are the Data Conservancy and the United States National Oceanographic and Atmospheric Administration, NOAA. </a:t>
            </a:r>
            <a:endParaRPr lang="en-US" dirty="0">
              <a:latin typeface="Calibri" charset="0"/>
              <a:ea typeface="MS PGothic"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smtClean="0">
                <a:solidFill>
                  <a:srgbClr val="42464D"/>
                </a:solidFill>
                <a:latin typeface="Helvetica Neue" charset="0"/>
                <a:cs typeface="Helvetica Neue" charset="0"/>
                <a:sym typeface="Helvetica Neue" charset="0"/>
              </a:rPr>
              <a:t>In the module "Why do a data management plan?” we learned that it is just as important to plan how you will manage your data as it is to plan the rest of your research activities.  Given that, your next question is likely to be “Well what should be in a data management plan?”  Answering that question, at a high level, is the purpose of this module.  In the following slide we give a brief description of each of the components or elements of a plan. </a:t>
            </a: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your data management plan needs to describe the materials you will be </a:t>
            </a:r>
            <a:r>
              <a:rPr lang="en-US" dirty="0" smtClean="0"/>
              <a:t>producing during the course of your project.  </a:t>
            </a:r>
            <a:r>
              <a:rPr lang="en-US" dirty="0"/>
              <a:t>What kinds of data will there be?  How much of each kind?  Who might be interested in using </a:t>
            </a:r>
            <a:r>
              <a:rPr lang="en-US" dirty="0" smtClean="0"/>
              <a:t>it and </a:t>
            </a:r>
            <a:r>
              <a:rPr lang="en-US" dirty="0"/>
              <a:t>what other information will they need in order to do that properly? In fact, what other information are you going to need to be able to re-use these data a few years from now?</a:t>
            </a:r>
          </a:p>
          <a:p>
            <a:endParaRPr lang="en-US" dirty="0"/>
          </a:p>
          <a:p>
            <a:r>
              <a:rPr lang="en-US" dirty="0"/>
              <a:t>Second, once you know what you are going to </a:t>
            </a:r>
            <a:r>
              <a:rPr lang="en-US" dirty="0" smtClean="0"/>
              <a:t>produce, </a:t>
            </a:r>
            <a:r>
              <a:rPr lang="en-US" dirty="0"/>
              <a:t>you need to decide how you are going to organize it.  What filenames, directory structures, metadata and data formats will you use?  How will all of this be documented?</a:t>
            </a:r>
          </a:p>
          <a:p>
            <a:endParaRPr lang="en-US" dirty="0"/>
          </a:p>
          <a:p>
            <a:r>
              <a:rPr lang="en-US" dirty="0"/>
              <a:t>Third, what data do you plan to share? How will people access it?  </a:t>
            </a:r>
            <a:r>
              <a:rPr lang="en-US" dirty="0" smtClean="0"/>
              <a:t>When will they have access?  Immediately or after some time period?  Can </a:t>
            </a:r>
            <a:r>
              <a:rPr lang="en-US" dirty="0"/>
              <a:t>they redistribute it?  What about creating derived </a:t>
            </a:r>
            <a:r>
              <a:rPr lang="en-US" dirty="0" smtClean="0"/>
              <a:t>products</a:t>
            </a:r>
            <a:r>
              <a:rPr lang="en-US" baseline="0" dirty="0" smtClean="0"/>
              <a:t> – Can they do that</a:t>
            </a:r>
            <a:r>
              <a:rPr lang="en-US" dirty="0" smtClean="0"/>
              <a:t>?  </a:t>
            </a:r>
            <a:r>
              <a:rPr lang="en-US" dirty="0"/>
              <a:t>Are there any ethical, legal, or other restrictions on access and use?  Say perhaps to protect personal privacy, endangered species or sensitive sites?  If so, how will you handle that?</a:t>
            </a:r>
          </a:p>
          <a:p>
            <a:endParaRPr lang="en-US" dirty="0"/>
          </a:p>
          <a:p>
            <a:r>
              <a:rPr lang="en-US" dirty="0"/>
              <a:t>Fourth, how are you going to ensure that your data is safe and hasn’t been tampered with, both during your project and after it?  Will the data go to a long-term repository?  If so, what arrangements have you made with them? You </a:t>
            </a:r>
            <a:r>
              <a:rPr lang="en-US" dirty="0" smtClean="0"/>
              <a:t>have planned to make arrangements </a:t>
            </a:r>
            <a:r>
              <a:rPr lang="en-US" dirty="0"/>
              <a:t>haven’t you?  They do know you are expecting them to take your data and you </a:t>
            </a:r>
            <a:r>
              <a:rPr lang="en-US" dirty="0" smtClean="0"/>
              <a:t>have planned to meet all </a:t>
            </a:r>
            <a:r>
              <a:rPr lang="en-US" dirty="0"/>
              <a:t>of their requirements for data deposit </a:t>
            </a:r>
            <a:r>
              <a:rPr lang="en-US" dirty="0" smtClean="0"/>
              <a:t>aren’t you</a:t>
            </a:r>
            <a:r>
              <a:rPr lang="en-US" dirty="0"/>
              <a:t>?  Speaking as </a:t>
            </a:r>
            <a:r>
              <a:rPr lang="en-US" dirty="0" smtClean="0"/>
              <a:t>an employee of a </a:t>
            </a:r>
            <a:r>
              <a:rPr lang="en-US" dirty="0"/>
              <a:t>data center, I can tell you that the last thing most repositories want is to have someone knock on their door at the end of a project expecting to just drop the data off.  That rarely turns out well.</a:t>
            </a:r>
          </a:p>
          <a:p>
            <a:endParaRPr lang="en-US" dirty="0"/>
          </a:p>
          <a:p>
            <a:r>
              <a:rPr lang="en-US" dirty="0"/>
              <a:t>Last and perhaps most importantly, whose job is it to make sure that all of this is actually carried out?  For example, who will create the metadata and other documentation?  Who will make sure that any sensitive data is secure and that only authorized personnel </a:t>
            </a:r>
            <a:r>
              <a:rPr lang="en-US" dirty="0" smtClean="0"/>
              <a:t>have access to </a:t>
            </a:r>
            <a:r>
              <a:rPr lang="en-US" dirty="0"/>
              <a:t>it?  Who will ensure that your data is backed up, that it hasn’t been corrupted, and that multiple copies are available from distributed locations?</a:t>
            </a:r>
          </a:p>
          <a:p>
            <a:endParaRPr lang="en-US" dirty="0"/>
          </a:p>
          <a:p>
            <a:endParaRPr lang="en-US" dirty="0"/>
          </a:p>
          <a:p>
            <a:endParaRPr lang="en-US" dirty="0"/>
          </a:p>
          <a:p>
            <a:endParaRPr lang="en-US" dirty="0"/>
          </a:p>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smtClean="0"/>
              <a:t>With that brief overview, here is a very short list of resources that you might find helpful as you create your data management plan.</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769038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91775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229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229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83174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10687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169415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2768600"/>
            <a:ext cx="5156200" cy="571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768600"/>
            <a:ext cx="5156200" cy="571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73768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37687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33751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8904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77955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Light"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5351941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p:cNvSpPr>
          <p:nvPr>
            <p:ph type="title"/>
          </p:nvPr>
        </p:nvSpPr>
        <p:spPr bwMode="auto">
          <a:xfrm>
            <a:off x="1270000" y="254000"/>
            <a:ext cx="10464800" cy="2438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Light" charset="0"/>
              </a:rPr>
              <a:t>Click to edit Master title style</a:t>
            </a:r>
          </a:p>
        </p:txBody>
      </p:sp>
      <p:sp>
        <p:nvSpPr>
          <p:cNvPr id="1026" name="Rectangle 2"/>
          <p:cNvSpPr>
            <a:spLocks noGrp="1"/>
          </p:cNvSpPr>
          <p:nvPr>
            <p:ph type="body" idx="1"/>
          </p:nvPr>
        </p:nvSpPr>
        <p:spPr bwMode="auto">
          <a:xfrm>
            <a:off x="1270000" y="2768600"/>
            <a:ext cx="10464800" cy="5715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Light" charset="0"/>
              </a:rPr>
              <a:t>Click to edit Master text styles</a:t>
            </a:r>
          </a:p>
          <a:p>
            <a:pPr lvl="1"/>
            <a:r>
              <a:rPr lang="en-US">
                <a:sym typeface="Helvetica Light" charset="0"/>
              </a:rPr>
              <a:t>Second level</a:t>
            </a:r>
          </a:p>
          <a:p>
            <a:pPr lvl="2"/>
            <a:r>
              <a:rPr lang="en-US">
                <a:sym typeface="Helvetica Light" charset="0"/>
              </a:rPr>
              <a:t>Third level</a:t>
            </a:r>
          </a:p>
          <a:p>
            <a:pPr lvl="3"/>
            <a:r>
              <a:rPr lang="en-US">
                <a:sym typeface="Helvetica Light" charset="0"/>
              </a:rPr>
              <a:t>Fourth level</a:t>
            </a:r>
          </a:p>
          <a:p>
            <a:pPr lvl="4"/>
            <a:r>
              <a:rPr lang="en-US">
                <a:sym typeface="Helvetica Light" charset="0"/>
              </a:rPr>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584200" rtl="0" eaLnBrk="0" fontAlgn="base" hangingPunct="0">
        <a:spcBef>
          <a:spcPct val="0"/>
        </a:spcBef>
        <a:spcAft>
          <a:spcPct val="0"/>
        </a:spcAft>
        <a:defRPr sz="8000">
          <a:solidFill>
            <a:srgbClr val="000000"/>
          </a:solidFill>
          <a:latin typeface="+mj-lt"/>
          <a:ea typeface="+mj-ea"/>
          <a:cs typeface="+mj-cs"/>
          <a:sym typeface="Helvetica Light" charset="0"/>
        </a:defRPr>
      </a:lvl1pPr>
      <a:lvl2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2pPr>
      <a:lvl3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3pPr>
      <a:lvl4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4pPr>
      <a:lvl5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5pPr>
      <a:lvl6pPr marL="4572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6pPr>
      <a:lvl7pPr marL="9144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7pPr>
      <a:lvl8pPr marL="13716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8pPr>
      <a:lvl9pPr marL="18288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9pPr>
    </p:titleStyle>
    <p:bodyStyle>
      <a:lvl1pPr marL="381000" indent="-381000" algn="l" defTabSz="584200" rtl="0" eaLnBrk="0" fontAlgn="base" hangingPunct="0">
        <a:spcBef>
          <a:spcPts val="4200"/>
        </a:spcBef>
        <a:spcAft>
          <a:spcPct val="0"/>
        </a:spcAft>
        <a:buSzPct val="100000"/>
        <a:buChar char="•"/>
        <a:defRPr sz="3800">
          <a:solidFill>
            <a:srgbClr val="000000"/>
          </a:solidFill>
          <a:latin typeface="+mn-lt"/>
          <a:ea typeface="+mn-ea"/>
          <a:cs typeface="+mn-cs"/>
          <a:sym typeface="Helvetica Light" charset="0"/>
        </a:defRPr>
      </a:lvl1pPr>
      <a:lvl2pPr marL="762000" indent="-381000" algn="l" defTabSz="584200" rtl="0" eaLnBrk="0" fontAlgn="base" hangingPunct="0">
        <a:spcBef>
          <a:spcPts val="4200"/>
        </a:spcBef>
        <a:spcAft>
          <a:spcPct val="0"/>
        </a:spcAft>
        <a:buSzPct val="100000"/>
        <a:buChar char="•"/>
        <a:defRPr sz="3800">
          <a:solidFill>
            <a:srgbClr val="000000"/>
          </a:solidFill>
          <a:latin typeface="+mn-lt"/>
          <a:ea typeface="Helvetica Light" charset="0"/>
          <a:cs typeface="+mn-cs"/>
          <a:sym typeface="Helvetica Light" charset="0"/>
        </a:defRPr>
      </a:lvl2pPr>
      <a:lvl3pPr marL="1143000" indent="-381000" algn="l" defTabSz="584200" rtl="0" eaLnBrk="0" fontAlgn="base" hangingPunct="0">
        <a:spcBef>
          <a:spcPts val="4200"/>
        </a:spcBef>
        <a:spcAft>
          <a:spcPct val="0"/>
        </a:spcAft>
        <a:buSzPct val="100000"/>
        <a:buChar char="•"/>
        <a:defRPr sz="3800">
          <a:solidFill>
            <a:srgbClr val="000000"/>
          </a:solidFill>
          <a:latin typeface="+mn-lt"/>
          <a:ea typeface="Helvetica Light" charset="0"/>
          <a:cs typeface="+mn-cs"/>
          <a:sym typeface="Helvetica Light" charset="0"/>
        </a:defRPr>
      </a:lvl3pPr>
      <a:lvl4pPr marL="1524000" indent="-381000" algn="l" defTabSz="584200" rtl="0" eaLnBrk="0" fontAlgn="base" hangingPunct="0">
        <a:spcBef>
          <a:spcPts val="4200"/>
        </a:spcBef>
        <a:spcAft>
          <a:spcPct val="0"/>
        </a:spcAft>
        <a:buSzPct val="100000"/>
        <a:buChar char="•"/>
        <a:defRPr sz="3800">
          <a:solidFill>
            <a:srgbClr val="000000"/>
          </a:solidFill>
          <a:latin typeface="+mn-lt"/>
          <a:ea typeface="Helvetica Light" charset="0"/>
          <a:cs typeface="+mn-cs"/>
          <a:sym typeface="Helvetica Light" charset="0"/>
        </a:defRPr>
      </a:lvl4pPr>
      <a:lvl5pPr marL="1905000" indent="-381000" algn="l" defTabSz="584200" rtl="0" eaLnBrk="0" fontAlgn="base" hangingPunct="0">
        <a:spcBef>
          <a:spcPts val="4200"/>
        </a:spcBef>
        <a:spcAft>
          <a:spcPct val="0"/>
        </a:spcAft>
        <a:buSzPct val="100000"/>
        <a:buChar char="•"/>
        <a:defRPr sz="3800">
          <a:solidFill>
            <a:srgbClr val="000000"/>
          </a:solidFill>
          <a:latin typeface="+mn-lt"/>
          <a:ea typeface="Helvetica Light" charset="0"/>
          <a:cs typeface="+mn-cs"/>
          <a:sym typeface="Helvetica Light" charset="0"/>
        </a:defRPr>
      </a:lvl5pPr>
      <a:lvl6pPr marL="2362200" indent="-381000" algn="l" defTabSz="584200" rtl="0" fontAlgn="base" hangingPunct="0">
        <a:spcBef>
          <a:spcPts val="4200"/>
        </a:spcBef>
        <a:spcAft>
          <a:spcPct val="0"/>
        </a:spcAft>
        <a:buSzPct val="100000"/>
        <a:buChar char="•"/>
        <a:defRPr sz="3800">
          <a:solidFill>
            <a:srgbClr val="000000"/>
          </a:solidFill>
          <a:latin typeface="+mn-lt"/>
          <a:ea typeface="Helvetica Light" charset="0"/>
          <a:cs typeface="+mn-cs"/>
          <a:sym typeface="Helvetica Light" charset="0"/>
        </a:defRPr>
      </a:lvl6pPr>
      <a:lvl7pPr marL="2819400" indent="-381000" algn="l" defTabSz="584200" rtl="0" fontAlgn="base" hangingPunct="0">
        <a:spcBef>
          <a:spcPts val="4200"/>
        </a:spcBef>
        <a:spcAft>
          <a:spcPct val="0"/>
        </a:spcAft>
        <a:buSzPct val="100000"/>
        <a:buChar char="•"/>
        <a:defRPr sz="3800">
          <a:solidFill>
            <a:srgbClr val="000000"/>
          </a:solidFill>
          <a:latin typeface="+mn-lt"/>
          <a:ea typeface="Helvetica Light" charset="0"/>
          <a:cs typeface="+mn-cs"/>
          <a:sym typeface="Helvetica Light" charset="0"/>
        </a:defRPr>
      </a:lvl7pPr>
      <a:lvl8pPr marL="3276600" indent="-381000" algn="l" defTabSz="584200" rtl="0" fontAlgn="base" hangingPunct="0">
        <a:spcBef>
          <a:spcPts val="4200"/>
        </a:spcBef>
        <a:spcAft>
          <a:spcPct val="0"/>
        </a:spcAft>
        <a:buSzPct val="100000"/>
        <a:buChar char="•"/>
        <a:defRPr sz="3800">
          <a:solidFill>
            <a:srgbClr val="000000"/>
          </a:solidFill>
          <a:latin typeface="+mn-lt"/>
          <a:ea typeface="Helvetica Light" charset="0"/>
          <a:cs typeface="+mn-cs"/>
          <a:sym typeface="Helvetica Light" charset="0"/>
        </a:defRPr>
      </a:lvl8pPr>
      <a:lvl9pPr marL="3733800" indent="-381000" algn="l" defTabSz="584200" rtl="0" fontAlgn="base" hangingPunct="0">
        <a:spcBef>
          <a:spcPts val="4200"/>
        </a:spcBef>
        <a:spcAft>
          <a:spcPct val="0"/>
        </a:spcAft>
        <a:buSzPct val="100000"/>
        <a:buChar char="•"/>
        <a:defRPr sz="3800">
          <a:solidFill>
            <a:srgbClr val="000000"/>
          </a:solidFill>
          <a:latin typeface="+mn-lt"/>
          <a:ea typeface="Helvetica Light" charset="0"/>
          <a:cs typeface="+mn-cs"/>
          <a:sym typeface="Helvetica Light"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hyperlink" Target="http://dmp.data.jhu.edu/sites/default/files/Questionnaire.doc" TargetMode="External"/><Relationship Id="rId5" Type="http://schemas.openxmlformats.org/officeDocument/2006/relationships/hyperlink" Target="http://libraries.mit.edu/guides/subjects/data-management/index.html" TargetMode="External"/><Relationship Id="rId6" Type="http://schemas.openxmlformats.org/officeDocument/2006/relationships/hyperlink" Target="http://www.dcc.ac.uk/resources/data-management-plans" TargetMode="External"/><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Line 1"/>
          <p:cNvSpPr>
            <a:spLocks noChangeShapeType="1"/>
          </p:cNvSpPr>
          <p:nvPr/>
        </p:nvSpPr>
        <p:spPr bwMode="auto">
          <a:xfrm>
            <a:off x="647700" y="4749800"/>
            <a:ext cx="11709400" cy="0"/>
          </a:xfrm>
          <a:prstGeom prst="line">
            <a:avLst/>
          </a:prstGeom>
          <a:noFill/>
          <a:ln w="12700" cap="flat" cmpd="sng">
            <a:solidFill>
              <a:srgbClr val="888888"/>
            </a:solidFill>
            <a:prstDash val="solid"/>
            <a:miter lim="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p>
            <a:pPr>
              <a:defRPr/>
            </a:pPr>
            <a:endParaRPr lang="en-US">
              <a:cs typeface="Helvetica Light" charset="0"/>
            </a:endParaRPr>
          </a:p>
        </p:txBody>
      </p:sp>
      <p:pic>
        <p:nvPicPr>
          <p:cNvPr id="3074" name="Picture 2" descr="Logo300dpi %281%29.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83800" y="381000"/>
            <a:ext cx="2286000" cy="1358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
        <p:nvSpPr>
          <p:cNvPr id="3075" name="Rectangle 3"/>
          <p:cNvSpPr>
            <a:spLocks noGrp="1" noChangeArrowheads="1"/>
          </p:cNvSpPr>
          <p:nvPr>
            <p:ph type="title"/>
          </p:nvPr>
        </p:nvSpPr>
        <p:spPr>
          <a:xfrm>
            <a:off x="571500" y="1346200"/>
            <a:ext cx="11861800" cy="3175000"/>
          </a:xfrm>
        </p:spPr>
        <p:txBody>
          <a:bodyPr lIns="0" tIns="0" rIns="0" bIns="0" anchor="b"/>
          <a:lstStyle/>
          <a:p>
            <a:pPr algn="l" defTabSz="914400" eaLnBrk="1">
              <a:defRPr/>
            </a:pPr>
            <a:r>
              <a:rPr lang="en-US" sz="4800" b="1" dirty="0" smtClean="0">
                <a:latin typeface="Helvetica Neue Light" charset="0"/>
                <a:cs typeface="Helvetica Neue Light" charset="0"/>
                <a:sym typeface="Helvetica Neue Light" charset="0"/>
              </a:rPr>
              <a:t/>
            </a:r>
            <a:br>
              <a:rPr lang="en-US" sz="4800" b="1" dirty="0" smtClean="0">
                <a:latin typeface="Helvetica Neue Light" charset="0"/>
                <a:cs typeface="Helvetica Neue Light" charset="0"/>
                <a:sym typeface="Helvetica Neue Light" charset="0"/>
              </a:rPr>
            </a:br>
            <a:r>
              <a:rPr lang="en-US" sz="4800" dirty="0" smtClean="0">
                <a:latin typeface="Helvetica Neue Light" charset="0"/>
                <a:cs typeface="Helvetica Neue Light" charset="0"/>
                <a:sym typeface="Helvetica Neue Light" charset="0"/>
              </a:rPr>
              <a:t>Elements of a Data Management Plan</a:t>
            </a:r>
            <a:endParaRPr lang="en-US" dirty="0" smtClean="0"/>
          </a:p>
        </p:txBody>
      </p:sp>
      <p:sp>
        <p:nvSpPr>
          <p:cNvPr id="3076" name="Rectangle 4"/>
          <p:cNvSpPr>
            <a:spLocks noGrp="1" noChangeArrowheads="1"/>
          </p:cNvSpPr>
          <p:nvPr>
            <p:ph type="body" idx="1"/>
          </p:nvPr>
        </p:nvSpPr>
        <p:spPr>
          <a:xfrm>
            <a:off x="584200" y="4953000"/>
            <a:ext cx="5918200" cy="3175000"/>
          </a:xfrm>
        </p:spPr>
        <p:txBody>
          <a:bodyPr lIns="0" tIns="0" rIns="0" bIns="0" anchor="t"/>
          <a:lstStyle/>
          <a:p>
            <a:pPr marL="0" indent="0" defTabSz="914400" eaLnBrk="1">
              <a:spcBef>
                <a:spcPct val="0"/>
              </a:spcBef>
              <a:buSzTx/>
              <a:buFontTx/>
              <a:buNone/>
              <a:defRPr/>
            </a:pPr>
            <a:r>
              <a:rPr lang="en-US" sz="2400" smtClean="0">
                <a:solidFill>
                  <a:srgbClr val="606060"/>
                </a:solidFill>
                <a:latin typeface="Helvetica Neue" charset="0"/>
                <a:cs typeface="Helvetica Neue" charset="0"/>
                <a:sym typeface="Helvetica Neue" charset="0"/>
              </a:rPr>
              <a:t>Ruth Duerr</a:t>
            </a:r>
          </a:p>
          <a:p>
            <a:pPr marL="0" indent="0" defTabSz="914400" eaLnBrk="1">
              <a:spcBef>
                <a:spcPct val="0"/>
              </a:spcBef>
              <a:buSzTx/>
              <a:buFontTx/>
              <a:buNone/>
              <a:defRPr/>
            </a:pPr>
            <a:r>
              <a:rPr lang="en-US" sz="2400" smtClean="0">
                <a:solidFill>
                  <a:srgbClr val="606060"/>
                </a:solidFill>
                <a:latin typeface="Helvetica Neue" charset="0"/>
                <a:cs typeface="Helvetica Neue" charset="0"/>
                <a:sym typeface="Helvetica Neue" charset="0"/>
              </a:rPr>
              <a:t>National Snow and Ice Data Center</a:t>
            </a:r>
            <a:endParaRPr lang="en-US" smtClean="0"/>
          </a:p>
        </p:txBody>
      </p:sp>
      <p:pic>
        <p:nvPicPr>
          <p:cNvPr id="3078" name="Picture 6" descr="image.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01650" y="7772400"/>
            <a:ext cx="1657350" cy="1657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
        <p:nvSpPr>
          <p:cNvPr id="3079" name="Rectangle 7"/>
          <p:cNvSpPr>
            <a:spLocks/>
          </p:cNvSpPr>
          <p:nvPr/>
        </p:nvSpPr>
        <p:spPr bwMode="auto">
          <a:xfrm>
            <a:off x="6654800" y="4953000"/>
            <a:ext cx="5918200" cy="3175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algn="r" defTabSz="457200">
              <a:defRPr/>
            </a:pPr>
            <a:r>
              <a:rPr lang="en-US" sz="2400">
                <a:solidFill>
                  <a:srgbClr val="606060"/>
                </a:solidFill>
                <a:latin typeface="Helvetica Neue" charset="0"/>
                <a:cs typeface="Helvetica Neue" charset="0"/>
                <a:sym typeface="Helvetica Neue" charset="0"/>
              </a:rPr>
              <a:t>Version 1.0</a:t>
            </a:r>
          </a:p>
          <a:p>
            <a:pPr algn="r" defTabSz="457200">
              <a:defRPr/>
            </a:pPr>
            <a:r>
              <a:rPr lang="en-US" sz="2400">
                <a:solidFill>
                  <a:srgbClr val="606060"/>
                </a:solidFill>
                <a:latin typeface="Helvetica Neue" charset="0"/>
                <a:cs typeface="Helvetica Neue" charset="0"/>
                <a:sym typeface="Helvetica Neue" charset="0"/>
              </a:rPr>
              <a:t>Review Date</a:t>
            </a:r>
            <a:endParaRPr lang="en-US">
              <a:cs typeface="Helvetica Light" charset="0"/>
            </a:endParaRPr>
          </a:p>
        </p:txBody>
      </p:sp>
      <p:sp>
        <p:nvSpPr>
          <p:cNvPr id="2" name="Rectangle 8"/>
          <p:cNvSpPr>
            <a:spLocks noChangeArrowheads="1"/>
          </p:cNvSpPr>
          <p:nvPr/>
        </p:nvSpPr>
        <p:spPr bwMode="auto">
          <a:xfrm>
            <a:off x="635000" y="533400"/>
            <a:ext cx="47688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l"/>
            <a:r>
              <a:rPr lang="en-US" sz="2400" b="1" dirty="0"/>
              <a:t>Section: Data Management Plans </a:t>
            </a:r>
          </a:p>
        </p:txBody>
      </p:sp>
      <p:pic>
        <p:nvPicPr>
          <p:cNvPr id="3080" name="Picture 1" descr="DC-FullColor-01.png"/>
          <p:cNvPicPr>
            <a:picLocks noChangeAspect="1"/>
          </p:cNvPicPr>
          <p:nvPr/>
        </p:nvPicPr>
        <p:blipFill>
          <a:blip r:embed="rId5">
            <a:extLst>
              <a:ext uri="{28A0092B-C50C-407E-A947-70E740481C1C}">
                <a14:useLocalDpi xmlns:a14="http://schemas.microsoft.com/office/drawing/2010/main" val="0"/>
              </a:ext>
            </a:extLst>
          </a:blip>
          <a:srcRect l="14297" t="37932" r="12846" b="44067"/>
          <a:stretch>
            <a:fillRect/>
          </a:stretch>
        </p:blipFill>
        <p:spPr bwMode="auto">
          <a:xfrm>
            <a:off x="2439988" y="8077200"/>
            <a:ext cx="4672012"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Line 1"/>
          <p:cNvSpPr>
            <a:spLocks noChangeShapeType="1"/>
          </p:cNvSpPr>
          <p:nvPr/>
        </p:nvSpPr>
        <p:spPr bwMode="auto">
          <a:xfrm>
            <a:off x="647700" y="1968500"/>
            <a:ext cx="11709400" cy="0"/>
          </a:xfrm>
          <a:prstGeom prst="line">
            <a:avLst/>
          </a:prstGeom>
          <a:noFill/>
          <a:ln w="12700" cap="flat" cmpd="sng">
            <a:solidFill>
              <a:srgbClr val="888888"/>
            </a:solidFill>
            <a:prstDash val="solid"/>
            <a:miter lim="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p>
            <a:pPr>
              <a:defRPr/>
            </a:pPr>
            <a:endParaRPr lang="en-US">
              <a:cs typeface="Helvetica Light" charset="0"/>
            </a:endParaRPr>
          </a:p>
        </p:txBody>
      </p:sp>
      <p:pic>
        <p:nvPicPr>
          <p:cNvPr id="5122" name="Picture 2" descr="Logo300dpi %281%29.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83800" y="381000"/>
            <a:ext cx="2286000" cy="1358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
        <p:nvSpPr>
          <p:cNvPr id="5123" name="Rectangle 3"/>
          <p:cNvSpPr>
            <a:spLocks/>
          </p:cNvSpPr>
          <p:nvPr/>
        </p:nvSpPr>
        <p:spPr bwMode="auto">
          <a:xfrm>
            <a:off x="558800" y="300038"/>
            <a:ext cx="6594475" cy="279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88900" tIns="50800" rIns="88900" bIns="50800"/>
          <a:lstStyle/>
          <a:p>
            <a:pPr algn="l" defTabSz="457200">
              <a:defRPr/>
            </a:pPr>
            <a:r>
              <a:rPr lang="en-US" sz="1200" b="1">
                <a:latin typeface="Helvetica Neue" charset="0"/>
                <a:cs typeface="Helvetica Neue" charset="0"/>
                <a:sym typeface="Helvetica Neue" charset="0"/>
              </a:rPr>
              <a:t>Data Management Plans</a:t>
            </a:r>
            <a:r>
              <a:rPr lang="en-US" sz="1200">
                <a:latin typeface="Helvetica Neue" charset="0"/>
                <a:cs typeface="Helvetica Neue" charset="0"/>
                <a:sym typeface="Helvetica Neue" charset="0"/>
              </a:rPr>
              <a:t>: Elements of a Data Management Plan; Version 1.0, Reviewed ????</a:t>
            </a:r>
            <a:endParaRPr lang="en-US">
              <a:cs typeface="Helvetica Light" charset="0"/>
            </a:endParaRPr>
          </a:p>
        </p:txBody>
      </p:sp>
      <p:sp>
        <p:nvSpPr>
          <p:cNvPr id="5124" name="Rectangle 4"/>
          <p:cNvSpPr>
            <a:spLocks noGrp="1" noChangeArrowheads="1"/>
          </p:cNvSpPr>
          <p:nvPr>
            <p:ph type="title"/>
          </p:nvPr>
        </p:nvSpPr>
        <p:spPr>
          <a:xfrm>
            <a:off x="571500" y="584200"/>
            <a:ext cx="11861800" cy="1397000"/>
          </a:xfrm>
        </p:spPr>
        <p:txBody>
          <a:bodyPr lIns="0" tIns="0" rIns="0" bIns="0" anchor="b"/>
          <a:lstStyle/>
          <a:p>
            <a:pPr algn="l" defTabSz="914400" eaLnBrk="1">
              <a:defRPr/>
            </a:pPr>
            <a:r>
              <a:rPr lang="en-US" sz="4400" smtClean="0">
                <a:latin typeface="Helvetica Neue Light" charset="0"/>
                <a:cs typeface="Helvetica Neue Light" charset="0"/>
                <a:sym typeface="Helvetica Neue Light" charset="0"/>
              </a:rPr>
              <a:t>Overview</a:t>
            </a:r>
            <a:endParaRPr lang="en-US" smtClean="0"/>
          </a:p>
        </p:txBody>
      </p:sp>
      <p:sp>
        <p:nvSpPr>
          <p:cNvPr id="5125" name="Rectangle 5"/>
          <p:cNvSpPr>
            <a:spLocks noGrp="1" noChangeArrowheads="1"/>
          </p:cNvSpPr>
          <p:nvPr>
            <p:ph type="body" idx="1"/>
          </p:nvPr>
        </p:nvSpPr>
        <p:spPr>
          <a:xfrm>
            <a:off x="571500" y="2324100"/>
            <a:ext cx="11861800" cy="6565900"/>
          </a:xfrm>
        </p:spPr>
        <p:txBody>
          <a:bodyPr lIns="0" tIns="0" rIns="0" bIns="0" anchor="t"/>
          <a:lstStyle/>
          <a:p>
            <a:pPr eaLnBrk="1">
              <a:defRPr/>
            </a:pPr>
            <a:r>
              <a:rPr lang="en-US" dirty="0" smtClean="0">
                <a:solidFill>
                  <a:srgbClr val="42464D"/>
                </a:solidFill>
                <a:latin typeface="Helvetica Neue" charset="0"/>
                <a:cs typeface="Helvetica Neue" charset="0"/>
                <a:sym typeface="Helvetica Neue" charset="0"/>
              </a:rPr>
              <a:t>It is as important to plan to manage your data as it is to plan the rest of your research activities.  </a:t>
            </a:r>
          </a:p>
          <a:p>
            <a:pPr eaLnBrk="1">
              <a:defRPr/>
            </a:pPr>
            <a:r>
              <a:rPr lang="en-US" dirty="0" smtClean="0">
                <a:solidFill>
                  <a:srgbClr val="42464D"/>
                </a:solidFill>
                <a:latin typeface="Helvetica Neue" charset="0"/>
                <a:cs typeface="Helvetica Neue" charset="0"/>
                <a:sym typeface="Helvetica Neue" charset="0"/>
              </a:rPr>
              <a:t>This module provides an overview of the data management-related topics you should think through when creating your data management plan.</a:t>
            </a:r>
          </a:p>
          <a:p>
            <a:pPr eaLnBrk="1">
              <a:defRPr/>
            </a:pPr>
            <a:r>
              <a:rPr lang="en-US" dirty="0" smtClean="0">
                <a:solidFill>
                  <a:srgbClr val="42464D"/>
                </a:solidFill>
                <a:latin typeface="Helvetica Neue" charset="0"/>
                <a:cs typeface="Helvetica Neue" charset="0"/>
                <a:sym typeface="Helvetica Neue" charset="0"/>
              </a:rPr>
              <a:t>Once documented, these topics become the elements of your data management plan.</a:t>
            </a:r>
            <a:endParaRPr lang="en-US" dirty="0" smtClean="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Line 1"/>
          <p:cNvSpPr>
            <a:spLocks noChangeShapeType="1"/>
          </p:cNvSpPr>
          <p:nvPr/>
        </p:nvSpPr>
        <p:spPr bwMode="auto">
          <a:xfrm>
            <a:off x="647700" y="1968500"/>
            <a:ext cx="11709400" cy="0"/>
          </a:xfrm>
          <a:prstGeom prst="line">
            <a:avLst/>
          </a:prstGeom>
          <a:noFill/>
          <a:ln w="12700" cap="flat" cmpd="sng">
            <a:solidFill>
              <a:srgbClr val="888888"/>
            </a:solidFill>
            <a:prstDash val="solid"/>
            <a:miter lim="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p>
            <a:pPr>
              <a:defRPr/>
            </a:pPr>
            <a:endParaRPr lang="en-US">
              <a:cs typeface="Helvetica Light" charset="0"/>
            </a:endParaRPr>
          </a:p>
        </p:txBody>
      </p:sp>
      <p:pic>
        <p:nvPicPr>
          <p:cNvPr id="6146" name="Picture 2" descr="Logo300dpi %281%29.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83800" y="381000"/>
            <a:ext cx="2286000" cy="1358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
        <p:nvSpPr>
          <p:cNvPr id="6147" name="Rectangle 3"/>
          <p:cNvSpPr>
            <a:spLocks/>
          </p:cNvSpPr>
          <p:nvPr/>
        </p:nvSpPr>
        <p:spPr bwMode="auto">
          <a:xfrm>
            <a:off x="558800" y="300038"/>
            <a:ext cx="6594475" cy="279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88900" tIns="50800" rIns="88900" bIns="50800"/>
          <a:lstStyle/>
          <a:p>
            <a:pPr algn="l" defTabSz="457200">
              <a:defRPr/>
            </a:pPr>
            <a:r>
              <a:rPr lang="en-US" sz="1200" b="1">
                <a:latin typeface="Helvetica Neue" charset="0"/>
                <a:cs typeface="Helvetica Neue" charset="0"/>
                <a:sym typeface="Helvetica Neue" charset="0"/>
              </a:rPr>
              <a:t>Data Management Plans</a:t>
            </a:r>
            <a:r>
              <a:rPr lang="en-US" sz="1200">
                <a:latin typeface="Helvetica Neue" charset="0"/>
                <a:cs typeface="Helvetica Neue" charset="0"/>
                <a:sym typeface="Helvetica Neue" charset="0"/>
              </a:rPr>
              <a:t>: Elements of a Data Management Plan; Version 1.0, Reviewed ????</a:t>
            </a:r>
            <a:endParaRPr lang="en-US">
              <a:cs typeface="Helvetica Light" charset="0"/>
            </a:endParaRPr>
          </a:p>
        </p:txBody>
      </p:sp>
      <p:sp>
        <p:nvSpPr>
          <p:cNvPr id="6148" name="Rectangle 4"/>
          <p:cNvSpPr>
            <a:spLocks noGrp="1" noChangeArrowheads="1"/>
          </p:cNvSpPr>
          <p:nvPr>
            <p:ph type="title"/>
          </p:nvPr>
        </p:nvSpPr>
        <p:spPr>
          <a:xfrm>
            <a:off x="571500" y="584200"/>
            <a:ext cx="11861800" cy="1397000"/>
          </a:xfrm>
        </p:spPr>
        <p:txBody>
          <a:bodyPr lIns="0" tIns="0" rIns="0" bIns="0" anchor="b"/>
          <a:lstStyle/>
          <a:p>
            <a:pPr algn="l" defTabSz="914400" eaLnBrk="1">
              <a:defRPr/>
            </a:pPr>
            <a:r>
              <a:rPr lang="en-US" sz="4400" dirty="0" smtClean="0">
                <a:latin typeface="Helvetica Neue Light" charset="0"/>
                <a:cs typeface="Helvetica Neue Light" charset="0"/>
                <a:sym typeface="Helvetica Neue Light" charset="0"/>
              </a:rPr>
              <a:t>Elements of a Data Management Plan</a:t>
            </a:r>
            <a:endParaRPr lang="en-US" dirty="0" smtClean="0"/>
          </a:p>
        </p:txBody>
      </p:sp>
      <p:sp>
        <p:nvSpPr>
          <p:cNvPr id="15" name="Rectangle 5"/>
          <p:cNvSpPr txBox="1">
            <a:spLocks noChangeArrowheads="1"/>
          </p:cNvSpPr>
          <p:nvPr/>
        </p:nvSpPr>
        <p:spPr bwMode="auto">
          <a:xfrm>
            <a:off x="571500" y="2324100"/>
            <a:ext cx="11861800" cy="656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lIns="0" tIns="0" rIns="0" bIns="0"/>
          <a:lstStyle>
            <a:lvl1pPr marL="381000" indent="-381000" algn="l" defTabSz="584200" rtl="0" eaLnBrk="0" fontAlgn="base" hangingPunct="0">
              <a:spcBef>
                <a:spcPts val="4200"/>
              </a:spcBef>
              <a:spcAft>
                <a:spcPct val="0"/>
              </a:spcAft>
              <a:buSzPct val="100000"/>
              <a:buChar char="•"/>
              <a:defRPr sz="3800">
                <a:solidFill>
                  <a:srgbClr val="000000"/>
                </a:solidFill>
                <a:latin typeface="+mn-lt"/>
                <a:ea typeface="+mn-ea"/>
                <a:cs typeface="+mn-cs"/>
                <a:sym typeface="Helvetica Light" charset="0"/>
              </a:defRPr>
            </a:lvl1pPr>
            <a:lvl2pPr marL="762000" indent="-381000" algn="l" defTabSz="584200" rtl="0" eaLnBrk="0" fontAlgn="base" hangingPunct="0">
              <a:spcBef>
                <a:spcPts val="4200"/>
              </a:spcBef>
              <a:spcAft>
                <a:spcPct val="0"/>
              </a:spcAft>
              <a:buSzPct val="100000"/>
              <a:buChar char="•"/>
              <a:defRPr sz="3800">
                <a:solidFill>
                  <a:srgbClr val="000000"/>
                </a:solidFill>
                <a:latin typeface="+mn-lt"/>
                <a:ea typeface="Helvetica Light" charset="0"/>
                <a:cs typeface="+mn-cs"/>
                <a:sym typeface="Helvetica Light" charset="0"/>
              </a:defRPr>
            </a:lvl2pPr>
            <a:lvl3pPr marL="1143000" indent="-381000" algn="l" defTabSz="584200" rtl="0" eaLnBrk="0" fontAlgn="base" hangingPunct="0">
              <a:spcBef>
                <a:spcPts val="4200"/>
              </a:spcBef>
              <a:spcAft>
                <a:spcPct val="0"/>
              </a:spcAft>
              <a:buSzPct val="100000"/>
              <a:buChar char="•"/>
              <a:defRPr sz="3800">
                <a:solidFill>
                  <a:srgbClr val="000000"/>
                </a:solidFill>
                <a:latin typeface="+mn-lt"/>
                <a:ea typeface="Helvetica Light" charset="0"/>
                <a:cs typeface="+mn-cs"/>
                <a:sym typeface="Helvetica Light" charset="0"/>
              </a:defRPr>
            </a:lvl3pPr>
            <a:lvl4pPr marL="1524000" indent="-381000" algn="l" defTabSz="584200" rtl="0" eaLnBrk="0" fontAlgn="base" hangingPunct="0">
              <a:spcBef>
                <a:spcPts val="4200"/>
              </a:spcBef>
              <a:spcAft>
                <a:spcPct val="0"/>
              </a:spcAft>
              <a:buSzPct val="100000"/>
              <a:buChar char="•"/>
              <a:defRPr sz="3800">
                <a:solidFill>
                  <a:srgbClr val="000000"/>
                </a:solidFill>
                <a:latin typeface="+mn-lt"/>
                <a:ea typeface="Helvetica Light" charset="0"/>
                <a:cs typeface="+mn-cs"/>
                <a:sym typeface="Helvetica Light" charset="0"/>
              </a:defRPr>
            </a:lvl4pPr>
            <a:lvl5pPr marL="1905000" indent="-381000" algn="l" defTabSz="584200" rtl="0" eaLnBrk="0" fontAlgn="base" hangingPunct="0">
              <a:spcBef>
                <a:spcPts val="4200"/>
              </a:spcBef>
              <a:spcAft>
                <a:spcPct val="0"/>
              </a:spcAft>
              <a:buSzPct val="100000"/>
              <a:buChar char="•"/>
              <a:defRPr sz="3800">
                <a:solidFill>
                  <a:srgbClr val="000000"/>
                </a:solidFill>
                <a:latin typeface="+mn-lt"/>
                <a:ea typeface="Helvetica Light" charset="0"/>
                <a:cs typeface="+mn-cs"/>
                <a:sym typeface="Helvetica Light" charset="0"/>
              </a:defRPr>
            </a:lvl5pPr>
            <a:lvl6pPr marL="2362200" indent="-381000" algn="l" defTabSz="584200" rtl="0" fontAlgn="base" hangingPunct="0">
              <a:spcBef>
                <a:spcPts val="4200"/>
              </a:spcBef>
              <a:spcAft>
                <a:spcPct val="0"/>
              </a:spcAft>
              <a:buSzPct val="100000"/>
              <a:buChar char="•"/>
              <a:defRPr sz="3800">
                <a:solidFill>
                  <a:srgbClr val="000000"/>
                </a:solidFill>
                <a:latin typeface="+mn-lt"/>
                <a:ea typeface="Helvetica Light" charset="0"/>
                <a:cs typeface="+mn-cs"/>
                <a:sym typeface="Helvetica Light" charset="0"/>
              </a:defRPr>
            </a:lvl6pPr>
            <a:lvl7pPr marL="2819400" indent="-381000" algn="l" defTabSz="584200" rtl="0" fontAlgn="base" hangingPunct="0">
              <a:spcBef>
                <a:spcPts val="4200"/>
              </a:spcBef>
              <a:spcAft>
                <a:spcPct val="0"/>
              </a:spcAft>
              <a:buSzPct val="100000"/>
              <a:buChar char="•"/>
              <a:defRPr sz="3800">
                <a:solidFill>
                  <a:srgbClr val="000000"/>
                </a:solidFill>
                <a:latin typeface="+mn-lt"/>
                <a:ea typeface="Helvetica Light" charset="0"/>
                <a:cs typeface="+mn-cs"/>
                <a:sym typeface="Helvetica Light" charset="0"/>
              </a:defRPr>
            </a:lvl7pPr>
            <a:lvl8pPr marL="3276600" indent="-381000" algn="l" defTabSz="584200" rtl="0" fontAlgn="base" hangingPunct="0">
              <a:spcBef>
                <a:spcPts val="4200"/>
              </a:spcBef>
              <a:spcAft>
                <a:spcPct val="0"/>
              </a:spcAft>
              <a:buSzPct val="100000"/>
              <a:buChar char="•"/>
              <a:defRPr sz="3800">
                <a:solidFill>
                  <a:srgbClr val="000000"/>
                </a:solidFill>
                <a:latin typeface="+mn-lt"/>
                <a:ea typeface="Helvetica Light" charset="0"/>
                <a:cs typeface="+mn-cs"/>
                <a:sym typeface="Helvetica Light" charset="0"/>
              </a:defRPr>
            </a:lvl8pPr>
            <a:lvl9pPr marL="3733800" indent="-381000" algn="l" defTabSz="584200" rtl="0" fontAlgn="base" hangingPunct="0">
              <a:spcBef>
                <a:spcPts val="4200"/>
              </a:spcBef>
              <a:spcAft>
                <a:spcPct val="0"/>
              </a:spcAft>
              <a:buSzPct val="100000"/>
              <a:buChar char="•"/>
              <a:defRPr sz="3800">
                <a:solidFill>
                  <a:srgbClr val="000000"/>
                </a:solidFill>
                <a:latin typeface="+mn-lt"/>
                <a:ea typeface="Helvetica Light" charset="0"/>
                <a:cs typeface="+mn-cs"/>
                <a:sym typeface="Helvetica Light" charset="0"/>
              </a:defRPr>
            </a:lvl9pPr>
          </a:lstStyle>
          <a:p>
            <a:pPr marL="0" indent="0" eaLnBrk="1">
              <a:buFontTx/>
              <a:buNone/>
              <a:defRPr/>
            </a:pPr>
            <a:r>
              <a:rPr lang="en-US" dirty="0" smtClean="0">
                <a:solidFill>
                  <a:srgbClr val="42464D"/>
                </a:solidFill>
                <a:latin typeface="Helvetica Neue" charset="0"/>
                <a:cs typeface="Helvetica Neue" charset="0"/>
                <a:sym typeface="Helvetica Neue" charset="0"/>
              </a:rPr>
              <a:t>Identify:</a:t>
            </a:r>
          </a:p>
          <a:p>
            <a:pPr eaLnBrk="1">
              <a:defRPr/>
            </a:pPr>
            <a:r>
              <a:rPr lang="en-US" dirty="0" smtClean="0">
                <a:solidFill>
                  <a:srgbClr val="42464D"/>
                </a:solidFill>
                <a:latin typeface="Helvetica Neue" charset="0"/>
                <a:cs typeface="Helvetica Neue" charset="0"/>
                <a:sym typeface="Helvetica Neue" charset="0"/>
              </a:rPr>
              <a:t>Materials to be created</a:t>
            </a:r>
          </a:p>
          <a:p>
            <a:pPr eaLnBrk="1">
              <a:defRPr/>
            </a:pPr>
            <a:r>
              <a:rPr lang="en-US" dirty="0" smtClean="0">
                <a:solidFill>
                  <a:srgbClr val="42464D"/>
                </a:solidFill>
                <a:latin typeface="Helvetica Neue" charset="0"/>
                <a:cs typeface="Helvetica Neue" charset="0"/>
                <a:sym typeface="Helvetica Neue" charset="0"/>
              </a:rPr>
              <a:t>Organization and standards</a:t>
            </a:r>
          </a:p>
          <a:p>
            <a:pPr eaLnBrk="1">
              <a:defRPr/>
            </a:pPr>
            <a:r>
              <a:rPr lang="en-US" dirty="0" smtClean="0">
                <a:solidFill>
                  <a:srgbClr val="42464D"/>
                </a:solidFill>
                <a:latin typeface="Helvetica Neue" charset="0"/>
                <a:cs typeface="Helvetica Neue" charset="0"/>
                <a:sym typeface="Helvetica Neue" charset="0"/>
              </a:rPr>
              <a:t>Data access, sharing, and re-use policies</a:t>
            </a:r>
          </a:p>
          <a:p>
            <a:pPr eaLnBrk="1">
              <a:defRPr/>
            </a:pPr>
            <a:r>
              <a:rPr lang="en-US" dirty="0" smtClean="0">
                <a:solidFill>
                  <a:srgbClr val="42464D"/>
                </a:solidFill>
                <a:latin typeface="Helvetica Neue" charset="0"/>
                <a:cs typeface="Helvetica Neue" charset="0"/>
                <a:sym typeface="Helvetica Neue" charset="0"/>
              </a:rPr>
              <a:t>Backups, archives, and preservation strategy</a:t>
            </a:r>
          </a:p>
          <a:p>
            <a:pPr eaLnBrk="1">
              <a:defRPr/>
            </a:pPr>
            <a:r>
              <a:rPr lang="en-US" dirty="0" smtClean="0">
                <a:solidFill>
                  <a:srgbClr val="42464D"/>
                </a:solidFill>
                <a:latin typeface="Helvetica Neue" charset="0"/>
                <a:cs typeface="Helvetica Neue" charset="0"/>
                <a:sym typeface="Helvetica Neue" charset="0"/>
              </a:rPr>
              <a:t>Roles </a:t>
            </a:r>
            <a:r>
              <a:rPr lang="en-US" dirty="0">
                <a:solidFill>
                  <a:srgbClr val="42464D"/>
                </a:solidFill>
                <a:latin typeface="Helvetica Neue" charset="0"/>
                <a:cs typeface="Helvetica Neue" charset="0"/>
                <a:sym typeface="Helvetica Neue" charset="0"/>
              </a:rPr>
              <a:t>and responsibilities</a:t>
            </a:r>
            <a:endParaRPr lang="en-US" dirty="0"/>
          </a:p>
          <a:p>
            <a:pPr eaLnBrk="1">
              <a:defRPr/>
            </a:pPr>
            <a:endParaRPr lang="en-US" dirty="0" smtClean="0">
              <a:solidFill>
                <a:srgbClr val="42464D"/>
              </a:solidFill>
              <a:latin typeface="Helvetica Neue" charset="0"/>
              <a:cs typeface="Helvetica Neue" charset="0"/>
              <a:sym typeface="Helvetica Neue"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5">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5">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5">
                                            <p:txEl>
                                              <p:pRg st="4" end="4"/>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3" name="Line 1"/>
          <p:cNvSpPr>
            <a:spLocks noChangeShapeType="1"/>
          </p:cNvSpPr>
          <p:nvPr/>
        </p:nvSpPr>
        <p:spPr bwMode="auto">
          <a:xfrm>
            <a:off x="647700" y="1968500"/>
            <a:ext cx="11709400" cy="0"/>
          </a:xfrm>
          <a:prstGeom prst="line">
            <a:avLst/>
          </a:prstGeom>
          <a:noFill/>
          <a:ln w="12700" cap="flat" cmpd="sng">
            <a:solidFill>
              <a:srgbClr val="888888"/>
            </a:solidFill>
            <a:prstDash val="solid"/>
            <a:miter lim="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p>
            <a:pPr>
              <a:defRPr/>
            </a:pPr>
            <a:endParaRPr lang="en-US">
              <a:cs typeface="Helvetica Light" charset="0"/>
            </a:endParaRPr>
          </a:p>
        </p:txBody>
      </p:sp>
      <p:pic>
        <p:nvPicPr>
          <p:cNvPr id="8194" name="Picture 2" descr="Logo300dpi %281%29.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83800" y="381000"/>
            <a:ext cx="2286000" cy="1358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
        <p:nvSpPr>
          <p:cNvPr id="8195" name="Rectangle 3"/>
          <p:cNvSpPr>
            <a:spLocks/>
          </p:cNvSpPr>
          <p:nvPr/>
        </p:nvSpPr>
        <p:spPr bwMode="auto">
          <a:xfrm>
            <a:off x="558800" y="300038"/>
            <a:ext cx="6594475" cy="279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88900" tIns="50800" rIns="88900" bIns="50800"/>
          <a:lstStyle/>
          <a:p>
            <a:pPr algn="l" defTabSz="457200">
              <a:defRPr/>
            </a:pPr>
            <a:r>
              <a:rPr lang="en-US" sz="1200" b="1">
                <a:latin typeface="Helvetica Neue" charset="0"/>
                <a:cs typeface="Helvetica Neue" charset="0"/>
                <a:sym typeface="Helvetica Neue" charset="0"/>
              </a:rPr>
              <a:t>Data Management Plans</a:t>
            </a:r>
            <a:r>
              <a:rPr lang="en-US" sz="1200">
                <a:latin typeface="Helvetica Neue" charset="0"/>
                <a:cs typeface="Helvetica Neue" charset="0"/>
                <a:sym typeface="Helvetica Neue" charset="0"/>
              </a:rPr>
              <a:t>: Elements of a Data Management Plan; Version 1.0, Reviewed ????</a:t>
            </a:r>
            <a:endParaRPr lang="en-US">
              <a:cs typeface="Helvetica Light" charset="0"/>
            </a:endParaRPr>
          </a:p>
        </p:txBody>
      </p:sp>
      <p:sp>
        <p:nvSpPr>
          <p:cNvPr id="8196" name="Rectangle 4"/>
          <p:cNvSpPr>
            <a:spLocks noGrp="1" noChangeArrowheads="1"/>
          </p:cNvSpPr>
          <p:nvPr>
            <p:ph type="title"/>
          </p:nvPr>
        </p:nvSpPr>
        <p:spPr>
          <a:xfrm>
            <a:off x="571500" y="584200"/>
            <a:ext cx="11861800" cy="1397000"/>
          </a:xfrm>
        </p:spPr>
        <p:txBody>
          <a:bodyPr lIns="0" tIns="0" rIns="0" bIns="0" anchor="b"/>
          <a:lstStyle/>
          <a:p>
            <a:pPr algn="l" defTabSz="914400" eaLnBrk="1">
              <a:defRPr/>
            </a:pPr>
            <a:r>
              <a:rPr lang="en-US" sz="4400" dirty="0" smtClean="0">
                <a:latin typeface="Helvetica Neue Light" charset="0"/>
                <a:cs typeface="Helvetica Neue Light" charset="0"/>
                <a:sym typeface="Helvetica Neue Light" charset="0"/>
              </a:rPr>
              <a:t>Resources</a:t>
            </a:r>
            <a:endParaRPr lang="en-US" dirty="0" smtClean="0"/>
          </a:p>
        </p:txBody>
      </p:sp>
      <p:sp>
        <p:nvSpPr>
          <p:cNvPr id="8197" name="Rectangle 5"/>
          <p:cNvSpPr>
            <a:spLocks noGrp="1" noChangeArrowheads="1"/>
          </p:cNvSpPr>
          <p:nvPr>
            <p:ph type="body" idx="1"/>
          </p:nvPr>
        </p:nvSpPr>
        <p:spPr>
          <a:xfrm>
            <a:off x="571500" y="2324100"/>
            <a:ext cx="11861800" cy="6565900"/>
          </a:xfrm>
        </p:spPr>
        <p:txBody>
          <a:bodyPr lIns="0" tIns="0" rIns="0" bIns="0" anchor="t"/>
          <a:lstStyle/>
          <a:p>
            <a:pPr marL="266700" indent="-266700" defTabSz="914400" eaLnBrk="1">
              <a:spcBef>
                <a:spcPts val="600"/>
              </a:spcBef>
              <a:buClr>
                <a:srgbClr val="606060"/>
              </a:buClr>
              <a:buFont typeface="HelveticaNeue" charset="0"/>
              <a:buChar char="•"/>
              <a:defRPr/>
            </a:pPr>
            <a:r>
              <a:rPr lang="en-US" sz="3400" dirty="0" smtClean="0">
                <a:latin typeface="Helvetica Neue" charset="0"/>
                <a:cs typeface="Helvetica Neue" charset="0"/>
                <a:sym typeface="Helvetica Neue" charset="0"/>
              </a:rPr>
              <a:t>For a detailed questionnaire with most of the issues you may need to address in an NSF data management plan see: </a:t>
            </a:r>
            <a:r>
              <a:rPr lang="en-US" sz="3400" dirty="0" smtClean="0">
                <a:latin typeface="Helvetica Neue" charset="0"/>
                <a:cs typeface="Helvetica Neue" charset="0"/>
                <a:sym typeface="Helvetica Neue" charset="0"/>
                <a:hlinkClick r:id="rId4"/>
              </a:rPr>
              <a:t>http://dmp.data.jhu.edu/sites/default/files/Questionnaire.doc</a:t>
            </a:r>
            <a:endParaRPr lang="en-US" dirty="0" smtClean="0"/>
          </a:p>
          <a:p>
            <a:pPr marL="266700" indent="-266700" defTabSz="914400" eaLnBrk="1">
              <a:spcBef>
                <a:spcPts val="600"/>
              </a:spcBef>
              <a:buClr>
                <a:srgbClr val="606060"/>
              </a:buClr>
              <a:buFont typeface="HelveticaNeue" charset="0"/>
              <a:buChar char="•"/>
              <a:defRPr/>
            </a:pPr>
            <a:r>
              <a:rPr lang="en-US" sz="3400" dirty="0" smtClean="0">
                <a:latin typeface="Helvetica Neue" charset="0"/>
                <a:cs typeface="Helvetica Neue" charset="0"/>
                <a:sym typeface="Helvetica Neue" charset="0"/>
              </a:rPr>
              <a:t>MIT Libraries have a fairly comprehensive site about data management and publishing in general at </a:t>
            </a:r>
            <a:r>
              <a:rPr lang="en-US" sz="3400" dirty="0" smtClean="0">
                <a:latin typeface="Helvetica Neue" charset="0"/>
                <a:cs typeface="Helvetica Neue" charset="0"/>
                <a:sym typeface="Helvetica Neue" charset="0"/>
                <a:hlinkClick r:id="rId5"/>
              </a:rPr>
              <a:t>http://libraries.mit.edu/guides/subjects/data-management/index.html</a:t>
            </a:r>
            <a:endParaRPr lang="en-US" sz="3400" dirty="0" smtClean="0">
              <a:latin typeface="Helvetica Neue" charset="0"/>
              <a:cs typeface="Helvetica Neue" charset="0"/>
              <a:sym typeface="Helvetica Neue" charset="0"/>
            </a:endParaRPr>
          </a:p>
          <a:p>
            <a:pPr marL="266700" indent="-266700" defTabSz="914400" eaLnBrk="1">
              <a:spcBef>
                <a:spcPts val="600"/>
              </a:spcBef>
              <a:buClr>
                <a:srgbClr val="606060"/>
              </a:buClr>
              <a:buFont typeface="HelveticaNeue" charset="0"/>
              <a:buChar char="•"/>
              <a:defRPr/>
            </a:pPr>
            <a:r>
              <a:rPr lang="en-US" sz="3400" dirty="0" smtClean="0">
                <a:latin typeface="Helvetica Neue" charset="0"/>
                <a:cs typeface="Helvetica Neue" charset="0"/>
                <a:sym typeface="Helvetica Neue" charset="0"/>
              </a:rPr>
              <a:t>The Digital Curation Center in the UK has a variety of information on data management plans at </a:t>
            </a:r>
            <a:r>
              <a:rPr lang="en-US" sz="3400" dirty="0" smtClean="0">
                <a:latin typeface="Helvetica Neue" charset="0"/>
                <a:cs typeface="Helvetica Neue" charset="0"/>
                <a:sym typeface="Helvetica Neue" charset="0"/>
                <a:hlinkClick r:id="rId6"/>
              </a:rPr>
              <a:t>http://www.dcc.ac.uk/resources/data-management-plans</a:t>
            </a:r>
            <a:endParaRPr lang="en-US" sz="3400" dirty="0" smtClean="0">
              <a:latin typeface="Helvetica Neue" charset="0"/>
              <a:cs typeface="Helvetica Neue" charset="0"/>
              <a:sym typeface="Helvetica Neue" charset="0"/>
            </a:endParaRPr>
          </a:p>
          <a:p>
            <a:pPr marL="0" indent="0" defTabSz="914400" eaLnBrk="1">
              <a:spcBef>
                <a:spcPts val="600"/>
              </a:spcBef>
              <a:buClr>
                <a:srgbClr val="606060"/>
              </a:buClr>
              <a:buFontTx/>
              <a:buNone/>
              <a:defRPr/>
            </a:pPr>
            <a:endParaRPr lang="en-US" sz="3400" dirty="0" smtClean="0">
              <a:latin typeface="Helvetica Neue" charset="0"/>
              <a:cs typeface="Helvetica Neue" charset="0"/>
              <a:sym typeface="Helvetica Neue" charset="0"/>
            </a:endParaRPr>
          </a:p>
          <a:p>
            <a:pPr marL="266700" indent="-266700" defTabSz="914400" eaLnBrk="1">
              <a:spcBef>
                <a:spcPts val="600"/>
              </a:spcBef>
              <a:buClr>
                <a:srgbClr val="606060"/>
              </a:buClr>
              <a:buFont typeface="HelveticaNeue" charset="0"/>
              <a:buChar char="•"/>
              <a:defRPr/>
            </a:pPr>
            <a:endParaRPr lang="en-US" sz="3400" dirty="0" smtClean="0">
              <a:latin typeface="Helvetica Neue" charset="0"/>
              <a:cs typeface="Helvetica Neue" charset="0"/>
              <a:sym typeface="Helvetica Neue" charset="0"/>
            </a:endParaRPr>
          </a:p>
          <a:p>
            <a:pPr marL="266700" indent="-266700" defTabSz="914400" eaLnBrk="1">
              <a:spcBef>
                <a:spcPts val="600"/>
              </a:spcBef>
              <a:buClr>
                <a:srgbClr val="606060"/>
              </a:buClr>
              <a:buFont typeface="HelveticaNeue" charset="0"/>
              <a:buChar char="•"/>
              <a:defRPr/>
            </a:pPr>
            <a:endParaRPr lang="en-US" sz="3400" dirty="0" smtClean="0">
              <a:latin typeface="Helvetica Neue" charset="0"/>
              <a:cs typeface="Helvetica Neue" charset="0"/>
              <a:sym typeface="Helvetica Neue"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7" name="Line 1"/>
          <p:cNvSpPr>
            <a:spLocks noChangeShapeType="1"/>
          </p:cNvSpPr>
          <p:nvPr/>
        </p:nvSpPr>
        <p:spPr bwMode="auto">
          <a:xfrm>
            <a:off x="647700" y="1968500"/>
            <a:ext cx="11709400" cy="0"/>
          </a:xfrm>
          <a:prstGeom prst="line">
            <a:avLst/>
          </a:prstGeom>
          <a:noFill/>
          <a:ln w="12700" cap="flat" cmpd="sng">
            <a:solidFill>
              <a:srgbClr val="888888"/>
            </a:solidFill>
            <a:prstDash val="solid"/>
            <a:miter lim="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p>
            <a:pPr>
              <a:defRPr/>
            </a:pPr>
            <a:endParaRPr lang="en-US">
              <a:cs typeface="Helvetica Light" charset="0"/>
            </a:endParaRPr>
          </a:p>
        </p:txBody>
      </p:sp>
      <p:pic>
        <p:nvPicPr>
          <p:cNvPr id="9218" name="Picture 2" descr="Logo300dpi %281%29.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083800" y="381000"/>
            <a:ext cx="2286000" cy="1358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
        <p:nvSpPr>
          <p:cNvPr id="9219" name="Rectangle 3"/>
          <p:cNvSpPr>
            <a:spLocks/>
          </p:cNvSpPr>
          <p:nvPr/>
        </p:nvSpPr>
        <p:spPr bwMode="auto">
          <a:xfrm>
            <a:off x="558800" y="300038"/>
            <a:ext cx="6594475" cy="279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88900" tIns="50800" rIns="88900" bIns="50800"/>
          <a:lstStyle/>
          <a:p>
            <a:pPr algn="l" defTabSz="457200">
              <a:defRPr/>
            </a:pPr>
            <a:r>
              <a:rPr lang="en-US" sz="1200" b="1">
                <a:latin typeface="Helvetica Neue" charset="0"/>
                <a:cs typeface="Helvetica Neue" charset="0"/>
                <a:sym typeface="Helvetica Neue" charset="0"/>
              </a:rPr>
              <a:t>Data Management Plans</a:t>
            </a:r>
            <a:r>
              <a:rPr lang="en-US" sz="1200">
                <a:latin typeface="Helvetica Neue" charset="0"/>
                <a:cs typeface="Helvetica Neue" charset="0"/>
                <a:sym typeface="Helvetica Neue" charset="0"/>
              </a:rPr>
              <a:t>: Elements of a Data Management Plan; Version 1.0, Reviewed ????</a:t>
            </a:r>
            <a:endParaRPr lang="en-US">
              <a:cs typeface="Helvetica Light" charset="0"/>
            </a:endParaRPr>
          </a:p>
        </p:txBody>
      </p:sp>
      <p:sp>
        <p:nvSpPr>
          <p:cNvPr id="9220" name="Rectangle 4"/>
          <p:cNvSpPr>
            <a:spLocks noGrp="1" noChangeArrowheads="1"/>
          </p:cNvSpPr>
          <p:nvPr>
            <p:ph type="title"/>
          </p:nvPr>
        </p:nvSpPr>
        <p:spPr>
          <a:xfrm>
            <a:off x="571500" y="584200"/>
            <a:ext cx="11861800" cy="1397000"/>
          </a:xfrm>
        </p:spPr>
        <p:txBody>
          <a:bodyPr lIns="0" tIns="0" rIns="0" bIns="0" anchor="b"/>
          <a:lstStyle/>
          <a:p>
            <a:pPr algn="l" defTabSz="914400" eaLnBrk="1">
              <a:defRPr/>
            </a:pPr>
            <a:r>
              <a:rPr lang="en-US" sz="4400" dirty="0" smtClean="0">
                <a:latin typeface="Helvetica Neue Light" charset="0"/>
                <a:cs typeface="Helvetica Neue Light" charset="0"/>
                <a:sym typeface="Helvetica Neue Light" charset="0"/>
              </a:rPr>
              <a:t>Other Relevant Modules</a:t>
            </a:r>
            <a:endParaRPr lang="en-US" dirty="0" smtClean="0"/>
          </a:p>
        </p:txBody>
      </p:sp>
      <p:sp>
        <p:nvSpPr>
          <p:cNvPr id="9221" name="Rectangle 5"/>
          <p:cNvSpPr>
            <a:spLocks noGrp="1" noChangeArrowheads="1"/>
          </p:cNvSpPr>
          <p:nvPr>
            <p:ph type="body" idx="1"/>
          </p:nvPr>
        </p:nvSpPr>
        <p:spPr>
          <a:xfrm>
            <a:off x="571500" y="2324100"/>
            <a:ext cx="11861800" cy="7226300"/>
          </a:xfrm>
        </p:spPr>
        <p:txBody>
          <a:bodyPr lIns="0" tIns="0" rIns="0" bIns="0" anchor="t"/>
          <a:lstStyle/>
          <a:p>
            <a:pPr marL="339725" indent="-339725" eaLnBrk="1">
              <a:spcBef>
                <a:spcPts val="2400"/>
              </a:spcBef>
              <a:defRPr/>
            </a:pPr>
            <a:r>
              <a:rPr lang="en-US" sz="3400" dirty="0" smtClean="0">
                <a:solidFill>
                  <a:srgbClr val="42464D"/>
                </a:solidFill>
                <a:latin typeface="Helvetica Neue" charset="0"/>
                <a:cs typeface="Helvetica Neue" charset="0"/>
                <a:sym typeface="Helvetica Neue" charset="0"/>
              </a:rPr>
              <a:t>For more information on why data management planning is important see module “Why create a data management plan?” in the Data Management Plans section of this course</a:t>
            </a:r>
          </a:p>
          <a:p>
            <a:pPr marL="339725" indent="-339725" eaLnBrk="1">
              <a:spcBef>
                <a:spcPts val="2400"/>
              </a:spcBef>
              <a:defRPr/>
            </a:pPr>
            <a:r>
              <a:rPr lang="en-US" sz="3400" dirty="0" smtClean="0">
                <a:solidFill>
                  <a:srgbClr val="42464D"/>
                </a:solidFill>
                <a:latin typeface="Helvetica Neue" charset="0"/>
                <a:cs typeface="Helvetica Neue" charset="0"/>
                <a:sym typeface="Helvetica Neue" charset="0"/>
              </a:rPr>
              <a:t>For further information on developing each of the elements of a Data Management Plan see the other modules in this section of the course: </a:t>
            </a:r>
          </a:p>
          <a:p>
            <a:pPr marL="720725" lvl="1" indent="-339725" eaLnBrk="1">
              <a:spcBef>
                <a:spcPts val="600"/>
              </a:spcBef>
              <a:defRPr/>
            </a:pPr>
            <a:r>
              <a:rPr lang="en-US" sz="3400" dirty="0" smtClean="0">
                <a:solidFill>
                  <a:srgbClr val="42464D"/>
                </a:solidFill>
                <a:latin typeface="Helvetica Neue" charset="0"/>
                <a:cs typeface="Helvetica Neue" charset="0"/>
                <a:sym typeface="Helvetica Neue" charset="0"/>
              </a:rPr>
              <a:t>Identify materials to </a:t>
            </a:r>
            <a:r>
              <a:rPr lang="en-US" sz="3400" smtClean="0">
                <a:solidFill>
                  <a:srgbClr val="42464D"/>
                </a:solidFill>
                <a:latin typeface="Helvetica Neue" charset="0"/>
                <a:cs typeface="Helvetica Neue" charset="0"/>
                <a:sym typeface="Helvetica Neue" charset="0"/>
              </a:rPr>
              <a:t>be </a:t>
            </a:r>
            <a:r>
              <a:rPr lang="en-US" sz="3400" smtClean="0">
                <a:solidFill>
                  <a:srgbClr val="42464D"/>
                </a:solidFill>
                <a:latin typeface="Helvetica Neue" charset="0"/>
                <a:cs typeface="Helvetica Neue" charset="0"/>
                <a:sym typeface="Helvetica Neue" charset="0"/>
              </a:rPr>
              <a:t>created</a:t>
            </a:r>
            <a:endParaRPr lang="en-US" sz="3400" dirty="0" smtClean="0">
              <a:solidFill>
                <a:srgbClr val="42464D"/>
              </a:solidFill>
              <a:latin typeface="Helvetica Neue" charset="0"/>
              <a:cs typeface="Helvetica Neue" charset="0"/>
              <a:sym typeface="Helvetica Neue" charset="0"/>
            </a:endParaRPr>
          </a:p>
          <a:p>
            <a:pPr marL="720725" lvl="1" indent="-339725" eaLnBrk="1">
              <a:spcBef>
                <a:spcPts val="600"/>
              </a:spcBef>
              <a:defRPr/>
            </a:pPr>
            <a:r>
              <a:rPr lang="en-US" sz="3400" dirty="0" smtClean="0">
                <a:solidFill>
                  <a:srgbClr val="42464D"/>
                </a:solidFill>
                <a:latin typeface="Helvetica Neue" charset="0"/>
                <a:cs typeface="Helvetica Neue" charset="0"/>
                <a:sym typeface="Helvetica Neue" charset="0"/>
              </a:rPr>
              <a:t>Organization and standards</a:t>
            </a:r>
          </a:p>
          <a:p>
            <a:pPr marL="720725" lvl="1" indent="-339725" eaLnBrk="1">
              <a:spcBef>
                <a:spcPts val="600"/>
              </a:spcBef>
              <a:defRPr/>
            </a:pPr>
            <a:r>
              <a:rPr lang="en-US" sz="3400" dirty="0" smtClean="0">
                <a:solidFill>
                  <a:srgbClr val="42464D"/>
                </a:solidFill>
                <a:latin typeface="Helvetica Neue" charset="0"/>
                <a:cs typeface="Helvetica Neue" charset="0"/>
                <a:sym typeface="Helvetica Neue" charset="0"/>
              </a:rPr>
              <a:t>Roles and responsibilities</a:t>
            </a:r>
          </a:p>
          <a:p>
            <a:pPr marL="720725" lvl="1" indent="-339725" eaLnBrk="1">
              <a:spcBef>
                <a:spcPts val="600"/>
              </a:spcBef>
              <a:defRPr/>
            </a:pPr>
            <a:r>
              <a:rPr lang="en-US" sz="3400" dirty="0" smtClean="0">
                <a:solidFill>
                  <a:srgbClr val="42464D"/>
                </a:solidFill>
                <a:latin typeface="Helvetica Neue" charset="0"/>
                <a:cs typeface="Helvetica Neue" charset="0"/>
                <a:sym typeface="Helvetica Neue" charset="0"/>
              </a:rPr>
              <a:t>Data access, sharing, and re-use policies</a:t>
            </a:r>
          </a:p>
          <a:p>
            <a:pPr marL="720725" lvl="1" indent="-339725" eaLnBrk="1">
              <a:spcBef>
                <a:spcPts val="600"/>
              </a:spcBef>
              <a:defRPr/>
            </a:pPr>
            <a:r>
              <a:rPr lang="en-US" sz="3400" dirty="0" smtClean="0">
                <a:solidFill>
                  <a:srgbClr val="42464D"/>
                </a:solidFill>
                <a:latin typeface="Helvetica Neue" charset="0"/>
                <a:cs typeface="Helvetica Neue" charset="0"/>
                <a:sym typeface="Helvetica Neue" charset="0"/>
              </a:rPr>
              <a:t>Backups, archiving, and preservation strategy</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5" name="Line 1"/>
          <p:cNvSpPr>
            <a:spLocks noChangeShapeType="1"/>
          </p:cNvSpPr>
          <p:nvPr/>
        </p:nvSpPr>
        <p:spPr bwMode="auto">
          <a:xfrm>
            <a:off x="647700" y="1968500"/>
            <a:ext cx="11709400" cy="0"/>
          </a:xfrm>
          <a:prstGeom prst="line">
            <a:avLst/>
          </a:prstGeom>
          <a:noFill/>
          <a:ln w="12700" cap="flat" cmpd="sng">
            <a:solidFill>
              <a:srgbClr val="888888"/>
            </a:solidFill>
            <a:prstDash val="solid"/>
            <a:miter lim="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p>
            <a:pPr>
              <a:defRPr/>
            </a:pPr>
            <a:endParaRPr lang="en-US">
              <a:cs typeface="Helvetica Light" charset="0"/>
            </a:endParaRPr>
          </a:p>
        </p:txBody>
      </p:sp>
      <p:pic>
        <p:nvPicPr>
          <p:cNvPr id="11266" name="Picture 2" descr="Logo300dpi %281%29.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083800" y="381000"/>
            <a:ext cx="2286000" cy="1358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
        <p:nvSpPr>
          <p:cNvPr id="11267" name="Rectangle 3"/>
          <p:cNvSpPr>
            <a:spLocks/>
          </p:cNvSpPr>
          <p:nvPr/>
        </p:nvSpPr>
        <p:spPr bwMode="auto">
          <a:xfrm>
            <a:off x="558800" y="300038"/>
            <a:ext cx="6594475" cy="279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88900" tIns="50800" rIns="88900" bIns="50800"/>
          <a:lstStyle/>
          <a:p>
            <a:pPr algn="l" defTabSz="457200">
              <a:defRPr/>
            </a:pPr>
            <a:r>
              <a:rPr lang="en-US" sz="1200" b="1">
                <a:latin typeface="Helvetica Neue" charset="0"/>
                <a:cs typeface="Helvetica Neue" charset="0"/>
                <a:sym typeface="Helvetica Neue" charset="0"/>
              </a:rPr>
              <a:t>Data Management Plans</a:t>
            </a:r>
            <a:r>
              <a:rPr lang="en-US" sz="1200">
                <a:latin typeface="Helvetica Neue" charset="0"/>
                <a:cs typeface="Helvetica Neue" charset="0"/>
                <a:sym typeface="Helvetica Neue" charset="0"/>
              </a:rPr>
              <a:t>: Elements of a Data Management Plan; Version 1.0, Reviewed ????</a:t>
            </a:r>
            <a:endParaRPr lang="en-US">
              <a:cs typeface="Helvetica Light" charset="0"/>
            </a:endParaRPr>
          </a:p>
        </p:txBody>
      </p:sp>
      <p:sp>
        <p:nvSpPr>
          <p:cNvPr id="11268" name="Rectangle 4"/>
          <p:cNvSpPr>
            <a:spLocks noGrp="1" noChangeArrowheads="1"/>
          </p:cNvSpPr>
          <p:nvPr>
            <p:ph type="title"/>
          </p:nvPr>
        </p:nvSpPr>
        <p:spPr>
          <a:xfrm>
            <a:off x="571500" y="584200"/>
            <a:ext cx="11861800" cy="1397000"/>
          </a:xfrm>
        </p:spPr>
        <p:txBody>
          <a:bodyPr lIns="0" tIns="0" rIns="0" bIns="0" anchor="b"/>
          <a:lstStyle/>
          <a:p>
            <a:pPr algn="l" defTabSz="914400" eaLnBrk="1">
              <a:defRPr/>
            </a:pPr>
            <a:r>
              <a:rPr lang="en-US" sz="4400" smtClean="0">
                <a:latin typeface="Helvetica Neue Light" charset="0"/>
                <a:cs typeface="Helvetica Neue Light" charset="0"/>
                <a:sym typeface="Helvetica Neue Light" charset="0"/>
              </a:rPr>
              <a:t>Other Relevant Modules (continued)</a:t>
            </a:r>
            <a:endParaRPr lang="en-US" smtClean="0"/>
          </a:p>
        </p:txBody>
      </p:sp>
      <p:sp>
        <p:nvSpPr>
          <p:cNvPr id="11269" name="Rectangle 5"/>
          <p:cNvSpPr>
            <a:spLocks noGrp="1" noChangeArrowheads="1"/>
          </p:cNvSpPr>
          <p:nvPr>
            <p:ph type="body" idx="1"/>
          </p:nvPr>
        </p:nvSpPr>
        <p:spPr>
          <a:xfrm>
            <a:off x="571500" y="2659063"/>
            <a:ext cx="11861800" cy="5494337"/>
          </a:xfrm>
        </p:spPr>
        <p:txBody>
          <a:bodyPr lIns="0" tIns="0" rIns="0" bIns="0" anchor="t"/>
          <a:lstStyle/>
          <a:p>
            <a:pPr eaLnBrk="1">
              <a:defRPr/>
            </a:pPr>
            <a:r>
              <a:rPr lang="en-US" dirty="0" smtClean="0">
                <a:solidFill>
                  <a:srgbClr val="42464D"/>
                </a:solidFill>
                <a:latin typeface="Helvetica Neue" charset="0"/>
                <a:cs typeface="Helvetica Neue" charset="0"/>
                <a:sym typeface="Helvetica Neue" charset="0"/>
              </a:rPr>
              <a:t>If you would like to learn more about what you should be doing to manage your data during your project see the modules in the Local Data Management section of this course</a:t>
            </a:r>
          </a:p>
          <a:p>
            <a:pPr eaLnBrk="1">
              <a:defRPr/>
            </a:pPr>
            <a:r>
              <a:rPr lang="en-US" dirty="0" smtClean="0">
                <a:solidFill>
                  <a:srgbClr val="42464D"/>
                </a:solidFill>
                <a:latin typeface="Helvetica Neue" charset="0"/>
                <a:cs typeface="Helvetica Neue" charset="0"/>
                <a:sym typeface="Helvetica Neue" charset="0"/>
              </a:rPr>
              <a:t>If you would like to learn more about how to ensure that your data lives on after your project ends see the modules in the Preservation Strategies section of this course</a:t>
            </a:r>
            <a:endParaRPr lang="en-US" dirty="0" smtClean="0"/>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Helvetica Light"/>
        <a:ea typeface="ＭＳ Ｐゴシック"/>
        <a:cs typeface="Helvetica Light"/>
      </a:majorFont>
      <a:minorFont>
        <a:latin typeface="Helvetica Light"/>
        <a:ea typeface="ＭＳ Ｐゴシック"/>
        <a:cs typeface="Helvetica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95CC4"/>
        </a:solidFill>
        <a:ln>
          <a:noFill/>
        </a:ln>
        <a:effectLst/>
        <a:extLst>
          <a:ext uri="{91240B29-F687-4f45-9708-019B960494DF}">
            <a14:hiddenLine xmlns:a14="http://schemas.microsoft.com/office/drawing/2010/main" w="12700" cap="flat" cmpd="sng" algn="ctr">
              <a:solidFill>
                <a:schemeClr val="tx1"/>
              </a:solidFill>
              <a:prstDash val="solid"/>
              <a:miter lim="0"/>
              <a:headEnd type="none" w="med" len="med"/>
              <a:tailEnd type="none" w="med" len="me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584200" rtl="0" eaLnBrk="1" fontAlgn="base" latinLnBrk="0" hangingPunct="0">
          <a:lnSpc>
            <a:spcPct val="100000"/>
          </a:lnSpc>
          <a:spcBef>
            <a:spcPct val="0"/>
          </a:spcBef>
          <a:spcAft>
            <a:spcPct val="0"/>
          </a:spcAft>
          <a:buClrTx/>
          <a:buSzTx/>
          <a:buFontTx/>
          <a:buNone/>
          <a:tabLst/>
          <a:defRPr kumimoji="0" lang="en-US" sz="3600" b="0" i="0" u="none" strike="noStrike" cap="none" normalizeH="0" baseline="0">
            <a:ln>
              <a:noFill/>
            </a:ln>
            <a:solidFill>
              <a:srgbClr val="000000"/>
            </a:solidFill>
            <a:effectLst/>
            <a:latin typeface="Helvetica Light" charset="0"/>
            <a:ea typeface="ＭＳ Ｐゴシック" charset="0"/>
            <a:cs typeface="Helvetica Light" charset="0"/>
            <a:sym typeface="Helvetica Light" charset="0"/>
          </a:defRPr>
        </a:defPPr>
      </a:lstStyle>
    </a:spDef>
    <a:lnDef>
      <a:spPr bwMode="auto">
        <a:xfrm>
          <a:off x="0" y="0"/>
          <a:ext cx="1" cy="1"/>
        </a:xfrm>
        <a:custGeom>
          <a:avLst/>
          <a:gdLst/>
          <a:ahLst/>
          <a:cxnLst/>
          <a:rect l="0" t="0" r="0" b="0"/>
          <a:pathLst/>
        </a:custGeom>
        <a:solidFill>
          <a:srgbClr val="095CC4"/>
        </a:solidFill>
        <a:ln>
          <a:noFill/>
        </a:ln>
        <a:effectLst/>
        <a:extLst>
          <a:ext uri="{91240B29-F687-4f45-9708-019B960494DF}">
            <a14:hiddenLine xmlns:a14="http://schemas.microsoft.com/office/drawing/2010/main" w="12700" cap="flat" cmpd="sng" algn="ctr">
              <a:solidFill>
                <a:schemeClr val="tx1"/>
              </a:solidFill>
              <a:prstDash val="solid"/>
              <a:miter lim="0"/>
              <a:headEnd type="none" w="med" len="med"/>
              <a:tailEnd type="none" w="med" len="me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584200" rtl="0" eaLnBrk="1" fontAlgn="base" latinLnBrk="0" hangingPunct="0">
          <a:lnSpc>
            <a:spcPct val="100000"/>
          </a:lnSpc>
          <a:spcBef>
            <a:spcPct val="0"/>
          </a:spcBef>
          <a:spcAft>
            <a:spcPct val="0"/>
          </a:spcAft>
          <a:buClrTx/>
          <a:buSzTx/>
          <a:buFontTx/>
          <a:buNone/>
          <a:tabLst/>
          <a:defRPr kumimoji="0" lang="en-US" sz="3600" b="0" i="0" u="none" strike="noStrike" cap="none" normalizeH="0" baseline="0">
            <a:ln>
              <a:noFill/>
            </a:ln>
            <a:solidFill>
              <a:srgbClr val="000000"/>
            </a:solidFill>
            <a:effectLst/>
            <a:latin typeface="Helvetica Light" charset="0"/>
            <a:ea typeface="ＭＳ Ｐゴシック" charset="0"/>
            <a:cs typeface="Helvetica Light" charset="0"/>
            <a:sym typeface="Helvetica Light" charset="0"/>
          </a:defRPr>
        </a:defPPr>
      </a:lst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420</TotalTime>
  <Words>1102</Words>
  <Application>Microsoft Macintosh PowerPoint</Application>
  <PresentationFormat>Custom</PresentationFormat>
  <Paragraphs>53</Paragraphs>
  <Slides>6</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6</vt:i4>
      </vt:variant>
    </vt:vector>
  </HeadingPairs>
  <TitlesOfParts>
    <vt:vector size="16" baseType="lpstr">
      <vt:lpstr>Helvetica Light</vt:lpstr>
      <vt:lpstr>ＭＳ Ｐゴシック</vt:lpstr>
      <vt:lpstr>Arial</vt:lpstr>
      <vt:lpstr>Chalkboard SE</vt:lpstr>
      <vt:lpstr>Helvetica Neue Light</vt:lpstr>
      <vt:lpstr>Helvetica Neue</vt:lpstr>
      <vt:lpstr>HelveticaNeue</vt:lpstr>
      <vt:lpstr>Calibri</vt:lpstr>
      <vt:lpstr>MS PGothic</vt:lpstr>
      <vt:lpstr>Office Theme</vt:lpstr>
      <vt:lpstr> Elements of a Data Management Plan</vt:lpstr>
      <vt:lpstr>Overview</vt:lpstr>
      <vt:lpstr>Elements of a Data Management Plan</vt:lpstr>
      <vt:lpstr>Resources</vt:lpstr>
      <vt:lpstr>Other Relevant Modules</vt:lpstr>
      <vt:lpstr>Other Relevant Modules (continued)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Management Plans:  Elements of a Data Management Plan</dc:title>
  <cp:lastModifiedBy>Ruth Duerr</cp:lastModifiedBy>
  <cp:revision>12</cp:revision>
  <dcterms:modified xsi:type="dcterms:W3CDTF">2012-11-19T05:14:04Z</dcterms:modified>
</cp:coreProperties>
</file>