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comments/comment1.xml" ContentType="application/vnd.openxmlformats-officedocument.presentationml.comment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81" r:id="rId5"/>
    <p:sldId id="259" r:id="rId6"/>
    <p:sldId id="279" r:id="rId7"/>
    <p:sldId id="280" r:id="rId8"/>
    <p:sldId id="260" r:id="rId9"/>
    <p:sldId id="261" r:id="rId10"/>
    <p:sldId id="262" r:id="rId11"/>
    <p:sldId id="265" r:id="rId12"/>
    <p:sldId id="272" r:id="rId13"/>
    <p:sldId id="268" r:id="rId14"/>
    <p:sldId id="269" r:id="rId15"/>
    <p:sldId id="273" r:id="rId16"/>
    <p:sldId id="276" r:id="rId17"/>
    <p:sldId id="27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thews, Tiffany J. (LARC-E301)[BOOZ ALLEN HAMILTON INC]"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D789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255" autoAdjust="0"/>
  </p:normalViewPr>
  <p:slideViewPr>
    <p:cSldViewPr snapToGrid="0" snapToObjects="1">
      <p:cViewPr varScale="1">
        <p:scale>
          <a:sx n="75" d="100"/>
          <a:sy n="75" d="100"/>
        </p:scale>
        <p:origin x="-880"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commentAuthors" Target="commentAuthors.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4-07-10T01:05:36.206" idx="1">
    <p:pos x="1379" y="74"/>
    <p:text>Added the "D" to reflect the title slide</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600F64-BE56-F64D-8813-2DC9C8F862B6}" type="datetimeFigureOut">
              <a:rPr lang="en-US" smtClean="0"/>
              <a:t>7/21/14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B784C7-1F14-DF47-AF10-4FAA361C1D1E}" type="slidenum">
              <a:rPr lang="en-US" smtClean="0"/>
              <a:t>‹#›</a:t>
            </a:fld>
            <a:endParaRPr lang="en-US"/>
          </a:p>
        </p:txBody>
      </p:sp>
    </p:spTree>
    <p:extLst>
      <p:ext uri="{BB962C8B-B14F-4D97-AF65-F5344CB8AC3E}">
        <p14:creationId xmlns:p14="http://schemas.microsoft.com/office/powerpoint/2010/main" val="163991005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200" dirty="0" smtClean="0">
                <a:solidFill>
                  <a:srgbClr val="000000"/>
                </a:solidFill>
              </a:rPr>
              <a:t>Academic discussions will allow ESIP members to be better educated and on the same page in understanding the various aspects of Data Analytics</a:t>
            </a:r>
          </a:p>
          <a:p>
            <a:pPr marL="228600" indent="-228600">
              <a:buAutoNum type="arabicPeriod"/>
            </a:pPr>
            <a:r>
              <a:rPr lang="en-US" sz="1200" dirty="0" smtClean="0">
                <a:solidFill>
                  <a:srgbClr val="000000"/>
                </a:solidFill>
              </a:rPr>
              <a:t> Guest</a:t>
            </a:r>
            <a:r>
              <a:rPr lang="en-US" sz="1200" baseline="0" dirty="0" smtClean="0">
                <a:solidFill>
                  <a:srgbClr val="000000"/>
                </a:solidFill>
              </a:rPr>
              <a:t> Speakers will expose attendees to </a:t>
            </a:r>
            <a:r>
              <a:rPr lang="en-US" sz="1200" dirty="0" smtClean="0">
                <a:solidFill>
                  <a:srgbClr val="000000"/>
                </a:solidFill>
              </a:rPr>
              <a:t>broader uses of Data Analytics.</a:t>
            </a:r>
          </a:p>
          <a:p>
            <a:pPr marL="228600" indent="-228600">
              <a:buAutoNum type="arabicPeriod"/>
            </a:pPr>
            <a:endParaRPr lang="en-US" sz="1200" dirty="0" smtClean="0">
              <a:solidFill>
                <a:srgbClr val="000000"/>
              </a:solidFill>
            </a:endParaRPr>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FAB784C7-1F14-DF47-AF10-4FAA361C1D1E}" type="slidenum">
              <a:rPr lang="en-US" smtClean="0"/>
              <a:t>3</a:t>
            </a:fld>
            <a:endParaRPr lang="en-US"/>
          </a:p>
        </p:txBody>
      </p:sp>
    </p:spTree>
    <p:extLst>
      <p:ext uri="{BB962C8B-B14F-4D97-AF65-F5344CB8AC3E}">
        <p14:creationId xmlns:p14="http://schemas.microsoft.com/office/powerpoint/2010/main" val="39016790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Guest</a:t>
            </a:r>
            <a:r>
              <a:rPr lang="en-US" baseline="0" dirty="0" smtClean="0"/>
              <a:t> speakers have </a:t>
            </a:r>
            <a:r>
              <a:rPr lang="en-US" sz="1200" dirty="0" smtClean="0">
                <a:solidFill>
                  <a:srgbClr val="000000"/>
                </a:solidFill>
              </a:rPr>
              <a:t>provided their experiences and expertise to describe data analytics, the data scientist, and their data analytics usage, needs, and tools - </a:t>
            </a:r>
            <a:endParaRPr lang="en-US" dirty="0"/>
          </a:p>
        </p:txBody>
      </p:sp>
      <p:sp>
        <p:nvSpPr>
          <p:cNvPr id="4" name="Slide Number Placeholder 3"/>
          <p:cNvSpPr>
            <a:spLocks noGrp="1"/>
          </p:cNvSpPr>
          <p:nvPr>
            <p:ph type="sldNum" sz="quarter" idx="10"/>
          </p:nvPr>
        </p:nvSpPr>
        <p:spPr/>
        <p:txBody>
          <a:bodyPr/>
          <a:lstStyle/>
          <a:p>
            <a:fld id="{FAB784C7-1F14-DF47-AF10-4FAA361C1D1E}" type="slidenum">
              <a:rPr lang="en-US" smtClean="0"/>
              <a:t>9</a:t>
            </a:fld>
            <a:endParaRPr lang="en-US"/>
          </a:p>
        </p:txBody>
      </p:sp>
    </p:spTree>
    <p:extLst>
      <p:ext uri="{BB962C8B-B14F-4D97-AF65-F5344CB8AC3E}">
        <p14:creationId xmlns:p14="http://schemas.microsoft.com/office/powerpoint/2010/main" val="154924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4E2279-4524-4F97-BE5C-CB69D8B127D2}" type="slidenum">
              <a:rPr lang="en-US" smtClean="0"/>
              <a:pPr/>
              <a:t>13</a:t>
            </a:fld>
            <a:endParaRPr lang="en-US"/>
          </a:p>
        </p:txBody>
      </p:sp>
    </p:spTree>
    <p:extLst>
      <p:ext uri="{BB962C8B-B14F-4D97-AF65-F5344CB8AC3E}">
        <p14:creationId xmlns:p14="http://schemas.microsoft.com/office/powerpoint/2010/main" val="95674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7/21/14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7/21/14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7/21/14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7/21/14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7/21/14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7/21/14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7/21/14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7/21/14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7/21/14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7/21/14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4" Type="http://schemas.openxmlformats.org/officeDocument/2006/relationships/hyperlink" Target="http://www.informationbuilders.es/intl/co.uk/presentations/four_types_of_analytics.pdf" TargetMode="External"/><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iandt.com/card/four-types-of-analytics-and-cognition"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comments" Target="../comments/comment1.xml"/><Relationship Id="rId1" Type="http://schemas.openxmlformats.org/officeDocument/2006/relationships/themeOverride" Target="../theme/themeOverride1.xml"/><Relationship Id="rId2"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iki.esipfed.org/index.php/Use_Case_Collection" TargetMode="External"/><Relationship Id="rId4" Type="http://schemas.openxmlformats.org/officeDocument/2006/relationships/hyperlink" Target="http://wiki.esipfed.org/index.php/Analytics_Tools" TargetMode="External"/><Relationship Id="rId5"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hyperlink" Target="http://wiki.esipfed.org/index.php/Earth_Science_Data_Analytics/Telecom_Presentation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9.png"/><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hyperlink" Target="http://wiki.esipfed.org/index.php/Use_Case_Collection" TargetMode="External"/><Relationship Id="rId4" Type="http://schemas.openxmlformats.org/officeDocument/2006/relationships/hyperlink" Target="http://wiki.esipfed.org/index.php/Analytics_Tools" TargetMode="External"/><Relationship Id="rId5" Type="http://schemas.openxmlformats.org/officeDocument/2006/relationships/hyperlink" Target="http://wiki.esipfed.org/index.php/Earth_Science_Data_Analytics/Discussion_Forum" TargetMode="External"/><Relationship Id="rId6" Type="http://schemas.openxmlformats.org/officeDocument/2006/relationships/image" Target="../media/image10.png"/><Relationship Id="rId7" Type="http://schemas.openxmlformats.org/officeDocument/2006/relationships/hyperlink" Target="http://wiki.esipfed.org/index.php/Earth_Science_Data_Analytics/Telecom_Presentations" TargetMode="External"/><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7923" y="1772064"/>
            <a:ext cx="6498158" cy="3932712"/>
          </a:xfrm>
        </p:spPr>
        <p:txBody>
          <a:bodyPr/>
          <a:lstStyle/>
          <a:p>
            <a:r>
              <a:rPr lang="en-US" sz="4000" dirty="0" smtClean="0"/>
              <a:t>ESIP Earth Science Data Analytics (ESDA) Cluster Breakout</a:t>
            </a:r>
            <a:br>
              <a:rPr lang="en-US" sz="4000" dirty="0" smtClean="0"/>
            </a:br>
            <a:r>
              <a:rPr lang="en-US" sz="4000" dirty="0"/>
              <a:t/>
            </a:r>
            <a:br>
              <a:rPr lang="en-US" sz="4000" dirty="0"/>
            </a:br>
            <a:r>
              <a:rPr lang="en-US" sz="4000" dirty="0" smtClean="0"/>
              <a:t>July 10, 2014</a:t>
            </a:r>
            <a:br>
              <a:rPr lang="en-US" sz="4000" dirty="0" smtClean="0"/>
            </a:br>
            <a:r>
              <a:rPr lang="en-US" sz="4000" dirty="0"/>
              <a:t/>
            </a:r>
            <a:br>
              <a:rPr lang="en-US" sz="4000" dirty="0"/>
            </a:br>
            <a:r>
              <a:rPr lang="en-US" sz="2400" dirty="0" smtClean="0"/>
              <a:t>Lead by Steve </a:t>
            </a:r>
            <a:r>
              <a:rPr lang="en-US" sz="2400" dirty="0" err="1" smtClean="0"/>
              <a:t>Kempler</a:t>
            </a:r>
            <a:r>
              <a:rPr lang="en-US" sz="2400" dirty="0" smtClean="0"/>
              <a:t>, Tiffany Mathews</a:t>
            </a:r>
            <a:br>
              <a:rPr lang="en-US" sz="2400" dirty="0" smtClean="0"/>
            </a:br>
            <a:r>
              <a:rPr lang="en-US" sz="2400" dirty="0" smtClean="0"/>
              <a:t/>
            </a:r>
            <a:br>
              <a:rPr lang="en-US" sz="2400" dirty="0" smtClean="0"/>
            </a:br>
            <a:r>
              <a:rPr lang="en-US" sz="2400" dirty="0" smtClean="0"/>
              <a:t/>
            </a:r>
            <a:br>
              <a:rPr lang="en-US" sz="2400" dirty="0" smtClean="0"/>
            </a:br>
            <a:r>
              <a:rPr lang="en-US" sz="3200" dirty="0" smtClean="0"/>
              <a:t>Please sign attendance sheet</a:t>
            </a:r>
            <a:endParaRPr lang="en-US" sz="3200" dirty="0"/>
          </a:p>
        </p:txBody>
      </p:sp>
    </p:spTree>
    <p:extLst>
      <p:ext uri="{BB962C8B-B14F-4D97-AF65-F5344CB8AC3E}">
        <p14:creationId xmlns:p14="http://schemas.microsoft.com/office/powerpoint/2010/main" val="248322356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703385"/>
            <a:ext cx="8042276" cy="595809"/>
          </a:xfrm>
        </p:spPr>
        <p:txBody>
          <a:bodyPr/>
          <a:lstStyle/>
          <a:p>
            <a:r>
              <a:rPr lang="en-US" sz="3600" dirty="0" smtClean="0"/>
              <a:t>Our Guest Speaker…</a:t>
            </a:r>
            <a:endParaRPr lang="en-US" sz="3600" dirty="0"/>
          </a:p>
        </p:txBody>
      </p:sp>
      <p:sp>
        <p:nvSpPr>
          <p:cNvPr id="3" name="Content Placeholder 2"/>
          <p:cNvSpPr>
            <a:spLocks noGrp="1"/>
          </p:cNvSpPr>
          <p:nvPr>
            <p:ph idx="1"/>
          </p:nvPr>
        </p:nvSpPr>
        <p:spPr>
          <a:xfrm>
            <a:off x="722563" y="1869963"/>
            <a:ext cx="8042276" cy="3846896"/>
          </a:xfrm>
        </p:spPr>
        <p:txBody>
          <a:bodyPr>
            <a:noAutofit/>
          </a:bodyPr>
          <a:lstStyle/>
          <a:p>
            <a:pPr marL="0" indent="0" algn="ctr">
              <a:buNone/>
            </a:pPr>
            <a:endParaRPr lang="en-US" sz="3200" dirty="0" smtClean="0">
              <a:solidFill>
                <a:srgbClr val="000000"/>
              </a:solidFill>
            </a:endParaRPr>
          </a:p>
          <a:p>
            <a:pPr marL="0" indent="0" algn="ctr">
              <a:buNone/>
            </a:pPr>
            <a:r>
              <a:rPr lang="en-US" sz="3200" dirty="0" smtClean="0">
                <a:solidFill>
                  <a:srgbClr val="000000"/>
                </a:solidFill>
              </a:rPr>
              <a:t>Dr. Peter Fox</a:t>
            </a:r>
            <a:br>
              <a:rPr lang="en-US" sz="3200" dirty="0" smtClean="0">
                <a:solidFill>
                  <a:srgbClr val="000000"/>
                </a:solidFill>
              </a:rPr>
            </a:br>
            <a:endParaRPr lang="en-US" sz="3200" dirty="0" smtClean="0">
              <a:solidFill>
                <a:srgbClr val="000000"/>
              </a:solidFill>
            </a:endParaRPr>
          </a:p>
          <a:p>
            <a:pPr marL="0" indent="0" algn="ctr">
              <a:buNone/>
            </a:pPr>
            <a:r>
              <a:rPr lang="en-US" sz="2000" dirty="0"/>
              <a:t>Professor and </a:t>
            </a:r>
            <a:r>
              <a:rPr lang="en-US" sz="2000" dirty="0" err="1"/>
              <a:t>Tetherless</a:t>
            </a:r>
            <a:r>
              <a:rPr lang="en-US" sz="2000" dirty="0"/>
              <a:t> World Research Constellation Chair</a:t>
            </a:r>
            <a:br>
              <a:rPr lang="en-US" sz="2000" dirty="0"/>
            </a:br>
            <a:r>
              <a:rPr lang="en-US" sz="2000" dirty="0"/>
              <a:t>Climate Variability and Solar-Terrestrial Physics</a:t>
            </a:r>
            <a:br>
              <a:rPr lang="en-US" sz="2000" dirty="0"/>
            </a:br>
            <a:r>
              <a:rPr lang="en-US" sz="2000" dirty="0"/>
              <a:t>Rensselaer Polytechnic Institute</a:t>
            </a:r>
          </a:p>
        </p:txBody>
      </p:sp>
    </p:spTree>
    <p:extLst>
      <p:ext uri="{BB962C8B-B14F-4D97-AF65-F5344CB8AC3E}">
        <p14:creationId xmlns:p14="http://schemas.microsoft.com/office/powerpoint/2010/main" val="2602306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595809"/>
          </a:xfrm>
        </p:spPr>
        <p:txBody>
          <a:bodyPr/>
          <a:lstStyle/>
          <a:p>
            <a:r>
              <a:rPr lang="en-US" sz="3600" dirty="0"/>
              <a:t>Summary of </a:t>
            </a:r>
            <a:r>
              <a:rPr lang="en-US" sz="3600" dirty="0" smtClean="0"/>
              <a:t>Past Speakers </a:t>
            </a:r>
            <a:endParaRPr lang="en-US" sz="3600" dirty="0"/>
          </a:p>
        </p:txBody>
      </p:sp>
      <p:sp>
        <p:nvSpPr>
          <p:cNvPr id="3" name="Content Placeholder 2"/>
          <p:cNvSpPr>
            <a:spLocks noGrp="1"/>
          </p:cNvSpPr>
          <p:nvPr>
            <p:ph idx="1"/>
          </p:nvPr>
        </p:nvSpPr>
        <p:spPr>
          <a:xfrm>
            <a:off x="296896" y="772221"/>
            <a:ext cx="8847103" cy="5712724"/>
          </a:xfrm>
        </p:spPr>
        <p:txBody>
          <a:bodyPr>
            <a:noAutofit/>
          </a:bodyPr>
          <a:lstStyle/>
          <a:p>
            <a:r>
              <a:rPr lang="en-US" sz="1900" b="1" dirty="0" err="1" smtClean="0">
                <a:solidFill>
                  <a:srgbClr val="000000"/>
                </a:solidFill>
              </a:rPr>
              <a:t>Wo</a:t>
            </a:r>
            <a:r>
              <a:rPr lang="en-US" sz="1900" b="1" dirty="0">
                <a:solidFill>
                  <a:srgbClr val="000000"/>
                </a:solidFill>
              </a:rPr>
              <a:t> Chang (Data </a:t>
            </a:r>
            <a:r>
              <a:rPr lang="en-US" sz="1900" b="1" dirty="0" smtClean="0">
                <a:solidFill>
                  <a:srgbClr val="000000"/>
                </a:solidFill>
              </a:rPr>
              <a:t>Architect): </a:t>
            </a:r>
            <a:r>
              <a:rPr lang="en-US" sz="1900" b="1" dirty="0">
                <a:solidFill>
                  <a:srgbClr val="000000"/>
                </a:solidFill>
              </a:rPr>
              <a:t>NIST Big Data Public Working Group &amp; Standardization Activities </a:t>
            </a:r>
            <a:endParaRPr lang="en-US" sz="1900" b="1" dirty="0" smtClean="0">
              <a:solidFill>
                <a:srgbClr val="000000"/>
              </a:solidFill>
            </a:endParaRPr>
          </a:p>
          <a:p>
            <a:pPr lvl="1"/>
            <a:r>
              <a:rPr lang="en-US" sz="1800" dirty="0" smtClean="0">
                <a:solidFill>
                  <a:srgbClr val="000000"/>
                </a:solidFill>
              </a:rPr>
              <a:t>Focus of the (NBD-PWG),  to form a community of interest from industry, academia, and government, with the goal of developing a consensus definitions, taxonomies, secure reference architectures, and technology roadmap.  </a:t>
            </a:r>
          </a:p>
          <a:p>
            <a:r>
              <a:rPr lang="en-US" sz="1900" b="1" dirty="0" smtClean="0">
                <a:solidFill>
                  <a:srgbClr val="000000"/>
                </a:solidFill>
              </a:rPr>
              <a:t>Brand </a:t>
            </a:r>
            <a:r>
              <a:rPr lang="en-US" sz="1900" b="1" dirty="0" err="1" smtClean="0">
                <a:solidFill>
                  <a:srgbClr val="000000"/>
                </a:solidFill>
              </a:rPr>
              <a:t>Niemann</a:t>
            </a:r>
            <a:r>
              <a:rPr lang="en-US" sz="1900" b="1" dirty="0">
                <a:solidFill>
                  <a:srgbClr val="000000"/>
                </a:solidFill>
              </a:rPr>
              <a:t> (Data </a:t>
            </a:r>
            <a:r>
              <a:rPr lang="en-US" sz="1900" b="1" dirty="0" smtClean="0">
                <a:solidFill>
                  <a:srgbClr val="000000"/>
                </a:solidFill>
              </a:rPr>
              <a:t>Scientist): Sorting </a:t>
            </a:r>
            <a:r>
              <a:rPr lang="en-US" sz="1900" b="1" dirty="0">
                <a:solidFill>
                  <a:srgbClr val="000000"/>
                </a:solidFill>
              </a:rPr>
              <a:t>out Data Science and Data Analytics </a:t>
            </a:r>
            <a:endParaRPr lang="en-US" sz="1900" b="1" dirty="0" smtClean="0">
              <a:solidFill>
                <a:srgbClr val="000000"/>
              </a:solidFill>
            </a:endParaRPr>
          </a:p>
          <a:p>
            <a:pPr lvl="1"/>
            <a:r>
              <a:rPr lang="en-US" sz="1800" dirty="0" smtClean="0">
                <a:solidFill>
                  <a:srgbClr val="000000"/>
                </a:solidFill>
              </a:rPr>
              <a:t>The role of the Data Scientist and activities that evolve around having the Data Scientist at it’s core</a:t>
            </a:r>
          </a:p>
          <a:p>
            <a:r>
              <a:rPr lang="en-US" sz="1900" b="1" dirty="0" smtClean="0">
                <a:solidFill>
                  <a:srgbClr val="000000"/>
                </a:solidFill>
              </a:rPr>
              <a:t>John</a:t>
            </a:r>
            <a:r>
              <a:rPr lang="en-US" sz="1900" b="1" dirty="0">
                <a:solidFill>
                  <a:srgbClr val="000000"/>
                </a:solidFill>
              </a:rPr>
              <a:t>' </a:t>
            </a:r>
            <a:r>
              <a:rPr lang="en-US" sz="1900" b="1" dirty="0" err="1" smtClean="0">
                <a:solidFill>
                  <a:srgbClr val="000000"/>
                </a:solidFill>
              </a:rPr>
              <a:t>Schnase</a:t>
            </a:r>
            <a:r>
              <a:rPr lang="en-US" sz="1900" b="1" dirty="0" smtClean="0">
                <a:solidFill>
                  <a:srgbClr val="000000"/>
                </a:solidFill>
              </a:rPr>
              <a:t> (Data Producer): </a:t>
            </a:r>
            <a:r>
              <a:rPr lang="en-US" sz="1900" b="1" dirty="0">
                <a:solidFill>
                  <a:srgbClr val="000000"/>
                </a:solidFill>
              </a:rPr>
              <a:t>MERRA Analytic Services (MERRA/AS) </a:t>
            </a:r>
            <a:endParaRPr lang="en-US" sz="1900" b="1" dirty="0" smtClean="0">
              <a:solidFill>
                <a:srgbClr val="000000"/>
              </a:solidFill>
            </a:endParaRPr>
          </a:p>
          <a:p>
            <a:pPr lvl="1"/>
            <a:r>
              <a:rPr lang="en-US" sz="1800" dirty="0" smtClean="0">
                <a:solidFill>
                  <a:srgbClr val="000000"/>
                </a:solidFill>
              </a:rPr>
              <a:t>Enabling </a:t>
            </a:r>
            <a:r>
              <a:rPr lang="en-US" sz="1800" dirty="0">
                <a:solidFill>
                  <a:srgbClr val="000000"/>
                </a:solidFill>
              </a:rPr>
              <a:t>Climate Analytics-as-a-Service by combining </a:t>
            </a:r>
            <a:r>
              <a:rPr lang="en-US" sz="1800" dirty="0" err="1">
                <a:solidFill>
                  <a:srgbClr val="000000"/>
                </a:solidFill>
              </a:rPr>
              <a:t>iRODS</a:t>
            </a:r>
            <a:r>
              <a:rPr lang="en-US" sz="1800" dirty="0">
                <a:solidFill>
                  <a:srgbClr val="000000"/>
                </a:solidFill>
              </a:rPr>
              <a:t> data management, </a:t>
            </a:r>
            <a:r>
              <a:rPr lang="en-US" sz="1800" dirty="0" err="1">
                <a:solidFill>
                  <a:srgbClr val="000000"/>
                </a:solidFill>
              </a:rPr>
              <a:t>Cloudera</a:t>
            </a:r>
            <a:r>
              <a:rPr lang="en-US" sz="1800" dirty="0">
                <a:solidFill>
                  <a:srgbClr val="000000"/>
                </a:solidFill>
              </a:rPr>
              <a:t> </a:t>
            </a:r>
            <a:r>
              <a:rPr lang="en-US" sz="1800" dirty="0" err="1">
                <a:solidFill>
                  <a:srgbClr val="000000"/>
                </a:solidFill>
              </a:rPr>
              <a:t>MapReduce</a:t>
            </a:r>
            <a:r>
              <a:rPr lang="en-US" sz="1800" dirty="0">
                <a:solidFill>
                  <a:srgbClr val="000000"/>
                </a:solidFill>
              </a:rPr>
              <a:t>, and the Climate Data Services API to serve MERRA reanalysis products</a:t>
            </a:r>
            <a:r>
              <a:rPr lang="en-US" sz="1800" dirty="0" smtClean="0">
                <a:solidFill>
                  <a:srgbClr val="000000"/>
                </a:solidFill>
              </a:rPr>
              <a:t>.</a:t>
            </a:r>
          </a:p>
          <a:p>
            <a:r>
              <a:rPr lang="en-US" sz="1900" b="1" dirty="0" err="1">
                <a:solidFill>
                  <a:schemeClr val="tx1"/>
                </a:solidFill>
              </a:rPr>
              <a:t>Bamshad</a:t>
            </a:r>
            <a:r>
              <a:rPr lang="en-US" sz="1900" b="1" dirty="0">
                <a:solidFill>
                  <a:schemeClr val="tx1"/>
                </a:solidFill>
              </a:rPr>
              <a:t> </a:t>
            </a:r>
            <a:r>
              <a:rPr lang="en-US" sz="1900" b="1" dirty="0" err="1" smtClean="0">
                <a:solidFill>
                  <a:schemeClr val="tx1"/>
                </a:solidFill>
              </a:rPr>
              <a:t>Mobasher</a:t>
            </a:r>
            <a:r>
              <a:rPr lang="en-US" sz="1900" b="1" dirty="0" smtClean="0">
                <a:solidFill>
                  <a:schemeClr val="tx1"/>
                </a:solidFill>
              </a:rPr>
              <a:t> (Educator): </a:t>
            </a:r>
            <a:r>
              <a:rPr lang="en-US" sz="1900" b="1" dirty="0">
                <a:solidFill>
                  <a:schemeClr val="tx1"/>
                </a:solidFill>
              </a:rPr>
              <a:t>Data Analytics Masters Program at DePaul University </a:t>
            </a:r>
            <a:r>
              <a:rPr lang="en-US" sz="1900" b="1" dirty="0" smtClean="0">
                <a:solidFill>
                  <a:schemeClr val="tx1"/>
                </a:solidFill>
              </a:rPr>
              <a:t>Overview</a:t>
            </a:r>
            <a:endParaRPr lang="en-US" sz="1900" b="1" dirty="0">
              <a:solidFill>
                <a:schemeClr val="tx1"/>
              </a:solidFill>
            </a:endParaRPr>
          </a:p>
          <a:p>
            <a:pPr lvl="1"/>
            <a:r>
              <a:rPr lang="en-US" sz="1800" dirty="0" smtClean="0">
                <a:solidFill>
                  <a:schemeClr val="tx1"/>
                </a:solidFill>
              </a:rPr>
              <a:t>The importance </a:t>
            </a:r>
            <a:r>
              <a:rPr lang="en-US" sz="1800" dirty="0">
                <a:solidFill>
                  <a:schemeClr val="tx1"/>
                </a:solidFill>
              </a:rPr>
              <a:t>of teaching Data Analytics at the graduate </a:t>
            </a:r>
            <a:r>
              <a:rPr lang="en-US" sz="1800" dirty="0" smtClean="0">
                <a:solidFill>
                  <a:schemeClr val="tx1"/>
                </a:solidFill>
              </a:rPr>
              <a:t>level</a:t>
            </a:r>
            <a:endParaRPr lang="en-US" sz="1800" dirty="0">
              <a:solidFill>
                <a:schemeClr val="tx1"/>
              </a:solidFill>
            </a:endParaRPr>
          </a:p>
        </p:txBody>
      </p:sp>
    </p:spTree>
    <p:extLst>
      <p:ext uri="{BB962C8B-B14F-4D97-AF65-F5344CB8AC3E}">
        <p14:creationId xmlns:p14="http://schemas.microsoft.com/office/powerpoint/2010/main" val="3379248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595809"/>
          </a:xfrm>
        </p:spPr>
        <p:txBody>
          <a:bodyPr/>
          <a:lstStyle/>
          <a:p>
            <a:r>
              <a:rPr lang="en-US" sz="3600" dirty="0"/>
              <a:t>Summary of </a:t>
            </a:r>
            <a:r>
              <a:rPr lang="en-US" sz="3600" dirty="0" smtClean="0"/>
              <a:t>Past Speakers </a:t>
            </a:r>
            <a:endParaRPr lang="en-US" sz="3600" dirty="0"/>
          </a:p>
        </p:txBody>
      </p:sp>
      <p:sp>
        <p:nvSpPr>
          <p:cNvPr id="3" name="Content Placeholder 2"/>
          <p:cNvSpPr>
            <a:spLocks noGrp="1"/>
          </p:cNvSpPr>
          <p:nvPr>
            <p:ph idx="1"/>
          </p:nvPr>
        </p:nvSpPr>
        <p:spPr>
          <a:xfrm>
            <a:off x="441813" y="838200"/>
            <a:ext cx="8349622" cy="5414977"/>
          </a:xfrm>
        </p:spPr>
        <p:txBody>
          <a:bodyPr>
            <a:noAutofit/>
          </a:bodyPr>
          <a:lstStyle/>
          <a:p>
            <a:r>
              <a:rPr lang="en-US" sz="2000" b="1" dirty="0" smtClean="0">
                <a:solidFill>
                  <a:schemeClr val="tx1"/>
                </a:solidFill>
              </a:rPr>
              <a:t>Joan </a:t>
            </a:r>
            <a:r>
              <a:rPr lang="en-US" sz="2000" b="1" dirty="0" err="1" smtClean="0">
                <a:solidFill>
                  <a:schemeClr val="tx1"/>
                </a:solidFill>
              </a:rPr>
              <a:t>Aron</a:t>
            </a:r>
            <a:r>
              <a:rPr lang="en-US" sz="2000" b="1" dirty="0" smtClean="0">
                <a:solidFill>
                  <a:schemeClr val="tx1"/>
                </a:solidFill>
              </a:rPr>
              <a:t> (End User): </a:t>
            </a:r>
            <a:r>
              <a:rPr lang="en-US" sz="2000" b="1" dirty="0">
                <a:solidFill>
                  <a:schemeClr val="tx1"/>
                </a:solidFill>
              </a:rPr>
              <a:t>Data Analytics Needs </a:t>
            </a:r>
            <a:r>
              <a:rPr lang="en-US" sz="2000" b="1" dirty="0" smtClean="0">
                <a:solidFill>
                  <a:schemeClr val="tx1"/>
                </a:solidFill>
              </a:rPr>
              <a:t>Scenario</a:t>
            </a:r>
          </a:p>
          <a:p>
            <a:pPr lvl="1"/>
            <a:r>
              <a:rPr lang="en-US" sz="1800" dirty="0" smtClean="0">
                <a:solidFill>
                  <a:schemeClr val="tx1"/>
                </a:solidFill>
              </a:rPr>
              <a:t>The importance of the usage of data analytics from the end user point of view:  Acquiring and using the best data</a:t>
            </a:r>
            <a:endParaRPr lang="en-US" sz="1800" dirty="0">
              <a:solidFill>
                <a:schemeClr val="tx1"/>
              </a:solidFill>
            </a:endParaRPr>
          </a:p>
          <a:p>
            <a:r>
              <a:rPr lang="en-US" sz="2000" b="1" dirty="0">
                <a:solidFill>
                  <a:schemeClr val="tx1"/>
                </a:solidFill>
              </a:rPr>
              <a:t>Rudy </a:t>
            </a:r>
            <a:r>
              <a:rPr lang="en-US" sz="2000" b="1" dirty="0" err="1" smtClean="0">
                <a:solidFill>
                  <a:schemeClr val="tx1"/>
                </a:solidFill>
              </a:rPr>
              <a:t>Husar</a:t>
            </a:r>
            <a:r>
              <a:rPr lang="en-US" sz="2000" b="1" dirty="0" smtClean="0">
                <a:solidFill>
                  <a:schemeClr val="tx1"/>
                </a:solidFill>
              </a:rPr>
              <a:t> (Tool Developer): </a:t>
            </a:r>
            <a:r>
              <a:rPr lang="en-US" sz="2000" b="1" dirty="0">
                <a:solidFill>
                  <a:schemeClr val="tx1"/>
                </a:solidFill>
              </a:rPr>
              <a:t>User-Oriented Data Analytics and Tools using the </a:t>
            </a:r>
            <a:r>
              <a:rPr lang="en-US" sz="2000" b="1" dirty="0">
                <a:solidFill>
                  <a:srgbClr val="000000"/>
                </a:solidFill>
              </a:rPr>
              <a:t>Federated Data System </a:t>
            </a:r>
            <a:r>
              <a:rPr lang="en-US" sz="2000" b="1" dirty="0" err="1" smtClean="0">
                <a:solidFill>
                  <a:srgbClr val="000000"/>
                </a:solidFill>
              </a:rPr>
              <a:t>DataFed</a:t>
            </a:r>
            <a:endParaRPr lang="en-US" sz="2000" b="1" dirty="0" smtClean="0">
              <a:solidFill>
                <a:srgbClr val="000000"/>
              </a:solidFill>
            </a:endParaRPr>
          </a:p>
          <a:p>
            <a:pPr lvl="1"/>
            <a:r>
              <a:rPr lang="en-US" sz="1800" dirty="0" smtClean="0">
                <a:solidFill>
                  <a:srgbClr val="000000"/>
                </a:solidFill>
              </a:rPr>
              <a:t>Techniques implemented to unify heterogeneous air quality datasets </a:t>
            </a:r>
            <a:endParaRPr lang="en-US" sz="1800" dirty="0">
              <a:solidFill>
                <a:srgbClr val="000000"/>
              </a:solidFill>
            </a:endParaRPr>
          </a:p>
          <a:p>
            <a:r>
              <a:rPr lang="en-US" sz="2000" b="1" dirty="0">
                <a:solidFill>
                  <a:srgbClr val="000000"/>
                </a:solidFill>
              </a:rPr>
              <a:t>Tiffany </a:t>
            </a:r>
            <a:r>
              <a:rPr lang="en-US" sz="2000" b="1" dirty="0" smtClean="0">
                <a:solidFill>
                  <a:srgbClr val="000000"/>
                </a:solidFill>
              </a:rPr>
              <a:t>Mathews (Information </a:t>
            </a:r>
            <a:r>
              <a:rPr lang="en-US" sz="2000" b="1" dirty="0">
                <a:solidFill>
                  <a:srgbClr val="000000"/>
                </a:solidFill>
              </a:rPr>
              <a:t>archive/</a:t>
            </a:r>
            <a:r>
              <a:rPr lang="en-US" sz="2000" b="1" dirty="0" smtClean="0">
                <a:solidFill>
                  <a:srgbClr val="000000"/>
                </a:solidFill>
              </a:rPr>
              <a:t>provider): </a:t>
            </a:r>
            <a:r>
              <a:rPr lang="en-US" sz="2000" b="1" dirty="0">
                <a:solidFill>
                  <a:srgbClr val="000000"/>
                </a:solidFill>
              </a:rPr>
              <a:t>Atmospheric Science Data Center Sample Analytics Use </a:t>
            </a:r>
            <a:r>
              <a:rPr lang="en-US" sz="2000" b="1" dirty="0" smtClean="0">
                <a:solidFill>
                  <a:srgbClr val="000000"/>
                </a:solidFill>
              </a:rPr>
              <a:t>Cases</a:t>
            </a:r>
          </a:p>
          <a:p>
            <a:pPr lvl="1"/>
            <a:r>
              <a:rPr lang="en-US" sz="1800" dirty="0" smtClean="0">
                <a:solidFill>
                  <a:srgbClr val="000000"/>
                </a:solidFill>
              </a:rPr>
              <a:t>Insights on the breadth and depth of Data Analytics, providing a foundation for associating types of Data Analytics, Use Cases, and Tools.</a:t>
            </a:r>
          </a:p>
          <a:p>
            <a:r>
              <a:rPr lang="en-US" sz="2000" b="1" dirty="0" smtClean="0">
                <a:solidFill>
                  <a:srgbClr val="000000"/>
                </a:solidFill>
              </a:rPr>
              <a:t>Ralph Kahn (Research Scientist): Global</a:t>
            </a:r>
            <a:r>
              <a:rPr lang="en-US" sz="2000" b="1" dirty="0">
                <a:solidFill>
                  <a:srgbClr val="000000"/>
                </a:solidFill>
              </a:rPr>
              <a:t>, Satellite-Remote-Sensing Aerosol </a:t>
            </a:r>
            <a:r>
              <a:rPr lang="en-US" sz="2000" b="1" dirty="0" smtClean="0">
                <a:solidFill>
                  <a:srgbClr val="000000"/>
                </a:solidFill>
              </a:rPr>
              <a:t>Studies:  What </a:t>
            </a:r>
            <a:r>
              <a:rPr lang="en-US" sz="2000" b="1" dirty="0">
                <a:solidFill>
                  <a:srgbClr val="000000"/>
                </a:solidFill>
              </a:rPr>
              <a:t>We Do, and Why It </a:t>
            </a:r>
            <a:r>
              <a:rPr lang="en-US" sz="2000" b="1" dirty="0" smtClean="0">
                <a:solidFill>
                  <a:srgbClr val="000000"/>
                </a:solidFill>
              </a:rPr>
              <a:t>Matters</a:t>
            </a:r>
          </a:p>
          <a:p>
            <a:pPr lvl="1">
              <a:defRPr/>
            </a:pPr>
            <a:r>
              <a:rPr lang="en-US" sz="1800" dirty="0" smtClean="0">
                <a:solidFill>
                  <a:srgbClr val="000000"/>
                </a:solidFill>
              </a:rPr>
              <a:t>Research that involves experimenting with ways of finding </a:t>
            </a:r>
            <a:r>
              <a:rPr lang="en-US" sz="1800" dirty="0" err="1" smtClean="0">
                <a:solidFill>
                  <a:srgbClr val="000000"/>
                </a:solidFill>
              </a:rPr>
              <a:t>multii</a:t>
            </a:r>
            <a:r>
              <a:rPr lang="en-US" sz="1800" dirty="0" smtClean="0">
                <a:solidFill>
                  <a:srgbClr val="000000"/>
                </a:solidFill>
              </a:rPr>
              <a:t>-data relationships… that may be original.</a:t>
            </a:r>
          </a:p>
        </p:txBody>
      </p:sp>
    </p:spTree>
    <p:extLst>
      <p:ext uri="{BB962C8B-B14F-4D97-AF65-F5344CB8AC3E}">
        <p14:creationId xmlns:p14="http://schemas.microsoft.com/office/powerpoint/2010/main" val="4092421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119054" y="1090364"/>
            <a:ext cx="9024946" cy="4762727"/>
            <a:chOff x="687867" y="1862235"/>
            <a:chExt cx="6008917" cy="4089695"/>
          </a:xfrm>
        </p:grpSpPr>
        <p:pic>
          <p:nvPicPr>
            <p:cNvPr id="5" name="Picture 4"/>
            <p:cNvPicPr>
              <a:picLocks noChangeAspect="1"/>
            </p:cNvPicPr>
            <p:nvPr/>
          </p:nvPicPr>
          <p:blipFill>
            <a:blip r:embed="rId3"/>
            <a:stretch>
              <a:fillRect/>
            </a:stretch>
          </p:blipFill>
          <p:spPr>
            <a:xfrm>
              <a:off x="687867" y="2050619"/>
              <a:ext cx="6008917" cy="3901311"/>
            </a:xfrm>
            <a:prstGeom prst="rect">
              <a:avLst/>
            </a:prstGeom>
          </p:spPr>
        </p:pic>
        <p:sp>
          <p:nvSpPr>
            <p:cNvPr id="11" name="Down Arrow 10"/>
            <p:cNvSpPr/>
            <p:nvPr/>
          </p:nvSpPr>
          <p:spPr>
            <a:xfrm>
              <a:off x="3277274" y="1862235"/>
              <a:ext cx="493220" cy="1343116"/>
            </a:xfrm>
            <a:prstGeom prst="downArrow">
              <a:avLst/>
            </a:prstGeom>
            <a:solidFill>
              <a:srgbClr val="00CC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0000"/>
                </a:solidFill>
              </a:endParaRPr>
            </a:p>
          </p:txBody>
        </p:sp>
      </p:grpSp>
      <p:sp>
        <p:nvSpPr>
          <p:cNvPr id="13" name="Rectangle 12"/>
          <p:cNvSpPr/>
          <p:nvPr/>
        </p:nvSpPr>
        <p:spPr>
          <a:xfrm>
            <a:off x="0" y="5917694"/>
            <a:ext cx="9144000" cy="646331"/>
          </a:xfrm>
          <a:prstGeom prst="rect">
            <a:avLst/>
          </a:prstGeom>
        </p:spPr>
        <p:txBody>
          <a:bodyPr wrap="square">
            <a:spAutoFit/>
          </a:bodyPr>
          <a:lstStyle/>
          <a:p>
            <a:r>
              <a:rPr lang="en-US" dirty="0">
                <a:hlinkClick r:id="rId4"/>
              </a:rPr>
              <a:t>http://www.informationbuilders.es/intl/co.uk/presentations/</a:t>
            </a:r>
            <a:r>
              <a:rPr lang="en-US" dirty="0" smtClean="0">
                <a:hlinkClick r:id="rId4"/>
              </a:rPr>
              <a:t>four_types_of_analytics.pdf</a:t>
            </a:r>
            <a:endParaRPr lang="en-US" dirty="0"/>
          </a:p>
        </p:txBody>
      </p:sp>
      <p:sp>
        <p:nvSpPr>
          <p:cNvPr id="14" name="Rectangle 13"/>
          <p:cNvSpPr/>
          <p:nvPr/>
        </p:nvSpPr>
        <p:spPr>
          <a:xfrm>
            <a:off x="0" y="205149"/>
            <a:ext cx="9144000" cy="830997"/>
          </a:xfrm>
          <a:prstGeom prst="rect">
            <a:avLst/>
          </a:prstGeom>
        </p:spPr>
        <p:txBody>
          <a:bodyPr wrap="square">
            <a:spAutoFit/>
          </a:bodyPr>
          <a:lstStyle/>
          <a:p>
            <a:pPr algn="ctr"/>
            <a:r>
              <a:rPr lang="en-US" sz="2400" b="1" dirty="0">
                <a:solidFill>
                  <a:srgbClr val="00CC66"/>
                </a:solidFill>
                <a:latin typeface="Calibri" charset="0"/>
              </a:rPr>
              <a:t>Discovery Analytics:</a:t>
            </a:r>
          </a:p>
          <a:p>
            <a:pPr algn="ctr"/>
            <a:r>
              <a:rPr lang="en-US" sz="2400" dirty="0">
                <a:latin typeface="Calibri" charset="0"/>
              </a:rPr>
              <a:t>This is where </a:t>
            </a:r>
            <a:r>
              <a:rPr lang="en-US" sz="2400" dirty="0" smtClean="0">
                <a:latin typeface="Calibri" charset="0"/>
              </a:rPr>
              <a:t>people learn </a:t>
            </a:r>
            <a:r>
              <a:rPr lang="en-US" sz="2400" dirty="0">
                <a:latin typeface="Calibri" charset="0"/>
              </a:rPr>
              <a:t>from the data</a:t>
            </a:r>
            <a:r>
              <a:rPr lang="en-US" dirty="0" smtClean="0">
                <a:latin typeface="Calibri" charset="0"/>
              </a:rPr>
              <a:t>.</a:t>
            </a:r>
          </a:p>
        </p:txBody>
      </p:sp>
      <p:sp>
        <p:nvSpPr>
          <p:cNvPr id="2" name="Right Triangle 1"/>
          <p:cNvSpPr/>
          <p:nvPr/>
        </p:nvSpPr>
        <p:spPr>
          <a:xfrm flipH="1" flipV="1">
            <a:off x="8111066" y="1574799"/>
            <a:ext cx="541867" cy="1079713"/>
          </a:xfrm>
          <a:prstGeom prst="rtTriangle">
            <a:avLst/>
          </a:prstGeom>
          <a:solidFill>
            <a:schemeClr val="bg1"/>
          </a:solidFill>
          <a:ln w="0">
            <a:solidFill>
              <a:srgbClr val="FFFFFF"/>
            </a:solidFill>
          </a:ln>
          <a:effectLst>
            <a:outerShdw blurRad="63500" dist="25400" dir="5400000" sx="101000" sy="101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4421185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p:cNvSpPr>
            <a:spLocks noChangeArrowheads="1"/>
          </p:cNvSpPr>
          <p:nvPr/>
        </p:nvSpPr>
        <p:spPr bwMode="auto">
          <a:xfrm>
            <a:off x="249046" y="652700"/>
            <a:ext cx="8793163"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Aft>
                <a:spcPts val="1200"/>
              </a:spcAft>
            </a:pPr>
            <a:r>
              <a:rPr lang="en-US" sz="2000" b="1" dirty="0">
                <a:latin typeface="Calibri" charset="0"/>
              </a:rPr>
              <a:t>Descriptive </a:t>
            </a:r>
            <a:r>
              <a:rPr lang="en-US" sz="2000" b="1" dirty="0" smtClean="0">
                <a:latin typeface="Calibri" charset="0"/>
              </a:rPr>
              <a:t>Analytics:</a:t>
            </a:r>
            <a:r>
              <a:rPr lang="en-US" sz="2000" dirty="0">
                <a:latin typeface="Calibri" charset="0"/>
              </a:rPr>
              <a:t> </a:t>
            </a:r>
            <a:r>
              <a:rPr lang="en-US" sz="2000" dirty="0" smtClean="0">
                <a:latin typeface="Calibri" charset="0"/>
              </a:rPr>
              <a:t> You </a:t>
            </a:r>
            <a:r>
              <a:rPr lang="en-US" sz="2000" dirty="0">
                <a:latin typeface="Calibri" charset="0"/>
              </a:rPr>
              <a:t>can quickly understand "what happened" during a given period in the past and verify if a campaign was successful or not based on simple </a:t>
            </a:r>
            <a:r>
              <a:rPr lang="en-US" sz="2000" dirty="0" smtClean="0">
                <a:latin typeface="Calibri" charset="0"/>
              </a:rPr>
              <a:t>parameters.</a:t>
            </a:r>
            <a:endParaRPr lang="en-US" sz="2000" dirty="0">
              <a:latin typeface="Calibri" charset="0"/>
            </a:endParaRPr>
          </a:p>
          <a:p>
            <a:pPr>
              <a:spcAft>
                <a:spcPts val="1200"/>
              </a:spcAft>
            </a:pPr>
            <a:r>
              <a:rPr lang="en-US" sz="2000" b="1" dirty="0" smtClean="0">
                <a:latin typeface="Calibri" charset="0"/>
              </a:rPr>
              <a:t>Diagnostic </a:t>
            </a:r>
            <a:r>
              <a:rPr lang="en-US" sz="2000" b="1" dirty="0">
                <a:latin typeface="Calibri" charset="0"/>
              </a:rPr>
              <a:t>Analytics:  </a:t>
            </a:r>
            <a:r>
              <a:rPr lang="en-US" sz="2000" dirty="0" smtClean="0">
                <a:latin typeface="Calibri" charset="0"/>
              </a:rPr>
              <a:t>If </a:t>
            </a:r>
            <a:r>
              <a:rPr lang="en-US" sz="2000" dirty="0">
                <a:latin typeface="Calibri" charset="0"/>
              </a:rPr>
              <a:t>you want to go deeper into the data you have collected from users in order to understand "Why some things happened," you can use … intelligence tools to get some insights. </a:t>
            </a:r>
            <a:endParaRPr lang="en-US" sz="2000" b="1" dirty="0" smtClean="0">
              <a:latin typeface="Calibri"/>
              <a:cs typeface="Calibri"/>
            </a:endParaRPr>
          </a:p>
          <a:p>
            <a:pPr>
              <a:spcAft>
                <a:spcPts val="1200"/>
              </a:spcAft>
            </a:pPr>
            <a:r>
              <a:rPr lang="en-US" sz="2000" b="1" dirty="0" smtClean="0">
                <a:latin typeface="Calibri"/>
                <a:cs typeface="Calibri"/>
              </a:rPr>
              <a:t>Discovery </a:t>
            </a:r>
            <a:r>
              <a:rPr lang="en-US" sz="2000" b="1" dirty="0">
                <a:latin typeface="Calibri"/>
                <a:cs typeface="Calibri"/>
              </a:rPr>
              <a:t>Analytics:  </a:t>
            </a:r>
            <a:r>
              <a:rPr lang="en-US" sz="2000" dirty="0" smtClean="0">
                <a:latin typeface="Calibri"/>
                <a:cs typeface="Calibri"/>
              </a:rPr>
              <a:t>The </a:t>
            </a:r>
            <a:r>
              <a:rPr lang="en-US" sz="2000" dirty="0">
                <a:latin typeface="Calibri"/>
                <a:cs typeface="Calibri"/>
              </a:rPr>
              <a:t>use of data and analysis tools/models to discover </a:t>
            </a:r>
            <a:r>
              <a:rPr lang="en-US" sz="2000" dirty="0" smtClean="0">
                <a:latin typeface="Calibri"/>
                <a:cs typeface="Calibri"/>
              </a:rPr>
              <a:t>information</a:t>
            </a:r>
            <a:endParaRPr lang="en-US" sz="2000" b="1" dirty="0" smtClean="0">
              <a:latin typeface="Calibri" charset="0"/>
            </a:endParaRPr>
          </a:p>
          <a:p>
            <a:pPr>
              <a:spcAft>
                <a:spcPts val="1200"/>
              </a:spcAft>
            </a:pPr>
            <a:r>
              <a:rPr lang="en-US" sz="2000" b="1" dirty="0" smtClean="0">
                <a:latin typeface="Calibri" charset="0"/>
              </a:rPr>
              <a:t>Predictive Analytics:  </a:t>
            </a:r>
            <a:r>
              <a:rPr lang="en-US" sz="2000" dirty="0" smtClean="0">
                <a:latin typeface="Calibri" charset="0"/>
              </a:rPr>
              <a:t>If </a:t>
            </a:r>
            <a:r>
              <a:rPr lang="en-US" sz="2000" dirty="0">
                <a:latin typeface="Calibri" charset="0"/>
              </a:rPr>
              <a:t>you can collect contextual data and correlate it with other user behavior datasets, as well as expand user data … you enter a whole new area where you can get real insights</a:t>
            </a:r>
            <a:r>
              <a:rPr lang="en-US" sz="2000" dirty="0" smtClean="0">
                <a:latin typeface="Calibri" charset="0"/>
              </a:rPr>
              <a:t>.</a:t>
            </a:r>
          </a:p>
          <a:p>
            <a:pPr>
              <a:spcAft>
                <a:spcPts val="1200"/>
              </a:spcAft>
            </a:pPr>
            <a:r>
              <a:rPr lang="en-US" sz="2000" b="1" dirty="0" smtClean="0">
                <a:latin typeface="Calibri" charset="0"/>
              </a:rPr>
              <a:t>Prescriptive </a:t>
            </a:r>
            <a:r>
              <a:rPr lang="en-US" sz="2000" b="1" dirty="0">
                <a:latin typeface="Calibri" charset="0"/>
              </a:rPr>
              <a:t>Analytics: </a:t>
            </a:r>
            <a:r>
              <a:rPr lang="en-US" sz="2000" b="1" dirty="0" smtClean="0">
                <a:latin typeface="Calibri" charset="0"/>
              </a:rPr>
              <a:t> </a:t>
            </a:r>
            <a:r>
              <a:rPr lang="en-US" sz="2000" dirty="0" smtClean="0">
                <a:latin typeface="Calibri" charset="0"/>
              </a:rPr>
              <a:t>Once </a:t>
            </a:r>
            <a:r>
              <a:rPr lang="en-US" sz="2000" dirty="0">
                <a:latin typeface="Calibri" charset="0"/>
              </a:rPr>
              <a:t>you get to the point where you can consistently analyze your data to predict what's going to happen, you are very close to being able to understand what you should do in order to maximize good outcomes and also prevent potentially bad outcomes. This is on the edge of innovation today, but it's attainable!</a:t>
            </a:r>
          </a:p>
        </p:txBody>
      </p:sp>
      <p:sp>
        <p:nvSpPr>
          <p:cNvPr id="15362" name="Rectangle 4"/>
          <p:cNvSpPr>
            <a:spLocks noChangeArrowheads="1"/>
          </p:cNvSpPr>
          <p:nvPr/>
        </p:nvSpPr>
        <p:spPr bwMode="auto">
          <a:xfrm>
            <a:off x="0" y="6492382"/>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dirty="0" smtClean="0">
                <a:latin typeface="Calibri" charset="0"/>
              </a:rPr>
              <a:t>Modified </a:t>
            </a:r>
            <a:r>
              <a:rPr lang="en-US" dirty="0">
                <a:latin typeface="Calibri" charset="0"/>
              </a:rPr>
              <a:t>f</a:t>
            </a:r>
            <a:r>
              <a:rPr lang="en-US" dirty="0" smtClean="0">
                <a:latin typeface="Calibri" charset="0"/>
              </a:rPr>
              <a:t>rom</a:t>
            </a:r>
            <a:r>
              <a:rPr lang="en-US" dirty="0">
                <a:latin typeface="Calibri" charset="0"/>
              </a:rPr>
              <a:t>:  </a:t>
            </a:r>
            <a:r>
              <a:rPr lang="en-US" dirty="0">
                <a:latin typeface="Calibri" charset="0"/>
                <a:hlinkClick r:id="rId2"/>
              </a:rPr>
              <a:t>http://www.ciandt.com/card/four-types-of-analytics-and-</a:t>
            </a:r>
            <a:r>
              <a:rPr lang="en-US" dirty="0" smtClean="0">
                <a:latin typeface="Calibri" charset="0"/>
                <a:hlinkClick r:id="rId2"/>
              </a:rPr>
              <a:t>cognition</a:t>
            </a:r>
            <a:r>
              <a:rPr lang="en-US" dirty="0" smtClean="0">
                <a:latin typeface="Calibri" charset="0"/>
              </a:rPr>
              <a:t> </a:t>
            </a:r>
            <a:endParaRPr lang="en-US" dirty="0">
              <a:latin typeface="Calibri" charset="0"/>
            </a:endParaRPr>
          </a:p>
        </p:txBody>
      </p:sp>
      <p:sp>
        <p:nvSpPr>
          <p:cNvPr id="15363" name="Rectangle 5"/>
          <p:cNvSpPr>
            <a:spLocks noChangeArrowheads="1"/>
          </p:cNvSpPr>
          <p:nvPr/>
        </p:nvSpPr>
        <p:spPr bwMode="auto">
          <a:xfrm>
            <a:off x="2022218" y="-54515"/>
            <a:ext cx="51198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US" sz="3600" dirty="0">
                <a:solidFill>
                  <a:srgbClr val="2D789F"/>
                </a:solidFill>
              </a:rPr>
              <a:t>Type Descriptions</a:t>
            </a:r>
          </a:p>
        </p:txBody>
      </p:sp>
    </p:spTree>
    <p:extLst>
      <p:ext uri="{BB962C8B-B14F-4D97-AF65-F5344CB8AC3E}">
        <p14:creationId xmlns:p14="http://schemas.microsoft.com/office/powerpoint/2010/main" val="25596635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4450"/>
            <a:ext cx="8042276" cy="560886"/>
          </a:xfrm>
        </p:spPr>
        <p:txBody>
          <a:bodyPr/>
          <a:lstStyle/>
          <a:p>
            <a:r>
              <a:rPr lang="en-US" sz="3600" dirty="0" smtClean="0"/>
              <a:t>User Model </a:t>
            </a:r>
            <a:r>
              <a:rPr lang="en-US" sz="2400" dirty="0" smtClean="0"/>
              <a:t>(</a:t>
            </a:r>
            <a:r>
              <a:rPr lang="en-US" sz="2400" dirty="0" err="1" smtClean="0"/>
              <a:t>Subsetted</a:t>
            </a:r>
            <a:r>
              <a:rPr lang="en-US" sz="2400" dirty="0" smtClean="0"/>
              <a:t> from ESDSWG WG)</a:t>
            </a:r>
            <a:endParaRPr lang="en-US" sz="2400" dirty="0"/>
          </a:p>
        </p:txBody>
      </p:sp>
      <p:graphicFrame>
        <p:nvGraphicFramePr>
          <p:cNvPr id="4" name="Shape 154"/>
          <p:cNvGraphicFramePr/>
          <p:nvPr>
            <p:extLst>
              <p:ext uri="{D42A27DB-BD31-4B8C-83A1-F6EECF244321}">
                <p14:modId xmlns:p14="http://schemas.microsoft.com/office/powerpoint/2010/main" val="456768787"/>
              </p:ext>
            </p:extLst>
          </p:nvPr>
        </p:nvGraphicFramePr>
        <p:xfrm>
          <a:off x="158763" y="544552"/>
          <a:ext cx="8837505" cy="6263310"/>
        </p:xfrm>
        <a:graphic>
          <a:graphicData uri="http://schemas.openxmlformats.org/drawingml/2006/table">
            <a:tbl>
              <a:tblPr>
                <a:noFill/>
              </a:tblPr>
              <a:tblGrid>
                <a:gridCol w="2340163"/>
                <a:gridCol w="6497342"/>
              </a:tblGrid>
              <a:tr h="378156">
                <a:tc>
                  <a:txBody>
                    <a:bodyPr/>
                    <a:lstStyle/>
                    <a:p>
                      <a:pPr lvl="0" rtl="0">
                        <a:lnSpc>
                          <a:spcPct val="100000"/>
                        </a:lnSpc>
                        <a:spcBef>
                          <a:spcPts val="0"/>
                        </a:spcBef>
                        <a:buNone/>
                      </a:pPr>
                      <a:r>
                        <a:rPr lang="en" sz="1500" b="1" dirty="0"/>
                        <a:t>Classes</a:t>
                      </a:r>
                    </a:p>
                  </a:txBody>
                  <a:tcPr marL="28575" marR="28575" marT="91425" marB="91425" anchor="b"/>
                </a:tc>
                <a:tc>
                  <a:txBody>
                    <a:bodyPr/>
                    <a:lstStyle/>
                    <a:p>
                      <a:pPr lvl="0" rtl="0">
                        <a:lnSpc>
                          <a:spcPct val="100000"/>
                        </a:lnSpc>
                        <a:spcBef>
                          <a:spcPts val="0"/>
                        </a:spcBef>
                        <a:buNone/>
                      </a:pPr>
                      <a:r>
                        <a:rPr lang="en" sz="1500" b="1" dirty="0"/>
                        <a:t>Definition</a:t>
                      </a:r>
                    </a:p>
                  </a:txBody>
                  <a:tcPr marL="28575" marR="28575" marT="91425" marB="91425" anchor="b"/>
                </a:tc>
              </a:tr>
              <a:tr h="272251">
                <a:tc>
                  <a:txBody>
                    <a:bodyPr/>
                    <a:lstStyle/>
                    <a:p>
                      <a:pPr lvl="0" rtl="0">
                        <a:lnSpc>
                          <a:spcPct val="100000"/>
                        </a:lnSpc>
                        <a:spcBef>
                          <a:spcPts val="0"/>
                        </a:spcBef>
                        <a:buNone/>
                      </a:pPr>
                      <a:r>
                        <a:rPr lang="en" sz="1500" dirty="0"/>
                        <a:t>Public</a:t>
                      </a:r>
                    </a:p>
                  </a:txBody>
                  <a:tcPr marL="28575" marR="28575" marT="91425" marB="91425" anchor="b"/>
                </a:tc>
                <a:tc>
                  <a:txBody>
                    <a:bodyPr/>
                    <a:lstStyle/>
                    <a:p>
                      <a:pPr lvl="0" rtl="0">
                        <a:lnSpc>
                          <a:spcPct val="100000"/>
                        </a:lnSpc>
                        <a:spcBef>
                          <a:spcPts val="0"/>
                        </a:spcBef>
                        <a:buNone/>
                      </a:pPr>
                      <a:r>
                        <a:rPr lang="en" sz="1500" dirty="0"/>
                        <a:t>interested user of no or limited scientific </a:t>
                      </a:r>
                      <a:r>
                        <a:rPr lang="en" sz="1500" dirty="0" smtClean="0"/>
                        <a:t>skill</a:t>
                      </a:r>
                      <a:endParaRPr lang="en" sz="1500" dirty="0"/>
                    </a:p>
                  </a:txBody>
                  <a:tcPr marL="28575" marR="28575" marT="91425" marB="91425" anchor="b"/>
                </a:tc>
              </a:tr>
              <a:tr h="581793">
                <a:tc>
                  <a:txBody>
                    <a:bodyPr/>
                    <a:lstStyle/>
                    <a:p>
                      <a:pPr lvl="0" rtl="0">
                        <a:lnSpc>
                          <a:spcPct val="100000"/>
                        </a:lnSpc>
                        <a:spcBef>
                          <a:spcPts val="0"/>
                        </a:spcBef>
                        <a:buNone/>
                      </a:pPr>
                      <a:r>
                        <a:rPr lang="en" sz="1500" dirty="0" smtClean="0"/>
                        <a:t>Graduate student</a:t>
                      </a:r>
                      <a:endParaRPr lang="en" sz="1500" dirty="0"/>
                    </a:p>
                  </a:txBody>
                  <a:tcPr marL="28575" marR="28575" marT="91425" marB="91425" anchor="b"/>
                </a:tc>
                <a:tc>
                  <a:txBody>
                    <a:bodyPr/>
                    <a:lstStyle/>
                    <a:p>
                      <a:pPr lvl="0" rtl="0">
                        <a:lnSpc>
                          <a:spcPct val="100000"/>
                        </a:lnSpc>
                        <a:spcBef>
                          <a:spcPts val="0"/>
                        </a:spcBef>
                        <a:buNone/>
                      </a:pPr>
                      <a:r>
                        <a:rPr lang="en" sz="1500" dirty="0"/>
                        <a:t>person of moderate to high skill at a university or college working towards an advanced </a:t>
                      </a:r>
                      <a:r>
                        <a:rPr lang="en" sz="1500" dirty="0" smtClean="0"/>
                        <a:t>degree</a:t>
                      </a:r>
                      <a:endParaRPr lang="en" sz="1500" dirty="0"/>
                    </a:p>
                  </a:txBody>
                  <a:tcPr marL="28575" marR="28575" marT="91425" marB="91425" anchor="b"/>
                </a:tc>
              </a:tr>
              <a:tr h="385922">
                <a:tc>
                  <a:txBody>
                    <a:bodyPr/>
                    <a:lstStyle/>
                    <a:p>
                      <a:pPr lvl="0" rtl="0">
                        <a:lnSpc>
                          <a:spcPct val="100000"/>
                        </a:lnSpc>
                        <a:spcBef>
                          <a:spcPts val="0"/>
                        </a:spcBef>
                        <a:buNone/>
                      </a:pPr>
                      <a:r>
                        <a:rPr lang="en" sz="1500" dirty="0"/>
                        <a:t>Production Centers</a:t>
                      </a:r>
                    </a:p>
                  </a:txBody>
                  <a:tcPr marL="28575" marR="28575" marT="91425" marB="91425" anchor="b"/>
                </a:tc>
                <a:tc>
                  <a:txBody>
                    <a:bodyPr/>
                    <a:lstStyle/>
                    <a:p>
                      <a:pPr lvl="0" rtl="0">
                        <a:lnSpc>
                          <a:spcPct val="100000"/>
                        </a:lnSpc>
                        <a:spcBef>
                          <a:spcPts val="0"/>
                        </a:spcBef>
                        <a:buNone/>
                      </a:pPr>
                      <a:r>
                        <a:rPr lang="en" sz="1500" dirty="0" smtClean="0"/>
                        <a:t>large organization that handles/processes vast quantities of data</a:t>
                      </a:r>
                      <a:endParaRPr lang="en" sz="1500" dirty="0"/>
                    </a:p>
                  </a:txBody>
                  <a:tcPr marL="28575" marR="28575" marT="91425" marB="91425" anchor="b"/>
                </a:tc>
              </a:tr>
              <a:tr h="581793">
                <a:tc>
                  <a:txBody>
                    <a:bodyPr/>
                    <a:lstStyle/>
                    <a:p>
                      <a:pPr lvl="0" rtl="0">
                        <a:lnSpc>
                          <a:spcPct val="100000"/>
                        </a:lnSpc>
                        <a:spcBef>
                          <a:spcPts val="0"/>
                        </a:spcBef>
                        <a:buNone/>
                      </a:pPr>
                      <a:r>
                        <a:rPr lang="en" sz="1500" dirty="0"/>
                        <a:t>Science Team</a:t>
                      </a:r>
                    </a:p>
                  </a:txBody>
                  <a:tcPr marL="28575" marR="28575" marT="91425" marB="91425" anchor="b"/>
                </a:tc>
                <a:tc>
                  <a:txBody>
                    <a:bodyPr/>
                    <a:lstStyle/>
                    <a:p>
                      <a:pPr lvl="0" rtl="0">
                        <a:lnSpc>
                          <a:spcPct val="100000"/>
                        </a:lnSpc>
                        <a:spcBef>
                          <a:spcPts val="0"/>
                        </a:spcBef>
                        <a:buNone/>
                      </a:pPr>
                      <a:r>
                        <a:rPr lang="en" sz="1500" dirty="0" smtClean="0"/>
                        <a:t>group of scientists focused on a specific area of study or on a specific instrument type, can include cal/val scientists</a:t>
                      </a:r>
                      <a:endParaRPr lang="en" sz="1500" dirty="0"/>
                    </a:p>
                  </a:txBody>
                  <a:tcPr marL="28575" marR="28575" marT="91425" marB="91425" anchor="b"/>
                </a:tc>
              </a:tr>
              <a:tr h="581793">
                <a:tc>
                  <a:txBody>
                    <a:bodyPr/>
                    <a:lstStyle/>
                    <a:p>
                      <a:pPr lvl="0" rtl="0">
                        <a:lnSpc>
                          <a:spcPct val="100000"/>
                        </a:lnSpc>
                        <a:spcBef>
                          <a:spcPts val="0"/>
                        </a:spcBef>
                        <a:buNone/>
                      </a:pPr>
                      <a:r>
                        <a:rPr lang="en" sz="1500" dirty="0"/>
                        <a:t>QA/Testing</a:t>
                      </a:r>
                    </a:p>
                  </a:txBody>
                  <a:tcPr marL="28575" marR="28575" marT="91425" marB="91425" anchor="b"/>
                </a:tc>
                <a:tc>
                  <a:txBody>
                    <a:bodyPr/>
                    <a:lstStyle/>
                    <a:p>
                      <a:pPr lvl="0" rtl="0">
                        <a:lnSpc>
                          <a:spcPct val="100000"/>
                        </a:lnSpc>
                        <a:spcBef>
                          <a:spcPts val="0"/>
                        </a:spcBef>
                        <a:buNone/>
                      </a:pPr>
                      <a:r>
                        <a:rPr lang="en" sz="1500" dirty="0" smtClean="0"/>
                        <a:t>developers or scientists using data to test software operation or to determine quality of a product, can include cal/val scientists</a:t>
                      </a:r>
                      <a:endParaRPr lang="en" sz="1500" dirty="0"/>
                    </a:p>
                  </a:txBody>
                  <a:tcPr marL="28575" marR="28575" marT="91425" marB="91425" anchor="b"/>
                </a:tc>
              </a:tr>
              <a:tr h="278723">
                <a:tc>
                  <a:txBody>
                    <a:bodyPr/>
                    <a:lstStyle/>
                    <a:p>
                      <a:pPr lvl="0" rtl="0">
                        <a:lnSpc>
                          <a:spcPct val="100000"/>
                        </a:lnSpc>
                        <a:spcBef>
                          <a:spcPts val="0"/>
                        </a:spcBef>
                        <a:buNone/>
                      </a:pPr>
                      <a:r>
                        <a:rPr lang="en" sz="1500" dirty="0"/>
                        <a:t>Data Analyst</a:t>
                      </a:r>
                    </a:p>
                  </a:txBody>
                  <a:tcPr marL="28575" marR="28575" marT="91425" marB="91425" anchor="b"/>
                </a:tc>
                <a:tc>
                  <a:txBody>
                    <a:bodyPr/>
                    <a:lstStyle/>
                    <a:p>
                      <a:pPr lvl="0" rtl="0">
                        <a:lnSpc>
                          <a:spcPct val="100000"/>
                        </a:lnSpc>
                        <a:spcBef>
                          <a:spcPts val="0"/>
                        </a:spcBef>
                        <a:buNone/>
                      </a:pPr>
                      <a:r>
                        <a:rPr lang="en" sz="1500" dirty="0" smtClean="0"/>
                        <a:t>person using NASA data to perform a specific analysis</a:t>
                      </a:r>
                      <a:r>
                        <a:rPr lang="en-US" sz="1500" dirty="0" smtClean="0"/>
                        <a:t>.</a:t>
                      </a:r>
                      <a:endParaRPr lang="en" sz="1500" dirty="0"/>
                    </a:p>
                  </a:txBody>
                  <a:tcPr marL="28575" marR="28575" marT="91425" marB="91425" anchor="b"/>
                </a:tc>
              </a:tr>
              <a:tr h="642885">
                <a:tc>
                  <a:txBody>
                    <a:bodyPr/>
                    <a:lstStyle/>
                    <a:p>
                      <a:pPr lvl="0" rtl="0">
                        <a:lnSpc>
                          <a:spcPct val="100000"/>
                        </a:lnSpc>
                        <a:spcBef>
                          <a:spcPts val="0"/>
                        </a:spcBef>
                        <a:buNone/>
                      </a:pPr>
                      <a:r>
                        <a:rPr lang="en" sz="1500" dirty="0"/>
                        <a:t>Domain Scientist</a:t>
                      </a:r>
                    </a:p>
                  </a:txBody>
                  <a:tcPr marL="28575" marR="28575" marT="91425" marB="91425" anchor="b"/>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 sz="1500" dirty="0" smtClean="0"/>
                        <a:t>person using data to do research and publish within a discipline, comes in with some expertise in using the data</a:t>
                      </a:r>
                    </a:p>
                  </a:txBody>
                  <a:tcPr marL="28575" marR="28575" marT="91425" marB="91425" anchor="b"/>
                </a:tc>
              </a:tr>
              <a:tr h="532737">
                <a:tc>
                  <a:txBody>
                    <a:bodyPr/>
                    <a:lstStyle/>
                    <a:p>
                      <a:pPr lvl="0" rtl="0">
                        <a:lnSpc>
                          <a:spcPct val="100000"/>
                        </a:lnSpc>
                        <a:spcBef>
                          <a:spcPts val="0"/>
                        </a:spcBef>
                        <a:buNone/>
                      </a:pPr>
                      <a:r>
                        <a:rPr lang="en" sz="1500" dirty="0"/>
                        <a:t>Interdisciplinary Scientist</a:t>
                      </a:r>
                    </a:p>
                  </a:txBody>
                  <a:tcPr marL="28575" marR="28575" marT="91425" marB="91425" anchor="b"/>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 sz="1500" dirty="0" smtClean="0"/>
                        <a:t>person using high-level data products from multiple sources</a:t>
                      </a:r>
                    </a:p>
                  </a:txBody>
                  <a:tcPr marL="28575" marR="28575" marT="91425" marB="91425" anchor="b"/>
                </a:tc>
              </a:tr>
              <a:tr h="642885">
                <a:tc>
                  <a:txBody>
                    <a:bodyPr/>
                    <a:lstStyle/>
                    <a:p>
                      <a:pPr lvl="0" rtl="0">
                        <a:lnSpc>
                          <a:spcPct val="100000"/>
                        </a:lnSpc>
                        <a:spcBef>
                          <a:spcPts val="0"/>
                        </a:spcBef>
                        <a:buNone/>
                      </a:pPr>
                      <a:r>
                        <a:rPr lang="en" sz="1500" dirty="0"/>
                        <a:t>Operational User</a:t>
                      </a:r>
                    </a:p>
                  </a:txBody>
                  <a:tcPr marL="28575" marR="28575" marT="91425" marB="91425" anchor="b"/>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 sz="1500" dirty="0" smtClean="0"/>
                        <a:t>Data analyst or tech using data for operational support </a:t>
                      </a:r>
                      <a:r>
                        <a:rPr lang="en-US" sz="1500" dirty="0" smtClean="0"/>
                        <a:t>(applications) </a:t>
                      </a:r>
                      <a:r>
                        <a:rPr lang="en" sz="1500" dirty="0" smtClean="0"/>
                        <a:t>and emergency response</a:t>
                      </a:r>
                    </a:p>
                  </a:txBody>
                  <a:tcPr marL="28575" marR="28575" marT="91425" marB="91425" anchor="b"/>
                </a:tc>
              </a:tr>
              <a:tr h="581793">
                <a:tc>
                  <a:txBody>
                    <a:bodyPr/>
                    <a:lstStyle/>
                    <a:p>
                      <a:pPr lvl="0" rtl="0">
                        <a:lnSpc>
                          <a:spcPct val="100000"/>
                        </a:lnSpc>
                        <a:spcBef>
                          <a:spcPts val="0"/>
                        </a:spcBef>
                        <a:buNone/>
                      </a:pPr>
                      <a:r>
                        <a:rPr lang="en" sz="1500" dirty="0" smtClean="0"/>
                        <a:t>Assimilation Modelers</a:t>
                      </a:r>
                      <a:endParaRPr lang="en" sz="1500" dirty="0"/>
                    </a:p>
                  </a:txBody>
                  <a:tcPr marL="28575" marR="28575" marT="91425" marB="91425" anchor="b"/>
                </a:tc>
                <a:tc>
                  <a:txBody>
                    <a:bodyPr/>
                    <a:lstStyle/>
                    <a:p>
                      <a:pPr lvl="0" rtl="0">
                        <a:lnSpc>
                          <a:spcPct val="100000"/>
                        </a:lnSpc>
                        <a:spcBef>
                          <a:spcPts val="0"/>
                        </a:spcBef>
                        <a:buNone/>
                      </a:pPr>
                      <a:r>
                        <a:rPr lang="en" sz="1500" dirty="0"/>
                        <a:t>persons or groups that routinely obtain vast quantities of data for incorporation into models, can have operational needs</a:t>
                      </a:r>
                    </a:p>
                  </a:txBody>
                  <a:tcPr marL="28575" marR="28575" marT="91425" marB="91425" anchor="b"/>
                </a:tc>
              </a:tr>
            </a:tbl>
          </a:graphicData>
        </a:graphic>
      </p:graphicFrame>
    </p:spTree>
    <p:extLst>
      <p:ext uri="{BB962C8B-B14F-4D97-AF65-F5344CB8AC3E}">
        <p14:creationId xmlns:p14="http://schemas.microsoft.com/office/powerpoint/2010/main" val="3096567631"/>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635329"/>
            <a:ext cx="8042276" cy="595809"/>
          </a:xfrm>
        </p:spPr>
        <p:txBody>
          <a:bodyPr/>
          <a:lstStyle/>
          <a:p>
            <a:r>
              <a:rPr lang="en-US" sz="3600" dirty="0"/>
              <a:t>Use Case Matrix Analysis – Gleaning Out Data Analytics Needs </a:t>
            </a:r>
          </a:p>
        </p:txBody>
      </p:sp>
      <p:sp>
        <p:nvSpPr>
          <p:cNvPr id="7" name="TextBox 6"/>
          <p:cNvSpPr txBox="1"/>
          <p:nvPr/>
        </p:nvSpPr>
        <p:spPr>
          <a:xfrm>
            <a:off x="549275" y="1364614"/>
            <a:ext cx="6930269" cy="4832093"/>
          </a:xfrm>
          <a:prstGeom prst="rect">
            <a:avLst/>
          </a:prstGeom>
          <a:noFill/>
        </p:spPr>
        <p:txBody>
          <a:bodyPr wrap="square" rtlCol="0">
            <a:spAutoFit/>
          </a:bodyPr>
          <a:lstStyle/>
          <a:p>
            <a:r>
              <a:rPr lang="en-US" sz="2800" b="1" dirty="0" smtClean="0"/>
              <a:t>For each use case:</a:t>
            </a:r>
          </a:p>
          <a:p>
            <a:endParaRPr lang="en-US" sz="2800" dirty="0" smtClean="0"/>
          </a:p>
          <a:p>
            <a:pPr marL="342900" indent="-342900">
              <a:buAutoNum type="arabicPeriod"/>
            </a:pPr>
            <a:r>
              <a:rPr lang="en-US" sz="2800" dirty="0" smtClean="0"/>
              <a:t> What specifically </a:t>
            </a:r>
            <a:br>
              <a:rPr lang="en-US" sz="2800" dirty="0" smtClean="0"/>
            </a:br>
            <a:r>
              <a:rPr lang="en-US" sz="2800" dirty="0" smtClean="0"/>
              <a:t>is to be done? </a:t>
            </a:r>
          </a:p>
          <a:p>
            <a:pPr marL="342900" indent="-342900">
              <a:buAutoNum type="arabicPeriod"/>
            </a:pPr>
            <a:endParaRPr lang="en-US" sz="2800" dirty="0"/>
          </a:p>
          <a:p>
            <a:pPr marL="342900" indent="-342900">
              <a:buAutoNum type="arabicPeriod"/>
            </a:pPr>
            <a:r>
              <a:rPr lang="en-US" sz="2800" dirty="0" smtClean="0"/>
              <a:t> Which analytics </a:t>
            </a:r>
            <a:br>
              <a:rPr lang="en-US" sz="2800" dirty="0" smtClean="0"/>
            </a:br>
            <a:r>
              <a:rPr lang="en-US" sz="2800" dirty="0" smtClean="0"/>
              <a:t>types is the use case </a:t>
            </a:r>
            <a:br>
              <a:rPr lang="en-US" sz="2800" dirty="0" smtClean="0"/>
            </a:br>
            <a:r>
              <a:rPr lang="en-US" sz="2800" dirty="0" smtClean="0"/>
              <a:t>attempting?</a:t>
            </a:r>
          </a:p>
          <a:p>
            <a:pPr marL="342900" indent="-342900">
              <a:buAutoNum type="arabicPeriod"/>
            </a:pPr>
            <a:endParaRPr lang="en-US" sz="2800" dirty="0"/>
          </a:p>
          <a:p>
            <a:pPr marL="342900" indent="-342900">
              <a:buAutoNum type="arabicPeriod"/>
            </a:pPr>
            <a:r>
              <a:rPr lang="en-US" sz="2800" dirty="0" smtClean="0"/>
              <a:t> What classes of users is represented by this use case?</a:t>
            </a:r>
          </a:p>
        </p:txBody>
      </p:sp>
      <p:pic>
        <p:nvPicPr>
          <p:cNvPr id="4" name="Picture 3"/>
          <p:cNvPicPr>
            <a:picLocks noChangeAspect="1"/>
          </p:cNvPicPr>
          <p:nvPr/>
        </p:nvPicPr>
        <p:blipFill>
          <a:blip r:embed="rId2"/>
          <a:stretch>
            <a:fillRect/>
          </a:stretch>
        </p:blipFill>
        <p:spPr>
          <a:xfrm>
            <a:off x="4723631" y="1531038"/>
            <a:ext cx="4287088" cy="3219838"/>
          </a:xfrm>
          <a:prstGeom prst="rect">
            <a:avLst/>
          </a:prstGeom>
        </p:spPr>
      </p:pic>
    </p:spTree>
    <p:extLst>
      <p:ext uri="{BB962C8B-B14F-4D97-AF65-F5344CB8AC3E}">
        <p14:creationId xmlns:p14="http://schemas.microsoft.com/office/powerpoint/2010/main" val="125040477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613671"/>
            <a:ext cx="8042276" cy="595809"/>
          </a:xfrm>
        </p:spPr>
        <p:txBody>
          <a:bodyPr/>
          <a:lstStyle/>
          <a:p>
            <a:r>
              <a:rPr lang="en-US" sz="3600" dirty="0"/>
              <a:t>Data Analytics Tools Matrix – Gleaning out what tools can provide</a:t>
            </a:r>
          </a:p>
        </p:txBody>
      </p:sp>
      <p:sp>
        <p:nvSpPr>
          <p:cNvPr id="7" name="TextBox 6"/>
          <p:cNvSpPr txBox="1"/>
          <p:nvPr/>
        </p:nvSpPr>
        <p:spPr>
          <a:xfrm>
            <a:off x="549275" y="1558666"/>
            <a:ext cx="6930269" cy="4401205"/>
          </a:xfrm>
          <a:prstGeom prst="rect">
            <a:avLst/>
          </a:prstGeom>
          <a:noFill/>
        </p:spPr>
        <p:txBody>
          <a:bodyPr wrap="square" rtlCol="0">
            <a:spAutoFit/>
          </a:bodyPr>
          <a:lstStyle/>
          <a:p>
            <a:r>
              <a:rPr lang="en-US" sz="2800" b="1" dirty="0" smtClean="0"/>
              <a:t>For each tool:</a:t>
            </a:r>
          </a:p>
          <a:p>
            <a:endParaRPr lang="en-US" sz="2800" b="1" dirty="0" smtClean="0"/>
          </a:p>
          <a:p>
            <a:pPr marL="342900" indent="-342900">
              <a:buAutoNum type="arabicPeriod"/>
            </a:pPr>
            <a:r>
              <a:rPr lang="en-US" sz="2800" dirty="0"/>
              <a:t> What specifically does the tool provide?</a:t>
            </a:r>
          </a:p>
          <a:p>
            <a:pPr marL="342900" indent="-342900">
              <a:buAutoNum type="arabicPeriod"/>
            </a:pPr>
            <a:endParaRPr lang="en-US" sz="2800" dirty="0"/>
          </a:p>
          <a:p>
            <a:pPr marL="342900" indent="-342900">
              <a:buAutoNum type="arabicPeriod"/>
            </a:pPr>
            <a:r>
              <a:rPr lang="en-US" sz="2800" dirty="0"/>
              <a:t> Which analytics types does the tool address?</a:t>
            </a:r>
          </a:p>
          <a:p>
            <a:pPr marL="342900" indent="-342900">
              <a:buAutoNum type="arabicPeriod"/>
            </a:pPr>
            <a:endParaRPr lang="en-US" sz="2800" dirty="0"/>
          </a:p>
          <a:p>
            <a:pPr marL="342900" indent="-342900">
              <a:buAutoNum type="arabicPeriod"/>
            </a:pPr>
            <a:r>
              <a:rPr lang="en-US" sz="2800" dirty="0"/>
              <a:t> What classes of users would best benefit from use of this tool?</a:t>
            </a:r>
          </a:p>
        </p:txBody>
      </p:sp>
      <p:pic>
        <p:nvPicPr>
          <p:cNvPr id="4" name="Picture 3"/>
          <p:cNvPicPr>
            <a:picLocks noChangeAspect="1"/>
          </p:cNvPicPr>
          <p:nvPr/>
        </p:nvPicPr>
        <p:blipFill>
          <a:blip r:embed="rId2"/>
          <a:stretch>
            <a:fillRect/>
          </a:stretch>
        </p:blipFill>
        <p:spPr>
          <a:xfrm>
            <a:off x="6357027" y="1558666"/>
            <a:ext cx="2607878" cy="2126168"/>
          </a:xfrm>
          <a:prstGeom prst="rect">
            <a:avLst/>
          </a:prstGeom>
        </p:spPr>
      </p:pic>
    </p:spTree>
    <p:extLst>
      <p:ext uri="{BB962C8B-B14F-4D97-AF65-F5344CB8AC3E}">
        <p14:creationId xmlns:p14="http://schemas.microsoft.com/office/powerpoint/2010/main" val="16556907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49275" y="27996"/>
            <a:ext cx="8042276" cy="694927"/>
          </a:xfrm>
        </p:spPr>
        <p:txBody>
          <a:bodyPr/>
          <a:lstStyle/>
          <a:p>
            <a:r>
              <a:rPr lang="en-US" sz="3600" dirty="0" smtClean="0"/>
              <a:t>ESDA Cluster Mission (reminder)</a:t>
            </a:r>
            <a:endParaRPr lang="en-US" sz="3600" dirty="0"/>
          </a:p>
        </p:txBody>
      </p:sp>
      <p:sp>
        <p:nvSpPr>
          <p:cNvPr id="3" name="Content Placeholder 2"/>
          <p:cNvSpPr>
            <a:spLocks noGrp="1"/>
          </p:cNvSpPr>
          <p:nvPr>
            <p:ph idx="1"/>
          </p:nvPr>
        </p:nvSpPr>
        <p:spPr>
          <a:xfrm>
            <a:off x="465473" y="1170699"/>
            <a:ext cx="7507689" cy="4343400"/>
          </a:xfrm>
        </p:spPr>
        <p:txBody>
          <a:bodyPr>
            <a:noAutofit/>
          </a:bodyPr>
          <a:lstStyle/>
          <a:p>
            <a:pPr marL="0" indent="0">
              <a:buNone/>
            </a:pPr>
            <a:r>
              <a:rPr lang="en-US" b="1" dirty="0">
                <a:solidFill>
                  <a:srgbClr val="000000"/>
                </a:solidFill>
              </a:rPr>
              <a:t>Mission</a:t>
            </a:r>
            <a:r>
              <a:rPr lang="en-US" sz="2000" dirty="0">
                <a:solidFill>
                  <a:srgbClr val="000000"/>
                </a:solidFill>
              </a:rPr>
              <a:t>:</a:t>
            </a:r>
          </a:p>
          <a:p>
            <a:r>
              <a:rPr lang="en-US" sz="2000" dirty="0">
                <a:solidFill>
                  <a:srgbClr val="000000"/>
                </a:solidFill>
              </a:rPr>
              <a:t>To promote a common understanding of </a:t>
            </a:r>
            <a:r>
              <a:rPr lang="en-US" sz="2000" dirty="0" smtClean="0">
                <a:solidFill>
                  <a:srgbClr val="000000"/>
                </a:solidFill>
              </a:rPr>
              <a:t/>
            </a:r>
            <a:br>
              <a:rPr lang="en-US" sz="2000" dirty="0" smtClean="0">
                <a:solidFill>
                  <a:srgbClr val="000000"/>
                </a:solidFill>
              </a:rPr>
            </a:br>
            <a:r>
              <a:rPr lang="en-US" sz="2000" dirty="0" smtClean="0">
                <a:solidFill>
                  <a:srgbClr val="000000"/>
                </a:solidFill>
              </a:rPr>
              <a:t>the </a:t>
            </a:r>
            <a:r>
              <a:rPr lang="en-US" sz="2000" dirty="0">
                <a:solidFill>
                  <a:srgbClr val="000000"/>
                </a:solidFill>
              </a:rPr>
              <a:t>usefulness of and activities that pertain </a:t>
            </a:r>
            <a:r>
              <a:rPr lang="en-US" sz="2000" dirty="0" smtClean="0">
                <a:solidFill>
                  <a:srgbClr val="000000"/>
                </a:solidFill>
              </a:rPr>
              <a:t/>
            </a:r>
            <a:br>
              <a:rPr lang="en-US" sz="2000" dirty="0" smtClean="0">
                <a:solidFill>
                  <a:srgbClr val="000000"/>
                </a:solidFill>
              </a:rPr>
            </a:br>
            <a:r>
              <a:rPr lang="en-US" sz="2000" dirty="0" smtClean="0">
                <a:solidFill>
                  <a:srgbClr val="000000"/>
                </a:solidFill>
              </a:rPr>
              <a:t>to </a:t>
            </a:r>
            <a:r>
              <a:rPr lang="en-US" sz="2000" dirty="0">
                <a:solidFill>
                  <a:srgbClr val="000000"/>
                </a:solidFill>
              </a:rPr>
              <a:t>Data Analytics and, more broadly, </a:t>
            </a:r>
            <a:r>
              <a:rPr lang="en-US" sz="2000" dirty="0" smtClean="0">
                <a:solidFill>
                  <a:srgbClr val="000000"/>
                </a:solidFill>
              </a:rPr>
              <a:t/>
            </a:r>
            <a:br>
              <a:rPr lang="en-US" sz="2000" dirty="0" smtClean="0">
                <a:solidFill>
                  <a:srgbClr val="000000"/>
                </a:solidFill>
              </a:rPr>
            </a:br>
            <a:r>
              <a:rPr lang="en-US" sz="2000" dirty="0" smtClean="0">
                <a:solidFill>
                  <a:srgbClr val="000000"/>
                </a:solidFill>
              </a:rPr>
              <a:t>the </a:t>
            </a:r>
            <a:r>
              <a:rPr lang="en-US" sz="2000" dirty="0">
                <a:solidFill>
                  <a:srgbClr val="000000"/>
                </a:solidFill>
              </a:rPr>
              <a:t>Data </a:t>
            </a:r>
            <a:r>
              <a:rPr lang="en-US" sz="2000" dirty="0" smtClean="0">
                <a:solidFill>
                  <a:srgbClr val="000000"/>
                </a:solidFill>
              </a:rPr>
              <a:t>Scientist.</a:t>
            </a:r>
          </a:p>
          <a:p>
            <a:r>
              <a:rPr lang="en-US" sz="2000" dirty="0" smtClean="0">
                <a:solidFill>
                  <a:srgbClr val="000000"/>
                </a:solidFill>
              </a:rPr>
              <a:t>To facilitate </a:t>
            </a:r>
            <a:r>
              <a:rPr lang="en-US" sz="2000" dirty="0">
                <a:solidFill>
                  <a:srgbClr val="000000"/>
                </a:solidFill>
              </a:rPr>
              <a:t>collaborations between </a:t>
            </a:r>
            <a:r>
              <a:rPr lang="en-US" sz="2000" dirty="0" smtClean="0">
                <a:solidFill>
                  <a:srgbClr val="000000"/>
                </a:solidFill>
              </a:rPr>
              <a:t/>
            </a:r>
            <a:br>
              <a:rPr lang="en-US" sz="2000" dirty="0" smtClean="0">
                <a:solidFill>
                  <a:srgbClr val="000000"/>
                </a:solidFill>
              </a:rPr>
            </a:br>
            <a:r>
              <a:rPr lang="en-US" sz="2000" dirty="0" smtClean="0">
                <a:solidFill>
                  <a:srgbClr val="000000"/>
                </a:solidFill>
              </a:rPr>
              <a:t>organizations </a:t>
            </a:r>
            <a:r>
              <a:rPr lang="en-US" sz="2000" dirty="0">
                <a:solidFill>
                  <a:srgbClr val="000000"/>
                </a:solidFill>
              </a:rPr>
              <a:t>that seek new ways to better understand the cross usage of heterogeneous </a:t>
            </a:r>
            <a:r>
              <a:rPr lang="en-US" sz="2000" dirty="0" smtClean="0">
                <a:solidFill>
                  <a:srgbClr val="000000"/>
                </a:solidFill>
              </a:rPr>
              <a:t>datasets. </a:t>
            </a:r>
            <a:endParaRPr lang="en-US" sz="2000" dirty="0">
              <a:solidFill>
                <a:srgbClr val="000000"/>
              </a:solidFill>
            </a:endParaRPr>
          </a:p>
          <a:p>
            <a:r>
              <a:rPr lang="en-US" sz="2000" dirty="0" smtClean="0">
                <a:solidFill>
                  <a:srgbClr val="000000"/>
                </a:solidFill>
              </a:rPr>
              <a:t>To </a:t>
            </a:r>
            <a:r>
              <a:rPr lang="en-US" sz="2000" dirty="0">
                <a:solidFill>
                  <a:srgbClr val="000000"/>
                </a:solidFill>
              </a:rPr>
              <a:t>identify gaps that, once filled, will </a:t>
            </a:r>
            <a:r>
              <a:rPr lang="en-US" sz="2000" dirty="0" smtClean="0">
                <a:solidFill>
                  <a:srgbClr val="000000"/>
                </a:solidFill>
              </a:rPr>
              <a:t>expand collaborative </a:t>
            </a:r>
            <a:r>
              <a:rPr lang="en-US" sz="2000" dirty="0">
                <a:solidFill>
                  <a:srgbClr val="000000"/>
                </a:solidFill>
              </a:rPr>
              <a:t>activities</a:t>
            </a:r>
            <a:r>
              <a:rPr lang="en-US" dirty="0" smtClean="0">
                <a:solidFill>
                  <a:srgbClr val="000000"/>
                </a:solidFill>
              </a:rPr>
              <a:t>.</a:t>
            </a:r>
            <a:endParaRPr lang="en-US" dirty="0">
              <a:solidFill>
                <a:srgbClr val="000000"/>
              </a:solidFill>
            </a:endParaRPr>
          </a:p>
        </p:txBody>
      </p:sp>
      <p:pic>
        <p:nvPicPr>
          <p:cNvPr id="4" name="Picture 3"/>
          <p:cNvPicPr>
            <a:picLocks noChangeAspect="1"/>
          </p:cNvPicPr>
          <p:nvPr/>
        </p:nvPicPr>
        <p:blipFill>
          <a:blip r:embed="rId3"/>
          <a:stretch>
            <a:fillRect/>
          </a:stretch>
        </p:blipFill>
        <p:spPr>
          <a:xfrm>
            <a:off x="6385586" y="1270000"/>
            <a:ext cx="2273300" cy="2159000"/>
          </a:xfrm>
          <a:prstGeom prst="rect">
            <a:avLst/>
          </a:prstGeom>
        </p:spPr>
      </p:pic>
    </p:spTree>
    <p:extLst>
      <p:ext uri="{BB962C8B-B14F-4D97-AF65-F5344CB8AC3E}">
        <p14:creationId xmlns:p14="http://schemas.microsoft.com/office/powerpoint/2010/main" val="1518872534"/>
      </p:ext>
    </p:extLst>
  </p:cSld>
  <p:clrMapOvr>
    <a:overrideClrMapping bg1="lt1" tx1="dk1" bg2="lt2" tx2="dk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17"/>
            <a:ext cx="8042276" cy="703268"/>
          </a:xfrm>
        </p:spPr>
        <p:txBody>
          <a:bodyPr/>
          <a:lstStyle/>
          <a:p>
            <a:r>
              <a:rPr lang="en-US" sz="3600" dirty="0" smtClean="0"/>
              <a:t>ESDA Cluster Objectives (reminder)</a:t>
            </a:r>
            <a:endParaRPr lang="en-US" sz="3600" dirty="0"/>
          </a:p>
        </p:txBody>
      </p:sp>
      <p:sp>
        <p:nvSpPr>
          <p:cNvPr id="3" name="Content Placeholder 2"/>
          <p:cNvSpPr>
            <a:spLocks noGrp="1"/>
          </p:cNvSpPr>
          <p:nvPr>
            <p:ph idx="1"/>
          </p:nvPr>
        </p:nvSpPr>
        <p:spPr>
          <a:xfrm>
            <a:off x="390768" y="789996"/>
            <a:ext cx="8421077" cy="4343400"/>
          </a:xfrm>
        </p:spPr>
        <p:txBody>
          <a:bodyPr>
            <a:noAutofit/>
          </a:bodyPr>
          <a:lstStyle/>
          <a:p>
            <a:pPr marL="0" indent="0">
              <a:buNone/>
            </a:pPr>
            <a:r>
              <a:rPr lang="en-US" b="1" dirty="0" smtClean="0">
                <a:solidFill>
                  <a:srgbClr val="000000"/>
                </a:solidFill>
              </a:rPr>
              <a:t>Objectives</a:t>
            </a:r>
            <a:r>
              <a:rPr lang="en-US" dirty="0" smtClean="0">
                <a:solidFill>
                  <a:srgbClr val="000000"/>
                </a:solidFill>
              </a:rPr>
              <a:t>:</a:t>
            </a:r>
            <a:endParaRPr lang="en-US" dirty="0">
              <a:solidFill>
                <a:srgbClr val="000000"/>
              </a:solidFill>
            </a:endParaRPr>
          </a:p>
          <a:p>
            <a:r>
              <a:rPr lang="en-US" sz="2000" dirty="0" smtClean="0">
                <a:solidFill>
                  <a:srgbClr val="000000"/>
                </a:solidFill>
              </a:rPr>
              <a:t>To provide </a:t>
            </a:r>
            <a:r>
              <a:rPr lang="en-US" sz="2000" dirty="0">
                <a:solidFill>
                  <a:srgbClr val="000000"/>
                </a:solidFill>
              </a:rPr>
              <a:t>a forum for ‘Academic’ </a:t>
            </a:r>
            <a:r>
              <a:rPr lang="en-US" sz="2000" dirty="0" smtClean="0">
                <a:solidFill>
                  <a:srgbClr val="000000"/>
                </a:solidFill>
              </a:rPr>
              <a:t/>
            </a:r>
            <a:br>
              <a:rPr lang="en-US" sz="2000" dirty="0" smtClean="0">
                <a:solidFill>
                  <a:srgbClr val="000000"/>
                </a:solidFill>
              </a:rPr>
            </a:br>
            <a:r>
              <a:rPr lang="en-US" sz="2000" dirty="0" smtClean="0">
                <a:solidFill>
                  <a:srgbClr val="000000"/>
                </a:solidFill>
              </a:rPr>
              <a:t>discussions</a:t>
            </a:r>
            <a:endParaRPr lang="en-US" sz="2000" dirty="0">
              <a:solidFill>
                <a:srgbClr val="000000"/>
              </a:solidFill>
            </a:endParaRPr>
          </a:p>
          <a:p>
            <a:r>
              <a:rPr lang="en-US" sz="2000" dirty="0" smtClean="0">
                <a:solidFill>
                  <a:srgbClr val="000000"/>
                </a:solidFill>
              </a:rPr>
              <a:t>Host </a:t>
            </a:r>
            <a:r>
              <a:rPr lang="en-US" sz="2000" dirty="0">
                <a:solidFill>
                  <a:srgbClr val="000000"/>
                </a:solidFill>
              </a:rPr>
              <a:t>guest speakers to </a:t>
            </a:r>
            <a:r>
              <a:rPr lang="en-US" sz="2000" dirty="0" smtClean="0">
                <a:solidFill>
                  <a:srgbClr val="000000"/>
                </a:solidFill>
              </a:rPr>
              <a:t>provide </a:t>
            </a:r>
            <a:br>
              <a:rPr lang="en-US" sz="2000" dirty="0" smtClean="0">
                <a:solidFill>
                  <a:srgbClr val="000000"/>
                </a:solidFill>
              </a:rPr>
            </a:br>
            <a:r>
              <a:rPr lang="en-US" sz="2000" dirty="0" smtClean="0">
                <a:solidFill>
                  <a:srgbClr val="000000"/>
                </a:solidFill>
              </a:rPr>
              <a:t>overviews </a:t>
            </a:r>
            <a:r>
              <a:rPr lang="en-US" sz="2000" dirty="0">
                <a:solidFill>
                  <a:srgbClr val="000000"/>
                </a:solidFill>
              </a:rPr>
              <a:t>of external </a:t>
            </a:r>
            <a:r>
              <a:rPr lang="en-US" sz="2000" dirty="0" smtClean="0">
                <a:solidFill>
                  <a:srgbClr val="000000"/>
                </a:solidFill>
              </a:rPr>
              <a:t>efforts</a:t>
            </a:r>
            <a:endParaRPr lang="en-US" sz="2000" dirty="0">
              <a:solidFill>
                <a:srgbClr val="000000"/>
              </a:solidFill>
            </a:endParaRPr>
          </a:p>
          <a:p>
            <a:r>
              <a:rPr lang="en-US" sz="2000" dirty="0" smtClean="0">
                <a:solidFill>
                  <a:srgbClr val="000000"/>
                </a:solidFill>
              </a:rPr>
              <a:t>Perform </a:t>
            </a:r>
            <a:r>
              <a:rPr lang="en-US" sz="2000" dirty="0">
                <a:solidFill>
                  <a:srgbClr val="000000"/>
                </a:solidFill>
              </a:rPr>
              <a:t>activities that:</a:t>
            </a:r>
          </a:p>
          <a:p>
            <a:pPr lvl="1"/>
            <a:r>
              <a:rPr lang="en-US" sz="1800" dirty="0" smtClean="0">
                <a:solidFill>
                  <a:srgbClr val="000000"/>
                </a:solidFill>
              </a:rPr>
              <a:t>Compile specific community use cases (analytics needs) </a:t>
            </a:r>
            <a:r>
              <a:rPr lang="en-US" sz="1800" dirty="0">
                <a:solidFill>
                  <a:srgbClr val="000000"/>
                </a:solidFill>
              </a:rPr>
              <a:t>to cross analyze heterogeneous data </a:t>
            </a:r>
            <a:endParaRPr lang="en-US" sz="1800" dirty="0" smtClean="0">
              <a:solidFill>
                <a:srgbClr val="000000"/>
              </a:solidFill>
            </a:endParaRPr>
          </a:p>
          <a:p>
            <a:pPr lvl="1"/>
            <a:r>
              <a:rPr lang="en-US" sz="1800" dirty="0" smtClean="0">
                <a:solidFill>
                  <a:srgbClr val="000000"/>
                </a:solidFill>
              </a:rPr>
              <a:t>Compile experienced </a:t>
            </a:r>
            <a:r>
              <a:rPr lang="en-US" sz="1800" dirty="0">
                <a:solidFill>
                  <a:srgbClr val="000000"/>
                </a:solidFill>
              </a:rPr>
              <a:t>sources on the use of analytics </a:t>
            </a:r>
            <a:r>
              <a:rPr lang="en-US" sz="1800" dirty="0" smtClean="0">
                <a:solidFill>
                  <a:srgbClr val="000000"/>
                </a:solidFill>
              </a:rPr>
              <a:t>tools to </a:t>
            </a:r>
            <a:r>
              <a:rPr lang="en-US" sz="1800" dirty="0">
                <a:solidFill>
                  <a:srgbClr val="000000"/>
                </a:solidFill>
              </a:rPr>
              <a:t>satisfy the needs of the above data </a:t>
            </a:r>
            <a:r>
              <a:rPr lang="en-US" sz="1800" dirty="0" smtClean="0">
                <a:solidFill>
                  <a:srgbClr val="000000"/>
                </a:solidFill>
              </a:rPr>
              <a:t>users</a:t>
            </a:r>
            <a:endParaRPr lang="en-US" sz="1800" dirty="0">
              <a:solidFill>
                <a:srgbClr val="000000"/>
              </a:solidFill>
            </a:endParaRPr>
          </a:p>
          <a:p>
            <a:pPr lvl="1"/>
            <a:r>
              <a:rPr lang="en-US" sz="1800" dirty="0" smtClean="0">
                <a:solidFill>
                  <a:srgbClr val="000000"/>
                </a:solidFill>
              </a:rPr>
              <a:t>Examine </a:t>
            </a:r>
            <a:r>
              <a:rPr lang="en-US" sz="1800" dirty="0">
                <a:solidFill>
                  <a:srgbClr val="000000"/>
                </a:solidFill>
              </a:rPr>
              <a:t>gaps between needs and expertise</a:t>
            </a:r>
          </a:p>
          <a:p>
            <a:pPr lvl="1"/>
            <a:r>
              <a:rPr lang="en-US" sz="1800" dirty="0" smtClean="0">
                <a:solidFill>
                  <a:srgbClr val="000000"/>
                </a:solidFill>
              </a:rPr>
              <a:t>Document specific </a:t>
            </a:r>
            <a:r>
              <a:rPr lang="en-US" sz="1800" dirty="0">
                <a:solidFill>
                  <a:srgbClr val="000000"/>
                </a:solidFill>
              </a:rPr>
              <a:t>data analytics expertise needed </a:t>
            </a:r>
            <a:endParaRPr lang="en-US" sz="1800" dirty="0" smtClean="0">
              <a:solidFill>
                <a:srgbClr val="000000"/>
              </a:solidFill>
            </a:endParaRPr>
          </a:p>
          <a:p>
            <a:r>
              <a:rPr lang="en-US" sz="2000" dirty="0" smtClean="0">
                <a:solidFill>
                  <a:srgbClr val="000000"/>
                </a:solidFill>
              </a:rPr>
              <a:t>Seek </a:t>
            </a:r>
            <a:r>
              <a:rPr lang="en-US" sz="2000" dirty="0">
                <a:solidFill>
                  <a:srgbClr val="000000"/>
                </a:solidFill>
              </a:rPr>
              <a:t>graduate data analytics/ Data Science student internship opportunities</a:t>
            </a:r>
          </a:p>
        </p:txBody>
      </p:sp>
      <p:pic>
        <p:nvPicPr>
          <p:cNvPr id="4" name="Picture 3"/>
          <p:cNvPicPr>
            <a:picLocks noChangeAspect="1"/>
          </p:cNvPicPr>
          <p:nvPr/>
        </p:nvPicPr>
        <p:blipFill>
          <a:blip r:embed="rId3"/>
          <a:stretch>
            <a:fillRect/>
          </a:stretch>
        </p:blipFill>
        <p:spPr>
          <a:xfrm>
            <a:off x="5178849" y="789996"/>
            <a:ext cx="3632996" cy="2650300"/>
          </a:xfrm>
          <a:prstGeom prst="rect">
            <a:avLst/>
          </a:prstGeom>
        </p:spPr>
      </p:pic>
    </p:spTree>
    <p:extLst>
      <p:ext uri="{BB962C8B-B14F-4D97-AF65-F5344CB8AC3E}">
        <p14:creationId xmlns:p14="http://schemas.microsoft.com/office/powerpoint/2010/main" val="174766734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71876"/>
            <a:ext cx="8042276" cy="503274"/>
          </a:xfrm>
        </p:spPr>
        <p:txBody>
          <a:bodyPr/>
          <a:lstStyle/>
          <a:p>
            <a:r>
              <a:rPr lang="en-US" sz="3600" dirty="0" smtClean="0"/>
              <a:t>Relevant AGU Sessions</a:t>
            </a:r>
            <a:endParaRPr lang="en-US" sz="3600" dirty="0"/>
          </a:p>
        </p:txBody>
      </p:sp>
      <p:sp>
        <p:nvSpPr>
          <p:cNvPr id="3" name="Content Placeholder 2"/>
          <p:cNvSpPr>
            <a:spLocks noGrp="1"/>
          </p:cNvSpPr>
          <p:nvPr>
            <p:ph idx="1"/>
          </p:nvPr>
        </p:nvSpPr>
        <p:spPr>
          <a:xfrm>
            <a:off x="436735" y="828600"/>
            <a:ext cx="8228965" cy="5392428"/>
          </a:xfrm>
        </p:spPr>
        <p:txBody>
          <a:bodyPr>
            <a:noAutofit/>
          </a:bodyPr>
          <a:lstStyle/>
          <a:p>
            <a:r>
              <a:rPr lang="en-US" sz="1800" dirty="0" smtClean="0">
                <a:solidFill>
                  <a:srgbClr val="000000"/>
                </a:solidFill>
                <a:latin typeface="Arial"/>
                <a:ea typeface="Arial"/>
                <a:cs typeface="Arial"/>
              </a:rPr>
              <a:t>Teaching </a:t>
            </a:r>
            <a:r>
              <a:rPr lang="en-US" sz="1800" dirty="0">
                <a:solidFill>
                  <a:srgbClr val="000000"/>
                </a:solidFill>
                <a:latin typeface="Arial"/>
                <a:ea typeface="Arial"/>
                <a:cs typeface="Arial"/>
              </a:rPr>
              <a:t>Science Data Analytics Skills Needed to Facilitate Heterogeneous Data/Information Research:  The Future Is </a:t>
            </a:r>
            <a:r>
              <a:rPr lang="en-US" sz="1800" dirty="0" smtClean="0">
                <a:solidFill>
                  <a:srgbClr val="000000"/>
                </a:solidFill>
                <a:latin typeface="Arial"/>
                <a:ea typeface="Arial"/>
                <a:cs typeface="Arial"/>
              </a:rPr>
              <a:t>Here - </a:t>
            </a:r>
            <a:r>
              <a:rPr lang="en-US" sz="1800" dirty="0" smtClean="0">
                <a:solidFill>
                  <a:srgbClr val="2D789F"/>
                </a:solidFill>
                <a:latin typeface="Arial"/>
                <a:ea typeface="Arial"/>
                <a:cs typeface="Arial"/>
              </a:rPr>
              <a:t>Session </a:t>
            </a:r>
            <a:r>
              <a:rPr lang="en-US" sz="1800" dirty="0">
                <a:solidFill>
                  <a:srgbClr val="2D789F"/>
                </a:solidFill>
                <a:latin typeface="Arial"/>
                <a:ea typeface="Arial"/>
                <a:cs typeface="Arial"/>
              </a:rPr>
              <a:t>ID#: </a:t>
            </a:r>
            <a:r>
              <a:rPr lang="en-US" sz="1800" dirty="0" smtClean="0">
                <a:solidFill>
                  <a:srgbClr val="2D789F"/>
                </a:solidFill>
                <a:latin typeface="Arial"/>
                <a:ea typeface="Arial"/>
                <a:cs typeface="Arial"/>
              </a:rPr>
              <a:t>1879</a:t>
            </a:r>
          </a:p>
          <a:p>
            <a:r>
              <a:rPr lang="en-US" sz="1800" dirty="0" smtClean="0">
                <a:solidFill>
                  <a:srgbClr val="000000"/>
                </a:solidFill>
                <a:latin typeface="Arial"/>
                <a:ea typeface="Arial"/>
                <a:cs typeface="Arial"/>
              </a:rPr>
              <a:t>Identifying </a:t>
            </a:r>
            <a:r>
              <a:rPr lang="en-US" sz="1800" dirty="0">
                <a:solidFill>
                  <a:srgbClr val="000000"/>
                </a:solidFill>
                <a:latin typeface="Arial"/>
                <a:ea typeface="Arial"/>
                <a:cs typeface="Arial"/>
              </a:rPr>
              <a:t>and Better Understanding Data Science Activities, Experiences, Challenges, and Gaps </a:t>
            </a:r>
            <a:r>
              <a:rPr lang="en-US" sz="1800" dirty="0" smtClean="0">
                <a:solidFill>
                  <a:srgbClr val="000000"/>
                </a:solidFill>
                <a:latin typeface="Arial"/>
                <a:ea typeface="Arial"/>
                <a:cs typeface="Arial"/>
              </a:rPr>
              <a:t>Areas - </a:t>
            </a:r>
            <a:r>
              <a:rPr lang="en-US" sz="1800" dirty="0" smtClean="0">
                <a:solidFill>
                  <a:srgbClr val="2D789F"/>
                </a:solidFill>
                <a:latin typeface="Arial"/>
                <a:ea typeface="Arial"/>
                <a:cs typeface="Arial"/>
              </a:rPr>
              <a:t>Session </a:t>
            </a:r>
            <a:r>
              <a:rPr lang="en-US" sz="1800" dirty="0">
                <a:solidFill>
                  <a:srgbClr val="2D789F"/>
                </a:solidFill>
                <a:latin typeface="Arial"/>
                <a:ea typeface="Arial"/>
                <a:cs typeface="Arial"/>
              </a:rPr>
              <a:t>ID#: </a:t>
            </a:r>
            <a:r>
              <a:rPr lang="en-US" sz="1800" dirty="0" smtClean="0">
                <a:solidFill>
                  <a:srgbClr val="2D789F"/>
                </a:solidFill>
                <a:latin typeface="Arial"/>
                <a:ea typeface="Arial"/>
                <a:cs typeface="Arial"/>
              </a:rPr>
              <a:t>1809</a:t>
            </a:r>
          </a:p>
          <a:p>
            <a:r>
              <a:rPr lang="en-US" sz="1800" dirty="0" smtClean="0">
                <a:solidFill>
                  <a:srgbClr val="000000"/>
                </a:solidFill>
                <a:latin typeface="Arial"/>
                <a:ea typeface="Arial"/>
                <a:cs typeface="Arial"/>
              </a:rPr>
              <a:t>Advancing Analytics using Big Data Climate Information System - </a:t>
            </a:r>
            <a:r>
              <a:rPr lang="en-US" sz="1800" dirty="0" smtClean="0">
                <a:solidFill>
                  <a:srgbClr val="2D789F"/>
                </a:solidFill>
                <a:latin typeface="Arial"/>
                <a:ea typeface="Arial"/>
                <a:cs typeface="Arial"/>
              </a:rPr>
              <a:t>Session </a:t>
            </a:r>
            <a:r>
              <a:rPr lang="en-US" sz="1800" dirty="0">
                <a:solidFill>
                  <a:srgbClr val="2D789F"/>
                </a:solidFill>
                <a:latin typeface="Arial"/>
                <a:ea typeface="Arial"/>
                <a:cs typeface="Arial"/>
              </a:rPr>
              <a:t>ID#: </a:t>
            </a:r>
            <a:r>
              <a:rPr lang="en-US" sz="1800" dirty="0" smtClean="0">
                <a:solidFill>
                  <a:srgbClr val="2D789F"/>
                </a:solidFill>
                <a:latin typeface="Arial"/>
                <a:ea typeface="Arial"/>
                <a:cs typeface="Arial"/>
              </a:rPr>
              <a:t>3022</a:t>
            </a:r>
            <a:endParaRPr lang="en-US" sz="1800" dirty="0">
              <a:solidFill>
                <a:srgbClr val="000000"/>
              </a:solidFill>
              <a:latin typeface="Arial"/>
              <a:ea typeface="Arial"/>
              <a:cs typeface="Arial"/>
            </a:endParaRPr>
          </a:p>
          <a:p>
            <a:r>
              <a:rPr lang="en-US" sz="1800" dirty="0">
                <a:solidFill>
                  <a:srgbClr val="000000"/>
                </a:solidFill>
                <a:latin typeface="Arial"/>
                <a:ea typeface="Arial"/>
                <a:cs typeface="Arial"/>
              </a:rPr>
              <a:t>Big Data in the Geosciences: New Analytics Methods and Parallel </a:t>
            </a:r>
            <a:r>
              <a:rPr lang="en-US" sz="1800" dirty="0" smtClean="0">
                <a:solidFill>
                  <a:srgbClr val="000000"/>
                </a:solidFill>
                <a:latin typeface="Arial"/>
                <a:ea typeface="Arial"/>
                <a:cs typeface="Arial"/>
              </a:rPr>
              <a:t>Algorithm - </a:t>
            </a:r>
            <a:r>
              <a:rPr lang="en-US" sz="1800" dirty="0" smtClean="0">
                <a:solidFill>
                  <a:srgbClr val="2D789F"/>
                </a:solidFill>
                <a:latin typeface="Arial"/>
                <a:ea typeface="Arial"/>
                <a:cs typeface="Arial"/>
              </a:rPr>
              <a:t>Session </a:t>
            </a:r>
            <a:r>
              <a:rPr lang="en-US" sz="1800" dirty="0">
                <a:solidFill>
                  <a:srgbClr val="2D789F"/>
                </a:solidFill>
                <a:latin typeface="Arial"/>
                <a:ea typeface="Arial"/>
                <a:cs typeface="Arial"/>
              </a:rPr>
              <a:t>ID#: </a:t>
            </a:r>
            <a:r>
              <a:rPr lang="en-US" sz="1800" dirty="0" smtClean="0">
                <a:solidFill>
                  <a:srgbClr val="2D789F"/>
                </a:solidFill>
                <a:latin typeface="Arial"/>
                <a:ea typeface="Arial"/>
                <a:cs typeface="Arial"/>
              </a:rPr>
              <a:t>3292</a:t>
            </a:r>
          </a:p>
          <a:p>
            <a:r>
              <a:rPr lang="en-US" sz="1800" dirty="0" smtClean="0">
                <a:solidFill>
                  <a:srgbClr val="000000"/>
                </a:solidFill>
                <a:latin typeface="Arial"/>
                <a:ea typeface="Arial"/>
                <a:cs typeface="Arial"/>
              </a:rPr>
              <a:t>Leveraging </a:t>
            </a:r>
            <a:r>
              <a:rPr lang="en-US" sz="1800" dirty="0">
                <a:solidFill>
                  <a:srgbClr val="000000"/>
                </a:solidFill>
                <a:latin typeface="Arial"/>
                <a:ea typeface="Arial"/>
                <a:cs typeface="Arial"/>
              </a:rPr>
              <a:t>Enabling Technologies and Architectures to enable Data Intensive </a:t>
            </a:r>
            <a:r>
              <a:rPr lang="en-US" sz="1800" dirty="0" smtClean="0">
                <a:solidFill>
                  <a:srgbClr val="000000"/>
                </a:solidFill>
                <a:latin typeface="Arial"/>
                <a:ea typeface="Arial"/>
                <a:cs typeface="Arial"/>
              </a:rPr>
              <a:t>Science - </a:t>
            </a:r>
            <a:r>
              <a:rPr lang="en-US" sz="1800" dirty="0" smtClean="0">
                <a:solidFill>
                  <a:srgbClr val="2D789F"/>
                </a:solidFill>
                <a:latin typeface="Arial"/>
                <a:ea typeface="Arial"/>
                <a:cs typeface="Arial"/>
              </a:rPr>
              <a:t>Session </a:t>
            </a:r>
            <a:r>
              <a:rPr lang="en-US" sz="1800" dirty="0">
                <a:solidFill>
                  <a:srgbClr val="2D789F"/>
                </a:solidFill>
                <a:latin typeface="Arial"/>
                <a:ea typeface="Arial"/>
                <a:cs typeface="Arial"/>
              </a:rPr>
              <a:t>ID#: </a:t>
            </a:r>
            <a:r>
              <a:rPr lang="en-US" sz="1800" dirty="0" smtClean="0">
                <a:solidFill>
                  <a:srgbClr val="2D789F"/>
                </a:solidFill>
                <a:latin typeface="Arial"/>
                <a:ea typeface="Arial"/>
                <a:cs typeface="Arial"/>
              </a:rPr>
              <a:t>3041</a:t>
            </a:r>
            <a:endParaRPr lang="en-US" sz="1800" dirty="0">
              <a:solidFill>
                <a:srgbClr val="000000"/>
              </a:solidFill>
              <a:latin typeface="Arial"/>
              <a:ea typeface="Arial"/>
              <a:cs typeface="Arial"/>
            </a:endParaRPr>
          </a:p>
          <a:p>
            <a:r>
              <a:rPr lang="en-US" sz="1800" dirty="0">
                <a:solidFill>
                  <a:srgbClr val="000000"/>
                </a:solidFill>
                <a:latin typeface="Arial"/>
                <a:ea typeface="Arial"/>
                <a:cs typeface="Arial"/>
              </a:rPr>
              <a:t>Open source solutions for analyzing big earth observation </a:t>
            </a:r>
            <a:r>
              <a:rPr lang="en-US" sz="1800" dirty="0" smtClean="0">
                <a:solidFill>
                  <a:srgbClr val="000000"/>
                </a:solidFill>
                <a:latin typeface="Arial"/>
                <a:ea typeface="Arial"/>
                <a:cs typeface="Arial"/>
              </a:rPr>
              <a:t>data - </a:t>
            </a:r>
            <a:r>
              <a:rPr lang="en-US" sz="1800" dirty="0" smtClean="0">
                <a:solidFill>
                  <a:srgbClr val="2D789F"/>
                </a:solidFill>
                <a:latin typeface="Arial"/>
                <a:ea typeface="Arial"/>
                <a:cs typeface="Arial"/>
              </a:rPr>
              <a:t>Session </a:t>
            </a:r>
            <a:r>
              <a:rPr lang="en-US" sz="1800" dirty="0">
                <a:solidFill>
                  <a:srgbClr val="2D789F"/>
                </a:solidFill>
                <a:latin typeface="Arial"/>
                <a:ea typeface="Arial"/>
                <a:cs typeface="Arial"/>
              </a:rPr>
              <a:t>ID#: </a:t>
            </a:r>
            <a:r>
              <a:rPr lang="en-US" sz="1800" dirty="0" smtClean="0">
                <a:solidFill>
                  <a:srgbClr val="2D789F"/>
                </a:solidFill>
                <a:latin typeface="Arial"/>
                <a:ea typeface="Arial"/>
                <a:cs typeface="Arial"/>
              </a:rPr>
              <a:t>3080</a:t>
            </a:r>
            <a:endParaRPr lang="en-US" sz="1800" dirty="0">
              <a:solidFill>
                <a:srgbClr val="000000"/>
              </a:solidFill>
              <a:latin typeface="Arial"/>
              <a:ea typeface="Arial"/>
              <a:cs typeface="Arial"/>
            </a:endParaRPr>
          </a:p>
          <a:p>
            <a:r>
              <a:rPr lang="en-US" sz="1800" dirty="0">
                <a:solidFill>
                  <a:srgbClr val="000000"/>
                </a:solidFill>
                <a:latin typeface="Arial"/>
                <a:ea typeface="Arial"/>
                <a:cs typeface="Arial"/>
              </a:rPr>
              <a:t>Technology Trends for Big Science Data </a:t>
            </a:r>
            <a:r>
              <a:rPr lang="en-US" sz="1800" dirty="0" smtClean="0">
                <a:solidFill>
                  <a:srgbClr val="000000"/>
                </a:solidFill>
                <a:latin typeface="Arial"/>
                <a:ea typeface="Arial"/>
                <a:cs typeface="Arial"/>
              </a:rPr>
              <a:t>Management - </a:t>
            </a:r>
            <a:r>
              <a:rPr lang="en-US" sz="1800" dirty="0" smtClean="0">
                <a:solidFill>
                  <a:srgbClr val="2D789F"/>
                </a:solidFill>
                <a:latin typeface="Arial"/>
                <a:ea typeface="Arial"/>
                <a:cs typeface="Arial"/>
              </a:rPr>
              <a:t>Session </a:t>
            </a:r>
            <a:r>
              <a:rPr lang="en-US" sz="1800" dirty="0">
                <a:solidFill>
                  <a:srgbClr val="2D789F"/>
                </a:solidFill>
                <a:latin typeface="Arial"/>
                <a:ea typeface="Arial"/>
                <a:cs typeface="Arial"/>
              </a:rPr>
              <a:t>ID#: </a:t>
            </a:r>
            <a:r>
              <a:rPr lang="en-US" sz="1800" dirty="0" smtClean="0">
                <a:solidFill>
                  <a:srgbClr val="2D789F"/>
                </a:solidFill>
                <a:latin typeface="Arial"/>
                <a:ea typeface="Arial"/>
                <a:cs typeface="Arial"/>
              </a:rPr>
              <a:t>2525</a:t>
            </a:r>
            <a:endParaRPr lang="en-US" sz="1800" dirty="0">
              <a:solidFill>
                <a:srgbClr val="2D789F"/>
              </a:solidFill>
              <a:latin typeface="Arial"/>
              <a:ea typeface="Arial"/>
              <a:cs typeface="Arial"/>
            </a:endParaRPr>
          </a:p>
        </p:txBody>
      </p:sp>
    </p:spTree>
    <p:extLst>
      <p:ext uri="{BB962C8B-B14F-4D97-AF65-F5344CB8AC3E}">
        <p14:creationId xmlns:p14="http://schemas.microsoft.com/office/powerpoint/2010/main" val="1033403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595809"/>
          </a:xfrm>
        </p:spPr>
        <p:txBody>
          <a:bodyPr/>
          <a:lstStyle/>
          <a:p>
            <a:r>
              <a:rPr lang="en-US" sz="3600" dirty="0" smtClean="0"/>
              <a:t>Today’s Roadmap (1)</a:t>
            </a:r>
            <a:endParaRPr lang="en-US" sz="3600" dirty="0"/>
          </a:p>
        </p:txBody>
      </p:sp>
      <p:sp>
        <p:nvSpPr>
          <p:cNvPr id="3" name="Content Placeholder 2"/>
          <p:cNvSpPr>
            <a:spLocks noGrp="1"/>
          </p:cNvSpPr>
          <p:nvPr>
            <p:ph idx="1"/>
          </p:nvPr>
        </p:nvSpPr>
        <p:spPr>
          <a:xfrm>
            <a:off x="549275" y="838201"/>
            <a:ext cx="8042276" cy="4343400"/>
          </a:xfrm>
        </p:spPr>
        <p:txBody>
          <a:bodyPr>
            <a:noAutofit/>
          </a:bodyPr>
          <a:lstStyle/>
          <a:p>
            <a:r>
              <a:rPr lang="en-US" sz="2000" b="1" dirty="0" smtClean="0">
                <a:solidFill>
                  <a:srgbClr val="000000"/>
                </a:solidFill>
              </a:rPr>
              <a:t>Review:</a:t>
            </a:r>
            <a:r>
              <a:rPr lang="en-US" sz="2000" dirty="0" smtClean="0">
                <a:solidFill>
                  <a:srgbClr val="000000"/>
                </a:solidFill>
              </a:rPr>
              <a:t> What we have accomplished</a:t>
            </a:r>
          </a:p>
          <a:p>
            <a:r>
              <a:rPr lang="en-US" sz="2000" b="1" dirty="0" smtClean="0">
                <a:solidFill>
                  <a:srgbClr val="000000"/>
                </a:solidFill>
              </a:rPr>
              <a:t>Guest </a:t>
            </a:r>
            <a:r>
              <a:rPr lang="en-US" sz="2000" b="1" dirty="0">
                <a:solidFill>
                  <a:srgbClr val="000000"/>
                </a:solidFill>
              </a:rPr>
              <a:t>Speaker: Peter Fox </a:t>
            </a:r>
            <a:r>
              <a:rPr lang="en-US" sz="2000" dirty="0" smtClean="0">
                <a:solidFill>
                  <a:srgbClr val="000000"/>
                </a:solidFill>
              </a:rPr>
              <a:t>on the </a:t>
            </a:r>
            <a:r>
              <a:rPr lang="en-US" sz="2000" dirty="0">
                <a:solidFill>
                  <a:srgbClr val="000000"/>
                </a:solidFill>
              </a:rPr>
              <a:t>role of </a:t>
            </a:r>
            <a:r>
              <a:rPr lang="en-US" sz="2000" dirty="0" smtClean="0">
                <a:solidFill>
                  <a:srgbClr val="000000"/>
                </a:solidFill>
              </a:rPr>
              <a:t/>
            </a:r>
            <a:br>
              <a:rPr lang="en-US" sz="2000" dirty="0" smtClean="0">
                <a:solidFill>
                  <a:srgbClr val="000000"/>
                </a:solidFill>
              </a:rPr>
            </a:br>
            <a:r>
              <a:rPr lang="en-US" sz="2000" dirty="0" smtClean="0">
                <a:solidFill>
                  <a:srgbClr val="000000"/>
                </a:solidFill>
              </a:rPr>
              <a:t>Data </a:t>
            </a:r>
            <a:r>
              <a:rPr lang="en-US" sz="2000" dirty="0">
                <a:solidFill>
                  <a:srgbClr val="000000"/>
                </a:solidFill>
              </a:rPr>
              <a:t>Scientist in facilitating the definition </a:t>
            </a:r>
            <a:r>
              <a:rPr lang="en-US" sz="2000" dirty="0" smtClean="0">
                <a:solidFill>
                  <a:srgbClr val="000000"/>
                </a:solidFill>
              </a:rPr>
              <a:t/>
            </a:r>
            <a:br>
              <a:rPr lang="en-US" sz="2000" dirty="0" smtClean="0">
                <a:solidFill>
                  <a:srgbClr val="000000"/>
                </a:solidFill>
              </a:rPr>
            </a:br>
            <a:r>
              <a:rPr lang="en-US" sz="2000" dirty="0" smtClean="0">
                <a:solidFill>
                  <a:srgbClr val="000000"/>
                </a:solidFill>
              </a:rPr>
              <a:t>and </a:t>
            </a:r>
            <a:r>
              <a:rPr lang="en-US" sz="2000" dirty="0">
                <a:solidFill>
                  <a:srgbClr val="000000"/>
                </a:solidFill>
              </a:rPr>
              <a:t>subsequent usability of Data Analytics </a:t>
            </a:r>
            <a:r>
              <a:rPr lang="en-US" sz="2000" dirty="0" smtClean="0">
                <a:solidFill>
                  <a:srgbClr val="000000"/>
                </a:solidFill>
              </a:rPr>
              <a:t/>
            </a:r>
            <a:br>
              <a:rPr lang="en-US" sz="2000" dirty="0" smtClean="0">
                <a:solidFill>
                  <a:srgbClr val="000000"/>
                </a:solidFill>
              </a:rPr>
            </a:br>
            <a:r>
              <a:rPr lang="en-US" sz="2000" dirty="0" smtClean="0">
                <a:solidFill>
                  <a:srgbClr val="000000"/>
                </a:solidFill>
              </a:rPr>
              <a:t>to enhance </a:t>
            </a:r>
            <a:r>
              <a:rPr lang="en-US" sz="2000" dirty="0">
                <a:solidFill>
                  <a:srgbClr val="000000"/>
                </a:solidFill>
              </a:rPr>
              <a:t>Earth science research</a:t>
            </a:r>
          </a:p>
          <a:p>
            <a:r>
              <a:rPr lang="en-US" sz="2000" b="1" dirty="0">
                <a:solidFill>
                  <a:srgbClr val="000000"/>
                </a:solidFill>
              </a:rPr>
              <a:t>Summary of past speakers </a:t>
            </a:r>
            <a:r>
              <a:rPr lang="en-US" sz="2000" dirty="0">
                <a:solidFill>
                  <a:srgbClr val="000000"/>
                </a:solidFill>
              </a:rPr>
              <a:t>– </a:t>
            </a:r>
            <a:endParaRPr lang="en-US" sz="2000" dirty="0" smtClean="0">
              <a:solidFill>
                <a:srgbClr val="000000"/>
              </a:solidFill>
            </a:endParaRPr>
          </a:p>
          <a:p>
            <a:pPr lvl="1"/>
            <a:r>
              <a:rPr lang="en-US" sz="1800" dirty="0" smtClean="0">
                <a:solidFill>
                  <a:srgbClr val="000000"/>
                </a:solidFill>
              </a:rPr>
              <a:t>Data </a:t>
            </a:r>
            <a:r>
              <a:rPr lang="en-US" sz="1800" dirty="0">
                <a:solidFill>
                  <a:srgbClr val="000000"/>
                </a:solidFill>
              </a:rPr>
              <a:t>Analytics needs and/or tools and their </a:t>
            </a:r>
            <a:r>
              <a:rPr lang="en-US" sz="1800" dirty="0" smtClean="0">
                <a:solidFill>
                  <a:srgbClr val="000000"/>
                </a:solidFill>
              </a:rPr>
              <a:t>targets</a:t>
            </a:r>
          </a:p>
          <a:p>
            <a:pPr lvl="1"/>
            <a:r>
              <a:rPr lang="en-US" sz="1800" dirty="0" smtClean="0">
                <a:solidFill>
                  <a:srgbClr val="000000"/>
                </a:solidFill>
              </a:rPr>
              <a:t>Defining types of data analytics users </a:t>
            </a:r>
            <a:r>
              <a:rPr lang="en-US" sz="1800" dirty="0" smtClean="0">
                <a:solidFill>
                  <a:srgbClr val="000000"/>
                </a:solidFill>
                <a:hlinkClick r:id="rId2"/>
              </a:rPr>
              <a:t>http</a:t>
            </a:r>
            <a:r>
              <a:rPr lang="en-US" sz="1800" dirty="0">
                <a:solidFill>
                  <a:srgbClr val="000000"/>
                </a:solidFill>
                <a:hlinkClick r:id="rId2"/>
              </a:rPr>
              <a:t>://wiki.esipfed.org/index.php/Earth_Science_Data_Analytics/</a:t>
            </a:r>
            <a:r>
              <a:rPr lang="en-US" sz="1800" dirty="0" smtClean="0">
                <a:solidFill>
                  <a:srgbClr val="000000"/>
                </a:solidFill>
                <a:hlinkClick r:id="rId2"/>
              </a:rPr>
              <a:t>Telecom_Presentations </a:t>
            </a:r>
            <a:endParaRPr lang="en-US" sz="1800" dirty="0">
              <a:solidFill>
                <a:srgbClr val="000000"/>
              </a:solidFill>
              <a:hlinkClick r:id="rId2"/>
            </a:endParaRPr>
          </a:p>
          <a:p>
            <a:r>
              <a:rPr lang="en-US" sz="2000" b="1" dirty="0" smtClean="0">
                <a:solidFill>
                  <a:srgbClr val="000000"/>
                </a:solidFill>
              </a:rPr>
              <a:t>Use </a:t>
            </a:r>
            <a:r>
              <a:rPr lang="en-US" sz="2000" b="1" dirty="0">
                <a:solidFill>
                  <a:srgbClr val="000000"/>
                </a:solidFill>
              </a:rPr>
              <a:t>Case Matrix Analysis</a:t>
            </a:r>
            <a:r>
              <a:rPr lang="en-US" sz="2000" dirty="0">
                <a:solidFill>
                  <a:srgbClr val="000000"/>
                </a:solidFill>
              </a:rPr>
              <a:t> – Gleaning out Data Analytics </a:t>
            </a:r>
            <a:r>
              <a:rPr lang="en-US" sz="2000" dirty="0" smtClean="0">
                <a:solidFill>
                  <a:srgbClr val="000000"/>
                </a:solidFill>
              </a:rPr>
              <a:t>needs </a:t>
            </a:r>
            <a:r>
              <a:rPr lang="en-US" sz="2000" dirty="0" smtClean="0">
                <a:solidFill>
                  <a:srgbClr val="000000"/>
                </a:solidFill>
                <a:hlinkClick r:id="rId3"/>
              </a:rPr>
              <a:t>http</a:t>
            </a:r>
            <a:r>
              <a:rPr lang="en-US" sz="2000" dirty="0">
                <a:solidFill>
                  <a:srgbClr val="000000"/>
                </a:solidFill>
                <a:hlinkClick r:id="rId3"/>
              </a:rPr>
              <a:t>://wiki.esipfed.org/index.php/</a:t>
            </a:r>
            <a:r>
              <a:rPr lang="en-US" sz="2000" dirty="0" smtClean="0">
                <a:solidFill>
                  <a:srgbClr val="000000"/>
                </a:solidFill>
                <a:hlinkClick r:id="rId3"/>
              </a:rPr>
              <a:t>Use_Case_Collection</a:t>
            </a:r>
            <a:endParaRPr lang="en-US" sz="2000" dirty="0">
              <a:solidFill>
                <a:srgbClr val="000000"/>
              </a:solidFill>
              <a:hlinkClick r:id="rId3"/>
            </a:endParaRPr>
          </a:p>
          <a:p>
            <a:r>
              <a:rPr lang="en-US" sz="2000" b="1" dirty="0">
                <a:solidFill>
                  <a:srgbClr val="000000"/>
                </a:solidFill>
              </a:rPr>
              <a:t>Data Analytics Tools Matrix </a:t>
            </a:r>
            <a:r>
              <a:rPr lang="en-US" sz="2000" dirty="0">
                <a:solidFill>
                  <a:srgbClr val="000000"/>
                </a:solidFill>
              </a:rPr>
              <a:t>– </a:t>
            </a:r>
            <a:r>
              <a:rPr lang="en-US" sz="2000" dirty="0" smtClean="0">
                <a:solidFill>
                  <a:srgbClr val="000000"/>
                </a:solidFill>
              </a:rPr>
              <a:t>What </a:t>
            </a:r>
            <a:r>
              <a:rPr lang="en-US" sz="2000" dirty="0">
                <a:solidFill>
                  <a:srgbClr val="000000"/>
                </a:solidFill>
              </a:rPr>
              <a:t>tools can </a:t>
            </a:r>
            <a:r>
              <a:rPr lang="en-US" sz="2000" dirty="0" smtClean="0">
                <a:solidFill>
                  <a:srgbClr val="000000"/>
                </a:solidFill>
              </a:rPr>
              <a:t>provide appropriate analytics </a:t>
            </a:r>
            <a:r>
              <a:rPr lang="en-US" sz="2000" dirty="0" err="1" smtClean="0">
                <a:solidFill>
                  <a:srgbClr val="000000"/>
                </a:solidFill>
              </a:rPr>
              <a:t>capabilities</a:t>
            </a:r>
            <a:r>
              <a:rPr lang="en-US" sz="2000" dirty="0" err="1" smtClean="0">
                <a:solidFill>
                  <a:srgbClr val="000000"/>
                </a:solidFill>
                <a:hlinkClick r:id="rId4"/>
              </a:rPr>
              <a:t>http</a:t>
            </a:r>
            <a:r>
              <a:rPr lang="en-US" sz="2000" dirty="0">
                <a:solidFill>
                  <a:srgbClr val="000000"/>
                </a:solidFill>
                <a:hlinkClick r:id="rId4"/>
              </a:rPr>
              <a:t>://wiki.esipfed.org/index.php/</a:t>
            </a:r>
            <a:r>
              <a:rPr lang="en-US" sz="2000" dirty="0" smtClean="0">
                <a:solidFill>
                  <a:srgbClr val="000000"/>
                </a:solidFill>
                <a:hlinkClick r:id="rId4"/>
              </a:rPr>
              <a:t>Analytics_Tools </a:t>
            </a:r>
            <a:endParaRPr lang="en-US" sz="2000" dirty="0">
              <a:solidFill>
                <a:srgbClr val="000000"/>
              </a:solidFill>
              <a:hlinkClick r:id="rId4"/>
            </a:endParaRPr>
          </a:p>
        </p:txBody>
      </p:sp>
      <p:pic>
        <p:nvPicPr>
          <p:cNvPr id="4" name="Picture 3"/>
          <p:cNvPicPr>
            <a:picLocks noChangeAspect="1"/>
          </p:cNvPicPr>
          <p:nvPr/>
        </p:nvPicPr>
        <p:blipFill>
          <a:blip r:embed="rId5"/>
          <a:stretch>
            <a:fillRect/>
          </a:stretch>
        </p:blipFill>
        <p:spPr>
          <a:xfrm>
            <a:off x="6447515" y="838201"/>
            <a:ext cx="2374900" cy="2197100"/>
          </a:xfrm>
          <a:prstGeom prst="rect">
            <a:avLst/>
          </a:prstGeom>
        </p:spPr>
      </p:pic>
    </p:spTree>
    <p:extLst>
      <p:ext uri="{BB962C8B-B14F-4D97-AF65-F5344CB8AC3E}">
        <p14:creationId xmlns:p14="http://schemas.microsoft.com/office/powerpoint/2010/main" val="186029093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635329"/>
            <a:ext cx="8042276" cy="595809"/>
          </a:xfrm>
        </p:spPr>
        <p:txBody>
          <a:bodyPr/>
          <a:lstStyle/>
          <a:p>
            <a:r>
              <a:rPr lang="en-US" sz="3600" dirty="0"/>
              <a:t>Use Case Matrix Analysis – Gleaning Out Data Analytics Needs </a:t>
            </a:r>
          </a:p>
        </p:txBody>
      </p:sp>
      <p:sp>
        <p:nvSpPr>
          <p:cNvPr id="7" name="TextBox 6"/>
          <p:cNvSpPr txBox="1"/>
          <p:nvPr/>
        </p:nvSpPr>
        <p:spPr>
          <a:xfrm>
            <a:off x="549275" y="1364614"/>
            <a:ext cx="6930269" cy="4832093"/>
          </a:xfrm>
          <a:prstGeom prst="rect">
            <a:avLst/>
          </a:prstGeom>
          <a:noFill/>
        </p:spPr>
        <p:txBody>
          <a:bodyPr wrap="square" rtlCol="0">
            <a:spAutoFit/>
          </a:bodyPr>
          <a:lstStyle/>
          <a:p>
            <a:r>
              <a:rPr lang="en-US" sz="2800" b="1" dirty="0" smtClean="0"/>
              <a:t>For each use case:</a:t>
            </a:r>
          </a:p>
          <a:p>
            <a:endParaRPr lang="en-US" sz="2800" dirty="0" smtClean="0"/>
          </a:p>
          <a:p>
            <a:pPr marL="342900" indent="-342900">
              <a:buAutoNum type="arabicPeriod"/>
            </a:pPr>
            <a:r>
              <a:rPr lang="en-US" sz="2800" dirty="0" smtClean="0"/>
              <a:t> What specifically </a:t>
            </a:r>
            <a:br>
              <a:rPr lang="en-US" sz="2800" dirty="0" smtClean="0"/>
            </a:br>
            <a:r>
              <a:rPr lang="en-US" sz="2800" dirty="0" smtClean="0"/>
              <a:t>is to be done? </a:t>
            </a:r>
          </a:p>
          <a:p>
            <a:pPr marL="342900" indent="-342900">
              <a:buAutoNum type="arabicPeriod"/>
            </a:pPr>
            <a:endParaRPr lang="en-US" sz="2800" dirty="0"/>
          </a:p>
          <a:p>
            <a:pPr marL="342900" indent="-342900">
              <a:buAutoNum type="arabicPeriod"/>
            </a:pPr>
            <a:r>
              <a:rPr lang="en-US" sz="2800" dirty="0" smtClean="0"/>
              <a:t> Which analytics </a:t>
            </a:r>
            <a:br>
              <a:rPr lang="en-US" sz="2800" dirty="0" smtClean="0"/>
            </a:br>
            <a:r>
              <a:rPr lang="en-US" sz="2800" dirty="0" smtClean="0"/>
              <a:t>types is the use case </a:t>
            </a:r>
            <a:br>
              <a:rPr lang="en-US" sz="2800" dirty="0" smtClean="0"/>
            </a:br>
            <a:r>
              <a:rPr lang="en-US" sz="2800" dirty="0" smtClean="0"/>
              <a:t>attempting?</a:t>
            </a:r>
          </a:p>
          <a:p>
            <a:pPr marL="342900" indent="-342900">
              <a:buAutoNum type="arabicPeriod"/>
            </a:pPr>
            <a:endParaRPr lang="en-US" sz="2800" dirty="0"/>
          </a:p>
          <a:p>
            <a:pPr marL="342900" indent="-342900">
              <a:buAutoNum type="arabicPeriod"/>
            </a:pPr>
            <a:r>
              <a:rPr lang="en-US" sz="2800" dirty="0" smtClean="0"/>
              <a:t> What classes of users is represented by this use case?</a:t>
            </a:r>
          </a:p>
        </p:txBody>
      </p:sp>
      <p:pic>
        <p:nvPicPr>
          <p:cNvPr id="4" name="Picture 3"/>
          <p:cNvPicPr>
            <a:picLocks noChangeAspect="1"/>
          </p:cNvPicPr>
          <p:nvPr/>
        </p:nvPicPr>
        <p:blipFill>
          <a:blip r:embed="rId2"/>
          <a:stretch>
            <a:fillRect/>
          </a:stretch>
        </p:blipFill>
        <p:spPr>
          <a:xfrm>
            <a:off x="4723631" y="1531038"/>
            <a:ext cx="4287088" cy="3219838"/>
          </a:xfrm>
          <a:prstGeom prst="rect">
            <a:avLst/>
          </a:prstGeom>
        </p:spPr>
      </p:pic>
    </p:spTree>
    <p:extLst>
      <p:ext uri="{BB962C8B-B14F-4D97-AF65-F5344CB8AC3E}">
        <p14:creationId xmlns:p14="http://schemas.microsoft.com/office/powerpoint/2010/main" val="370844801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613671"/>
            <a:ext cx="8042276" cy="595809"/>
          </a:xfrm>
        </p:spPr>
        <p:txBody>
          <a:bodyPr/>
          <a:lstStyle/>
          <a:p>
            <a:r>
              <a:rPr lang="en-US" sz="3600" dirty="0"/>
              <a:t>Data Analytics Tools Matrix – Gleaning out what tools can provide</a:t>
            </a:r>
          </a:p>
        </p:txBody>
      </p:sp>
      <p:sp>
        <p:nvSpPr>
          <p:cNvPr id="7" name="TextBox 6"/>
          <p:cNvSpPr txBox="1"/>
          <p:nvPr/>
        </p:nvSpPr>
        <p:spPr>
          <a:xfrm>
            <a:off x="549275" y="1558666"/>
            <a:ext cx="6930269" cy="4401205"/>
          </a:xfrm>
          <a:prstGeom prst="rect">
            <a:avLst/>
          </a:prstGeom>
          <a:noFill/>
        </p:spPr>
        <p:txBody>
          <a:bodyPr wrap="square" rtlCol="0">
            <a:spAutoFit/>
          </a:bodyPr>
          <a:lstStyle/>
          <a:p>
            <a:r>
              <a:rPr lang="en-US" sz="2800" b="1" dirty="0" smtClean="0"/>
              <a:t>For each tool:</a:t>
            </a:r>
          </a:p>
          <a:p>
            <a:endParaRPr lang="en-US" sz="2800" b="1" dirty="0" smtClean="0"/>
          </a:p>
          <a:p>
            <a:pPr marL="342900" indent="-342900">
              <a:buAutoNum type="arabicPeriod"/>
            </a:pPr>
            <a:r>
              <a:rPr lang="en-US" sz="2800" dirty="0"/>
              <a:t> What specifically does the tool provide?</a:t>
            </a:r>
          </a:p>
          <a:p>
            <a:pPr marL="342900" indent="-342900">
              <a:buAutoNum type="arabicPeriod"/>
            </a:pPr>
            <a:endParaRPr lang="en-US" sz="2800" dirty="0"/>
          </a:p>
          <a:p>
            <a:pPr marL="342900" indent="-342900">
              <a:buAutoNum type="arabicPeriod"/>
            </a:pPr>
            <a:r>
              <a:rPr lang="en-US" sz="2800" dirty="0"/>
              <a:t> Which analytics types does the tool address?</a:t>
            </a:r>
          </a:p>
          <a:p>
            <a:pPr marL="342900" indent="-342900">
              <a:buAutoNum type="arabicPeriod"/>
            </a:pPr>
            <a:endParaRPr lang="en-US" sz="2800" dirty="0"/>
          </a:p>
          <a:p>
            <a:pPr marL="342900" indent="-342900">
              <a:buAutoNum type="arabicPeriod"/>
            </a:pPr>
            <a:r>
              <a:rPr lang="en-US" sz="2800" dirty="0"/>
              <a:t> What classes of users would best benefit from use of this tool?</a:t>
            </a:r>
          </a:p>
        </p:txBody>
      </p:sp>
      <p:pic>
        <p:nvPicPr>
          <p:cNvPr id="4" name="Picture 3"/>
          <p:cNvPicPr>
            <a:picLocks noChangeAspect="1"/>
          </p:cNvPicPr>
          <p:nvPr/>
        </p:nvPicPr>
        <p:blipFill>
          <a:blip r:embed="rId2"/>
          <a:stretch>
            <a:fillRect/>
          </a:stretch>
        </p:blipFill>
        <p:spPr>
          <a:xfrm>
            <a:off x="6357027" y="1558666"/>
            <a:ext cx="2607878" cy="2126168"/>
          </a:xfrm>
          <a:prstGeom prst="rect">
            <a:avLst/>
          </a:prstGeom>
        </p:spPr>
      </p:pic>
    </p:spTree>
    <p:extLst>
      <p:ext uri="{BB962C8B-B14F-4D97-AF65-F5344CB8AC3E}">
        <p14:creationId xmlns:p14="http://schemas.microsoft.com/office/powerpoint/2010/main" val="364175115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595809"/>
          </a:xfrm>
        </p:spPr>
        <p:txBody>
          <a:bodyPr/>
          <a:lstStyle/>
          <a:p>
            <a:r>
              <a:rPr lang="en-US" sz="3600" dirty="0" smtClean="0"/>
              <a:t>Today’s Roadmap (2)</a:t>
            </a:r>
            <a:endParaRPr lang="en-US" sz="3600" dirty="0"/>
          </a:p>
        </p:txBody>
      </p:sp>
      <p:sp>
        <p:nvSpPr>
          <p:cNvPr id="3" name="Content Placeholder 2"/>
          <p:cNvSpPr>
            <a:spLocks noGrp="1"/>
          </p:cNvSpPr>
          <p:nvPr>
            <p:ph idx="1"/>
          </p:nvPr>
        </p:nvSpPr>
        <p:spPr>
          <a:xfrm>
            <a:off x="549274" y="838201"/>
            <a:ext cx="8594725" cy="5284676"/>
          </a:xfrm>
        </p:spPr>
        <p:txBody>
          <a:bodyPr>
            <a:noAutofit/>
          </a:bodyPr>
          <a:lstStyle/>
          <a:p>
            <a:pPr marL="0" indent="0">
              <a:buNone/>
            </a:pPr>
            <a:r>
              <a:rPr lang="en-US" sz="2600" b="1" dirty="0" smtClean="0">
                <a:solidFill>
                  <a:srgbClr val="000000"/>
                </a:solidFill>
              </a:rPr>
              <a:t>Additional Discussion Topics</a:t>
            </a:r>
            <a:r>
              <a:rPr lang="en-US" sz="2600" b="1" dirty="0">
                <a:solidFill>
                  <a:srgbClr val="000000"/>
                </a:solidFill>
              </a:rPr>
              <a:t>:</a:t>
            </a:r>
          </a:p>
          <a:p>
            <a:r>
              <a:rPr lang="en-US" sz="2600" dirty="0" smtClean="0">
                <a:solidFill>
                  <a:srgbClr val="000000"/>
                </a:solidFill>
              </a:rPr>
              <a:t>Gap Analysis</a:t>
            </a:r>
          </a:p>
          <a:p>
            <a:pPr lvl="1"/>
            <a:r>
              <a:rPr lang="en-US" dirty="0" smtClean="0">
                <a:solidFill>
                  <a:srgbClr val="000000"/>
                </a:solidFill>
              </a:rPr>
              <a:t>Matching </a:t>
            </a:r>
            <a:r>
              <a:rPr lang="en-US" dirty="0">
                <a:solidFill>
                  <a:srgbClr val="000000"/>
                </a:solidFill>
              </a:rPr>
              <a:t>user needs with </a:t>
            </a:r>
            <a:r>
              <a:rPr lang="en-US" dirty="0" smtClean="0">
                <a:solidFill>
                  <a:srgbClr val="000000"/>
                </a:solidFill>
              </a:rPr>
              <a:t>known </a:t>
            </a:r>
            <a:br>
              <a:rPr lang="en-US" dirty="0" smtClean="0">
                <a:solidFill>
                  <a:srgbClr val="000000"/>
                </a:solidFill>
              </a:rPr>
            </a:br>
            <a:r>
              <a:rPr lang="en-US" dirty="0" smtClean="0">
                <a:solidFill>
                  <a:srgbClr val="000000"/>
                </a:solidFill>
              </a:rPr>
              <a:t>available </a:t>
            </a:r>
            <a:r>
              <a:rPr lang="en-US" dirty="0">
                <a:solidFill>
                  <a:srgbClr val="000000"/>
                </a:solidFill>
              </a:rPr>
              <a:t>tools </a:t>
            </a:r>
          </a:p>
          <a:p>
            <a:r>
              <a:rPr lang="en-US" sz="2600" dirty="0">
                <a:solidFill>
                  <a:srgbClr val="000000"/>
                </a:solidFill>
              </a:rPr>
              <a:t>Data Publications in Data Browsers for Earth System Science </a:t>
            </a:r>
          </a:p>
          <a:p>
            <a:pPr lvl="0"/>
            <a:r>
              <a:rPr lang="en-US" sz="2600" dirty="0">
                <a:solidFill>
                  <a:srgbClr val="000000"/>
                </a:solidFill>
              </a:rPr>
              <a:t>Tool Matchup update </a:t>
            </a:r>
            <a:endParaRPr lang="en-US" sz="2600" dirty="0" smtClean="0">
              <a:solidFill>
                <a:srgbClr val="000000"/>
              </a:solidFill>
            </a:endParaRPr>
          </a:p>
          <a:p>
            <a:pPr lvl="1"/>
            <a:r>
              <a:rPr lang="en-US" dirty="0">
                <a:solidFill>
                  <a:srgbClr val="000000"/>
                </a:solidFill>
              </a:rPr>
              <a:t>Matches tools with data</a:t>
            </a:r>
          </a:p>
          <a:p>
            <a:pPr lvl="1"/>
            <a:r>
              <a:rPr lang="en-US" dirty="0">
                <a:solidFill>
                  <a:srgbClr val="000000"/>
                </a:solidFill>
              </a:rPr>
              <a:t>Note: User dependent: Who are the target users? Should we suggest that they also examine Data Analytics Tools</a:t>
            </a:r>
            <a:r>
              <a:rPr lang="en-US" dirty="0" smtClean="0">
                <a:solidFill>
                  <a:srgbClr val="000000"/>
                </a:solidFill>
              </a:rPr>
              <a:t>?</a:t>
            </a:r>
          </a:p>
          <a:p>
            <a:pPr lvl="0"/>
            <a:r>
              <a:rPr lang="en-US" sz="2600" dirty="0" smtClean="0">
                <a:solidFill>
                  <a:srgbClr val="000000"/>
                </a:solidFill>
              </a:rPr>
              <a:t>Way Forward</a:t>
            </a:r>
            <a:endParaRPr lang="en-US" sz="2600" dirty="0">
              <a:solidFill>
                <a:srgbClr val="000000"/>
              </a:solidFill>
            </a:endParaRPr>
          </a:p>
        </p:txBody>
      </p:sp>
      <p:pic>
        <p:nvPicPr>
          <p:cNvPr id="4" name="Picture 3"/>
          <p:cNvPicPr>
            <a:picLocks noChangeAspect="1"/>
          </p:cNvPicPr>
          <p:nvPr/>
        </p:nvPicPr>
        <p:blipFill>
          <a:blip r:embed="rId2"/>
          <a:stretch>
            <a:fillRect/>
          </a:stretch>
        </p:blipFill>
        <p:spPr>
          <a:xfrm>
            <a:off x="6788834" y="785278"/>
            <a:ext cx="2056288" cy="2163884"/>
          </a:xfrm>
          <a:prstGeom prst="rect">
            <a:avLst/>
          </a:prstGeom>
        </p:spPr>
      </p:pic>
      <p:pic>
        <p:nvPicPr>
          <p:cNvPr id="5" name="Picture 4"/>
          <p:cNvPicPr>
            <a:picLocks noChangeAspect="1"/>
          </p:cNvPicPr>
          <p:nvPr/>
        </p:nvPicPr>
        <p:blipFill>
          <a:blip r:embed="rId3"/>
          <a:stretch>
            <a:fillRect/>
          </a:stretch>
        </p:blipFill>
        <p:spPr>
          <a:xfrm>
            <a:off x="5690348" y="3422384"/>
            <a:ext cx="2748809" cy="1355577"/>
          </a:xfrm>
          <a:prstGeom prst="rect">
            <a:avLst/>
          </a:prstGeom>
        </p:spPr>
      </p:pic>
      <p:pic>
        <p:nvPicPr>
          <p:cNvPr id="6" name="Picture 5"/>
          <p:cNvPicPr>
            <a:picLocks noChangeAspect="1"/>
          </p:cNvPicPr>
          <p:nvPr/>
        </p:nvPicPr>
        <p:blipFill>
          <a:blip r:embed="rId4"/>
          <a:stretch>
            <a:fillRect/>
          </a:stretch>
        </p:blipFill>
        <p:spPr>
          <a:xfrm>
            <a:off x="5436777" y="5664942"/>
            <a:ext cx="3154774" cy="1141530"/>
          </a:xfrm>
          <a:prstGeom prst="rect">
            <a:avLst/>
          </a:prstGeom>
        </p:spPr>
      </p:pic>
    </p:spTree>
    <p:extLst>
      <p:ext uri="{BB962C8B-B14F-4D97-AF65-F5344CB8AC3E}">
        <p14:creationId xmlns:p14="http://schemas.microsoft.com/office/powerpoint/2010/main" val="576968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595809"/>
          </a:xfrm>
        </p:spPr>
        <p:txBody>
          <a:bodyPr/>
          <a:lstStyle/>
          <a:p>
            <a:r>
              <a:rPr lang="en-US" sz="3600" dirty="0"/>
              <a:t>Review: What we have </a:t>
            </a:r>
            <a:r>
              <a:rPr lang="en-US" sz="3600" dirty="0" smtClean="0"/>
              <a:t>accomplished</a:t>
            </a:r>
            <a:endParaRPr lang="en-US" sz="3600" dirty="0"/>
          </a:p>
        </p:txBody>
      </p:sp>
      <p:sp>
        <p:nvSpPr>
          <p:cNvPr id="3" name="Content Placeholder 2"/>
          <p:cNvSpPr>
            <a:spLocks noGrp="1"/>
          </p:cNvSpPr>
          <p:nvPr>
            <p:ph idx="1"/>
          </p:nvPr>
        </p:nvSpPr>
        <p:spPr>
          <a:xfrm>
            <a:off x="263908" y="755726"/>
            <a:ext cx="8560515" cy="4343400"/>
          </a:xfrm>
        </p:spPr>
        <p:txBody>
          <a:bodyPr>
            <a:noAutofit/>
          </a:bodyPr>
          <a:lstStyle/>
          <a:p>
            <a:endParaRPr lang="en-US" sz="2000" b="1" dirty="0" smtClean="0">
              <a:solidFill>
                <a:srgbClr val="000000"/>
              </a:solidFill>
            </a:endParaRPr>
          </a:p>
          <a:p>
            <a:endParaRPr lang="en-US" sz="2000" b="1" dirty="0">
              <a:solidFill>
                <a:srgbClr val="000000"/>
              </a:solidFill>
            </a:endParaRPr>
          </a:p>
          <a:p>
            <a:endParaRPr lang="en-US" sz="2000" b="1" dirty="0" smtClean="0">
              <a:solidFill>
                <a:srgbClr val="000000"/>
              </a:solidFill>
            </a:endParaRPr>
          </a:p>
          <a:p>
            <a:pPr>
              <a:buFont typeface="Wingdings 2" charset="2"/>
              <a:buChar char=""/>
            </a:pPr>
            <a:r>
              <a:rPr lang="en-US" sz="2000" b="1" dirty="0" smtClean="0">
                <a:solidFill>
                  <a:srgbClr val="000000"/>
                </a:solidFill>
              </a:rPr>
              <a:t>Use </a:t>
            </a:r>
            <a:r>
              <a:rPr lang="en-US" sz="2000" b="1" dirty="0">
                <a:solidFill>
                  <a:srgbClr val="000000"/>
                </a:solidFill>
              </a:rPr>
              <a:t>Case Collection webpage </a:t>
            </a:r>
            <a:endParaRPr lang="en-US" sz="2000" b="1" dirty="0" smtClean="0">
              <a:solidFill>
                <a:srgbClr val="000000"/>
              </a:solidFill>
            </a:endParaRPr>
          </a:p>
          <a:p>
            <a:pPr lvl="1"/>
            <a:r>
              <a:rPr lang="en-US" sz="1800" dirty="0" smtClean="0">
                <a:solidFill>
                  <a:srgbClr val="000000"/>
                </a:solidFill>
              </a:rPr>
              <a:t>Currently has 10 use cases </a:t>
            </a:r>
            <a:r>
              <a:rPr lang="en-US" sz="1800" dirty="0" smtClean="0">
                <a:solidFill>
                  <a:srgbClr val="000000"/>
                </a:solidFill>
                <a:hlinkClick r:id="rId3"/>
              </a:rPr>
              <a:t>http</a:t>
            </a:r>
            <a:r>
              <a:rPr lang="en-US" sz="1800" dirty="0">
                <a:solidFill>
                  <a:srgbClr val="000000"/>
                </a:solidFill>
                <a:hlinkClick r:id="rId3"/>
              </a:rPr>
              <a:t>://wiki.esipfed.org/index.php/Use_Case_Collection</a:t>
            </a:r>
          </a:p>
          <a:p>
            <a:r>
              <a:rPr lang="en-US" sz="2000" b="1" dirty="0">
                <a:solidFill>
                  <a:srgbClr val="000000"/>
                </a:solidFill>
              </a:rPr>
              <a:t>Data Analytics Tools/Techniques Collection webpage </a:t>
            </a:r>
            <a:endParaRPr lang="en-US" sz="2000" dirty="0" smtClean="0">
              <a:solidFill>
                <a:srgbClr val="000000"/>
              </a:solidFill>
            </a:endParaRPr>
          </a:p>
          <a:p>
            <a:pPr lvl="1"/>
            <a:r>
              <a:rPr lang="en-US" sz="1800" dirty="0" smtClean="0">
                <a:solidFill>
                  <a:srgbClr val="000000"/>
                </a:solidFill>
              </a:rPr>
              <a:t>Currently has 11 tools/</a:t>
            </a:r>
            <a:r>
              <a:rPr lang="en-US" sz="1800" dirty="0" err="1" smtClean="0">
                <a:solidFill>
                  <a:srgbClr val="000000"/>
                </a:solidFill>
              </a:rPr>
              <a:t>techniques</a:t>
            </a:r>
            <a:r>
              <a:rPr lang="en-US" sz="1800" dirty="0" err="1" smtClean="0">
                <a:solidFill>
                  <a:srgbClr val="000000"/>
                </a:solidFill>
                <a:hlinkClick r:id="rId4"/>
              </a:rPr>
              <a:t>http</a:t>
            </a:r>
            <a:r>
              <a:rPr lang="en-US" sz="1800" dirty="0">
                <a:solidFill>
                  <a:srgbClr val="000000"/>
                </a:solidFill>
                <a:hlinkClick r:id="rId4"/>
              </a:rPr>
              <a:t>://wiki.esipfed.org/index.php/</a:t>
            </a:r>
            <a:r>
              <a:rPr lang="en-US" sz="1800" dirty="0" smtClean="0">
                <a:solidFill>
                  <a:srgbClr val="000000"/>
                </a:solidFill>
                <a:hlinkClick r:id="rId4"/>
              </a:rPr>
              <a:t>Analytics_Tools</a:t>
            </a:r>
            <a:endParaRPr lang="en-US" sz="1800" dirty="0" smtClean="0">
              <a:solidFill>
                <a:srgbClr val="000000"/>
              </a:solidFill>
            </a:endParaRPr>
          </a:p>
          <a:p>
            <a:r>
              <a:rPr lang="en-US" sz="2000" b="1" dirty="0" smtClean="0">
                <a:solidFill>
                  <a:srgbClr val="000000"/>
                </a:solidFill>
              </a:rPr>
              <a:t>Initiated </a:t>
            </a:r>
            <a:r>
              <a:rPr lang="en-US" sz="2000" b="1" dirty="0">
                <a:solidFill>
                  <a:srgbClr val="000000"/>
                </a:solidFill>
              </a:rPr>
              <a:t>formulation of </a:t>
            </a:r>
            <a:r>
              <a:rPr lang="en-US" sz="2000" b="1" dirty="0" smtClean="0">
                <a:solidFill>
                  <a:srgbClr val="000000"/>
                </a:solidFill>
              </a:rPr>
              <a:t>different data analytics types as well as types </a:t>
            </a:r>
            <a:r>
              <a:rPr lang="en-US" sz="2000" b="1" dirty="0">
                <a:solidFill>
                  <a:srgbClr val="000000"/>
                </a:solidFill>
              </a:rPr>
              <a:t>of data analytics users </a:t>
            </a:r>
            <a:endParaRPr lang="en-US" sz="2000" b="1" dirty="0" smtClean="0">
              <a:solidFill>
                <a:srgbClr val="000000"/>
              </a:solidFill>
            </a:endParaRPr>
          </a:p>
          <a:p>
            <a:r>
              <a:rPr lang="en-US" sz="2000" b="1" dirty="0" smtClean="0">
                <a:solidFill>
                  <a:srgbClr val="000000"/>
                </a:solidFill>
              </a:rPr>
              <a:t>Created the Earth Science Data Analytics Discussion Forum</a:t>
            </a:r>
            <a:r>
              <a:rPr lang="en-US" sz="2000" dirty="0" smtClean="0">
                <a:solidFill>
                  <a:srgbClr val="000000"/>
                </a:solidFill>
              </a:rPr>
              <a:t> </a:t>
            </a:r>
            <a:r>
              <a:rPr lang="en-US" sz="2000" dirty="0">
                <a:solidFill>
                  <a:srgbClr val="000000"/>
                </a:solidFill>
              </a:rPr>
              <a:t>- </a:t>
            </a:r>
            <a:r>
              <a:rPr lang="en-US" sz="2000" dirty="0">
                <a:solidFill>
                  <a:srgbClr val="000000"/>
                </a:solidFill>
                <a:hlinkClick r:id="rId5"/>
              </a:rPr>
              <a:t>http://wiki.esipfed.org/index.php/Earth_Science_Data_Analytics/</a:t>
            </a:r>
            <a:r>
              <a:rPr lang="en-US" sz="2000" dirty="0" smtClean="0">
                <a:solidFill>
                  <a:srgbClr val="000000"/>
                </a:solidFill>
                <a:hlinkClick r:id="rId5"/>
              </a:rPr>
              <a:t>Discussion_Forum</a:t>
            </a:r>
          </a:p>
        </p:txBody>
      </p:sp>
      <p:pic>
        <p:nvPicPr>
          <p:cNvPr id="4" name="Picture 3"/>
          <p:cNvPicPr>
            <a:picLocks noChangeAspect="1"/>
          </p:cNvPicPr>
          <p:nvPr/>
        </p:nvPicPr>
        <p:blipFill>
          <a:blip r:embed="rId6"/>
          <a:stretch>
            <a:fillRect/>
          </a:stretch>
        </p:blipFill>
        <p:spPr>
          <a:xfrm>
            <a:off x="5611323" y="755726"/>
            <a:ext cx="3213100" cy="2286000"/>
          </a:xfrm>
          <a:prstGeom prst="rect">
            <a:avLst/>
          </a:prstGeom>
        </p:spPr>
      </p:pic>
      <p:sp>
        <p:nvSpPr>
          <p:cNvPr id="5" name="TextBox 4"/>
          <p:cNvSpPr txBox="1"/>
          <p:nvPr/>
        </p:nvSpPr>
        <p:spPr>
          <a:xfrm>
            <a:off x="263908" y="755726"/>
            <a:ext cx="5151492" cy="1862048"/>
          </a:xfrm>
          <a:prstGeom prst="rect">
            <a:avLst/>
          </a:prstGeom>
          <a:noFill/>
          <a:ln>
            <a:noFill/>
          </a:ln>
        </p:spPr>
        <p:txBody>
          <a:bodyPr wrap="square" rtlCol="0">
            <a:spAutoFit/>
          </a:bodyPr>
          <a:lstStyle/>
          <a:p>
            <a:pPr marL="349250" indent="-349250">
              <a:spcBef>
                <a:spcPts val="2000"/>
              </a:spcBef>
              <a:buClr>
                <a:schemeClr val="accent1">
                  <a:lumMod val="60000"/>
                  <a:lumOff val="40000"/>
                </a:schemeClr>
              </a:buClr>
              <a:buSzPct val="110000"/>
              <a:buFont typeface="Wingdings 2" charset="2"/>
              <a:buChar char=""/>
            </a:pPr>
            <a:r>
              <a:rPr lang="en-US" sz="2000" b="1" dirty="0">
                <a:solidFill>
                  <a:srgbClr val="000000"/>
                </a:solidFill>
              </a:rPr>
              <a:t>Guest Speakers </a:t>
            </a:r>
            <a:endParaRPr lang="en-US" sz="2000" b="1" dirty="0" smtClean="0">
              <a:solidFill>
                <a:srgbClr val="000000"/>
              </a:solidFill>
            </a:endParaRPr>
          </a:p>
          <a:p>
            <a:pPr marL="685800" lvl="1" indent="-336550">
              <a:spcBef>
                <a:spcPts val="600"/>
              </a:spcBef>
              <a:buClr>
                <a:schemeClr val="accent1">
                  <a:lumMod val="75000"/>
                </a:schemeClr>
              </a:buClr>
              <a:buSzPct val="110000"/>
              <a:buFont typeface="Wingdings 2" pitchFamily="18" charset="2"/>
              <a:buChar char=""/>
            </a:pPr>
            <a:r>
              <a:rPr lang="en-US" dirty="0">
                <a:solidFill>
                  <a:srgbClr val="000000"/>
                </a:solidFill>
              </a:rPr>
              <a:t>Hosted 8 speakers </a:t>
            </a:r>
            <a:r>
              <a:rPr lang="en-US" dirty="0">
                <a:solidFill>
                  <a:srgbClr val="000000"/>
                </a:solidFill>
                <a:hlinkClick r:id="rId7"/>
              </a:rPr>
              <a:t>http://wiki.esipfed.org/index.php/Earth_Science_Data_Analytics/Telecom_Presentations</a:t>
            </a:r>
            <a:endParaRPr lang="en-US" dirty="0">
              <a:solidFill>
                <a:srgbClr val="000000"/>
              </a:solidFill>
            </a:endParaRPr>
          </a:p>
          <a:p>
            <a:endParaRPr lang="en-US" dirty="0"/>
          </a:p>
        </p:txBody>
      </p:sp>
    </p:spTree>
    <p:extLst>
      <p:ext uri="{BB962C8B-B14F-4D97-AF65-F5344CB8AC3E}">
        <p14:creationId xmlns:p14="http://schemas.microsoft.com/office/powerpoint/2010/main" val="32953636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themeOverride>
</file>

<file path=docProps/app.xml><?xml version="1.0" encoding="utf-8"?>
<Properties xmlns="http://schemas.openxmlformats.org/officeDocument/2006/extended-properties" xmlns:vt="http://schemas.openxmlformats.org/officeDocument/2006/docPropsVTypes">
  <Template/>
  <TotalTime>6251</TotalTime>
  <Words>1226</Words>
  <Application>Microsoft Macintosh PowerPoint</Application>
  <PresentationFormat>On-screen Show (4:3)</PresentationFormat>
  <Paragraphs>146</Paragraphs>
  <Slides>17</Slides>
  <Notes>3</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Breeze</vt:lpstr>
      <vt:lpstr>ESIP Earth Science Data Analytics (ESDA) Cluster Breakout  July 10, 2014  Lead by Steve Kempler, Tiffany Mathews   Please sign attendance sheet</vt:lpstr>
      <vt:lpstr>ESDA Cluster Mission (reminder)</vt:lpstr>
      <vt:lpstr>ESDA Cluster Objectives (reminder)</vt:lpstr>
      <vt:lpstr>Relevant AGU Sessions</vt:lpstr>
      <vt:lpstr>Today’s Roadmap (1)</vt:lpstr>
      <vt:lpstr>Use Case Matrix Analysis – Gleaning Out Data Analytics Needs </vt:lpstr>
      <vt:lpstr>Data Analytics Tools Matrix – Gleaning out what tools can provide</vt:lpstr>
      <vt:lpstr>Today’s Roadmap (2)</vt:lpstr>
      <vt:lpstr>Review: What we have accomplished</vt:lpstr>
      <vt:lpstr>Our Guest Speaker…</vt:lpstr>
      <vt:lpstr>Summary of Past Speakers </vt:lpstr>
      <vt:lpstr>Summary of Past Speakers </vt:lpstr>
      <vt:lpstr>PowerPoint Presentation</vt:lpstr>
      <vt:lpstr>PowerPoint Presentation</vt:lpstr>
      <vt:lpstr>User Model (Subsetted from ESDSWG WG)</vt:lpstr>
      <vt:lpstr>Use Case Matrix Analysis – Gleaning Out Data Analytics Needs </vt:lpstr>
      <vt:lpstr>Data Analytics Tools Matrix – Gleaning out what tools can provide</vt:lpstr>
    </vt:vector>
  </TitlesOfParts>
  <Company>LMIT IS&amp;GS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ESIP Earth Science Data Analytics (ESDA) Cluster Breakout  July 10, 2014  Please sign attendance sheet</dc:title>
  <dc:creator>ODIN</dc:creator>
  <cp:lastModifiedBy>ODIN</cp:lastModifiedBy>
  <cp:revision>41</cp:revision>
  <dcterms:created xsi:type="dcterms:W3CDTF">2014-07-03T17:13:33Z</dcterms:created>
  <dcterms:modified xsi:type="dcterms:W3CDTF">2014-07-25T21:16:58Z</dcterms:modified>
</cp:coreProperties>
</file>