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2" r:id="rId2"/>
    <p:sldId id="379" r:id="rId3"/>
    <p:sldId id="429" r:id="rId4"/>
    <p:sldId id="389" r:id="rId5"/>
    <p:sldId id="432" r:id="rId6"/>
    <p:sldId id="422" r:id="rId7"/>
    <p:sldId id="373" r:id="rId8"/>
    <p:sldId id="406" r:id="rId9"/>
    <p:sldId id="430" r:id="rId10"/>
    <p:sldId id="431" r:id="rId11"/>
    <p:sldId id="405" r:id="rId12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996633"/>
    <a:srgbClr val="575F6D"/>
    <a:srgbClr val="FF9933"/>
    <a:srgbClr val="005DAA"/>
    <a:srgbClr val="5DAA00"/>
    <a:srgbClr val="4FAFFF"/>
    <a:srgbClr val="0099FF"/>
    <a:srgbClr val="CCECFF"/>
    <a:srgbClr val="99CCFF"/>
    <a:srgbClr val="66CCFF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713" autoAdjust="0"/>
    <p:restoredTop sz="77833" autoAdjust="0"/>
  </p:normalViewPr>
  <p:slideViewPr>
    <p:cSldViewPr snapToGrid="0">
      <p:cViewPr varScale="1">
        <p:scale>
          <a:sx n="110" d="100"/>
          <a:sy n="110" d="100"/>
        </p:scale>
        <p:origin x="-1760" y="-112"/>
      </p:cViewPr>
      <p:guideLst>
        <p:guide orient="horz" pos="2159"/>
        <p:guide pos="5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406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F6F5-8EA2-6649-9099-6700164C982F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EB2D-7481-4C4A-A819-12CBC415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63291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246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nad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80031" y="6657945"/>
            <a:ext cx="4057521" cy="200055"/>
          </a:xfrm>
        </p:spPr>
        <p:txBody>
          <a:bodyPr wrap="square" anchor="b" anchorCtr="0">
            <a:spAutoFit/>
          </a:bodyPr>
          <a:lstStyle/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ctrTitle" hasCustomPrompt="1"/>
          </p:nvPr>
        </p:nvSpPr>
        <p:spPr>
          <a:xfrm>
            <a:off x="2305050" y="1927860"/>
            <a:ext cx="6385730" cy="1219200"/>
          </a:xfrm>
        </p:spPr>
        <p:txBody>
          <a:bodyPr tIns="457200" bIns="548640"/>
          <a:lstStyle>
            <a:lvl1pPr algn="r">
              <a:defRPr sz="2800" b="1" spc="4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Main Title, Font: Arial Bold 28pt.</a:t>
            </a:r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718947" y="4030729"/>
            <a:ext cx="4968114" cy="457200"/>
          </a:xfrm>
        </p:spPr>
        <p:txBody>
          <a:bodyPr wrap="none" tIns="0"/>
          <a:lstStyle>
            <a:lvl1pPr algn="r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Meeting date(s), Arial 20pt.</a:t>
            </a:r>
            <a:endParaRPr lang="en-US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719477" y="5038996"/>
            <a:ext cx="4972728" cy="457200"/>
          </a:xfrm>
        </p:spPr>
        <p:txBody>
          <a:bodyPr wrap="none" bIns="18288" anchor="b" anchorCtr="0"/>
          <a:lstStyle>
            <a:lvl1pPr algn="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Speaker’s name, Arial 20pt.</a:t>
            </a:r>
            <a:endParaRPr lang="en-US" dirty="0"/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719477" y="5539740"/>
            <a:ext cx="4972726" cy="381000"/>
          </a:xfrm>
        </p:spPr>
        <p:txBody>
          <a:bodyPr wrap="none" tIns="0" bIns="438912">
            <a:noAutofit/>
          </a:bodyPr>
          <a:lstStyle>
            <a:lvl1pPr algn="r"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 smtClean="0"/>
              <a:t>Speaker’s title, Arial 16pt.</a:t>
            </a:r>
            <a:endParaRPr lang="en-US" dirty="0"/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17" hasCustomPrompt="1"/>
          </p:nvPr>
        </p:nvSpPr>
        <p:spPr>
          <a:xfrm>
            <a:off x="2293034" y="3528060"/>
            <a:ext cx="6394816" cy="457200"/>
          </a:xfrm>
        </p:spPr>
        <p:txBody>
          <a:bodyPr wrap="square" anchor="ctr" anchorCtr="0">
            <a:noAutofit/>
          </a:bodyPr>
          <a:lstStyle>
            <a:lvl1pPr algn="r">
              <a:buNone/>
              <a:defRPr sz="2400" b="1" spc="2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Sub-title, Arial Bold 24pt.</a:t>
            </a:r>
            <a:endParaRPr lang="en-US" dirty="0"/>
          </a:p>
        </p:txBody>
      </p:sp>
      <p:pic>
        <p:nvPicPr>
          <p:cNvPr id="22" name="Picture 93" descr="noc_logo blue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6212963" y="623089"/>
            <a:ext cx="2382644" cy="4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4524333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FC63E-F8D9-44BB-A462-AC735E845F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545" y="1402289"/>
            <a:ext cx="4038600" cy="4525963"/>
          </a:xfrm>
        </p:spPr>
        <p:txBody>
          <a:bodyPr/>
          <a:lstStyle>
            <a:lvl1pPr>
              <a:spcBef>
                <a:spcPts val="2400"/>
              </a:spcBef>
              <a:defRPr sz="20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4B03-E339-4C9D-AC39-0BD7C921B5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nsert Sectio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nada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87065" y="6657945"/>
            <a:ext cx="4057521" cy="200055"/>
          </a:xfrm>
        </p:spPr>
        <p:txBody>
          <a:bodyPr wrap="square"/>
          <a:lstStyle>
            <a:lvl1pPr algn="r">
              <a:defRPr/>
            </a:lvl1pPr>
          </a:lstStyle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88" y="3013502"/>
            <a:ext cx="4645025" cy="830997"/>
          </a:xfrm>
        </p:spPr>
        <p:txBody>
          <a:bodyPr anchor="ctr" anchorCtr="1">
            <a:spAutoFit/>
          </a:bodyPr>
          <a:lstStyle>
            <a:lvl1pPr algn="ctr">
              <a:buNone/>
              <a:defRPr sz="4800"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c_background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ct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A8FD-746B-274D-9BC9-23CE816840D8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DFA0-3C2E-344D-BB41-931E38021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8926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DD80-781C-4FEC-813E-0A1C74059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02080"/>
            <a:ext cx="8389034" cy="45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411" y="6477000"/>
            <a:ext cx="400378" cy="29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53" tIns="48326" rIns="96653" bIns="48326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8E41F33A-8A61-4937-A58C-46521EFFC1C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109" descr="noc_logo blu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7146925" y="381000"/>
            <a:ext cx="176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40" y="6657945"/>
            <a:ext cx="4057521" cy="20005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r">
              <a:defRPr sz="700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Mark pages according to the proprietary level of information as described in Company Procedure J103 (or remove)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07663"/>
            <a:ext cx="9144000" cy="45719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3" r:id="rId4"/>
    <p:sldLayoutId id="2147483672" r:id="rId5"/>
    <p:sldLayoutId id="2147483666" r:id="rId6"/>
    <p:sldLayoutId id="2147483675" r:id="rId7"/>
    <p:sldLayoutId id="2147483676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230188" indent="-230188" algn="l" rtl="0" eaLnBrk="1" fontAlgn="base" hangingPunct="1">
        <a:spcBef>
          <a:spcPts val="24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2701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7438" indent="-173038" algn="l" rtl="0" eaLnBrk="1" fontAlgn="base" hangingPunct="1"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41463" indent="-169863" algn="l" rtl="0" eaLnBrk="1" fontAlgn="base" hangingPunct="1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01838" indent="-173038" algn="l" rtl="0" eaLnBrk="1" fontAlgn="base" hangingPunct="1">
        <a:spcBef>
          <a:spcPts val="6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018" y="1927860"/>
            <a:ext cx="8226762" cy="1219200"/>
          </a:xfrm>
        </p:spPr>
        <p:txBody>
          <a:bodyPr/>
          <a:lstStyle/>
          <a:p>
            <a:r>
              <a:rPr lang="en-US" dirty="0" smtClean="0"/>
              <a:t>Development of an Environmental </a:t>
            </a:r>
            <a:r>
              <a:rPr lang="en-US" dirty="0" err="1" smtClean="0"/>
              <a:t>Geoportal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81698" y="5352533"/>
            <a:ext cx="6534929" cy="5824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aseline="30000" dirty="0" smtClean="0"/>
              <a:t>1</a:t>
            </a:r>
            <a:r>
              <a:rPr lang="en-US" sz="1600" dirty="0" smtClean="0"/>
              <a:t>Environmental Sciences and Engineering Department, 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ESRI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17678" y="4913202"/>
            <a:ext cx="7163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Kremena Darmenova</a:t>
            </a:r>
            <a:r>
              <a:rPr lang="en-US" baseline="30000" dirty="0" smtClean="0"/>
              <a:t>1</a:t>
            </a:r>
            <a:r>
              <a:rPr lang="en-US" dirty="0" smtClean="0"/>
              <a:t>, Simon Cantrell</a:t>
            </a:r>
            <a:r>
              <a:rPr lang="en-US" baseline="30000" dirty="0" smtClean="0"/>
              <a:t>1</a:t>
            </a:r>
            <a:r>
              <a:rPr lang="en-US" dirty="0" smtClean="0"/>
              <a:t>, Dan Zimble</a:t>
            </a:r>
            <a:r>
              <a:rPr lang="en-US" baseline="30000" dirty="0" smtClean="0"/>
              <a:t>2</a:t>
            </a:r>
            <a:r>
              <a:rPr lang="en-US" dirty="0" smtClean="0"/>
              <a:t>, Glenn Higgins</a:t>
            </a:r>
            <a:r>
              <a:rPr lang="en-US" baseline="30000" dirty="0" smtClean="0"/>
              <a:t>1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5708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Gunnison river </a:t>
            </a:r>
            <a:r>
              <a:rPr lang="en-US" dirty="0" err="1" smtClean="0"/>
              <a:t>streamflow</a:t>
            </a:r>
            <a:r>
              <a:rPr lang="en-US" dirty="0" smtClean="0"/>
              <a:t> differences</a:t>
            </a:r>
            <a:br>
              <a:rPr lang="en-US" dirty="0" smtClean="0"/>
            </a:br>
            <a:r>
              <a:rPr lang="en-US" dirty="0" smtClean="0"/>
              <a:t>(future-current)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CDDD80-781C-4FEC-813E-0A1C74059B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129" y="1315100"/>
            <a:ext cx="752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Blue indicates more water in the future while orange and brown indicates less water. </a:t>
            </a:r>
          </a:p>
          <a:p>
            <a:endParaRPr lang="en-US" sz="1200" dirty="0" smtClean="0"/>
          </a:p>
          <a:p>
            <a:r>
              <a:rPr lang="en-US" sz="1200" dirty="0" smtClean="0"/>
              <a:t>In January-March there is an increase in the </a:t>
            </a:r>
            <a:r>
              <a:rPr lang="en-US" sz="1200" dirty="0" err="1" smtClean="0"/>
              <a:t>riverflow</a:t>
            </a:r>
            <a:r>
              <a:rPr lang="en-US" sz="1200" dirty="0" smtClean="0"/>
              <a:t> in the future due to decrease in frozen precipitation fraction and earlier snowmelt. </a:t>
            </a:r>
          </a:p>
          <a:p>
            <a:endParaRPr lang="en-US" sz="1200" dirty="0" smtClean="0"/>
          </a:p>
          <a:p>
            <a:r>
              <a:rPr lang="en-US" sz="1200" dirty="0" smtClean="0"/>
              <a:t>During late summer and fall the basin experiences decreased river flow which will affect water resource planning and may alter the reservoir operations along the Gunnison river in the future.</a:t>
            </a:r>
            <a:endParaRPr lang="en-US" sz="1200" dirty="0"/>
          </a:p>
        </p:txBody>
      </p:sp>
      <p:pic>
        <p:nvPicPr>
          <p:cNvPr id="9" name="Picture 8" descr="gunnison_cur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9" y="3210896"/>
            <a:ext cx="4020180" cy="3130882"/>
          </a:xfrm>
          <a:prstGeom prst="rect">
            <a:avLst/>
          </a:prstGeom>
        </p:spPr>
      </p:pic>
      <p:pic>
        <p:nvPicPr>
          <p:cNvPr id="10" name="Picture 9" descr="gunnison_fu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088" y="3224284"/>
            <a:ext cx="4305488" cy="3138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0109" y="2911489"/>
            <a:ext cx="142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January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4751" y="2919345"/>
            <a:ext cx="818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July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end-user needs</a:t>
            </a:r>
          </a:p>
          <a:p>
            <a:r>
              <a:rPr lang="en-US" dirty="0" smtClean="0"/>
              <a:t>Environmental </a:t>
            </a:r>
            <a:r>
              <a:rPr lang="en-US" dirty="0" err="1" smtClean="0"/>
              <a:t>Geoportal</a:t>
            </a:r>
            <a:r>
              <a:rPr lang="en-US" dirty="0" smtClean="0"/>
              <a:t> - Concept  </a:t>
            </a:r>
          </a:p>
          <a:p>
            <a:r>
              <a:rPr lang="en-US" dirty="0" smtClean="0"/>
              <a:t>Overview – General Architecture and Products</a:t>
            </a:r>
          </a:p>
          <a:p>
            <a:r>
              <a:rPr lang="en-US" dirty="0" err="1" smtClean="0"/>
              <a:t>Geoportal</a:t>
            </a:r>
            <a:r>
              <a:rPr lang="en-US" dirty="0" smtClean="0"/>
              <a:t>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1481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2241305"/>
          </a:xfrm>
        </p:spPr>
        <p:txBody>
          <a:bodyPr>
            <a:noAutofit/>
          </a:bodyPr>
          <a:lstStyle/>
          <a:p>
            <a:r>
              <a:rPr lang="en-US" sz="1600" dirty="0" smtClean="0"/>
              <a:t>Gap between the scientific products that climate models produce and the “engineering” products that planners need to help their constituencies adapt to climate change</a:t>
            </a:r>
          </a:p>
          <a:p>
            <a:r>
              <a:rPr lang="en-US" sz="1600" dirty="0" smtClean="0"/>
              <a:t>Existing online portals usually display static maps or partially interactive maps of climate data targeting the scientific community</a:t>
            </a:r>
          </a:p>
          <a:p>
            <a:r>
              <a:rPr lang="en-US" sz="1600" dirty="0" smtClean="0"/>
              <a:t>Heterogeneous climate data is challenging to visualize: grid types, different time metrics, ensemble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7801" y="3970607"/>
            <a:ext cx="7472988" cy="2171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a web-based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geoportal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decision support that provides novel integration of science coupled with technology that addresses the decision-making needs for geo-referenced data: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Optimize the search and selection of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value-added data products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Uses ESRI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ArcGIS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custom capabilities to visualize climate and weather data products (collaborative effort between ESRI and NG)</a:t>
            </a:r>
          </a:p>
          <a:p>
            <a:pPr marL="684213" marR="0" lvl="1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Provides ease of navigation to locate and display data products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1481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Environmental </a:t>
            </a:r>
            <a:r>
              <a:rPr lang="en-US" dirty="0" err="1" smtClean="0"/>
              <a:t>Geoportal</a:t>
            </a:r>
            <a:r>
              <a:rPr lang="en-US" dirty="0" smtClean="0"/>
              <a:t> - Concept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57" y="1605519"/>
            <a:ext cx="4321083" cy="4151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Designed to bridge the gap in communications of climate information between scientists and users</a:t>
            </a:r>
          </a:p>
          <a:p>
            <a:pPr marL="0" indent="0">
              <a:buNone/>
            </a:pPr>
            <a:r>
              <a:rPr lang="en-US" sz="1400" dirty="0" smtClean="0"/>
              <a:t>Accessible via a web portal, which provides the infrastructure for data acquisition, integration and management </a:t>
            </a:r>
          </a:p>
          <a:p>
            <a:pPr marL="0" indent="0">
              <a:buNone/>
            </a:pPr>
            <a:r>
              <a:rPr lang="en-US" sz="1400" dirty="0" smtClean="0"/>
              <a:t>Unique approach of blending technologies: </a:t>
            </a:r>
            <a:r>
              <a:rPr lang="en-US" sz="1400" dirty="0" err="1" smtClean="0"/>
              <a:t>ArcGIS</a:t>
            </a:r>
            <a:r>
              <a:rPr lang="en-US" sz="1400" dirty="0" smtClean="0"/>
              <a:t> server, and Internet2, thus allowing for fast transfer of large amounts of data over the Internet and dynamic display and visualization of multilayered environmental data</a:t>
            </a:r>
          </a:p>
          <a:p>
            <a:pPr marL="0" indent="0">
              <a:buNone/>
            </a:pPr>
            <a:r>
              <a:rPr lang="en-US" sz="1400" dirty="0" smtClean="0"/>
              <a:t>Unifies the management and access of large amounts of climate model data created through high performance computing and observations for use in climate-based decision-making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6C1A7-086A-4702-9C40-E21C49732B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g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99" y="2122975"/>
            <a:ext cx="4645081" cy="28726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254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6C1A7-086A-4702-9C40-E21C49732B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547" y="447036"/>
            <a:ext cx="7716054" cy="563478"/>
          </a:xfrm>
        </p:spPr>
        <p:txBody>
          <a:bodyPr/>
          <a:lstStyle/>
          <a:p>
            <a:pPr lvl="0"/>
            <a:r>
              <a:rPr lang="en-US" dirty="0" err="1" smtClean="0"/>
              <a:t>Geoportal</a:t>
            </a:r>
            <a:r>
              <a:rPr lang="en-US" dirty="0" smtClean="0"/>
              <a:t> Technology: Service-Oriented Architecture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40" y="1019777"/>
            <a:ext cx="8370379" cy="51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254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DFA0-3C2E-344D-BB41-931E38021C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6601" y="314025"/>
            <a:ext cx="644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Geoportal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technology features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83719" y="1108467"/>
            <a:ext cx="3961481" cy="34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0188" lvl="0" indent="-230188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600" dirty="0" smtClean="0">
                <a:latin typeface="Arial"/>
              </a:rPr>
              <a:t>The </a:t>
            </a:r>
            <a:r>
              <a:rPr lang="en-US" sz="1600" dirty="0" err="1" smtClean="0">
                <a:latin typeface="Arial"/>
              </a:rPr>
              <a:t>geoportal</a:t>
            </a:r>
            <a:r>
              <a:rPr lang="en-US" sz="1600" dirty="0" smtClean="0">
                <a:latin typeface="Arial"/>
              </a:rPr>
              <a:t> enables the search and retrieval of </a:t>
            </a:r>
            <a:r>
              <a:rPr lang="en-US" sz="1600" i="1" dirty="0" smtClean="0">
                <a:latin typeface="Arial"/>
              </a:rPr>
              <a:t>geo-referenced </a:t>
            </a:r>
            <a:r>
              <a:rPr lang="en-US" sz="1600" dirty="0" smtClean="0">
                <a:latin typeface="Arial"/>
              </a:rPr>
              <a:t>environmental data, displayed over a </a:t>
            </a:r>
            <a:r>
              <a:rPr lang="en-US" sz="1600" i="1" dirty="0" smtClean="0">
                <a:latin typeface="Arial"/>
              </a:rPr>
              <a:t>base or terrain map</a:t>
            </a:r>
            <a:r>
              <a:rPr lang="en-US" sz="1600" dirty="0" smtClean="0">
                <a:latin typeface="Arial"/>
              </a:rPr>
              <a:t> </a:t>
            </a:r>
          </a:p>
          <a:p>
            <a:pPr marL="230188" lvl="0" indent="-230188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600" dirty="0" smtClean="0">
                <a:latin typeface="Arial"/>
              </a:rPr>
              <a:t>The map-based visualization system gives a versatile interface for map-based display, developed using Adobe Flex technology.</a:t>
            </a:r>
          </a:p>
          <a:p>
            <a:pPr marL="230188" lvl="0" indent="-230188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600" dirty="0" smtClean="0">
                <a:latin typeface="Arial"/>
              </a:rPr>
              <a:t>The data can also be viewed </a:t>
            </a:r>
            <a:r>
              <a:rPr lang="en-US" sz="1600" i="1" dirty="0" smtClean="0">
                <a:latin typeface="Arial"/>
              </a:rPr>
              <a:t>dynamically </a:t>
            </a:r>
            <a:r>
              <a:rPr lang="en-US" sz="1600" dirty="0" smtClean="0">
                <a:latin typeface="Arial"/>
              </a:rPr>
              <a:t>in a </a:t>
            </a:r>
            <a:r>
              <a:rPr lang="en-US" sz="1600" i="1" dirty="0" smtClean="0">
                <a:latin typeface="Arial"/>
              </a:rPr>
              <a:t>tabular</a:t>
            </a:r>
            <a:r>
              <a:rPr lang="en-US" sz="1600" dirty="0" smtClean="0">
                <a:latin typeface="Arial"/>
              </a:rPr>
              <a:t> or in a </a:t>
            </a:r>
            <a:r>
              <a:rPr lang="en-US" sz="1600" i="1" dirty="0" smtClean="0">
                <a:latin typeface="Arial"/>
              </a:rPr>
              <a:t>graph</a:t>
            </a:r>
            <a:r>
              <a:rPr lang="en-US" sz="1600" dirty="0" smtClean="0">
                <a:latin typeface="Arial"/>
              </a:rPr>
              <a:t> format, for any point in the data set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2518" y="6213511"/>
            <a:ext cx="1438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Tabular Format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0434" y="3490537"/>
            <a:ext cx="453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CCSM3/WRF Mean Monthly Temperature (2000-2009) </a:t>
            </a:r>
          </a:p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Geo-referenced  Map Format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1252" y="6213512"/>
            <a:ext cx="139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Graph Format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CSM_Current_Tempertature_Map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893" y="1160410"/>
            <a:ext cx="3225753" cy="2304109"/>
          </a:xfrm>
          <a:prstGeom prst="rect">
            <a:avLst/>
          </a:prstGeom>
        </p:spPr>
      </p:pic>
      <p:pic>
        <p:nvPicPr>
          <p:cNvPr id="11" name="Picture 10" descr="CCSM_Current_Tempertature_Table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7662" y="4348786"/>
            <a:ext cx="2662544" cy="1886335"/>
          </a:xfrm>
          <a:prstGeom prst="rect">
            <a:avLst/>
          </a:prstGeom>
        </p:spPr>
      </p:pic>
      <p:pic>
        <p:nvPicPr>
          <p:cNvPr id="13" name="Picture 12" descr="CCSM_Current_Tempertature_Graph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0093" y="4382811"/>
            <a:ext cx="2621686" cy="188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cons_1950_2001_ib_gia_remseas_hgt_delt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6095066" y="1984063"/>
            <a:ext cx="2600054" cy="1298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27" y="86349"/>
            <a:ext cx="6705600" cy="838200"/>
          </a:xfrm>
        </p:spPr>
        <p:txBody>
          <a:bodyPr/>
          <a:lstStyle/>
          <a:p>
            <a:r>
              <a:rPr lang="en-US" dirty="0" smtClean="0"/>
              <a:t>Climate Change Impact Areas (Examples)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053" y="1577921"/>
            <a:ext cx="39684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The continued security and economic health of the United States depends on a sustainable supply of both energy and water.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616" y="1317887"/>
            <a:ext cx="4102216" cy="305277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2251" y="1333861"/>
            <a:ext cx="25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energy-water nexus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water-energy_nexu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801622" y="2357306"/>
            <a:ext cx="1405011" cy="11031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1486" y="1974747"/>
            <a:ext cx="104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en-US" sz="1600" b="1" dirty="0">
              <a:solidFill>
                <a:srgbClr val="005D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6873" y="2308149"/>
            <a:ext cx="810880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Approximately 13% of the nation's total electricity use goes to pump, heat and treat water.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590782" y="2348917"/>
            <a:ext cx="1271574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On average thermoelectric power generation (coal, nuclear, natural gas, concentrating solar) accounts for 39% of all freshwater withdrawals in the U.S</a:t>
            </a:r>
            <a:endParaRPr lang="en-US" sz="900" dirty="0"/>
          </a:p>
        </p:txBody>
      </p:sp>
      <p:sp>
        <p:nvSpPr>
          <p:cNvPr id="19" name="Curved Left Arrow 18"/>
          <p:cNvSpPr/>
          <p:nvPr/>
        </p:nvSpPr>
        <p:spPr>
          <a:xfrm>
            <a:off x="3632432" y="2045426"/>
            <a:ext cx="705001" cy="1972836"/>
          </a:xfrm>
          <a:prstGeom prst="curvedLeft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0800000">
            <a:off x="418537" y="1991529"/>
            <a:ext cx="806256" cy="1996796"/>
          </a:xfrm>
          <a:prstGeom prst="curvedRightArrow">
            <a:avLst>
              <a:gd name="adj1" fmla="val 14692"/>
              <a:gd name="adj2" fmla="val 44157"/>
              <a:gd name="adj3" fmla="val 25000"/>
            </a:avLst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5619" y="3675456"/>
            <a:ext cx="104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en-US" sz="1600" b="1" dirty="0">
              <a:solidFill>
                <a:srgbClr val="005D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4020" y="3422533"/>
            <a:ext cx="173513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 courtesy of U.S. Department of Energy</a:t>
            </a:r>
            <a:endParaRPr lang="en-US" sz="600" dirty="0"/>
          </a:p>
        </p:txBody>
      </p:sp>
      <p:sp>
        <p:nvSpPr>
          <p:cNvPr id="23" name="Rectangle 22"/>
          <p:cNvSpPr/>
          <p:nvPr/>
        </p:nvSpPr>
        <p:spPr>
          <a:xfrm>
            <a:off x="327171" y="4014413"/>
            <a:ext cx="399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accent1"/>
                </a:solidFill>
              </a:rPr>
              <a:t>Climate change in addition to growing population is expected to exacerbate current stresses on water and energy resources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1636487"/>
            <a:ext cx="3974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Two-thirds of all the World's population lives within 100 kilometers of a coastline.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537686" y="1310542"/>
            <a:ext cx="4232886" cy="25708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19572" y="1318530"/>
            <a:ext cx="258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Sea-level rise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65972" y="3367602"/>
            <a:ext cx="413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5DAA"/>
                </a:solidFill>
              </a:rPr>
              <a:t>Sea level rise may accelerate during the 21st century and will possibly affect coastal infrastructure and ecosystems</a:t>
            </a:r>
            <a:endParaRPr lang="en-US" sz="1200" dirty="0">
              <a:solidFill>
                <a:srgbClr val="005DAA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54562" y="2281756"/>
            <a:ext cx="1365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005DAA"/>
                </a:solidFill>
              </a:rPr>
              <a:t>Sea level rise from 1950 to 2000 is already significant world-wide.</a:t>
            </a:r>
            <a:endParaRPr lang="en-US" sz="1100" dirty="0">
              <a:solidFill>
                <a:srgbClr val="005DAA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39273" y="4026751"/>
            <a:ext cx="4232886" cy="25708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78348" y="4034740"/>
            <a:ext cx="91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Health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5158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Develop and productize climate decision aids to support end-user needs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6837" y="4479721"/>
            <a:ext cx="4110605" cy="2107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619076" y="4455588"/>
            <a:ext cx="131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Agriculture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4704177"/>
            <a:ext cx="44470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Climate Change provides stressors to many agricultural activities</a:t>
            </a:r>
            <a:endParaRPr lang="en-US" sz="900" dirty="0"/>
          </a:p>
        </p:txBody>
      </p:sp>
      <p:pic>
        <p:nvPicPr>
          <p:cNvPr id="52" name="Picture 51" descr="ws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894" y="5656189"/>
            <a:ext cx="1241570" cy="842798"/>
          </a:xfrm>
          <a:prstGeom prst="rect">
            <a:avLst/>
          </a:prstGeom>
        </p:spPr>
      </p:pic>
      <p:pic>
        <p:nvPicPr>
          <p:cNvPr id="57" name="Picture 56" descr="af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6946" y="5620624"/>
            <a:ext cx="1202419" cy="901814"/>
          </a:xfrm>
          <a:prstGeom prst="rect">
            <a:avLst/>
          </a:prstGeom>
        </p:spPr>
      </p:pic>
      <p:sp>
        <p:nvSpPr>
          <p:cNvPr id="82" name="Terminator 67"/>
          <p:cNvSpPr/>
          <p:nvPr/>
        </p:nvSpPr>
        <p:spPr>
          <a:xfrm>
            <a:off x="1006679" y="4941283"/>
            <a:ext cx="2728097" cy="320566"/>
          </a:xfrm>
          <a:prstGeom prst="flowChartTerminator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ln>
                  <a:solidFill>
                    <a:srgbClr val="008000"/>
                  </a:solidFill>
                </a:ln>
              </a:rPr>
              <a:t>Agriculture Decision </a:t>
            </a:r>
            <a:r>
              <a:rPr lang="en-US" sz="1200" dirty="0">
                <a:ln>
                  <a:solidFill>
                    <a:srgbClr val="008000"/>
                  </a:solidFill>
                </a:ln>
              </a:rPr>
              <a:t>Aids</a:t>
            </a:r>
          </a:p>
        </p:txBody>
      </p:sp>
      <p:sp>
        <p:nvSpPr>
          <p:cNvPr id="83" name="Right Arrow Callout 82"/>
          <p:cNvSpPr/>
          <p:nvPr/>
        </p:nvSpPr>
        <p:spPr>
          <a:xfrm rot="16200000">
            <a:off x="378502" y="5227334"/>
            <a:ext cx="1258348" cy="1323473"/>
          </a:xfrm>
          <a:prstGeom prst="rightArrowCallout">
            <a:avLst>
              <a:gd name="adj1" fmla="val 10333"/>
              <a:gd name="adj2" fmla="val 12588"/>
              <a:gd name="adj3" fmla="val 18471"/>
              <a:gd name="adj4" fmla="val 728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84" name="Right Arrow Callout 83"/>
          <p:cNvSpPr/>
          <p:nvPr/>
        </p:nvSpPr>
        <p:spPr>
          <a:xfrm rot="16200000">
            <a:off x="3034317" y="5215451"/>
            <a:ext cx="1284915" cy="1323473"/>
          </a:xfrm>
          <a:prstGeom prst="rightArrowCallout">
            <a:avLst>
              <a:gd name="adj1" fmla="val 10333"/>
              <a:gd name="adj2" fmla="val 12588"/>
              <a:gd name="adj3" fmla="val 18471"/>
              <a:gd name="adj4" fmla="val 728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85" name="Right Arrow Callout 84"/>
          <p:cNvSpPr/>
          <p:nvPr/>
        </p:nvSpPr>
        <p:spPr>
          <a:xfrm rot="16200000">
            <a:off x="1706760" y="5221743"/>
            <a:ext cx="1258348" cy="1323473"/>
          </a:xfrm>
          <a:prstGeom prst="rightArrowCallout">
            <a:avLst>
              <a:gd name="adj1" fmla="val 10333"/>
              <a:gd name="adj2" fmla="val 12588"/>
              <a:gd name="adj3" fmla="val 18471"/>
              <a:gd name="adj4" fmla="val 728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pic>
        <p:nvPicPr>
          <p:cNvPr id="87" name="Picture 11" descr="hsi_va_echam_diff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176708" y="5312109"/>
            <a:ext cx="1433010" cy="11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9" descr="WRF_MeanHeatWaveDays_Diff_s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1999" r="9262"/>
          <a:stretch>
            <a:fillRect/>
          </a:stretch>
        </p:blipFill>
        <p:spPr bwMode="auto">
          <a:xfrm>
            <a:off x="6901204" y="5367735"/>
            <a:ext cx="1380348" cy="1115917"/>
          </a:xfrm>
          <a:prstGeom prst="rect">
            <a:avLst/>
          </a:prstGeom>
          <a:noFill/>
        </p:spPr>
      </p:pic>
      <p:sp>
        <p:nvSpPr>
          <p:cNvPr id="90" name="Right Arrow Callout 89"/>
          <p:cNvSpPr/>
          <p:nvPr/>
        </p:nvSpPr>
        <p:spPr>
          <a:xfrm rot="16200000">
            <a:off x="5041496" y="4874917"/>
            <a:ext cx="1668727" cy="1616042"/>
          </a:xfrm>
          <a:prstGeom prst="rightArrowCallout">
            <a:avLst>
              <a:gd name="adj1" fmla="val 10333"/>
              <a:gd name="adj2" fmla="val 12588"/>
              <a:gd name="adj3" fmla="val 18471"/>
              <a:gd name="adj4" fmla="val 728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91" name="Right Arrow Callout 90"/>
          <p:cNvSpPr/>
          <p:nvPr/>
        </p:nvSpPr>
        <p:spPr>
          <a:xfrm rot="16200000">
            <a:off x="6779119" y="4860446"/>
            <a:ext cx="1668727" cy="1616042"/>
          </a:xfrm>
          <a:prstGeom prst="rightArrowCallout">
            <a:avLst>
              <a:gd name="adj1" fmla="val 10333"/>
              <a:gd name="adj2" fmla="val 12588"/>
              <a:gd name="adj3" fmla="val 18471"/>
              <a:gd name="adj4" fmla="val 7287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92" name="Terminator 67"/>
          <p:cNvSpPr/>
          <p:nvPr/>
        </p:nvSpPr>
        <p:spPr>
          <a:xfrm>
            <a:off x="5395600" y="4528169"/>
            <a:ext cx="2728097" cy="320566"/>
          </a:xfrm>
          <a:prstGeom prst="flowChartTerminator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ln>
                  <a:solidFill>
                    <a:srgbClr val="008000"/>
                  </a:solidFill>
                </a:ln>
              </a:rPr>
              <a:t>Health Decision </a:t>
            </a:r>
            <a:r>
              <a:rPr lang="en-US" sz="1200" dirty="0">
                <a:ln>
                  <a:solidFill>
                    <a:srgbClr val="008000"/>
                  </a:solidFill>
                </a:ln>
              </a:rPr>
              <a:t>Aids</a:t>
            </a:r>
          </a:p>
        </p:txBody>
      </p:sp>
      <p:pic>
        <p:nvPicPr>
          <p:cNvPr id="93" name="Picture 92" descr="cs_1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7527" y="5602218"/>
            <a:ext cx="991923" cy="903973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928031" y="4273944"/>
            <a:ext cx="36933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Climate change is a significant and emerging threat to public health</a:t>
            </a:r>
            <a:endParaRPr lang="en-US" sz="9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7401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DFA0-3C2E-344D-BB41-931E38021C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838" y="180977"/>
            <a:ext cx="6858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Productization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Environmental Data Set Product examples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lobal_Temperature_Stress_Index.tif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9797" y="1186454"/>
            <a:ext cx="2822924" cy="1991077"/>
          </a:xfrm>
          <a:prstGeom prst="rect">
            <a:avLst/>
          </a:prstGeom>
        </p:spPr>
      </p:pic>
      <p:pic>
        <p:nvPicPr>
          <p:cNvPr id="15" name="Picture 14" descr="Gunnison_River_Monthly_Streamflow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1" y="1167259"/>
            <a:ext cx="2823135" cy="2003319"/>
          </a:xfrm>
          <a:prstGeom prst="rect">
            <a:avLst/>
          </a:prstGeom>
        </p:spPr>
      </p:pic>
      <p:pic>
        <p:nvPicPr>
          <p:cNvPr id="16" name="Picture 15" descr="Norfolk_Inundation_Recurrenc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457" y="1180323"/>
            <a:ext cx="2808484" cy="199192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0298" y="3701936"/>
            <a:ext cx="8754647" cy="253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Adobe Flex clients have been developed to enhance the ability to visualize a number of environmental data sets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Sets: </a:t>
            </a:r>
          </a:p>
          <a:p>
            <a:pPr lvl="1">
              <a:spcBef>
                <a:spcPts val="600"/>
              </a:spcBef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Dynamically downscaled GCM data (i.e. CCSM/WRF, ECHAM5/WRF): temperature, precipitation, snow accumulation, heating and cooling degree days, heat stress; </a:t>
            </a:r>
          </a:p>
          <a:p>
            <a:pPr lvl="1">
              <a:spcBef>
                <a:spcPts val="600"/>
              </a:spcBef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Hydrology Model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output (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i.e. SWAT,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ModFlow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HydroTrend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streamflow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reservoir volume impacts </a:t>
            </a:r>
          </a:p>
          <a:p>
            <a:pPr lvl="1">
              <a:spcBef>
                <a:spcPts val="600"/>
              </a:spcBef>
            </a:pPr>
            <a:r>
              <a:rPr lang="en-US" sz="1400" kern="0" dirty="0" smtClean="0">
                <a:latin typeface="Arial" pitchFamily="34" charset="0"/>
                <a:cs typeface="Arial" pitchFamily="34" charset="0"/>
              </a:rPr>
              <a:t>- Statistical Sea-Level Rise Model: inundation recurrence </a:t>
            </a:r>
          </a:p>
          <a:p>
            <a:pPr lvl="1">
              <a:spcBef>
                <a:spcPts val="600"/>
              </a:spcBef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External datasets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(remote sensing, in situ, statistical downscaling, GCM)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DFA0-3C2E-344D-BB41-931E38021C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9838" y="310771"/>
            <a:ext cx="685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Norfolk Area Inundation Recurrence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563" y="1272781"/>
            <a:ext cx="78115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0" dirty="0" smtClean="0">
                <a:latin typeface="Arial"/>
                <a:cs typeface="Arial"/>
              </a:rPr>
              <a:t>The Hampton-Roads Economic Region supports the Newport News Shipyard and Norfolk Naval Station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600" i="0" dirty="0" smtClean="0">
                <a:latin typeface="Arial"/>
                <a:cs typeface="Arial"/>
              </a:rPr>
              <a:t>Climate change impacts on the region affect the long term sustainability of the Shipyard beyond the direct flooding of the Dry-docks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600" i="0" dirty="0" smtClean="0">
                <a:latin typeface="Arial"/>
                <a:cs typeface="Arial"/>
              </a:rPr>
              <a:t>Inundation of local and regional residences, businesses, transportation facilities, and other supporting infrastructure impact the long term operational sustainment of this critical national asset</a:t>
            </a:r>
            <a:endParaRPr lang="en-US" sz="1600" i="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161" y="5999591"/>
            <a:ext cx="2803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Year 2000 at Nominal Sea Level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959" y="5987923"/>
            <a:ext cx="3351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2100 with One Meter of Sea Level Rise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957689" y="3782445"/>
            <a:ext cx="3554642" cy="2221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674444" y="3782445"/>
            <a:ext cx="3554642" cy="22214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092573" y="3459942"/>
            <a:ext cx="6814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Inundation recurrence in the Norfolk Region overlaid on infrastructure base-maps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Corporate PPT Template_2010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PPT Template_2010.potx</Template>
  <TotalTime>20056</TotalTime>
  <Words>873</Words>
  <Application>Microsoft Macintosh PowerPoint</Application>
  <PresentationFormat>On-screen Show (4:3)</PresentationFormat>
  <Paragraphs>91</Paragraphs>
  <Slides>11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Corporate PPT Template_2010</vt:lpstr>
      <vt:lpstr>Development of an Environmental Geoportal</vt:lpstr>
      <vt:lpstr>Today’s Agenda</vt:lpstr>
      <vt:lpstr>Motivation and goals</vt:lpstr>
      <vt:lpstr> Environmental Geoportal - Concept</vt:lpstr>
      <vt:lpstr>Geoportal Technology: Service-Oriented Architecture </vt:lpstr>
      <vt:lpstr>Slide 6</vt:lpstr>
      <vt:lpstr>Climate Change Impact Areas (Examples)</vt:lpstr>
      <vt:lpstr>Slide 8</vt:lpstr>
      <vt:lpstr>Slide 9</vt:lpstr>
      <vt:lpstr>Gunnison river streamflow differences (future-current)</vt:lpstr>
      <vt:lpstr>Slide 11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Kremena Darmenova</cp:lastModifiedBy>
  <cp:revision>580</cp:revision>
  <cp:lastPrinted>2011-09-27T17:57:04Z</cp:lastPrinted>
  <dcterms:created xsi:type="dcterms:W3CDTF">2012-01-18T01:12:47Z</dcterms:created>
  <dcterms:modified xsi:type="dcterms:W3CDTF">2012-01-18T01:17:52Z</dcterms:modified>
</cp:coreProperties>
</file>