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7"/>
  </p:notesMasterIdLst>
  <p:sldIdLst>
    <p:sldId id="256" r:id="rId20"/>
    <p:sldId id="290" r:id="rId21"/>
    <p:sldId id="291" r:id="rId22"/>
    <p:sldId id="294" r:id="rId23"/>
    <p:sldId id="293" r:id="rId24"/>
    <p:sldId id="267" r:id="rId25"/>
    <p:sldId id="292" r:id="rId2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3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A97AB-7213-4145-A548-F2714BB8091B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4CD376-45C4-471E-B45A-E759CA3498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8BB020-724B-4F1B-98DF-7AE39BE844A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7809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dirty="0" smtClean="0"/>
              <a:t>The Case for Data Stewardship</a:t>
            </a:r>
            <a:r>
              <a:rPr lang="en-US" sz="1200" dirty="0" smtClean="0"/>
              <a:t>: Preserving the Scientific Record, Case</a:t>
            </a:r>
            <a:r>
              <a:rPr lang="en-US" sz="1200" baseline="0" dirty="0" smtClean="0"/>
              <a:t> Study #1</a:t>
            </a:r>
            <a:r>
              <a:rPr lang="en-US" sz="1200" dirty="0" smtClean="0"/>
              <a:t>; </a:t>
            </a:r>
            <a:r>
              <a:rPr lang="en-US" sz="1200" dirty="0"/>
              <a:t>Version 1.0, Reviewed </a:t>
            </a:r>
            <a:r>
              <a:rPr lang="en-US" sz="1200" dirty="0" smtClean="0"/>
              <a:t>[date]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sidc.org/cgi-bin/gpd_deliver_jpg.pl?holgate2004081301" TargetMode="External"/><Relationship Id="rId4" Type="http://schemas.openxmlformats.org/officeDocument/2006/relationships/hyperlink" Target="http://nsidc.org/cgi-bin/gpd_deliver_jpg.pl?holgate190907240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cgi-bin/gpd_deliver_jpg.pl?grasshopper196008080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sidc.org/cgi-bin/gpd_deliver_jpg.pl?qorikalis2004070001" TargetMode="External"/><Relationship Id="rId4" Type="http://schemas.openxmlformats.org/officeDocument/2006/relationships/hyperlink" Target="http://nsidc.org/cgi-bin/gpd_deliver_jpg.pl?qorikalis19780700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data/docs/noaa/g00472_glacier_photos/index.html" TargetMode="External"/><Relationship Id="rId2" Type="http://schemas.openxmlformats.org/officeDocument/2006/relationships/hyperlink" Target="http://nsidc.org/data/glacier_photo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dataconservancy.org/DryValleysAntarctic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Preserving the Scientific Record: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Case Study 1 – NSIDC Glacier Photos</a:t>
            </a:r>
            <a:endParaRPr 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Matthew </a:t>
            </a:r>
            <a:r>
              <a:rPr lang="en-US" sz="2400" dirty="0" err="1" smtClean="0"/>
              <a:t>Mayernik</a:t>
            </a:r>
            <a:endParaRPr lang="en-US" sz="2400" dirty="0" smtClean="0"/>
          </a:p>
          <a:p>
            <a:pPr marL="0" indent="0" eaLnBrk="1" hangingPunct="1"/>
            <a:r>
              <a:rPr lang="en-US" sz="2400" dirty="0" smtClean="0"/>
              <a:t>National Center for </a:t>
            </a:r>
            <a:r>
              <a:rPr lang="en-US" sz="2400" smtClean="0"/>
              <a:t>Atmospheric Research</a:t>
            </a:r>
            <a:endParaRPr lang="en-US" sz="2400" dirty="0" smtClean="0"/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2026900" cy="6565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Glacier photos provide vivid demonstrations of climate change</a:t>
            </a:r>
          </a:p>
          <a:p>
            <a:endParaRPr lang="en-US" dirty="0" smtClean="0"/>
          </a:p>
        </p:txBody>
      </p:sp>
      <p:pic>
        <p:nvPicPr>
          <p:cNvPr id="4" name="Picture 3" descr="holgate1909072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94" y="3581400"/>
            <a:ext cx="5926238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 descr="holgate2004081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94" y="3581400"/>
            <a:ext cx="5520906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12110" y="7239000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1909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6710" y="7233047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2004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305800"/>
            <a:ext cx="1300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1. Grant, Ulysses Sherman. 1909. Holgate Glacier: </a:t>
            </a:r>
            <a:r>
              <a:rPr lang="en-US" sz="2000" dirty="0" smtClean="0">
                <a:hlinkClick r:id="rId4"/>
              </a:rPr>
              <a:t>http://nsidc.org/cgi-bin/gpd_deliver_jpg.pl?holgate1909072401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2. </a:t>
            </a:r>
            <a:r>
              <a:rPr lang="en-US" sz="2000" dirty="0" err="1" smtClean="0"/>
              <a:t>Molnia</a:t>
            </a:r>
            <a:r>
              <a:rPr lang="en-US" sz="2000" dirty="0" smtClean="0"/>
              <a:t>, Bruce F. 2004. Holgate Glacier: </a:t>
            </a:r>
            <a:r>
              <a:rPr lang="en-US" sz="2000" dirty="0" smtClean="0">
                <a:hlinkClick r:id="rId5"/>
              </a:rPr>
              <a:t>http://nsidc.org/cgi-bin/gpd_deliver_jpg.pl?holgate2004081301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From the Glacier Photograph Collection. Boulder, Colorado USA: </a:t>
            </a:r>
          </a:p>
          <a:p>
            <a:r>
              <a:rPr lang="en-US" sz="2000" dirty="0" smtClean="0"/>
              <a:t>National Snow and Ice Data Center/World Data Center for Glaciology. Digital Media.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Glacier Photo Collection 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NSIDC curates and provides online access to more than 13,000 glacier photographs</a:t>
            </a:r>
          </a:p>
          <a:p>
            <a:pPr lvl="1"/>
            <a:r>
              <a:rPr lang="en-US" dirty="0" smtClean="0"/>
              <a:t>Photos from 130+ photographers, </a:t>
            </a:r>
            <a:r>
              <a:rPr lang="en-US" dirty="0" smtClean="0"/>
              <a:t>U.S</a:t>
            </a:r>
            <a:r>
              <a:rPr lang="en-US" dirty="0" smtClean="0"/>
              <a:t>. government, military, and scientific agencies</a:t>
            </a:r>
          </a:p>
          <a:p>
            <a:pPr lvl="1"/>
            <a:r>
              <a:rPr lang="en-US" dirty="0" smtClean="0"/>
              <a:t>Photographs date from the mid 1800s to the present</a:t>
            </a:r>
          </a:p>
          <a:p>
            <a:pPr lvl="1"/>
            <a:r>
              <a:rPr lang="en-US" dirty="0" smtClean="0"/>
              <a:t>Collection has been growing since 1950’s </a:t>
            </a:r>
          </a:p>
          <a:p>
            <a:r>
              <a:rPr lang="en-US" dirty="0" smtClean="0"/>
              <a:t>Many other NSIDC glacier photographs are not yet digitized</a:t>
            </a:r>
          </a:p>
          <a:p>
            <a:pPr lvl="1"/>
            <a:r>
              <a:rPr lang="en-US" dirty="0" smtClean="0"/>
              <a:t>Full analog archive contains more than 20,000 glacier photograph prints and ~100,000 glacier images on microfilm</a:t>
            </a:r>
          </a:p>
          <a:p>
            <a:pPr lvl="1"/>
            <a:r>
              <a:rPr lang="en-US" dirty="0" smtClean="0"/>
              <a:t>Digitization was a partnership with the NOAA National Climatic Data Center (NCDC) and private industry</a:t>
            </a:r>
          </a:p>
          <a:p>
            <a:pPr lvl="1"/>
            <a:r>
              <a:rPr lang="en-US" dirty="0" smtClean="0"/>
              <a:t>If possible, more photos will be digitized in the future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Glacier Photo Documentation 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1981200"/>
            <a:ext cx="11861800" cy="6565900"/>
          </a:xfrm>
        </p:spPr>
        <p:txBody>
          <a:bodyPr/>
          <a:lstStyle/>
          <a:p>
            <a:r>
              <a:rPr lang="en-US" dirty="0" smtClean="0"/>
              <a:t>Documentation includes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Spatial and temporal coverage </a:t>
            </a:r>
          </a:p>
          <a:p>
            <a:pPr lvl="1"/>
            <a:r>
              <a:rPr lang="en-US" dirty="0" smtClean="0"/>
              <a:t>Formats and file sizes</a:t>
            </a:r>
          </a:p>
          <a:p>
            <a:pPr lvl="1"/>
            <a:r>
              <a:rPr lang="en-US" dirty="0" smtClean="0"/>
              <a:t>File naming conventions</a:t>
            </a:r>
          </a:p>
          <a:p>
            <a:pPr lvl="1"/>
            <a:r>
              <a:rPr lang="en-US" dirty="0" smtClean="0"/>
              <a:t>Error sources and quality assessment</a:t>
            </a:r>
          </a:p>
          <a:p>
            <a:pPr lvl="1"/>
            <a:r>
              <a:rPr lang="en-US" dirty="0" smtClean="0"/>
              <a:t>Collection organization</a:t>
            </a:r>
          </a:p>
          <a:p>
            <a:pPr lvl="1"/>
            <a:r>
              <a:rPr lang="en-US" dirty="0" smtClean="0"/>
              <a:t>Access mechanisms</a:t>
            </a:r>
          </a:p>
          <a:p>
            <a:pPr lvl="1"/>
            <a:r>
              <a:rPr lang="en-US" dirty="0" smtClean="0"/>
              <a:t>References and related publications</a:t>
            </a:r>
          </a:p>
          <a:p>
            <a:pPr lvl="1"/>
            <a:r>
              <a:rPr lang="en-US" dirty="0" smtClean="0"/>
              <a:t>Acknowledgments</a:t>
            </a:r>
          </a:p>
          <a:p>
            <a:pPr lvl="1"/>
            <a:r>
              <a:rPr lang="en-US" dirty="0" smtClean="0"/>
              <a:t>Location, science, and other topical keywords</a:t>
            </a:r>
          </a:p>
          <a:p>
            <a:pPr lvl="1"/>
            <a:r>
              <a:rPr lang="en-US" dirty="0" smtClean="0"/>
              <a:t>How to cite the collection (and individual images)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grasshopper1960080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2743200"/>
            <a:ext cx="4127699" cy="4114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4000" y="8763000"/>
            <a:ext cx="1275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Image: Morrison, Charles C. Jr. 1960. Grasshopper Glacier: From the Glacier Photograph Collection. </a:t>
            </a:r>
          </a:p>
          <a:p>
            <a:r>
              <a:rPr lang="en-US" sz="2000" dirty="0" smtClean="0"/>
              <a:t>Boulder, Colorado USA: National Snow and Ice Data Center/World Data Center for Glaciology. Digital media. </a:t>
            </a:r>
          </a:p>
          <a:p>
            <a:r>
              <a:rPr lang="en-US" sz="2000" dirty="0" smtClean="0">
                <a:hlinkClick r:id="rId3"/>
              </a:rPr>
              <a:t>http://nsidc.org/cgi-bin/gpd_deliver_jpg.pl?grasshopper1960080803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2433300" cy="6565900"/>
          </a:xfrm>
        </p:spPr>
        <p:txBody>
          <a:bodyPr/>
          <a:lstStyle/>
          <a:p>
            <a:r>
              <a:rPr lang="en-US" sz="3200" dirty="0" smtClean="0"/>
              <a:t>These photos are an invaluable scientific resource.</a:t>
            </a:r>
          </a:p>
          <a:p>
            <a:r>
              <a:rPr lang="en-US" sz="3200" dirty="0" smtClean="0"/>
              <a:t>NSIDC’s active (and ongoing) </a:t>
            </a:r>
            <a:r>
              <a:rPr lang="en-US" sz="3200" dirty="0" err="1" smtClean="0"/>
              <a:t>curation</a:t>
            </a:r>
            <a:r>
              <a:rPr lang="en-US" sz="3200" dirty="0" smtClean="0"/>
              <a:t> makes this collection available to scientific and public communities</a:t>
            </a:r>
          </a:p>
        </p:txBody>
      </p:sp>
      <p:pic>
        <p:nvPicPr>
          <p:cNvPr id="6" name="Picture 5" descr="qorikalis197807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3880247"/>
            <a:ext cx="5482117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qorikalis200407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18" y="3880247"/>
            <a:ext cx="5482117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35000" y="8001000"/>
            <a:ext cx="1211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</a:t>
            </a:r>
            <a:r>
              <a:rPr lang="en-US" sz="2000" dirty="0" smtClean="0">
                <a:hlinkClick r:id="rId4"/>
              </a:rPr>
              <a:t>http://nsidc.org/cgi-bin/gpd_deliver_jpg.pl?qorikalis1978070001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2. </a:t>
            </a:r>
            <a:r>
              <a:rPr lang="en-US" sz="2000" dirty="0" smtClean="0">
                <a:hlinkClick r:id="rId5"/>
              </a:rPr>
              <a:t>http://nsidc.org/cgi-bin/gpd_deliver_jpg.pl?qorikalis2004070001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Qori</a:t>
            </a:r>
            <a:r>
              <a:rPr lang="en-US" sz="2000" dirty="0" smtClean="0"/>
              <a:t> </a:t>
            </a:r>
            <a:r>
              <a:rPr lang="en-US" sz="2000" dirty="0" err="1" smtClean="0"/>
              <a:t>Kalis</a:t>
            </a:r>
            <a:r>
              <a:rPr lang="en-US" sz="2000" dirty="0" smtClean="0"/>
              <a:t> Glacier in Peru: From the Glacier Photograph Collection. Boulder, Colorado USA: </a:t>
            </a:r>
          </a:p>
          <a:p>
            <a:r>
              <a:rPr lang="en-US" sz="2000" dirty="0" smtClean="0"/>
              <a:t>National Snow and Ice Data Center/World Data Center for Glaciology. Digital media.</a:t>
            </a:r>
          </a:p>
          <a:p>
            <a:r>
              <a:rPr lang="en-US" sz="2000" dirty="0" smtClean="0"/>
              <a:t>Both photos by: Lonnie G. Thompson, Byrd Polar Research Center, the Ohio State University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2917" y="7461647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1978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8333" y="7455694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2004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 and 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NSIDC Glacier Photo Collection Home Page: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http://nsidc.org/data/glacier_photo/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NSIDC Glacier Photo Collection Documentation: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http://nsidc.org/data/docs/noaa/g00472_glacier_photos/index.html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Additional Information: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Beitler</a:t>
            </a:r>
            <a:r>
              <a:rPr lang="en-US" sz="2800" dirty="0" smtClean="0">
                <a:solidFill>
                  <a:schemeClr val="tx1"/>
                </a:solidFill>
              </a:rPr>
              <a:t>, J. </a:t>
            </a:r>
            <a:r>
              <a:rPr lang="en-US" sz="2800" i="1" dirty="0" smtClean="0">
                <a:solidFill>
                  <a:schemeClr val="tx1"/>
                </a:solidFill>
              </a:rPr>
              <a:t>The Dry Valleys of Antarctica: Data for Big Science. </a:t>
            </a:r>
            <a:r>
              <a:rPr lang="en-US" sz="2800" dirty="0" smtClean="0">
                <a:solidFill>
                  <a:schemeClr val="tx1"/>
                </a:solidFill>
              </a:rPr>
              <a:t>Data Conservancy press release, June 28, 2011. </a:t>
            </a:r>
            <a:r>
              <a:rPr lang="en-US" sz="2800" dirty="0" smtClean="0">
                <a:hlinkClick r:id="rId4"/>
              </a:rPr>
              <a:t>http://dataconservancy.org/DryValleysAntarctica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</a:rPr>
              <a:t>Molnia</a:t>
            </a:r>
            <a:r>
              <a:rPr lang="en-US" sz="2800" dirty="0" smtClean="0">
                <a:solidFill>
                  <a:schemeClr val="tx1"/>
                </a:solidFill>
              </a:rPr>
              <a:t>, B.F. 2010. Repeat photography of Alaskan glaciers and landscapes from ground-based photo stations and airborne platforms. In R.H. Webb, D.E. Boyer, R.M. Turner (eds.), </a:t>
            </a:r>
            <a:r>
              <a:rPr lang="en-US" sz="2800" i="1" dirty="0" smtClean="0">
                <a:solidFill>
                  <a:schemeClr val="tx1"/>
                </a:solidFill>
              </a:rPr>
              <a:t>Repeat Photography: Methods and Applications in the Natural Sciences</a:t>
            </a:r>
            <a:r>
              <a:rPr lang="en-US" sz="2800" dirty="0" smtClean="0">
                <a:solidFill>
                  <a:schemeClr val="tx1"/>
                </a:solidFill>
              </a:rPr>
              <a:t>, Washington, DC : Island Press, (pp. 59-76).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case for data </a:t>
            </a:r>
            <a:r>
              <a:rPr lang="en-US" dirty="0" smtClean="0"/>
              <a:t>stewardship: Preserving the Scientific Record</a:t>
            </a:r>
          </a:p>
          <a:p>
            <a:r>
              <a:rPr lang="en-US" dirty="0" smtClean="0"/>
              <a:t>Local Data </a:t>
            </a:r>
            <a:r>
              <a:rPr lang="en-US" dirty="0" smtClean="0"/>
              <a:t>Management: Managing Your Data</a:t>
            </a:r>
          </a:p>
          <a:p>
            <a:r>
              <a:rPr lang="en-US" dirty="0" smtClean="0"/>
              <a:t>Local Data </a:t>
            </a:r>
            <a:r>
              <a:rPr lang="en-US" dirty="0" smtClean="0"/>
              <a:t>Management: </a:t>
            </a:r>
            <a:r>
              <a:rPr lang="en-US" dirty="0" smtClean="0"/>
              <a:t>Creating documentation and </a:t>
            </a:r>
            <a:r>
              <a:rPr lang="en-US" dirty="0" smtClean="0"/>
              <a:t>metadata</a:t>
            </a:r>
          </a:p>
          <a:p>
            <a:r>
              <a:rPr lang="en-US" dirty="0" smtClean="0"/>
              <a:t>Local Data Management</a:t>
            </a:r>
            <a:r>
              <a:rPr lang="en-US" dirty="0" smtClean="0"/>
              <a:t>: </a:t>
            </a:r>
            <a:r>
              <a:rPr lang="en-US" dirty="0" smtClean="0"/>
              <a:t>Working with your archive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Preservation </a:t>
            </a:r>
            <a:r>
              <a:rPr lang="en-US" dirty="0" smtClean="0"/>
              <a:t>strategies: </a:t>
            </a:r>
            <a:r>
              <a:rPr lang="en-US" dirty="0" smtClean="0"/>
              <a:t>Options for archiving your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Responsible Data </a:t>
            </a:r>
            <a:r>
              <a:rPr lang="en-US" dirty="0" smtClean="0"/>
              <a:t>Use: Citation and Credit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Pages>0</Pages>
  <Words>535</Words>
  <Characters>0</Characters>
  <Application>Microsoft Office PowerPoint</Application>
  <PresentationFormat>Custom</PresentationFormat>
  <Lines>0</Lines>
  <Paragraphs>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Preserving the Scientific Record:  Case Study 1 – NSIDC Glacier Photos</vt:lpstr>
      <vt:lpstr>Overview</vt:lpstr>
      <vt:lpstr>NSIDC Glacier Photo Collection  </vt:lpstr>
      <vt:lpstr>NSIDC Glacier Photo Documentation  </vt:lpstr>
      <vt:lpstr>Conclusion </vt:lpstr>
      <vt:lpstr>References and Resources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subject/>
  <dc:creator/>
  <cp:keywords/>
  <dc:description/>
  <cp:lastModifiedBy>mayernik</cp:lastModifiedBy>
  <cp:revision>53</cp:revision>
  <dcterms:created xsi:type="dcterms:W3CDTF">2011-08-09T22:31:13Z</dcterms:created>
  <dcterms:modified xsi:type="dcterms:W3CDTF">2012-02-27T16:46:56Z</dcterms:modified>
</cp:coreProperties>
</file>