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Lst>
  <p:notesMasterIdLst>
    <p:notesMasterId r:id="rId32"/>
  </p:notesMasterIdLst>
  <p:sldIdLst>
    <p:sldId id="294" r:id="rId20"/>
    <p:sldId id="290" r:id="rId21"/>
    <p:sldId id="296" r:id="rId22"/>
    <p:sldId id="297" r:id="rId23"/>
    <p:sldId id="295" r:id="rId24"/>
    <p:sldId id="300" r:id="rId25"/>
    <p:sldId id="299" r:id="rId26"/>
    <p:sldId id="301" r:id="rId27"/>
    <p:sldId id="304" r:id="rId28"/>
    <p:sldId id="293" r:id="rId29"/>
    <p:sldId id="267" r:id="rId30"/>
    <p:sldId id="292" r:id="rId31"/>
  </p:sldIdLst>
  <p:sldSz cx="13004800" cy="9753600"/>
  <p:notesSz cx="6858000" cy="9144000"/>
  <p:defaultTextStyle>
    <a:defPPr>
      <a:defRPr lang="en-US"/>
    </a:defPPr>
    <a:lvl1pPr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5F6"/>
    <a:srgbClr val="13F84F"/>
    <a:srgbClr val="02FEFE"/>
    <a:srgbClr val="83E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76" autoAdjust="0"/>
  </p:normalViewPr>
  <p:slideViewPr>
    <p:cSldViewPr>
      <p:cViewPr varScale="1">
        <p:scale>
          <a:sx n="67" d="100"/>
          <a:sy n="67" d="100"/>
        </p:scale>
        <p:origin x="-234" y="-114"/>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F9C69-A978-482A-B6DE-9FC946A77659}"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EBD006C6-18D7-4E88-BF58-F59DC0CB6E63}">
      <dgm:prSet/>
      <dgm:spPr/>
      <dgm:t>
        <a:bodyPr/>
        <a:lstStyle/>
        <a:p>
          <a:pPr rtl="0"/>
          <a:r>
            <a:rPr lang="en-US" dirty="0" smtClean="0"/>
            <a:t>NSF Data Management &amp; Sharing FAQ:</a:t>
          </a:r>
          <a:endParaRPr lang="en-US" dirty="0"/>
        </a:p>
      </dgm:t>
    </dgm:pt>
    <dgm:pt modelId="{E3D2EFE6-60F5-4263-9992-08733A631679}" type="parTrans" cxnId="{BDD7DC7D-904E-4894-8FE3-73621F0B4C04}">
      <dgm:prSet/>
      <dgm:spPr/>
      <dgm:t>
        <a:bodyPr/>
        <a:lstStyle/>
        <a:p>
          <a:endParaRPr lang="en-US"/>
        </a:p>
      </dgm:t>
    </dgm:pt>
    <dgm:pt modelId="{64DAEA1A-A5BD-4669-A0FC-0504355296B5}" type="sibTrans" cxnId="{BDD7DC7D-904E-4894-8FE3-73621F0B4C04}">
      <dgm:prSet/>
      <dgm:spPr/>
      <dgm:t>
        <a:bodyPr/>
        <a:lstStyle/>
        <a:p>
          <a:endParaRPr lang="en-US"/>
        </a:p>
      </dgm:t>
    </dgm:pt>
    <dgm:pt modelId="{8D01ACD9-7CF6-4600-9A9A-71D16ACB2F10}">
      <dgm:prSet/>
      <dgm:spPr/>
      <dgm:t>
        <a:bodyPr/>
        <a:lstStyle/>
        <a:p>
          <a:pPr rtl="0"/>
          <a:r>
            <a:rPr lang="en-US" b="1" smtClean="0"/>
            <a:t>9. Does this policy mean that I must make my data available immediately, even before publication?</a:t>
          </a:r>
          <a:endParaRPr lang="en-US"/>
        </a:p>
      </dgm:t>
    </dgm:pt>
    <dgm:pt modelId="{8EE8E604-DC47-4C10-A24B-A51D51D47C25}" type="parTrans" cxnId="{2B53E147-0DCD-4BD1-A064-6D5E5B094E89}">
      <dgm:prSet/>
      <dgm:spPr/>
      <dgm:t>
        <a:bodyPr/>
        <a:lstStyle/>
        <a:p>
          <a:endParaRPr lang="en-US"/>
        </a:p>
      </dgm:t>
    </dgm:pt>
    <dgm:pt modelId="{E34CAA5D-0668-4803-BE1A-1F7FEDF3BCE3}" type="sibTrans" cxnId="{2B53E147-0DCD-4BD1-A064-6D5E5B094E89}">
      <dgm:prSet/>
      <dgm:spPr/>
      <dgm:t>
        <a:bodyPr/>
        <a:lstStyle/>
        <a:p>
          <a:endParaRPr lang="en-US"/>
        </a:p>
      </dgm:t>
    </dgm:pt>
    <dgm:pt modelId="{2743ADA3-D2CB-4B32-830D-E5F5933D65C5}">
      <dgm:prSet/>
      <dgm:spPr/>
      <dgm:t>
        <a:bodyPr/>
        <a:lstStyle/>
        <a:p>
          <a:pPr rtl="0"/>
          <a:r>
            <a:rPr lang="en-US" smtClean="0"/>
            <a:t>Not necessarily. The expectation is that all data will be made available after a reasonable length of time. However, what constitutes a reasonable length of time will be determined by the community of interest through the process of peer review and program management.</a:t>
          </a:r>
          <a:endParaRPr lang="en-US"/>
        </a:p>
      </dgm:t>
    </dgm:pt>
    <dgm:pt modelId="{FD1660B4-C0E9-4C48-92F1-0180EAE30DE6}" type="parTrans" cxnId="{437DEB7E-D694-4DBB-935C-45CB3BF47192}">
      <dgm:prSet/>
      <dgm:spPr/>
      <dgm:t>
        <a:bodyPr/>
        <a:lstStyle/>
        <a:p>
          <a:endParaRPr lang="en-US"/>
        </a:p>
      </dgm:t>
    </dgm:pt>
    <dgm:pt modelId="{D2A83F29-8072-494A-BF86-21433AA533AE}" type="sibTrans" cxnId="{437DEB7E-D694-4DBB-935C-45CB3BF47192}">
      <dgm:prSet/>
      <dgm:spPr/>
      <dgm:t>
        <a:bodyPr/>
        <a:lstStyle/>
        <a:p>
          <a:endParaRPr lang="en-US"/>
        </a:p>
      </dgm:t>
    </dgm:pt>
    <dgm:pt modelId="{5F21F277-66C1-4FB7-92AC-44F8CC29FD57}">
      <dgm:prSet/>
      <dgm:spPr/>
      <dgm:t>
        <a:bodyPr/>
        <a:lstStyle/>
        <a:p>
          <a:pPr rtl="0"/>
          <a:r>
            <a:rPr lang="en-US" smtClean="0"/>
            <a:t>“NASA Earth observing satellites, sub-orbital platforms and field campaigns [data shall be shared] with all users a</a:t>
          </a:r>
          <a:r>
            <a:rPr lang="en-US" b="1" i="1" smtClean="0"/>
            <a:t>s soon as such data become available</a:t>
          </a:r>
          <a:r>
            <a:rPr lang="en-US" smtClean="0"/>
            <a:t>” </a:t>
          </a:r>
          <a:endParaRPr lang="en-US"/>
        </a:p>
      </dgm:t>
    </dgm:pt>
    <dgm:pt modelId="{32858569-0439-4B53-BA19-B7DF68D59D7D}" type="parTrans" cxnId="{9EE907BD-1064-486C-8EE8-B34AA2C64A3B}">
      <dgm:prSet/>
      <dgm:spPr/>
      <dgm:t>
        <a:bodyPr/>
        <a:lstStyle/>
        <a:p>
          <a:endParaRPr lang="en-US"/>
        </a:p>
      </dgm:t>
    </dgm:pt>
    <dgm:pt modelId="{5BE9406E-9485-4736-91EE-27F03271E604}" type="sibTrans" cxnId="{9EE907BD-1064-486C-8EE8-B34AA2C64A3B}">
      <dgm:prSet/>
      <dgm:spPr/>
      <dgm:t>
        <a:bodyPr/>
        <a:lstStyle/>
        <a:p>
          <a:endParaRPr lang="en-US"/>
        </a:p>
      </dgm:t>
    </dgm:pt>
    <dgm:pt modelId="{3DA81123-E325-431D-87A5-D210A21EBFE0}">
      <dgm:prSet/>
      <dgm:spPr/>
      <dgm:t>
        <a:bodyPr/>
        <a:lstStyle/>
        <a:p>
          <a:pPr rtl="0"/>
          <a:r>
            <a:rPr lang="en-US" smtClean="0"/>
            <a:t>NOAA Environmental Data Management Committee (EDMC) Procedural Directive addresses timeliness</a:t>
          </a:r>
          <a:endParaRPr lang="en-US"/>
        </a:p>
      </dgm:t>
    </dgm:pt>
    <dgm:pt modelId="{A72F9A63-2E1F-4B1F-8E3C-7A377222AF42}" type="parTrans" cxnId="{FE0BAB4B-3F85-47E7-80BF-489BFC3572FD}">
      <dgm:prSet/>
      <dgm:spPr/>
      <dgm:t>
        <a:bodyPr/>
        <a:lstStyle/>
        <a:p>
          <a:endParaRPr lang="en-US"/>
        </a:p>
      </dgm:t>
    </dgm:pt>
    <dgm:pt modelId="{9D32280B-F72A-4A08-B7F8-2B0A5A61A66E}" type="sibTrans" cxnId="{FE0BAB4B-3F85-47E7-80BF-489BFC3572FD}">
      <dgm:prSet/>
      <dgm:spPr/>
      <dgm:t>
        <a:bodyPr/>
        <a:lstStyle/>
        <a:p>
          <a:endParaRPr lang="en-US"/>
        </a:p>
      </dgm:t>
    </dgm:pt>
    <dgm:pt modelId="{BCE55523-57A4-4558-8C01-F643CFD71477}">
      <dgm:prSet/>
      <dgm:spPr/>
      <dgm:t>
        <a:bodyPr/>
        <a:lstStyle/>
        <a:p>
          <a:pPr rtl="0"/>
          <a:r>
            <a:rPr lang="en-US" smtClean="0"/>
            <a:t>Environmental data and information collected under grants / cooperative agreements will be made visible…in a timely manner (</a:t>
          </a:r>
          <a:r>
            <a:rPr lang="en-US" b="1" i="1" smtClean="0"/>
            <a:t>typically no later than 2 years after data are collected or created</a:t>
          </a:r>
          <a:r>
            <a:rPr lang="en-US" smtClean="0"/>
            <a:t>)</a:t>
          </a:r>
          <a:endParaRPr lang="en-US"/>
        </a:p>
      </dgm:t>
    </dgm:pt>
    <dgm:pt modelId="{A5022C7E-D4CD-4ECD-A0B2-6290CA9ADA34}" type="parTrans" cxnId="{81554E4E-68A3-4C59-9291-33D972F0CD04}">
      <dgm:prSet/>
      <dgm:spPr/>
      <dgm:t>
        <a:bodyPr/>
        <a:lstStyle/>
        <a:p>
          <a:endParaRPr lang="en-US"/>
        </a:p>
      </dgm:t>
    </dgm:pt>
    <dgm:pt modelId="{98A5AF2E-DBAD-49D7-B525-C5FE9BC94909}" type="sibTrans" cxnId="{81554E4E-68A3-4C59-9291-33D972F0CD04}">
      <dgm:prSet/>
      <dgm:spPr/>
      <dgm:t>
        <a:bodyPr/>
        <a:lstStyle/>
        <a:p>
          <a:endParaRPr lang="en-US"/>
        </a:p>
      </dgm:t>
    </dgm:pt>
    <dgm:pt modelId="{9FB843FD-B7CD-40C5-ABC9-81DC2B508A1B}" type="pres">
      <dgm:prSet presAssocID="{042F9C69-A978-482A-B6DE-9FC946A77659}" presName="Name0" presStyleCnt="0">
        <dgm:presLayoutVars>
          <dgm:chMax val="7"/>
          <dgm:dir/>
          <dgm:animLvl val="lvl"/>
          <dgm:resizeHandles val="exact"/>
        </dgm:presLayoutVars>
      </dgm:prSet>
      <dgm:spPr/>
      <dgm:t>
        <a:bodyPr/>
        <a:lstStyle/>
        <a:p>
          <a:endParaRPr lang="en-US"/>
        </a:p>
      </dgm:t>
    </dgm:pt>
    <dgm:pt modelId="{D9588476-EAC5-4CEA-9D61-89DA37D3155D}" type="pres">
      <dgm:prSet presAssocID="{EBD006C6-18D7-4E88-BF58-F59DC0CB6E63}" presName="circle1" presStyleLbl="node1" presStyleIdx="0" presStyleCnt="3"/>
      <dgm:spPr/>
    </dgm:pt>
    <dgm:pt modelId="{E0AF0BAC-DFC5-40D4-89BF-E1523F62A4AC}" type="pres">
      <dgm:prSet presAssocID="{EBD006C6-18D7-4E88-BF58-F59DC0CB6E63}" presName="space" presStyleCnt="0"/>
      <dgm:spPr/>
    </dgm:pt>
    <dgm:pt modelId="{A5723144-822A-48C0-BA8F-9DA88CC94106}" type="pres">
      <dgm:prSet presAssocID="{EBD006C6-18D7-4E88-BF58-F59DC0CB6E63}" presName="rect1" presStyleLbl="alignAcc1" presStyleIdx="0" presStyleCnt="3"/>
      <dgm:spPr/>
      <dgm:t>
        <a:bodyPr/>
        <a:lstStyle/>
        <a:p>
          <a:endParaRPr lang="en-US"/>
        </a:p>
      </dgm:t>
    </dgm:pt>
    <dgm:pt modelId="{8324ED1E-5355-41B4-9636-BAD92131330C}" type="pres">
      <dgm:prSet presAssocID="{5F21F277-66C1-4FB7-92AC-44F8CC29FD57}" presName="vertSpace2" presStyleLbl="node1" presStyleIdx="0" presStyleCnt="3"/>
      <dgm:spPr/>
    </dgm:pt>
    <dgm:pt modelId="{8B45E0C7-3A15-4012-8C54-BF52CD0981D1}" type="pres">
      <dgm:prSet presAssocID="{5F21F277-66C1-4FB7-92AC-44F8CC29FD57}" presName="circle2" presStyleLbl="node1" presStyleIdx="1" presStyleCnt="3"/>
      <dgm:spPr/>
    </dgm:pt>
    <dgm:pt modelId="{A4859E34-450F-4DF1-8B7A-D9E65D1386FB}" type="pres">
      <dgm:prSet presAssocID="{5F21F277-66C1-4FB7-92AC-44F8CC29FD57}" presName="rect2" presStyleLbl="alignAcc1" presStyleIdx="1" presStyleCnt="3"/>
      <dgm:spPr/>
      <dgm:t>
        <a:bodyPr/>
        <a:lstStyle/>
        <a:p>
          <a:endParaRPr lang="en-US"/>
        </a:p>
      </dgm:t>
    </dgm:pt>
    <dgm:pt modelId="{BE694A93-A058-463D-8003-CCA815D4D211}" type="pres">
      <dgm:prSet presAssocID="{3DA81123-E325-431D-87A5-D210A21EBFE0}" presName="vertSpace3" presStyleLbl="node1" presStyleIdx="1" presStyleCnt="3"/>
      <dgm:spPr/>
    </dgm:pt>
    <dgm:pt modelId="{001939D0-794C-4A2F-824B-B77EF0636F9A}" type="pres">
      <dgm:prSet presAssocID="{3DA81123-E325-431D-87A5-D210A21EBFE0}" presName="circle3" presStyleLbl="node1" presStyleIdx="2" presStyleCnt="3"/>
      <dgm:spPr/>
    </dgm:pt>
    <dgm:pt modelId="{1EDFF6DD-384A-4C5C-8A94-0CE7363A1D5E}" type="pres">
      <dgm:prSet presAssocID="{3DA81123-E325-431D-87A5-D210A21EBFE0}" presName="rect3" presStyleLbl="alignAcc1" presStyleIdx="2" presStyleCnt="3"/>
      <dgm:spPr/>
      <dgm:t>
        <a:bodyPr/>
        <a:lstStyle/>
        <a:p>
          <a:endParaRPr lang="en-US"/>
        </a:p>
      </dgm:t>
    </dgm:pt>
    <dgm:pt modelId="{9957B4B7-C4AE-4EAD-A93B-C450392D86DB}" type="pres">
      <dgm:prSet presAssocID="{EBD006C6-18D7-4E88-BF58-F59DC0CB6E63}" presName="rect1ParTx" presStyleLbl="alignAcc1" presStyleIdx="2" presStyleCnt="3">
        <dgm:presLayoutVars>
          <dgm:chMax val="1"/>
          <dgm:bulletEnabled val="1"/>
        </dgm:presLayoutVars>
      </dgm:prSet>
      <dgm:spPr/>
      <dgm:t>
        <a:bodyPr/>
        <a:lstStyle/>
        <a:p>
          <a:endParaRPr lang="en-US"/>
        </a:p>
      </dgm:t>
    </dgm:pt>
    <dgm:pt modelId="{7E129515-B0E4-4B5E-8B35-1FF44CED9C24}" type="pres">
      <dgm:prSet presAssocID="{EBD006C6-18D7-4E88-BF58-F59DC0CB6E63}" presName="rect1ChTx" presStyleLbl="alignAcc1" presStyleIdx="2" presStyleCnt="3">
        <dgm:presLayoutVars>
          <dgm:bulletEnabled val="1"/>
        </dgm:presLayoutVars>
      </dgm:prSet>
      <dgm:spPr/>
      <dgm:t>
        <a:bodyPr/>
        <a:lstStyle/>
        <a:p>
          <a:endParaRPr lang="en-US"/>
        </a:p>
      </dgm:t>
    </dgm:pt>
    <dgm:pt modelId="{B195C1DE-2E98-4EE4-80E5-4C4C26BD27FE}" type="pres">
      <dgm:prSet presAssocID="{5F21F277-66C1-4FB7-92AC-44F8CC29FD57}" presName="rect2ParTx" presStyleLbl="alignAcc1" presStyleIdx="2" presStyleCnt="3">
        <dgm:presLayoutVars>
          <dgm:chMax val="1"/>
          <dgm:bulletEnabled val="1"/>
        </dgm:presLayoutVars>
      </dgm:prSet>
      <dgm:spPr/>
      <dgm:t>
        <a:bodyPr/>
        <a:lstStyle/>
        <a:p>
          <a:endParaRPr lang="en-US"/>
        </a:p>
      </dgm:t>
    </dgm:pt>
    <dgm:pt modelId="{9FD86859-ECA9-47BE-9D42-0E3BE9A70DC6}" type="pres">
      <dgm:prSet presAssocID="{5F21F277-66C1-4FB7-92AC-44F8CC29FD57}" presName="rect2ChTx" presStyleLbl="alignAcc1" presStyleIdx="2" presStyleCnt="3">
        <dgm:presLayoutVars>
          <dgm:bulletEnabled val="1"/>
        </dgm:presLayoutVars>
      </dgm:prSet>
      <dgm:spPr/>
    </dgm:pt>
    <dgm:pt modelId="{9E68259A-68BA-499F-BD60-B97715D017C1}" type="pres">
      <dgm:prSet presAssocID="{3DA81123-E325-431D-87A5-D210A21EBFE0}" presName="rect3ParTx" presStyleLbl="alignAcc1" presStyleIdx="2" presStyleCnt="3">
        <dgm:presLayoutVars>
          <dgm:chMax val="1"/>
          <dgm:bulletEnabled val="1"/>
        </dgm:presLayoutVars>
      </dgm:prSet>
      <dgm:spPr/>
      <dgm:t>
        <a:bodyPr/>
        <a:lstStyle/>
        <a:p>
          <a:endParaRPr lang="en-US"/>
        </a:p>
      </dgm:t>
    </dgm:pt>
    <dgm:pt modelId="{286C783D-E284-4828-BE50-4CE42A3D1A43}" type="pres">
      <dgm:prSet presAssocID="{3DA81123-E325-431D-87A5-D210A21EBFE0}" presName="rect3ChTx" presStyleLbl="alignAcc1" presStyleIdx="2" presStyleCnt="3">
        <dgm:presLayoutVars>
          <dgm:bulletEnabled val="1"/>
        </dgm:presLayoutVars>
      </dgm:prSet>
      <dgm:spPr/>
      <dgm:t>
        <a:bodyPr/>
        <a:lstStyle/>
        <a:p>
          <a:endParaRPr lang="en-US"/>
        </a:p>
      </dgm:t>
    </dgm:pt>
  </dgm:ptLst>
  <dgm:cxnLst>
    <dgm:cxn modelId="{94CE36A9-8692-406A-BAED-6B113B15D62F}" type="presOf" srcId="{2743ADA3-D2CB-4B32-830D-E5F5933D65C5}" destId="{7E129515-B0E4-4B5E-8B35-1FF44CED9C24}" srcOrd="0" destOrd="1" presId="urn:microsoft.com/office/officeart/2005/8/layout/target3"/>
    <dgm:cxn modelId="{81554E4E-68A3-4C59-9291-33D972F0CD04}" srcId="{3DA81123-E325-431D-87A5-D210A21EBFE0}" destId="{BCE55523-57A4-4558-8C01-F643CFD71477}" srcOrd="0" destOrd="0" parTransId="{A5022C7E-D4CD-4ECD-A0B2-6290CA9ADA34}" sibTransId="{98A5AF2E-DBAD-49D7-B525-C5FE9BC94909}"/>
    <dgm:cxn modelId="{C2DEE057-41D0-4F54-BCB0-4DCB1A4DCF72}" type="presOf" srcId="{8D01ACD9-7CF6-4600-9A9A-71D16ACB2F10}" destId="{7E129515-B0E4-4B5E-8B35-1FF44CED9C24}" srcOrd="0" destOrd="0" presId="urn:microsoft.com/office/officeart/2005/8/layout/target3"/>
    <dgm:cxn modelId="{437DEB7E-D694-4DBB-935C-45CB3BF47192}" srcId="{EBD006C6-18D7-4E88-BF58-F59DC0CB6E63}" destId="{2743ADA3-D2CB-4B32-830D-E5F5933D65C5}" srcOrd="1" destOrd="0" parTransId="{FD1660B4-C0E9-4C48-92F1-0180EAE30DE6}" sibTransId="{D2A83F29-8072-494A-BF86-21433AA533AE}"/>
    <dgm:cxn modelId="{C2110804-0EA6-4CCF-99BD-F36E3B9FC59B}" type="presOf" srcId="{5F21F277-66C1-4FB7-92AC-44F8CC29FD57}" destId="{A4859E34-450F-4DF1-8B7A-D9E65D1386FB}" srcOrd="0" destOrd="0" presId="urn:microsoft.com/office/officeart/2005/8/layout/target3"/>
    <dgm:cxn modelId="{BA254DAD-08F4-40A5-9A52-C8BEE9EF0E42}" type="presOf" srcId="{EBD006C6-18D7-4E88-BF58-F59DC0CB6E63}" destId="{A5723144-822A-48C0-BA8F-9DA88CC94106}" srcOrd="0" destOrd="0" presId="urn:microsoft.com/office/officeart/2005/8/layout/target3"/>
    <dgm:cxn modelId="{48307AFF-FE18-49B2-A975-DFC5FDDE159A}" type="presOf" srcId="{042F9C69-A978-482A-B6DE-9FC946A77659}" destId="{9FB843FD-B7CD-40C5-ABC9-81DC2B508A1B}" srcOrd="0" destOrd="0" presId="urn:microsoft.com/office/officeart/2005/8/layout/target3"/>
    <dgm:cxn modelId="{9EE907BD-1064-486C-8EE8-B34AA2C64A3B}" srcId="{042F9C69-A978-482A-B6DE-9FC946A77659}" destId="{5F21F277-66C1-4FB7-92AC-44F8CC29FD57}" srcOrd="1" destOrd="0" parTransId="{32858569-0439-4B53-BA19-B7DF68D59D7D}" sibTransId="{5BE9406E-9485-4736-91EE-27F03271E604}"/>
    <dgm:cxn modelId="{BDD7DC7D-904E-4894-8FE3-73621F0B4C04}" srcId="{042F9C69-A978-482A-B6DE-9FC946A77659}" destId="{EBD006C6-18D7-4E88-BF58-F59DC0CB6E63}" srcOrd="0" destOrd="0" parTransId="{E3D2EFE6-60F5-4263-9992-08733A631679}" sibTransId="{64DAEA1A-A5BD-4669-A0FC-0504355296B5}"/>
    <dgm:cxn modelId="{67B0B87B-A60E-4138-A17A-3DDD50124A34}" type="presOf" srcId="{5F21F277-66C1-4FB7-92AC-44F8CC29FD57}" destId="{B195C1DE-2E98-4EE4-80E5-4C4C26BD27FE}" srcOrd="1" destOrd="0" presId="urn:microsoft.com/office/officeart/2005/8/layout/target3"/>
    <dgm:cxn modelId="{FE0BAB4B-3F85-47E7-80BF-489BFC3572FD}" srcId="{042F9C69-A978-482A-B6DE-9FC946A77659}" destId="{3DA81123-E325-431D-87A5-D210A21EBFE0}" srcOrd="2" destOrd="0" parTransId="{A72F9A63-2E1F-4B1F-8E3C-7A377222AF42}" sibTransId="{9D32280B-F72A-4A08-B7F8-2B0A5A61A66E}"/>
    <dgm:cxn modelId="{ADED81F9-6AA9-44EA-A62B-E655E2C05FF0}" type="presOf" srcId="{BCE55523-57A4-4558-8C01-F643CFD71477}" destId="{286C783D-E284-4828-BE50-4CE42A3D1A43}" srcOrd="0" destOrd="0" presId="urn:microsoft.com/office/officeart/2005/8/layout/target3"/>
    <dgm:cxn modelId="{0F9C6FDC-5808-4E17-A9F1-325CD17859BA}" type="presOf" srcId="{EBD006C6-18D7-4E88-BF58-F59DC0CB6E63}" destId="{9957B4B7-C4AE-4EAD-A93B-C450392D86DB}" srcOrd="1" destOrd="0" presId="urn:microsoft.com/office/officeart/2005/8/layout/target3"/>
    <dgm:cxn modelId="{DAD1279C-E8EA-43A5-8A44-840298BC2164}" type="presOf" srcId="{3DA81123-E325-431D-87A5-D210A21EBFE0}" destId="{9E68259A-68BA-499F-BD60-B97715D017C1}" srcOrd="1" destOrd="0" presId="urn:microsoft.com/office/officeart/2005/8/layout/target3"/>
    <dgm:cxn modelId="{2B53E147-0DCD-4BD1-A064-6D5E5B094E89}" srcId="{EBD006C6-18D7-4E88-BF58-F59DC0CB6E63}" destId="{8D01ACD9-7CF6-4600-9A9A-71D16ACB2F10}" srcOrd="0" destOrd="0" parTransId="{8EE8E604-DC47-4C10-A24B-A51D51D47C25}" sibTransId="{E34CAA5D-0668-4803-BE1A-1F7FEDF3BCE3}"/>
    <dgm:cxn modelId="{7C91C621-0C45-4A8F-A06F-1DEDBAB9D3A2}" type="presOf" srcId="{3DA81123-E325-431D-87A5-D210A21EBFE0}" destId="{1EDFF6DD-384A-4C5C-8A94-0CE7363A1D5E}" srcOrd="0" destOrd="0" presId="urn:microsoft.com/office/officeart/2005/8/layout/target3"/>
    <dgm:cxn modelId="{E7E3B6FC-283D-4AFD-9F16-23465331F35C}" type="presParOf" srcId="{9FB843FD-B7CD-40C5-ABC9-81DC2B508A1B}" destId="{D9588476-EAC5-4CEA-9D61-89DA37D3155D}" srcOrd="0" destOrd="0" presId="urn:microsoft.com/office/officeart/2005/8/layout/target3"/>
    <dgm:cxn modelId="{911AB20E-8AB3-4A17-A257-0514464F26B1}" type="presParOf" srcId="{9FB843FD-B7CD-40C5-ABC9-81DC2B508A1B}" destId="{E0AF0BAC-DFC5-40D4-89BF-E1523F62A4AC}" srcOrd="1" destOrd="0" presId="urn:microsoft.com/office/officeart/2005/8/layout/target3"/>
    <dgm:cxn modelId="{D9C7C5E8-3A59-4E5B-8F00-15D4CB81AF5D}" type="presParOf" srcId="{9FB843FD-B7CD-40C5-ABC9-81DC2B508A1B}" destId="{A5723144-822A-48C0-BA8F-9DA88CC94106}" srcOrd="2" destOrd="0" presId="urn:microsoft.com/office/officeart/2005/8/layout/target3"/>
    <dgm:cxn modelId="{5CC4A931-AE27-4603-B8BD-91BD63DB72CA}" type="presParOf" srcId="{9FB843FD-B7CD-40C5-ABC9-81DC2B508A1B}" destId="{8324ED1E-5355-41B4-9636-BAD92131330C}" srcOrd="3" destOrd="0" presId="urn:microsoft.com/office/officeart/2005/8/layout/target3"/>
    <dgm:cxn modelId="{E0B4D427-AA6A-4FBD-990F-BE9004E798DC}" type="presParOf" srcId="{9FB843FD-B7CD-40C5-ABC9-81DC2B508A1B}" destId="{8B45E0C7-3A15-4012-8C54-BF52CD0981D1}" srcOrd="4" destOrd="0" presId="urn:microsoft.com/office/officeart/2005/8/layout/target3"/>
    <dgm:cxn modelId="{C75E1EF6-57E2-4C2F-BD4C-436FA2F2FD06}" type="presParOf" srcId="{9FB843FD-B7CD-40C5-ABC9-81DC2B508A1B}" destId="{A4859E34-450F-4DF1-8B7A-D9E65D1386FB}" srcOrd="5" destOrd="0" presId="urn:microsoft.com/office/officeart/2005/8/layout/target3"/>
    <dgm:cxn modelId="{96801B05-2C6F-429D-8E0C-3CDCA155B901}" type="presParOf" srcId="{9FB843FD-B7CD-40C5-ABC9-81DC2B508A1B}" destId="{BE694A93-A058-463D-8003-CCA815D4D211}" srcOrd="6" destOrd="0" presId="urn:microsoft.com/office/officeart/2005/8/layout/target3"/>
    <dgm:cxn modelId="{0CB7B81E-AF8A-4CF5-82B4-92614B03F9E6}" type="presParOf" srcId="{9FB843FD-B7CD-40C5-ABC9-81DC2B508A1B}" destId="{001939D0-794C-4A2F-824B-B77EF0636F9A}" srcOrd="7" destOrd="0" presId="urn:microsoft.com/office/officeart/2005/8/layout/target3"/>
    <dgm:cxn modelId="{C5DB2875-9185-44F3-AC8B-748655B69DBB}" type="presParOf" srcId="{9FB843FD-B7CD-40C5-ABC9-81DC2B508A1B}" destId="{1EDFF6DD-384A-4C5C-8A94-0CE7363A1D5E}" srcOrd="8" destOrd="0" presId="urn:microsoft.com/office/officeart/2005/8/layout/target3"/>
    <dgm:cxn modelId="{F8079A4D-123F-4DC9-918F-9041BEBC5F12}" type="presParOf" srcId="{9FB843FD-B7CD-40C5-ABC9-81DC2B508A1B}" destId="{9957B4B7-C4AE-4EAD-A93B-C450392D86DB}" srcOrd="9" destOrd="0" presId="urn:microsoft.com/office/officeart/2005/8/layout/target3"/>
    <dgm:cxn modelId="{F6ADB9B8-1E15-4DE7-8A5C-21DBFBDAEF00}" type="presParOf" srcId="{9FB843FD-B7CD-40C5-ABC9-81DC2B508A1B}" destId="{7E129515-B0E4-4B5E-8B35-1FF44CED9C24}" srcOrd="10" destOrd="0" presId="urn:microsoft.com/office/officeart/2005/8/layout/target3"/>
    <dgm:cxn modelId="{3A14D79A-83AE-4608-A82E-FC1C6C3A8C72}" type="presParOf" srcId="{9FB843FD-B7CD-40C5-ABC9-81DC2B508A1B}" destId="{B195C1DE-2E98-4EE4-80E5-4C4C26BD27FE}" srcOrd="11" destOrd="0" presId="urn:microsoft.com/office/officeart/2005/8/layout/target3"/>
    <dgm:cxn modelId="{F8AD4656-F21A-417E-8EE3-D5831310AA10}" type="presParOf" srcId="{9FB843FD-B7CD-40C5-ABC9-81DC2B508A1B}" destId="{9FD86859-ECA9-47BE-9D42-0E3BE9A70DC6}" srcOrd="12" destOrd="0" presId="urn:microsoft.com/office/officeart/2005/8/layout/target3"/>
    <dgm:cxn modelId="{DF7973D7-7B5D-4724-858D-26A14D003128}" type="presParOf" srcId="{9FB843FD-B7CD-40C5-ABC9-81DC2B508A1B}" destId="{9E68259A-68BA-499F-BD60-B97715D017C1}" srcOrd="13" destOrd="0" presId="urn:microsoft.com/office/officeart/2005/8/layout/target3"/>
    <dgm:cxn modelId="{7D845E61-1874-485B-B9C0-65AAD5195D2C}" type="presParOf" srcId="{9FB843FD-B7CD-40C5-ABC9-81DC2B508A1B}" destId="{286C783D-E284-4828-BE50-4CE42A3D1A43}"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88476-EAC5-4CEA-9D61-89DA37D3155D}">
      <dsp:nvSpPr>
        <dsp:cNvPr id="0" name=""/>
        <dsp:cNvSpPr/>
      </dsp:nvSpPr>
      <dsp:spPr>
        <a:xfrm>
          <a:off x="0" y="0"/>
          <a:ext cx="6565900" cy="65659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723144-822A-48C0-BA8F-9DA88CC94106}">
      <dsp:nvSpPr>
        <dsp:cNvPr id="0" name=""/>
        <dsp:cNvSpPr/>
      </dsp:nvSpPr>
      <dsp:spPr>
        <a:xfrm>
          <a:off x="3282950" y="0"/>
          <a:ext cx="8578850" cy="6565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NSF Data Management &amp; Sharing FAQ:</a:t>
          </a:r>
          <a:endParaRPr lang="en-US" sz="2200" kern="1200" dirty="0"/>
        </a:p>
      </dsp:txBody>
      <dsp:txXfrm>
        <a:off x="3282950" y="0"/>
        <a:ext cx="4289425" cy="1969774"/>
      </dsp:txXfrm>
    </dsp:sp>
    <dsp:sp modelId="{8B45E0C7-3A15-4012-8C54-BF52CD0981D1}">
      <dsp:nvSpPr>
        <dsp:cNvPr id="0" name=""/>
        <dsp:cNvSpPr/>
      </dsp:nvSpPr>
      <dsp:spPr>
        <a:xfrm>
          <a:off x="1149034" y="1969774"/>
          <a:ext cx="4267830" cy="426783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859E34-450F-4DF1-8B7A-D9E65D1386FB}">
      <dsp:nvSpPr>
        <dsp:cNvPr id="0" name=""/>
        <dsp:cNvSpPr/>
      </dsp:nvSpPr>
      <dsp:spPr>
        <a:xfrm>
          <a:off x="3282950" y="1969774"/>
          <a:ext cx="8578850" cy="426783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“NASA Earth observing satellites, sub-orbital platforms and field campaigns [data shall be shared] with all users a</a:t>
          </a:r>
          <a:r>
            <a:rPr lang="en-US" sz="2200" b="1" i="1" kern="1200" smtClean="0"/>
            <a:t>s soon as such data become available</a:t>
          </a:r>
          <a:r>
            <a:rPr lang="en-US" sz="2200" kern="1200" smtClean="0"/>
            <a:t>” </a:t>
          </a:r>
          <a:endParaRPr lang="en-US" sz="2200" kern="1200"/>
        </a:p>
      </dsp:txBody>
      <dsp:txXfrm>
        <a:off x="3282950" y="1969774"/>
        <a:ext cx="4289425" cy="1969767"/>
      </dsp:txXfrm>
    </dsp:sp>
    <dsp:sp modelId="{001939D0-794C-4A2F-824B-B77EF0636F9A}">
      <dsp:nvSpPr>
        <dsp:cNvPr id="0" name=""/>
        <dsp:cNvSpPr/>
      </dsp:nvSpPr>
      <dsp:spPr>
        <a:xfrm>
          <a:off x="2298065" y="3939541"/>
          <a:ext cx="1969768" cy="196976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FF6DD-384A-4C5C-8A94-0CE7363A1D5E}">
      <dsp:nvSpPr>
        <dsp:cNvPr id="0" name=""/>
        <dsp:cNvSpPr/>
      </dsp:nvSpPr>
      <dsp:spPr>
        <a:xfrm>
          <a:off x="3282950" y="3939541"/>
          <a:ext cx="8578850" cy="196976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NOAA Environmental Data Management Committee (EDMC) Procedural Directive addresses timeliness</a:t>
          </a:r>
          <a:endParaRPr lang="en-US" sz="2200" kern="1200"/>
        </a:p>
      </dsp:txBody>
      <dsp:txXfrm>
        <a:off x="3282950" y="3939541"/>
        <a:ext cx="4289425" cy="1969768"/>
      </dsp:txXfrm>
    </dsp:sp>
    <dsp:sp modelId="{7E129515-B0E4-4B5E-8B35-1FF44CED9C24}">
      <dsp:nvSpPr>
        <dsp:cNvPr id="0" name=""/>
        <dsp:cNvSpPr/>
      </dsp:nvSpPr>
      <dsp:spPr>
        <a:xfrm>
          <a:off x="7572375" y="0"/>
          <a:ext cx="4289425" cy="19697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smtClean="0"/>
            <a:t>9. Does this policy mean that I must make my data available immediately, even before publication?</a:t>
          </a:r>
          <a:endParaRPr lang="en-US" sz="1500" kern="1200"/>
        </a:p>
        <a:p>
          <a:pPr marL="114300" lvl="1" indent="-114300" algn="l" defTabSz="666750" rtl="0">
            <a:lnSpc>
              <a:spcPct val="90000"/>
            </a:lnSpc>
            <a:spcBef>
              <a:spcPct val="0"/>
            </a:spcBef>
            <a:spcAft>
              <a:spcPct val="15000"/>
            </a:spcAft>
            <a:buChar char="••"/>
          </a:pPr>
          <a:r>
            <a:rPr lang="en-US" sz="1500" kern="1200" smtClean="0"/>
            <a:t>Not necessarily. The expectation is that all data will be made available after a reasonable length of time. However, what constitutes a reasonable length of time will be determined by the community of interest through the process of peer review and program management.</a:t>
          </a:r>
          <a:endParaRPr lang="en-US" sz="1500" kern="1200"/>
        </a:p>
      </dsp:txBody>
      <dsp:txXfrm>
        <a:off x="7572375" y="0"/>
        <a:ext cx="4289425" cy="1969774"/>
      </dsp:txXfrm>
    </dsp:sp>
    <dsp:sp modelId="{286C783D-E284-4828-BE50-4CE42A3D1A43}">
      <dsp:nvSpPr>
        <dsp:cNvPr id="0" name=""/>
        <dsp:cNvSpPr/>
      </dsp:nvSpPr>
      <dsp:spPr>
        <a:xfrm>
          <a:off x="7572375" y="3939541"/>
          <a:ext cx="4289425" cy="19697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rtl="0">
            <a:lnSpc>
              <a:spcPct val="90000"/>
            </a:lnSpc>
            <a:spcBef>
              <a:spcPct val="0"/>
            </a:spcBef>
            <a:spcAft>
              <a:spcPct val="15000"/>
            </a:spcAft>
            <a:buChar char="••"/>
          </a:pPr>
          <a:r>
            <a:rPr lang="en-US" sz="1500" kern="1200" smtClean="0"/>
            <a:t>Environmental data and information collected under grants / cooperative agreements will be made visible…in a timely manner (</a:t>
          </a:r>
          <a:r>
            <a:rPr lang="en-US" sz="1500" b="1" i="1" kern="1200" smtClean="0"/>
            <a:t>typically no later than 2 years after data are collected or created</a:t>
          </a:r>
          <a:r>
            <a:rPr lang="en-US" sz="1500" kern="1200" smtClean="0"/>
            <a:t>)</a:t>
          </a:r>
          <a:endParaRPr lang="en-US" sz="1500" kern="1200"/>
        </a:p>
      </dsp:txBody>
      <dsp:txXfrm>
        <a:off x="7572375" y="3939541"/>
        <a:ext cx="4289425" cy="196976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931982B-6126-4576-81B2-875C4759A2EC}" type="datetime1">
              <a:rPr lang="en-US"/>
              <a:pPr>
                <a:defRPr/>
              </a:pPr>
              <a:t>8/14/2012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8B4FF42-A880-48ED-AC6B-F7395D9AE73D}" type="slidenum">
              <a:rPr lang="en-US"/>
              <a:pPr>
                <a:defRPr/>
              </a:pPr>
              <a:t>‹#›</a:t>
            </a:fld>
            <a:endParaRPr lang="en-US"/>
          </a:p>
        </p:txBody>
      </p:sp>
    </p:spTree>
    <p:extLst>
      <p:ext uri="{BB962C8B-B14F-4D97-AF65-F5344CB8AC3E}">
        <p14:creationId xmlns:p14="http://schemas.microsoft.com/office/powerpoint/2010/main" val="426355660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Modules should be 3-7 minutes long </a:t>
            </a:r>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37931725" indent="-37474525" eaLnBrk="0" hangingPunct="0">
              <a:defRPr sz="4200">
                <a:solidFill>
                  <a:srgbClr val="000000"/>
                </a:solidFill>
                <a:latin typeface="Helvetica Neue Light" charset="0"/>
                <a:ea typeface="ヒラギノ角ゴ ProN W3" charset="-128"/>
                <a:sym typeface="Helvetica Neue Light" charset="0"/>
              </a:defRPr>
            </a:lvl2pPr>
            <a:lvl3pPr eaLnBrk="0" hangingPunct="0">
              <a:defRPr sz="4200">
                <a:solidFill>
                  <a:srgbClr val="000000"/>
                </a:solidFill>
                <a:latin typeface="Helvetica Neue Light" charset="0"/>
                <a:ea typeface="ヒラギノ角ゴ ProN W3" charset="-128"/>
                <a:sym typeface="Helvetica Neue Light" charset="0"/>
              </a:defRPr>
            </a:lvl3pPr>
            <a:lvl4pPr eaLnBrk="0" hangingPunct="0">
              <a:defRPr sz="4200">
                <a:solidFill>
                  <a:srgbClr val="000000"/>
                </a:solidFill>
                <a:latin typeface="Helvetica Neue Light" charset="0"/>
                <a:ea typeface="ヒラギノ角ゴ ProN W3" charset="-128"/>
                <a:sym typeface="Helvetica Neue Light" charset="0"/>
              </a:defRPr>
            </a:lvl4pPr>
            <a:lvl5pPr eaLnBrk="0" hangingPunct="0">
              <a:defRPr sz="4200">
                <a:solidFill>
                  <a:srgbClr val="000000"/>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5EC9C2AD-823C-4522-AFDE-29F02A67BBFC}"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Other Relevant Modules Module:  Voiceover script</a:t>
            </a:r>
          </a:p>
          <a:p>
            <a:endParaRPr lang="en-US" smtClean="0"/>
          </a:p>
          <a:p>
            <a:r>
              <a:rPr lang="en-US" smtClean="0"/>
              <a:t>The modules of the ESIP Data Management Course have been designed to complement and supplement each other.  In light of this plan, we think you might find the following, related modules relevant to you and why as you gain a better understanding of data management: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7F7EF19D-659C-4FA2-BFA5-B2027772E284}" type="slidenum">
              <a:rPr lang="en-US" sz="1200" smtClean="0"/>
              <a:pPr algn="r" eaLnBrk="1" hangingPunct="1"/>
              <a:t>12</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Overview Module:  Voiceover Script for Slide 2</a:t>
            </a:r>
          </a:p>
          <a:p>
            <a:endParaRPr lang="en-US" smtClean="0"/>
          </a:p>
          <a:p>
            <a:r>
              <a:rPr lang="en-US" smtClean="0"/>
              <a:t>Just to give you an overview of what this module will cover, we have defined this module as:   </a:t>
            </a:r>
          </a:p>
          <a:p>
            <a:endParaRPr lang="en-US" smtClean="0"/>
          </a:p>
          <a:p>
            <a:r>
              <a:rPr lang="en-US" smtClean="0"/>
              <a:t>We think the following information might be helpful for you to understand as background for the topics covered in this module:  </a:t>
            </a:r>
          </a:p>
          <a:p>
            <a:endParaRPr lang="en-US" smtClean="0"/>
          </a:p>
          <a:p>
            <a:r>
              <a:rPr lang="en-US" smtClean="0"/>
              <a:t>As a high level overview, we'll touch upon these topics in this module:</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BA4B0CF0-D64A-47B4-AD1B-B84E0D170AD0}" type="slidenum">
              <a:rPr lang="en-US" sz="1200" smtClean="0"/>
              <a:pPr algn="r" eaLnBrk="1" hangingPunct="1"/>
              <a:t>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a:t>
            </a:r>
            <a:r>
              <a:rPr lang="en-US" baseline="0" dirty="0" smtClean="0"/>
              <a:t> NSF directorates and sometimes specific solicitations require that data and metadata in particular formats be deposited in particular catalogs.</a:t>
            </a:r>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3</a:t>
            </a:fld>
            <a:endParaRPr lang="en-US"/>
          </a:p>
        </p:txBody>
      </p:sp>
    </p:spTree>
    <p:extLst>
      <p:ext uri="{BB962C8B-B14F-4D97-AF65-F5344CB8AC3E}">
        <p14:creationId xmlns:p14="http://schemas.microsoft.com/office/powerpoint/2010/main" val="18988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NASA generally expects that metadata will be deposited in at least the GCMD.</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4</a:t>
            </a:fld>
            <a:endParaRPr lang="en-US"/>
          </a:p>
        </p:txBody>
      </p:sp>
    </p:spTree>
    <p:extLst>
      <p:ext uri="{BB962C8B-B14F-4D97-AF65-F5344CB8AC3E}">
        <p14:creationId xmlns:p14="http://schemas.microsoft.com/office/powerpoint/2010/main" val="44639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practice is to make the metadata</a:t>
            </a:r>
            <a:r>
              <a:rPr lang="en-US" baseline="0" dirty="0" smtClean="0"/>
              <a:t> for the data available at the same time as the data are made available, else it will be difficult to find!</a:t>
            </a:r>
            <a:endParaRPr lang="en-US" dirty="0"/>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6</a:t>
            </a:fld>
            <a:endParaRPr lang="en-US"/>
          </a:p>
        </p:txBody>
      </p:sp>
    </p:spTree>
    <p:extLst>
      <p:ext uri="{BB962C8B-B14F-4D97-AF65-F5344CB8AC3E}">
        <p14:creationId xmlns:p14="http://schemas.microsoft.com/office/powerpoint/2010/main" val="2839326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excellent source of information about data portals and metadata registries to which you could submit information about your data is  the Global Spatial Data Infrastructure Association website which contains a list of likely candidates for geographic and spatial data.  </a:t>
            </a:r>
            <a:endParaRPr lang="en-US" dirty="0"/>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8</a:t>
            </a:fld>
            <a:endParaRPr lang="en-US"/>
          </a:p>
        </p:txBody>
      </p:sp>
    </p:spTree>
    <p:extLst>
      <p:ext uri="{BB962C8B-B14F-4D97-AF65-F5344CB8AC3E}">
        <p14:creationId xmlns:p14="http://schemas.microsoft.com/office/powerpoint/2010/main" val="1346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Datacasting</a:t>
            </a:r>
            <a:r>
              <a:rPr lang="en-US" sz="1200" dirty="0" smtClean="0"/>
              <a:t> is an RSS-based technology used for distributing your Earth Science data.  </a:t>
            </a:r>
          </a:p>
          <a:p>
            <a:r>
              <a:rPr lang="en-US" sz="1200" dirty="0" smtClean="0"/>
              <a:t>Using a web-based submission form, you publish the availability of your data through a web-feed along with some minimal information about the data</a:t>
            </a:r>
          </a:p>
          <a:p>
            <a:r>
              <a:rPr lang="en-US" sz="1200" dirty="0" smtClean="0"/>
              <a:t>Users subscribe to the web feeds to find &amp; download data of interest, including yours!  Data aggregators can also find your data using</a:t>
            </a:r>
            <a:r>
              <a:rPr lang="en-US" sz="1200" baseline="0" dirty="0" smtClean="0"/>
              <a:t> this method.  </a:t>
            </a:r>
            <a:endParaRPr lang="en-US" sz="1200" dirty="0" smtClean="0"/>
          </a:p>
          <a:p>
            <a:endParaRPr lang="en-US" dirty="0" smtClean="0"/>
          </a:p>
          <a:p>
            <a:r>
              <a:rPr lang="en-US" dirty="0" smtClean="0"/>
              <a:t>The JPL data caster advertises information about newly archived individual items within a data set whereas the </a:t>
            </a:r>
            <a:r>
              <a:rPr lang="en-US" dirty="0" err="1" smtClean="0"/>
              <a:t>Libre</a:t>
            </a:r>
            <a:r>
              <a:rPr lang="en-US" dirty="0" smtClean="0"/>
              <a:t> Collection Caster advertises collections as a whole.</a:t>
            </a:r>
            <a:endParaRPr lang="en-US" dirty="0"/>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9</a:t>
            </a:fld>
            <a:endParaRPr lang="en-US"/>
          </a:p>
        </p:txBody>
      </p:sp>
    </p:spTree>
    <p:extLst>
      <p:ext uri="{BB962C8B-B14F-4D97-AF65-F5344CB8AC3E}">
        <p14:creationId xmlns:p14="http://schemas.microsoft.com/office/powerpoint/2010/main" val="129494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References Module:  Voiceover script</a:t>
            </a:r>
          </a:p>
          <a:p>
            <a:r>
              <a:rPr lang="en-US" smtClean="0"/>
              <a:t>Within this module, we've made reference to a number of published information sources that we think you may want to review when you want more in-depth information.  The most relevant references are listed here.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D72BE0A0-EE6C-4A6A-9068-3C18939DAE7D}" type="slidenum">
              <a:rPr lang="en-US" sz="1200" smtClean="0"/>
              <a:pPr algn="r" eaLnBrk="1" hangingPunct="1"/>
              <a:t>10</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Resources Module:  Voiceover script</a:t>
            </a:r>
          </a:p>
          <a:p>
            <a:endParaRPr lang="en-US" smtClean="0"/>
          </a:p>
          <a:p>
            <a:r>
              <a:rPr lang="en-US" smtClean="0"/>
              <a:t>We've collected some additional resources that might you might find helpful should you need more information about some of the areas that we've covered briefly.  We'd also like to explain why we think they might be useful.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547F25FE-030A-48DF-9AAF-D6385BD1C1F6}" type="slidenum">
              <a:rPr lang="en-US" sz="1200" smtClean="0"/>
              <a:pPr algn="r" eaLnBrk="1" hangingPunct="1"/>
              <a:t>11</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573111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0149508"/>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509563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2861215"/>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569697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173742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255545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019416114"/>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189707"/>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753751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604760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62552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5239992"/>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154778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7462099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41430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648095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820491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6853299"/>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2263487"/>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486754"/>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875006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32870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697261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718440"/>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581405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01736274"/>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5184092"/>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8061354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93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1550491"/>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7037114"/>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048875"/>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348422"/>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95794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339" y="2286000"/>
            <a:ext cx="11861800" cy="656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dirty="0" smtClean="0"/>
              <a:t>Click to edit Master title style</a:t>
            </a:r>
            <a:endParaRPr lang="en-US" dirty="0"/>
          </a:p>
        </p:txBody>
      </p:sp>
      <p:sp>
        <p:nvSpPr>
          <p:cNvPr id="5" name="Rectangle 4"/>
          <p:cNvSpPr/>
          <p:nvPr userDrawn="1"/>
        </p:nvSpPr>
        <p:spPr bwMode="auto">
          <a:xfrm>
            <a:off x="533021" y="340065"/>
            <a:ext cx="8329524" cy="261610"/>
          </a:xfrm>
          <a:prstGeom prst="rect">
            <a:avLst/>
          </a:prstGeom>
          <a:solidFill>
            <a:schemeClr val="bg1"/>
          </a:solidFill>
          <a:ln w="25400"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Neue Light" charset="0"/>
                <a:ea typeface="ヒラギノ角ゴ ProN W3" charset="0"/>
                <a:cs typeface="ヒラギノ角ゴ ProN W3" charset="0"/>
                <a:sym typeface="Helvetica Neue Light" charset="0"/>
              </a:rPr>
              <a:t>Local Data Management :  Advertising Your Data:  Agency requirements for publishing metadata, Version 1.0 Reviewed </a:t>
            </a:r>
            <a:r>
              <a:rPr kumimoji="0" lang="en-US" sz="1000" b="0" i="0" u="none" strike="noStrike" cap="none" normalizeH="0" baseline="0" dirty="0" smtClean="0">
                <a:ln>
                  <a:noFill/>
                </a:ln>
                <a:solidFill>
                  <a:srgbClr val="000000"/>
                </a:solidFill>
                <a:effectLst/>
                <a:latin typeface="Helvetica Neue Light" charset="0"/>
                <a:ea typeface="ヒラギノ角ゴ ProN W3" charset="0"/>
                <a:cs typeface="ヒラギノ角ゴ ProN W3" charset="0"/>
                <a:sym typeface="Helvetica Neue Light" charset="0"/>
              </a:rPr>
              <a:t>August 2012</a:t>
            </a:r>
            <a:endParaRPr kumimoji="0" lang="en-US" sz="1000" b="0" i="0" u="none" strike="noStrike" cap="none" normalizeH="0" baseline="0" dirty="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Tree>
    <p:extLst>
      <p:ext uri="{BB962C8B-B14F-4D97-AF65-F5344CB8AC3E}">
        <p14:creationId xmlns:p14="http://schemas.microsoft.com/office/powerpoint/2010/main" val="895148100"/>
      </p:ext>
    </p:extLst>
  </p:cSld>
  <p:clrMapOvr>
    <a:masterClrMapping/>
  </p:clrMapOv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4407969"/>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4146418"/>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3706365"/>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99267193"/>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5165746"/>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857652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715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445851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731697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298640424"/>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7509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39672655"/>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186911"/>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3109501"/>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6585239"/>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90525"/>
            <a:ext cx="2965450" cy="8499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90525"/>
            <a:ext cx="8743950" cy="849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5067952"/>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17710249"/>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1361666"/>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12666168"/>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3927699"/>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669414"/>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877631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6122285"/>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47337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7659197"/>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7835624"/>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5348507"/>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38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382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345559"/>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28578661"/>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905752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7351114"/>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0766328"/>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33547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346617"/>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73298952"/>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882582"/>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534524"/>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1475774"/>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1396518"/>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5242364"/>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28877335"/>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8629326"/>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44400660"/>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3828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0146207"/>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1639404"/>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262818049"/>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53206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3335632"/>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4923903"/>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1250285"/>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8932214"/>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85792410"/>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2020169"/>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22963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712225"/>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0455210"/>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2243984"/>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9335523"/>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893913"/>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6549951"/>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0528544"/>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1674401"/>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1320800"/>
            <a:ext cx="127000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365760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6716083"/>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6584675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36465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3562094"/>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738226"/>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486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1852586"/>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6362595"/>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3207810"/>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016287"/>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756044"/>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1517162"/>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946987"/>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3625" y="7785100"/>
            <a:ext cx="2847975" cy="170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9700" y="7785100"/>
            <a:ext cx="8391525" cy="170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2878275"/>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224139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9786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392508"/>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3945805"/>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13053685"/>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712106"/>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7129791"/>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08391566"/>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27426"/>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4584410"/>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6504310"/>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4649848"/>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2276475"/>
            <a:ext cx="29654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2276475"/>
            <a:ext cx="87439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16857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2974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255859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8270994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766182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1118811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496745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167523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52028955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3789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241472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737355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48593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952140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939304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1712783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14868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0356559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486209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853757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8478605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970702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14685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056588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945974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956563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040505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2280928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009548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3781357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127765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368357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09827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9266440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68625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003486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476435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440229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627117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4446636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864074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808041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98758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475423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831145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12919623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20108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116033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7126443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5984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854856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8605105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6189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438590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93375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635284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518156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31588245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49390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905301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945845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087354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00596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7633863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46330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856887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8146507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29551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729543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3028337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17106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447372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226642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026752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837178"/>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094086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819357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880846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9893821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279493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771966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866407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64948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123916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340074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607372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330200"/>
            <a:ext cx="127000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365760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37798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43" name="Line 2"/>
          <p:cNvSpPr>
            <a:spLocks noChangeShapeType="1"/>
          </p:cNvSpPr>
          <p:nvPr/>
        </p:nvSpPr>
        <p:spPr bwMode="auto">
          <a:xfrm flipH="1">
            <a:off x="64881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44" name="Line 3"/>
          <p:cNvSpPr>
            <a:spLocks noChangeShapeType="1"/>
          </p:cNvSpPr>
          <p:nvPr/>
        </p:nvSpPr>
        <p:spPr bwMode="auto">
          <a:xfrm>
            <a:off x="6488113" y="4476750"/>
            <a:ext cx="5995987" cy="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1267"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1268"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8369300" y="2324100"/>
            <a:ext cx="40640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2291"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2292"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571500" y="863600"/>
            <a:ext cx="11861800" cy="802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4339"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5363"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5364"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body" idx="1"/>
          </p:nvPr>
        </p:nvSpPr>
        <p:spPr bwMode="auto">
          <a:xfrm>
            <a:off x="571500" y="5016500"/>
            <a:ext cx="508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6387" name="Line 2"/>
          <p:cNvSpPr>
            <a:spLocks noChangeShapeType="1"/>
          </p:cNvSpPr>
          <p:nvPr/>
        </p:nvSpPr>
        <p:spPr bwMode="auto">
          <a:xfrm>
            <a:off x="647700" y="4749800"/>
            <a:ext cx="4881563"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6388" name="Rectangle 3"/>
          <p:cNvSpPr>
            <a:spLocks noGrp="1" noChangeArrowheads="1"/>
          </p:cNvSpPr>
          <p:nvPr>
            <p:ph type="title"/>
          </p:nvPr>
        </p:nvSpPr>
        <p:spPr bwMode="auto">
          <a:xfrm>
            <a:off x="571500" y="1320800"/>
            <a:ext cx="508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bwMode="auto">
          <a:xfrm>
            <a:off x="1409700" y="7785100"/>
            <a:ext cx="57912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
        <p:nvSpPr>
          <p:cNvPr id="17411" name="Line 2"/>
          <p:cNvSpPr>
            <a:spLocks noChangeShapeType="1"/>
          </p:cNvSpPr>
          <p:nvPr/>
        </p:nvSpPr>
        <p:spPr bwMode="auto">
          <a:xfrm flipH="1">
            <a:off x="7543800" y="7975600"/>
            <a:ext cx="0" cy="142240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7412" name="Rectangle 3"/>
          <p:cNvSpPr>
            <a:spLocks noGrp="1" noChangeArrowheads="1"/>
          </p:cNvSpPr>
          <p:nvPr>
            <p:ph type="body" idx="1"/>
          </p:nvPr>
        </p:nvSpPr>
        <p:spPr bwMode="auto">
          <a:xfrm>
            <a:off x="7848600" y="8470900"/>
            <a:ext cx="4953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txStyles>
    <p:titleStyle>
      <a:lvl1pPr algn="r"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999999"/>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999999"/>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5pPr>
      <a:lvl6pPr marL="457200" algn="l" rtl="0" fontAlgn="base">
        <a:spcBef>
          <a:spcPct val="0"/>
        </a:spcBef>
        <a:spcAft>
          <a:spcPct val="0"/>
        </a:spcAft>
        <a:defRPr sz="2600">
          <a:solidFill>
            <a:srgbClr val="999999"/>
          </a:solidFill>
          <a:latin typeface="+mn-lt"/>
          <a:ea typeface="+mn-ea"/>
          <a:cs typeface="+mn-cs"/>
          <a:sym typeface="Helvetica Neue" charset="0"/>
        </a:defRPr>
      </a:lvl6pPr>
      <a:lvl7pPr marL="914400" algn="l" rtl="0" fontAlgn="base">
        <a:spcBef>
          <a:spcPct val="0"/>
        </a:spcBef>
        <a:spcAft>
          <a:spcPct val="0"/>
        </a:spcAft>
        <a:defRPr sz="2600">
          <a:solidFill>
            <a:srgbClr val="999999"/>
          </a:solidFill>
          <a:latin typeface="+mn-lt"/>
          <a:ea typeface="+mn-ea"/>
          <a:cs typeface="+mn-cs"/>
          <a:sym typeface="Helvetica Neue" charset="0"/>
        </a:defRPr>
      </a:lvl7pPr>
      <a:lvl8pPr marL="1371600" algn="l" rtl="0" fontAlgn="base">
        <a:spcBef>
          <a:spcPct val="0"/>
        </a:spcBef>
        <a:spcAft>
          <a:spcPct val="0"/>
        </a:spcAft>
        <a:defRPr sz="2600">
          <a:solidFill>
            <a:srgbClr val="999999"/>
          </a:solidFill>
          <a:latin typeface="+mn-lt"/>
          <a:ea typeface="+mn-ea"/>
          <a:cs typeface="+mn-cs"/>
          <a:sym typeface="Helvetica Neue" charset="0"/>
        </a:defRPr>
      </a:lvl8pPr>
      <a:lvl9pPr marL="1828800" algn="l" rtl="0" fontAlgn="base">
        <a:spcBef>
          <a:spcPct val="0"/>
        </a:spcBef>
        <a:spcAft>
          <a:spcPct val="0"/>
        </a:spcAft>
        <a:defRPr sz="2600">
          <a:solidFill>
            <a:srgbClr val="999999"/>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571500" y="3708400"/>
            <a:ext cx="11861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pic>
        <p:nvPicPr>
          <p:cNvPr id="2053" name="Picture 5" descr="Logo300dpi %281%29.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5"/>
          <p:cNvSpPr txBox="1">
            <a:spLocks noChangeArrowheads="1"/>
          </p:cNvSpPr>
          <p:nvPr/>
        </p:nvSpPr>
        <p:spPr bwMode="auto">
          <a:xfrm>
            <a:off x="558800" y="300038"/>
            <a:ext cx="4027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defRPr/>
            </a:pPr>
            <a:r>
              <a:rPr lang="en-US" sz="1200" b="1"/>
              <a:t>Module Template</a:t>
            </a:r>
            <a:r>
              <a:rPr lang="en-US" sz="1200"/>
              <a:t>: Subtitle; Version 1.0, Reviewed 9/15/11</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3075" name="Line 2"/>
          <p:cNvSpPr>
            <a:spLocks noChangeShapeType="1"/>
          </p:cNvSpPr>
          <p:nvPr/>
        </p:nvSpPr>
        <p:spPr bwMode="auto">
          <a:xfrm flipH="1">
            <a:off x="90662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76" name="Line 3"/>
          <p:cNvSpPr>
            <a:spLocks noChangeShapeType="1"/>
          </p:cNvSpPr>
          <p:nvPr/>
        </p:nvSpPr>
        <p:spPr bwMode="auto">
          <a:xfrm>
            <a:off x="9066213" y="3092450"/>
            <a:ext cx="3430587" cy="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77" name="Line 4"/>
          <p:cNvSpPr>
            <a:spLocks noChangeShapeType="1"/>
          </p:cNvSpPr>
          <p:nvPr/>
        </p:nvSpPr>
        <p:spPr bwMode="auto">
          <a:xfrm>
            <a:off x="9066213" y="5873750"/>
            <a:ext cx="3430587" cy="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4099" name="Line 2"/>
          <p:cNvSpPr>
            <a:spLocks noChangeShapeType="1"/>
          </p:cNvSpPr>
          <p:nvPr/>
        </p:nvSpPr>
        <p:spPr bwMode="auto">
          <a:xfrm flipH="1">
            <a:off x="6502400" y="1803400"/>
            <a:ext cx="0" cy="431800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5123" name="Line 2"/>
          <p:cNvSpPr>
            <a:spLocks noChangeShapeType="1"/>
          </p:cNvSpPr>
          <p:nvPr/>
        </p:nvSpPr>
        <p:spPr bwMode="auto">
          <a:xfrm flipH="1">
            <a:off x="4430713" y="1778000"/>
            <a:ext cx="1587" cy="505460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6147" name="Line 2"/>
          <p:cNvSpPr>
            <a:spLocks noChangeShapeType="1"/>
          </p:cNvSpPr>
          <p:nvPr/>
        </p:nvSpPr>
        <p:spPr bwMode="auto">
          <a:xfrm flipH="1">
            <a:off x="6488113" y="508000"/>
            <a:ext cx="1587" cy="801370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7171" name="Line 2"/>
          <p:cNvSpPr>
            <a:spLocks noChangeShapeType="1"/>
          </p:cNvSpPr>
          <p:nvPr/>
        </p:nvSpPr>
        <p:spPr bwMode="auto">
          <a:xfrm flipH="1">
            <a:off x="44434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72" name="Line 3"/>
          <p:cNvSpPr>
            <a:spLocks noChangeShapeType="1"/>
          </p:cNvSpPr>
          <p:nvPr/>
        </p:nvSpPr>
        <p:spPr bwMode="auto">
          <a:xfrm flipH="1">
            <a:off x="85455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9219" name="Line 2"/>
          <p:cNvSpPr>
            <a:spLocks noChangeShapeType="1"/>
          </p:cNvSpPr>
          <p:nvPr/>
        </p:nvSpPr>
        <p:spPr bwMode="auto">
          <a:xfrm>
            <a:off x="647700" y="1968500"/>
            <a:ext cx="48768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220" name="Rectangle 3"/>
          <p:cNvSpPr>
            <a:spLocks noGrp="1" noChangeArrowheads="1"/>
          </p:cNvSpPr>
          <p:nvPr>
            <p:ph type="title"/>
          </p:nvPr>
        </p:nvSpPr>
        <p:spPr bwMode="auto">
          <a:xfrm>
            <a:off x="571500" y="330200"/>
            <a:ext cx="5080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www.nsf.gov/pubs/policydocs/pappguide/nsf11001/aag_6.jsp" TargetMode="External"/><Relationship Id="rId7" Type="http://schemas.openxmlformats.org/officeDocument/2006/relationships/hyperlink" Target="https://www.nosc.noaa.gov/EDMC/documents/EDMC_PD-DSPNG_transmittal_v1.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www.corporateservices.noaa.gov/ames/administrative_orders/chapter_212/212-15.html" TargetMode="External"/><Relationship Id="rId5" Type="http://schemas.openxmlformats.org/officeDocument/2006/relationships/hyperlink" Target="http://science.nasa.gov/earth-science/earth-science-data/data-information-policy/" TargetMode="External"/><Relationship Id="rId4" Type="http://schemas.openxmlformats.org/officeDocument/2006/relationships/hyperlink" Target="http://www.nsf.gov/bfa/dias/policy/dmpfaqs.jsp"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2.bp.blogspot.com/-x7oCNtb7-Os/T0cDPUEjKQI/AAAAAAAAEHs/yXEJy9ojRXM/s1600/Wheel-of-Time.jpg" TargetMode="External"/><Relationship Id="rId3" Type="http://schemas.openxmlformats.org/officeDocument/2006/relationships/hyperlink" Target="http://gcmd.nasa.gov/KeywordSearch/Keywords.do?Portal=GCMD_Services&amp;KeywordPath=ServiceParameters|METADATA+HANDLING&amp;MetadataType=1&amp;homepg" TargetMode="Externa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nsidc.org/libre/share/collectioncaster.html" TargetMode="External"/><Relationship Id="rId5" Type="http://schemas.openxmlformats.org/officeDocument/2006/relationships/hyperlink" Target="http://datacasting.jpl.nasa.gov/docs/read_more.php" TargetMode="External"/><Relationship Id="rId4" Type="http://schemas.openxmlformats.org/officeDocument/2006/relationships/hyperlink" Target="http://www.gsdi.org/ElectronicGateway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4.bp.blogspot.com/-7iahAzMP614/Tz_QfmlWwDI/AAAAAAAAAW8/vOc1mGE2l4g/s1600/Internet+Advertising+Methods.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www.martingover.com/wp-content/uploads/2010/04/Persuasion-Zip.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www.diabetesmine.com/wp-content/uploads/2012/04/sharing.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lickr.com/photos/furiousgeorge81/177926979/"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www.gsdi.org/ElectronicGateway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nsidc.org/libre/apps/cast/dataset/" TargetMode="External"/><Relationship Id="rId5" Type="http://schemas.openxmlformats.org/officeDocument/2006/relationships/image" Target="../media/image11.tmp"/><Relationship Id="rId4" Type="http://schemas.openxmlformats.org/officeDocument/2006/relationships/hyperlink" Target="http://datacasting.jpl.nas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
          <p:cNvSpPr>
            <a:spLocks noGrp="1" noChangeArrowheads="1"/>
          </p:cNvSpPr>
          <p:nvPr>
            <p:ph type="title"/>
          </p:nvPr>
        </p:nvSpPr>
        <p:spPr>
          <a:xfrm>
            <a:off x="571500" y="1346200"/>
            <a:ext cx="11861800" cy="3175000"/>
          </a:xfrm>
        </p:spPr>
        <p:txBody>
          <a:bodyPr/>
          <a:lstStyle/>
          <a:p>
            <a:pPr eaLnBrk="1" hangingPunct="1"/>
            <a:r>
              <a:rPr lang="en-US" sz="4800" b="1" dirty="0" smtClean="0"/>
              <a:t>Advertising </a:t>
            </a:r>
            <a:r>
              <a:rPr lang="en-US" sz="4800" b="1" dirty="0" smtClean="0"/>
              <a:t>your data:</a:t>
            </a:r>
            <a:br>
              <a:rPr lang="en-US" sz="4800" b="1" dirty="0" smtClean="0"/>
            </a:br>
            <a:r>
              <a:rPr lang="en-US" sz="4800" dirty="0" smtClean="0"/>
              <a:t>Agency/Institution requirements for publishing metadata</a:t>
            </a:r>
          </a:p>
        </p:txBody>
      </p:sp>
      <p:sp>
        <p:nvSpPr>
          <p:cNvPr id="235523" name="Rectangle 2"/>
          <p:cNvSpPr>
            <a:spLocks noGrp="1" noChangeArrowheads="1"/>
          </p:cNvSpPr>
          <p:nvPr>
            <p:ph type="body" idx="1"/>
          </p:nvPr>
        </p:nvSpPr>
        <p:spPr>
          <a:xfrm>
            <a:off x="584200" y="4953000"/>
            <a:ext cx="3937000" cy="1066800"/>
          </a:xfrm>
        </p:spPr>
        <p:txBody>
          <a:bodyPr/>
          <a:lstStyle/>
          <a:p>
            <a:pPr marL="0" indent="0" eaLnBrk="1" hangingPunct="1">
              <a:buFontTx/>
              <a:buNone/>
            </a:pPr>
            <a:r>
              <a:rPr lang="en-US" sz="2400" dirty="0" smtClean="0"/>
              <a:t>Nancy Hoebelheinrich</a:t>
            </a:r>
            <a:endParaRPr lang="en-US" sz="2400" baseline="30000" dirty="0" smtClean="0"/>
          </a:p>
          <a:p>
            <a:pPr marL="0" indent="0" eaLnBrk="1" hangingPunct="1">
              <a:buFontTx/>
              <a:buNone/>
            </a:pPr>
            <a:r>
              <a:rPr lang="en-US" sz="2400" dirty="0" smtClean="0"/>
              <a:t>Knowledge Motifs LLC</a:t>
            </a:r>
          </a:p>
        </p:txBody>
      </p:sp>
      <p:pic>
        <p:nvPicPr>
          <p:cNvPr id="23552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7762875"/>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931400" y="4876800"/>
            <a:ext cx="2921000" cy="1200329"/>
          </a:xfrm>
          <a:prstGeom prst="rect">
            <a:avLst/>
          </a:prstGeom>
        </p:spPr>
        <p:txBody>
          <a:bodyPr wrap="square">
            <a:spAutoFit/>
          </a:bodyPr>
          <a:lstStyle/>
          <a:p>
            <a:pPr algn="r" eaLnBrk="1" hangingPunct="1"/>
            <a:r>
              <a:rPr lang="en-US" sz="2400" dirty="0" smtClean="0">
                <a:solidFill>
                  <a:srgbClr val="606060"/>
                </a:solidFill>
                <a:latin typeface="Helvetica Neue" charset="0"/>
                <a:sym typeface="Helvetica Neue" charset="0"/>
              </a:rPr>
              <a:t>Version 1.0</a:t>
            </a:r>
          </a:p>
          <a:p>
            <a:pPr algn="r" eaLnBrk="1" hangingPunct="1"/>
            <a:r>
              <a:rPr lang="en-US" sz="2400" dirty="0" smtClean="0">
                <a:solidFill>
                  <a:srgbClr val="606060"/>
                </a:solidFill>
                <a:latin typeface="Helvetica Neue" charset="0"/>
                <a:sym typeface="Helvetica Neue" charset="0"/>
              </a:rPr>
              <a:t>[Reviewed </a:t>
            </a:r>
          </a:p>
          <a:p>
            <a:pPr algn="r" eaLnBrk="1" hangingPunct="1"/>
            <a:r>
              <a:rPr lang="en-US" sz="2400" dirty="0" smtClean="0">
                <a:solidFill>
                  <a:srgbClr val="606060"/>
                </a:solidFill>
                <a:latin typeface="Helvetica Neue" charset="0"/>
                <a:sym typeface="Helvetica Neue" charset="0"/>
              </a:rPr>
              <a:t>August 2012]</a:t>
            </a:r>
            <a:endParaRPr lang="en-US" sz="2400" dirty="0">
              <a:solidFill>
                <a:srgbClr val="606060"/>
              </a:solidFill>
              <a:latin typeface="Helvetica Neue" charset="0"/>
              <a:sym typeface="Helvetica Neue"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5600" y="8382000"/>
            <a:ext cx="3200400" cy="800989"/>
          </a:xfrm>
          <a:prstGeom prst="rect">
            <a:avLst/>
          </a:prstGeom>
        </p:spPr>
      </p:pic>
      <p:pic>
        <p:nvPicPr>
          <p:cNvPr id="8" name="Picture 1" descr="DC-FullColor-01.png"/>
          <p:cNvPicPr>
            <a:picLocks noChangeAspect="1"/>
          </p:cNvPicPr>
          <p:nvPr/>
        </p:nvPicPr>
        <p:blipFill>
          <a:blip r:embed="rId5">
            <a:extLst>
              <a:ext uri="{28A0092B-C50C-407E-A947-70E740481C1C}">
                <a14:useLocalDpi xmlns:a14="http://schemas.microsoft.com/office/drawing/2010/main" val="0"/>
              </a:ext>
            </a:extLst>
          </a:blip>
          <a:srcRect l="14297" t="37932" r="12846" b="44067"/>
          <a:stretch>
            <a:fillRect/>
          </a:stretch>
        </p:blipFill>
        <p:spPr bwMode="auto">
          <a:xfrm>
            <a:off x="2540000" y="8229600"/>
            <a:ext cx="4672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1831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571500" y="584200"/>
            <a:ext cx="11861800" cy="1397000"/>
          </a:xfrm>
        </p:spPr>
        <p:txBody>
          <a:bodyPr/>
          <a:lstStyle/>
          <a:p>
            <a:pPr eaLnBrk="1" hangingPunct="1"/>
            <a:r>
              <a:rPr lang="en-US" dirty="0" smtClean="0"/>
              <a:t>References</a:t>
            </a:r>
          </a:p>
        </p:txBody>
      </p:sp>
      <p:sp>
        <p:nvSpPr>
          <p:cNvPr id="32770" name="Rectangle 2"/>
          <p:cNvSpPr>
            <a:spLocks noGrp="1" noChangeArrowheads="1"/>
          </p:cNvSpPr>
          <p:nvPr>
            <p:ph type="body" idx="1"/>
          </p:nvPr>
        </p:nvSpPr>
        <p:spPr/>
        <p:txBody>
          <a:bodyPr/>
          <a:lstStyle/>
          <a:p>
            <a:pPr eaLnBrk="1" hangingPunct="1"/>
            <a:r>
              <a:rPr lang="en-US" sz="2800" dirty="0" smtClean="0">
                <a:solidFill>
                  <a:schemeClr val="tx1"/>
                </a:solidFill>
              </a:rPr>
              <a:t>NSF Award &amp; Administration Guide</a:t>
            </a:r>
            <a:r>
              <a:rPr lang="en-US" sz="2800" dirty="0">
                <a:solidFill>
                  <a:schemeClr val="tx1"/>
                </a:solidFill>
              </a:rPr>
              <a:t>, Chapter VI </a:t>
            </a:r>
            <a:r>
              <a:rPr lang="en-US" sz="2400" dirty="0">
                <a:solidFill>
                  <a:schemeClr val="tx1"/>
                </a:solidFill>
                <a:hlinkClick r:id="rId3"/>
              </a:rPr>
              <a:t>http://</a:t>
            </a:r>
            <a:r>
              <a:rPr lang="en-US" sz="2400" dirty="0" smtClean="0">
                <a:solidFill>
                  <a:schemeClr val="tx1"/>
                </a:solidFill>
                <a:hlinkClick r:id="rId3"/>
              </a:rPr>
              <a:t>www.nsf.gov/pubs/policydocs/pappguide/nsf11001/aag_6.jsp#VID4</a:t>
            </a:r>
            <a:endParaRPr lang="en-US" sz="2400" dirty="0" smtClean="0">
              <a:solidFill>
                <a:schemeClr val="tx1"/>
              </a:solidFill>
            </a:endParaRPr>
          </a:p>
          <a:p>
            <a:pPr eaLnBrk="1" hangingPunct="1"/>
            <a:r>
              <a:rPr lang="en-US" sz="2800" dirty="0">
                <a:solidFill>
                  <a:schemeClr val="tx1"/>
                </a:solidFill>
              </a:rPr>
              <a:t>NSF FAQ </a:t>
            </a:r>
            <a:r>
              <a:rPr lang="en-US" sz="2400" dirty="0">
                <a:solidFill>
                  <a:schemeClr val="tx1"/>
                </a:solidFill>
                <a:hlinkClick r:id="rId4"/>
              </a:rPr>
              <a:t>http://www.nsf.gov/bfa/dias/policy/dmpfaqs.jsp#15</a:t>
            </a:r>
            <a:endParaRPr lang="en-US" sz="2400" dirty="0" smtClean="0">
              <a:solidFill>
                <a:schemeClr val="tx1"/>
              </a:solidFill>
            </a:endParaRPr>
          </a:p>
          <a:p>
            <a:pPr eaLnBrk="1" hangingPunct="1"/>
            <a:r>
              <a:rPr lang="en-US" sz="2800" dirty="0" smtClean="0">
                <a:solidFill>
                  <a:schemeClr val="tx1"/>
                </a:solidFill>
              </a:rPr>
              <a:t>NASA Data &amp; </a:t>
            </a:r>
            <a:r>
              <a:rPr lang="en-US" sz="2800" dirty="0">
                <a:solidFill>
                  <a:schemeClr val="tx1"/>
                </a:solidFill>
              </a:rPr>
              <a:t>Information Policy </a:t>
            </a:r>
            <a:r>
              <a:rPr lang="en-US" sz="2400" dirty="0">
                <a:solidFill>
                  <a:schemeClr val="tx1"/>
                </a:solidFill>
                <a:hlinkClick r:id="rId5"/>
              </a:rPr>
              <a:t>http://science.nasa.gov/earth-science/earth-science-data/data-information-policy/</a:t>
            </a:r>
            <a:endParaRPr lang="en-US" sz="2400" dirty="0">
              <a:solidFill>
                <a:schemeClr val="tx1"/>
              </a:solidFill>
            </a:endParaRPr>
          </a:p>
          <a:p>
            <a:pPr eaLnBrk="1" hangingPunct="1"/>
            <a:r>
              <a:rPr lang="en-US" sz="2800" dirty="0" smtClean="0">
                <a:solidFill>
                  <a:schemeClr val="tx1"/>
                </a:solidFill>
              </a:rPr>
              <a:t>NOAA Administrative Order 212-15 </a:t>
            </a:r>
            <a:r>
              <a:rPr lang="en-US" sz="2400" dirty="0" smtClean="0">
                <a:solidFill>
                  <a:schemeClr val="tx1"/>
                </a:solidFill>
                <a:hlinkClick r:id="rId6"/>
              </a:rPr>
              <a:t>http://www.corporateservices.noaa.gov/ames/administrative_orders/chapter_212/212-15.html</a:t>
            </a:r>
            <a:endParaRPr lang="en-US" sz="2400" dirty="0" smtClean="0">
              <a:solidFill>
                <a:schemeClr val="tx1"/>
              </a:solidFill>
            </a:endParaRPr>
          </a:p>
          <a:p>
            <a:pPr eaLnBrk="1" hangingPunct="1"/>
            <a:r>
              <a:rPr lang="en-US" sz="2800" dirty="0" smtClean="0">
                <a:solidFill>
                  <a:schemeClr val="tx1"/>
                </a:solidFill>
              </a:rPr>
              <a:t>NOAA EDMC Procedural Directive </a:t>
            </a:r>
            <a:r>
              <a:rPr lang="en-US" sz="2400" dirty="0" smtClean="0">
                <a:solidFill>
                  <a:schemeClr val="tx1"/>
                </a:solidFill>
                <a:hlinkClick r:id="rId7"/>
              </a:rPr>
              <a:t>https://www.nosc.noaa.gov/EDMC/documents/EDMC_PD-DSPNG_transmittal_v1.pdf</a:t>
            </a:r>
            <a:endParaRPr lang="en-US" sz="2400" dirty="0" smtClean="0">
              <a:solidFill>
                <a:schemeClr val="tx1"/>
              </a:solidFill>
            </a:endParaRPr>
          </a:p>
          <a:p>
            <a:pPr eaLnBrk="1" hangingPunct="1"/>
            <a:endParaRPr lang="en-US" sz="24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558800" y="609600"/>
            <a:ext cx="11861800" cy="1397000"/>
          </a:xfrm>
        </p:spPr>
        <p:txBody>
          <a:bodyPr/>
          <a:lstStyle/>
          <a:p>
            <a:pPr eaLnBrk="1" hangingPunct="1"/>
            <a:r>
              <a:rPr lang="en-US" smtClean="0"/>
              <a:t>Resources</a:t>
            </a:r>
          </a:p>
        </p:txBody>
      </p:sp>
      <p:sp>
        <p:nvSpPr>
          <p:cNvPr id="32770" name="Rectangle 2"/>
          <p:cNvSpPr>
            <a:spLocks noGrp="1" noChangeArrowheads="1"/>
          </p:cNvSpPr>
          <p:nvPr>
            <p:ph type="body" idx="1"/>
          </p:nvPr>
        </p:nvSpPr>
        <p:spPr/>
        <p:txBody>
          <a:bodyPr/>
          <a:lstStyle/>
          <a:p>
            <a:pPr eaLnBrk="1" hangingPunct="1"/>
            <a:endParaRPr lang="en-US" sz="3200" dirty="0" smtClean="0">
              <a:solidFill>
                <a:schemeClr val="tx1"/>
              </a:solidFill>
            </a:endParaRPr>
          </a:p>
          <a:p>
            <a:pPr eaLnBrk="1" hangingPunct="1"/>
            <a:r>
              <a:rPr lang="en-US" sz="3200" dirty="0" smtClean="0">
                <a:solidFill>
                  <a:schemeClr val="tx1"/>
                </a:solidFill>
              </a:rPr>
              <a:t>GCMD Metadata Handling </a:t>
            </a:r>
            <a:r>
              <a:rPr lang="en-US" sz="3200" dirty="0">
                <a:solidFill>
                  <a:schemeClr val="tx1"/>
                </a:solidFill>
              </a:rPr>
              <a:t>Search Query:  </a:t>
            </a:r>
            <a:r>
              <a:rPr lang="en-US" sz="1800" dirty="0">
                <a:solidFill>
                  <a:schemeClr val="tx1"/>
                </a:solidFill>
                <a:hlinkClick r:id="rId3"/>
              </a:rPr>
              <a:t>http://</a:t>
            </a:r>
            <a:r>
              <a:rPr lang="en-US" sz="1800" dirty="0" smtClean="0">
                <a:solidFill>
                  <a:schemeClr val="tx1"/>
                </a:solidFill>
                <a:hlinkClick r:id="rId3"/>
              </a:rPr>
              <a:t>gcmd.nasa.gov/KeywordSearch/Keywords.do?Portal=GCMD_Services&amp;KeywordPath=ServiceParameters|METADATA+HANDLING&amp;MetadataType=1&amp;homepg</a:t>
            </a:r>
            <a:endParaRPr lang="en-US" sz="1800" dirty="0" smtClean="0">
              <a:solidFill>
                <a:schemeClr val="tx1"/>
              </a:solidFill>
            </a:endParaRPr>
          </a:p>
          <a:p>
            <a:pPr eaLnBrk="1" hangingPunct="1"/>
            <a:r>
              <a:rPr lang="en-US" sz="3200" dirty="0" smtClean="0">
                <a:solidFill>
                  <a:schemeClr val="tx1"/>
                </a:solidFill>
              </a:rPr>
              <a:t>Global Spatial Data Infrastructure (GSDI</a:t>
            </a:r>
            <a:r>
              <a:rPr lang="en-US" sz="3200" dirty="0">
                <a:solidFill>
                  <a:schemeClr val="tx1"/>
                </a:solidFill>
              </a:rPr>
              <a:t>) </a:t>
            </a:r>
            <a:r>
              <a:rPr lang="en-US" sz="3200" dirty="0" smtClean="0">
                <a:solidFill>
                  <a:schemeClr val="tx1"/>
                </a:solidFill>
              </a:rPr>
              <a:t>Association Electronic Gateways:  </a:t>
            </a:r>
            <a:r>
              <a:rPr lang="en-US" sz="1800" dirty="0">
                <a:solidFill>
                  <a:schemeClr val="tx1"/>
                </a:solidFill>
                <a:hlinkClick r:id="rId4"/>
              </a:rPr>
              <a:t>http://</a:t>
            </a:r>
            <a:r>
              <a:rPr lang="en-US" sz="1800" dirty="0" smtClean="0">
                <a:solidFill>
                  <a:schemeClr val="tx1"/>
                </a:solidFill>
                <a:hlinkClick r:id="rId4"/>
              </a:rPr>
              <a:t>www.gsdi.org/ElectronicGateways</a:t>
            </a:r>
            <a:endParaRPr lang="en-US" sz="1800" dirty="0" smtClean="0">
              <a:solidFill>
                <a:schemeClr val="tx1"/>
              </a:solidFill>
            </a:endParaRPr>
          </a:p>
          <a:p>
            <a:pPr eaLnBrk="1" hangingPunct="1"/>
            <a:r>
              <a:rPr lang="en-US" sz="3200" dirty="0">
                <a:solidFill>
                  <a:schemeClr val="tx1"/>
                </a:solidFill>
              </a:rPr>
              <a:t>More about </a:t>
            </a:r>
            <a:r>
              <a:rPr lang="en-US" sz="3200" dirty="0" err="1">
                <a:solidFill>
                  <a:schemeClr val="tx1"/>
                </a:solidFill>
              </a:rPr>
              <a:t>datacasting</a:t>
            </a:r>
            <a:r>
              <a:rPr lang="en-US" sz="3200" dirty="0">
                <a:solidFill>
                  <a:schemeClr val="tx1"/>
                </a:solidFill>
              </a:rPr>
              <a:t>:  </a:t>
            </a:r>
            <a:r>
              <a:rPr lang="en-US" sz="1800" dirty="0">
                <a:hlinkClick r:id="rId5"/>
              </a:rPr>
              <a:t>http://</a:t>
            </a:r>
            <a:r>
              <a:rPr lang="en-US" sz="1800" dirty="0" smtClean="0">
                <a:hlinkClick r:id="rId5"/>
              </a:rPr>
              <a:t>datacasting.jpl.nasa.gov/docs/read_more.php</a:t>
            </a:r>
            <a:endParaRPr lang="en-US" sz="1800" dirty="0" smtClean="0">
              <a:solidFill>
                <a:schemeClr val="tx1"/>
              </a:solidFill>
            </a:endParaRPr>
          </a:p>
          <a:p>
            <a:pPr eaLnBrk="1" hangingPunct="1"/>
            <a:r>
              <a:rPr lang="en-US" sz="3200" dirty="0" smtClean="0">
                <a:solidFill>
                  <a:schemeClr val="tx1"/>
                </a:solidFill>
              </a:rPr>
              <a:t>NSIDC </a:t>
            </a:r>
            <a:r>
              <a:rPr lang="en-US" sz="3200" dirty="0" err="1" smtClean="0">
                <a:solidFill>
                  <a:schemeClr val="tx1"/>
                </a:solidFill>
              </a:rPr>
              <a:t>Libre</a:t>
            </a:r>
            <a:r>
              <a:rPr lang="en-US" sz="3200" dirty="0" smtClean="0">
                <a:solidFill>
                  <a:schemeClr val="tx1"/>
                </a:solidFill>
              </a:rPr>
              <a:t> </a:t>
            </a:r>
            <a:r>
              <a:rPr lang="en-US" sz="3200" dirty="0" smtClean="0">
                <a:solidFill>
                  <a:schemeClr val="tx1"/>
                </a:solidFill>
              </a:rPr>
              <a:t>Collection </a:t>
            </a:r>
            <a:r>
              <a:rPr lang="en-US" sz="3200" dirty="0" smtClean="0">
                <a:solidFill>
                  <a:schemeClr val="tx1"/>
                </a:solidFill>
              </a:rPr>
              <a:t>Casting </a:t>
            </a:r>
            <a:r>
              <a:rPr lang="en-US" sz="3200" dirty="0" smtClean="0">
                <a:solidFill>
                  <a:schemeClr val="tx1"/>
                </a:solidFill>
              </a:rPr>
              <a:t>tool</a:t>
            </a:r>
            <a:r>
              <a:rPr lang="en-US" sz="3200" dirty="0">
                <a:solidFill>
                  <a:schemeClr val="tx1"/>
                </a:solidFill>
              </a:rPr>
              <a:t>:</a:t>
            </a:r>
            <a:r>
              <a:rPr lang="en-US" sz="2800" dirty="0">
                <a:solidFill>
                  <a:schemeClr val="tx1"/>
                </a:solidFill>
              </a:rPr>
              <a:t>  </a:t>
            </a:r>
            <a:r>
              <a:rPr lang="en-US" sz="1800" dirty="0" smtClean="0">
                <a:solidFill>
                  <a:schemeClr val="tx1"/>
                </a:solidFill>
                <a:hlinkClick r:id="rId6"/>
              </a:rPr>
              <a:t>http://nsidc.org/libre/share/collectioncaster.html</a:t>
            </a:r>
            <a:endParaRPr lang="en-US" sz="1800" dirty="0" smtClean="0">
              <a:solidFill>
                <a:schemeClr val="tx1"/>
              </a:solidFill>
            </a:endParaRPr>
          </a:p>
          <a:p>
            <a:pPr eaLnBrk="1" hangingPunct="1"/>
            <a:endParaRPr lang="en-US" sz="1800" dirty="0">
              <a:solidFill>
                <a:schemeClr val="tx1"/>
              </a:solidFill>
            </a:endParaRPr>
          </a:p>
          <a:p>
            <a:pPr marL="0" indent="0" eaLnBrk="1" hangingPunct="1">
              <a:buNone/>
            </a:pPr>
            <a:endParaRPr lang="en-US" sz="1800" dirty="0">
              <a:solidFill>
                <a:schemeClr val="tx1"/>
              </a:solidFill>
            </a:endParaRPr>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0406" y="6967536"/>
            <a:ext cx="2072594" cy="1934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92400" y="9278779"/>
            <a:ext cx="7419390" cy="246221"/>
          </a:xfrm>
          <a:prstGeom prst="rect">
            <a:avLst/>
          </a:prstGeom>
          <a:noFill/>
        </p:spPr>
        <p:txBody>
          <a:bodyPr vert="horz" wrap="square" rtlCol="0">
            <a:spAutoFit/>
          </a:bodyPr>
          <a:lstStyle/>
          <a:p>
            <a:pPr algn="ctr"/>
            <a:r>
              <a:rPr lang="en-US" sz="1000" dirty="0" smtClean="0">
                <a:hlinkClick r:id="rId8"/>
              </a:rPr>
              <a:t>Image Credit:  ttp</a:t>
            </a:r>
            <a:r>
              <a:rPr lang="en-US" sz="1000" dirty="0">
                <a:hlinkClick r:id="rId8"/>
              </a:rPr>
              <a:t>://2.bp.blogspot.com/-x7oCNtb7-Os/T0cDPUEjKQI/AAAAAAAAEHs/yXEJy9ojRXM/s1600/Wheel-of-Time.jpg</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571500" y="584200"/>
            <a:ext cx="11861800" cy="1397000"/>
          </a:xfrm>
        </p:spPr>
        <p:txBody>
          <a:bodyPr/>
          <a:lstStyle/>
          <a:p>
            <a:pPr eaLnBrk="1" hangingPunct="1"/>
            <a:r>
              <a:rPr lang="en-US" smtClean="0"/>
              <a:t>Other Relevant Modules</a:t>
            </a:r>
          </a:p>
        </p:txBody>
      </p:sp>
      <p:sp>
        <p:nvSpPr>
          <p:cNvPr id="32770" name="Rectangle 2"/>
          <p:cNvSpPr>
            <a:spLocks noGrp="1" noChangeArrowheads="1"/>
          </p:cNvSpPr>
          <p:nvPr>
            <p:ph type="body" idx="1"/>
          </p:nvPr>
        </p:nvSpPr>
        <p:spPr/>
        <p:txBody>
          <a:bodyPr/>
          <a:lstStyle/>
          <a:p>
            <a:pPr eaLnBrk="1" hangingPunct="1"/>
            <a:r>
              <a:rPr lang="en-US" sz="3200" i="1" dirty="0" smtClean="0">
                <a:solidFill>
                  <a:schemeClr val="tx1"/>
                </a:solidFill>
              </a:rPr>
              <a:t>Advertising </a:t>
            </a:r>
            <a:r>
              <a:rPr lang="en-US" sz="3200" i="1" dirty="0" smtClean="0">
                <a:solidFill>
                  <a:schemeClr val="tx1"/>
                </a:solidFill>
              </a:rPr>
              <a:t>Your Data </a:t>
            </a:r>
            <a:r>
              <a:rPr lang="en-US" sz="3200" dirty="0" smtClean="0">
                <a:solidFill>
                  <a:schemeClr val="tx1"/>
                </a:solidFill>
              </a:rPr>
              <a:t>– </a:t>
            </a:r>
            <a:r>
              <a:rPr lang="en-US" sz="3200" dirty="0" smtClean="0">
                <a:solidFill>
                  <a:schemeClr val="tx1"/>
                </a:solidFill>
              </a:rPr>
              <a:t>the wherefores &amp; wherefore-</a:t>
            </a:r>
            <a:r>
              <a:rPr lang="en-US" sz="3200" dirty="0" err="1" smtClean="0">
                <a:solidFill>
                  <a:schemeClr val="tx1"/>
                </a:solidFill>
              </a:rPr>
              <a:t>nots</a:t>
            </a:r>
            <a:r>
              <a:rPr lang="en-US" sz="3200" dirty="0" smtClean="0">
                <a:solidFill>
                  <a:schemeClr val="tx1"/>
                </a:solidFill>
              </a:rPr>
              <a:t> of advertising your data</a:t>
            </a:r>
          </a:p>
          <a:p>
            <a:pPr eaLnBrk="1" hangingPunct="1"/>
            <a:r>
              <a:rPr lang="en-US" sz="3200" i="1" dirty="0" smtClean="0">
                <a:solidFill>
                  <a:schemeClr val="tx1"/>
                </a:solidFill>
              </a:rPr>
              <a:t>Advertising Your Data:  Using </a:t>
            </a:r>
            <a:r>
              <a:rPr lang="en-US" sz="3200" i="1" dirty="0" smtClean="0">
                <a:solidFill>
                  <a:schemeClr val="tx1"/>
                </a:solidFill>
              </a:rPr>
              <a:t>portals and registries </a:t>
            </a:r>
            <a:r>
              <a:rPr lang="en-US" sz="3200" dirty="0" smtClean="0">
                <a:solidFill>
                  <a:schemeClr val="tx1"/>
                </a:solidFill>
              </a:rPr>
              <a:t>– more specifics on how to publish metadata to these destinations</a:t>
            </a:r>
          </a:p>
          <a:p>
            <a:pPr eaLnBrk="1" hangingPunct="1"/>
            <a:r>
              <a:rPr lang="en-US" sz="3200" i="1" dirty="0" smtClean="0">
                <a:solidFill>
                  <a:schemeClr val="tx1"/>
                </a:solidFill>
              </a:rPr>
              <a:t>Introduction to Metadata &amp; Metadata Standards – </a:t>
            </a:r>
            <a:r>
              <a:rPr lang="en-US" sz="3200" dirty="0" smtClean="0">
                <a:solidFill>
                  <a:schemeClr val="tx1"/>
                </a:solidFill>
              </a:rPr>
              <a:t>to learn basic information about what metadata &amp; for what it’s used </a:t>
            </a:r>
            <a:endParaRPr lang="en-US" sz="3200" i="1" dirty="0" smtClean="0">
              <a:solidFill>
                <a:schemeClr val="tx1"/>
              </a:solidFill>
            </a:endParaRPr>
          </a:p>
          <a:p>
            <a:pPr eaLnBrk="1" hangingPunct="1"/>
            <a:r>
              <a:rPr lang="en-US" sz="3200" i="1" dirty="0" smtClean="0">
                <a:solidFill>
                  <a:schemeClr val="tx1"/>
                </a:solidFill>
              </a:rPr>
              <a:t>Publishing </a:t>
            </a:r>
            <a:r>
              <a:rPr lang="en-US" sz="3200" i="1" dirty="0" smtClean="0">
                <a:solidFill>
                  <a:schemeClr val="tx1"/>
                </a:solidFill>
              </a:rPr>
              <a:t>Metadata to </a:t>
            </a:r>
            <a:r>
              <a:rPr lang="en-US" sz="3200" i="1" dirty="0" smtClean="0">
                <a:solidFill>
                  <a:schemeClr val="tx1"/>
                </a:solidFill>
              </a:rPr>
              <a:t>GCMD </a:t>
            </a:r>
            <a:r>
              <a:rPr lang="en-US" sz="3200" dirty="0" smtClean="0">
                <a:solidFill>
                  <a:schemeClr val="tx1"/>
                </a:solidFill>
              </a:rPr>
              <a:t>– tips on how to submit your metadata to the Global Change Master Directory</a:t>
            </a:r>
          </a:p>
          <a:p>
            <a:pPr eaLnBrk="1" hangingPunct="1"/>
            <a:r>
              <a:rPr lang="en-US" sz="3200" i="1" dirty="0" smtClean="0">
                <a:solidFill>
                  <a:schemeClr val="tx1"/>
                </a:solidFill>
              </a:rPr>
              <a:t>Casting Your Data </a:t>
            </a:r>
            <a:r>
              <a:rPr lang="en-US" sz="3200" dirty="0" smtClean="0">
                <a:solidFill>
                  <a:schemeClr val="tx1"/>
                </a:solidFill>
              </a:rPr>
              <a:t>– </a:t>
            </a:r>
            <a:r>
              <a:rPr lang="en-US" sz="3200" dirty="0">
                <a:solidFill>
                  <a:schemeClr val="tx1"/>
                </a:solidFill>
              </a:rPr>
              <a:t>more information about some open source tools that help you publish your data to the Web</a:t>
            </a:r>
          </a:p>
          <a:p>
            <a:pPr marL="0" indent="0" eaLnBrk="1" hangingPunct="1">
              <a:buNone/>
            </a:pPr>
            <a:endParaRPr lang="en-US" i="1" dirty="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7034425"/>
            <a:ext cx="2532062" cy="22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30600" y="9296400"/>
            <a:ext cx="8229600" cy="253916"/>
          </a:xfrm>
          <a:prstGeom prst="rect">
            <a:avLst/>
          </a:prstGeom>
          <a:noFill/>
        </p:spPr>
        <p:txBody>
          <a:bodyPr wrap="square" rtlCol="0">
            <a:spAutoFit/>
          </a:bodyPr>
          <a:lstStyle/>
          <a:p>
            <a:r>
              <a:rPr lang="en-US" sz="1050" dirty="0">
                <a:hlinkClick r:id="rId4"/>
              </a:rPr>
              <a:t>http://4.bp.blogspot.com/-</a:t>
            </a:r>
            <a:r>
              <a:rPr lang="en-US" sz="1050" dirty="0" smtClean="0">
                <a:hlinkClick r:id="rId4"/>
              </a:rPr>
              <a:t>7iahAzMP614/Tz_QfmlWwDI/AAAAAAAAAW8/vOc1mGE2l4g/s1600/Internet+Advertising+Methods.jpg</a:t>
            </a:r>
            <a:endParaRPr lang="en-US" sz="105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71500" y="584200"/>
            <a:ext cx="11861800" cy="1397000"/>
          </a:xfrm>
        </p:spPr>
        <p:txBody>
          <a:bodyPr/>
          <a:lstStyle/>
          <a:p>
            <a:r>
              <a:rPr lang="en-US" dirty="0" smtClean="0"/>
              <a:t>Agencies:  “Allow me to persuade you!”</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629400"/>
            <a:ext cx="4292600" cy="288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Content Placeholder 2"/>
          <p:cNvSpPr>
            <a:spLocks noGrp="1"/>
          </p:cNvSpPr>
          <p:nvPr>
            <p:ph idx="1"/>
          </p:nvPr>
        </p:nvSpPr>
        <p:spPr>
          <a:xfrm>
            <a:off x="635000" y="2133600"/>
            <a:ext cx="11861800" cy="6565900"/>
          </a:xfrm>
        </p:spPr>
        <p:txBody>
          <a:bodyPr/>
          <a:lstStyle/>
          <a:p>
            <a:r>
              <a:rPr lang="en-US" dirty="0" smtClean="0"/>
              <a:t>To make metadata (descriptive information) about your data available:</a:t>
            </a:r>
          </a:p>
          <a:p>
            <a:pPr lvl="1"/>
            <a:r>
              <a:rPr lang="en-US" dirty="0" smtClean="0"/>
              <a:t>National Science Foundation’s (NSF) Data Management Plan motivates</a:t>
            </a:r>
          </a:p>
          <a:p>
            <a:pPr lvl="1"/>
            <a:r>
              <a:rPr lang="en-US" dirty="0" smtClean="0"/>
              <a:t>National Aeronautics and Space Administration’s (NASA) Data &amp; Information Policy encourages</a:t>
            </a:r>
          </a:p>
          <a:p>
            <a:pPr lvl="1"/>
            <a:r>
              <a:rPr lang="en-US" dirty="0"/>
              <a:t>National Oceanographic And </a:t>
            </a:r>
            <a:r>
              <a:rPr lang="en-US" dirty="0" smtClean="0"/>
              <a:t>Atmospheric Administration’s (NOAA) Administrative Order 212-15 directs</a:t>
            </a:r>
            <a:endParaRPr lang="en-US" dirty="0"/>
          </a:p>
          <a:p>
            <a:pPr lvl="1"/>
            <a:r>
              <a:rPr lang="en-US" dirty="0" smtClean="0"/>
              <a:t>The E-Government Act of 2002 (44 U.S.C. 3602 et seq.) promotes </a:t>
            </a:r>
          </a:p>
          <a:p>
            <a:pPr marL="266700" lvl="1"/>
            <a:r>
              <a:rPr lang="en-US" sz="3400" dirty="0" smtClean="0"/>
              <a:t>Timeliness </a:t>
            </a:r>
            <a:r>
              <a:rPr lang="en-US" sz="3400" dirty="0"/>
              <a:t>of metadata publication</a:t>
            </a:r>
          </a:p>
          <a:p>
            <a:r>
              <a:rPr lang="en-US" dirty="0" smtClean="0"/>
              <a:t>Dissemination tools &amp; techniques </a:t>
            </a:r>
            <a:r>
              <a:rPr lang="en-US" dirty="0" smtClean="0">
                <a:solidFill>
                  <a:schemeClr val="accent1">
                    <a:lumMod val="50000"/>
                  </a:schemeClr>
                </a:solidFill>
              </a:rPr>
              <a:t>for </a:t>
            </a:r>
          </a:p>
          <a:p>
            <a:pPr marL="393700" lvl="1" indent="0">
              <a:buNone/>
            </a:pPr>
            <a:r>
              <a:rPr lang="en-US" sz="3400" dirty="0">
                <a:solidFill>
                  <a:schemeClr val="accent1">
                    <a:lumMod val="50000"/>
                  </a:schemeClr>
                </a:solidFill>
              </a:rPr>
              <a:t>making your metadata </a:t>
            </a:r>
            <a:r>
              <a:rPr lang="en-US" sz="3400" dirty="0" smtClean="0"/>
              <a:t>available </a:t>
            </a:r>
          </a:p>
          <a:p>
            <a:pPr marL="0" indent="0">
              <a:buNone/>
            </a:pPr>
            <a:endParaRPr lang="en-US" dirty="0" smtClean="0"/>
          </a:p>
        </p:txBody>
      </p:sp>
      <p:sp>
        <p:nvSpPr>
          <p:cNvPr id="2" name="TextBox 1"/>
          <p:cNvSpPr txBox="1"/>
          <p:nvPr/>
        </p:nvSpPr>
        <p:spPr>
          <a:xfrm>
            <a:off x="2082800" y="9394194"/>
            <a:ext cx="7239000" cy="261610"/>
          </a:xfrm>
          <a:prstGeom prst="rect">
            <a:avLst/>
          </a:prstGeom>
          <a:noFill/>
        </p:spPr>
        <p:txBody>
          <a:bodyPr wrap="square" rtlCol="0">
            <a:spAutoFit/>
          </a:bodyPr>
          <a:lstStyle/>
          <a:p>
            <a:r>
              <a:rPr lang="en-US" sz="1100" dirty="0" smtClean="0">
                <a:solidFill>
                  <a:schemeClr val="tx1"/>
                </a:solidFill>
                <a:hlinkClick r:id="rId4"/>
              </a:rPr>
              <a:t>Image credit:  http</a:t>
            </a:r>
            <a:r>
              <a:rPr lang="en-US" sz="1100" dirty="0">
                <a:solidFill>
                  <a:schemeClr val="tx1"/>
                </a:solidFill>
                <a:hlinkClick r:id="rId4"/>
              </a:rPr>
              <a:t>://www.martingover.com/wp-content/uploads/2010/04/Persuasion-Zip.jpg</a:t>
            </a:r>
            <a:endParaRPr lang="en-US" sz="11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NSF Data Management Plans</a:t>
            </a:r>
            <a:endParaRPr lang="en-US" dirty="0"/>
          </a:p>
        </p:txBody>
      </p:sp>
      <p:sp>
        <p:nvSpPr>
          <p:cNvPr id="5" name="Content Placeholder 4"/>
          <p:cNvSpPr>
            <a:spLocks noGrp="1"/>
          </p:cNvSpPr>
          <p:nvPr>
            <p:ph idx="1"/>
          </p:nvPr>
        </p:nvSpPr>
        <p:spPr/>
        <p:txBody>
          <a:bodyPr/>
          <a:lstStyle/>
          <a:p>
            <a:r>
              <a:rPr lang="en-US" dirty="0" smtClean="0"/>
              <a:t>Must contain information about how a project will comply with the </a:t>
            </a:r>
            <a:r>
              <a:rPr lang="en-US" b="1" i="1" dirty="0" smtClean="0"/>
              <a:t>NSF policy on the dissemination &amp; sharing of research results</a:t>
            </a:r>
            <a:r>
              <a:rPr lang="en-US" dirty="0" smtClean="0"/>
              <a:t> </a:t>
            </a:r>
            <a:r>
              <a:rPr lang="en-US" sz="2000" dirty="0" smtClean="0"/>
              <a:t>(</a:t>
            </a:r>
            <a:r>
              <a:rPr lang="en-US" sz="2000" dirty="0"/>
              <a:t>Section j. of NSF Grant Proposal Guide, Chapter </a:t>
            </a:r>
            <a:r>
              <a:rPr lang="en-US" sz="2000" dirty="0" smtClean="0"/>
              <a:t>II)</a:t>
            </a:r>
            <a:r>
              <a:rPr lang="en-US" dirty="0" smtClean="0"/>
              <a:t>  </a:t>
            </a:r>
          </a:p>
          <a:p>
            <a:r>
              <a:rPr lang="en-US" dirty="0" smtClean="0"/>
              <a:t>Requires dissemination &amp; sharing of research results                      </a:t>
            </a:r>
            <a:r>
              <a:rPr lang="en-US" sz="2000" dirty="0" smtClean="0"/>
              <a:t>(</a:t>
            </a:r>
            <a:r>
              <a:rPr lang="en-US" sz="2000" dirty="0"/>
              <a:t>Award &amp; Administration Guide.  Section 4.</a:t>
            </a:r>
            <a:r>
              <a:rPr lang="en-US" dirty="0"/>
              <a:t> </a:t>
            </a:r>
            <a:r>
              <a:rPr lang="en-US" dirty="0" smtClean="0"/>
              <a:t>)</a:t>
            </a:r>
          </a:p>
          <a:p>
            <a:pPr lvl="1"/>
            <a:r>
              <a:rPr lang="en-US" dirty="0" smtClean="0"/>
              <a:t>Investigators are expected to </a:t>
            </a:r>
            <a:r>
              <a:rPr lang="en-US" b="1" i="1" dirty="0" smtClean="0"/>
              <a:t>promptly prepare and submit for publication </a:t>
            </a:r>
            <a:r>
              <a:rPr lang="en-US" dirty="0" smtClean="0"/>
              <a:t>.. all significant findings from work conducted under NSF </a:t>
            </a:r>
            <a:r>
              <a:rPr lang="en-US" dirty="0"/>
              <a:t>grants </a:t>
            </a:r>
            <a:r>
              <a:rPr lang="en-US" dirty="0" smtClean="0"/>
              <a:t>(</a:t>
            </a:r>
            <a:r>
              <a:rPr lang="en-US" sz="2000" dirty="0" smtClean="0"/>
              <a:t>Subsection a</a:t>
            </a:r>
            <a:r>
              <a:rPr lang="en-US" dirty="0" smtClean="0"/>
              <a:t>)</a:t>
            </a:r>
          </a:p>
          <a:p>
            <a:pPr lvl="1"/>
            <a:r>
              <a:rPr lang="en-US" dirty="0" smtClean="0"/>
              <a:t>NSF program management will implement these policies … through the proposal review process; </a:t>
            </a:r>
            <a:r>
              <a:rPr lang="en-US" b="1" i="1" dirty="0" smtClean="0"/>
              <a:t>through award negotiations and conditions</a:t>
            </a:r>
            <a:r>
              <a:rPr lang="en-US" dirty="0" smtClean="0"/>
              <a:t>; and through </a:t>
            </a:r>
            <a:r>
              <a:rPr lang="en-US" b="1" i="1" dirty="0" smtClean="0"/>
              <a:t>appropriate support and incentives </a:t>
            </a:r>
            <a:r>
              <a:rPr lang="en-US" dirty="0" smtClean="0"/>
              <a:t>for data cleanup, </a:t>
            </a:r>
            <a:r>
              <a:rPr lang="en-US" b="1" i="1" dirty="0" smtClean="0"/>
              <a:t>documentation</a:t>
            </a:r>
            <a:r>
              <a:rPr lang="en-US" dirty="0" smtClean="0"/>
              <a:t>, </a:t>
            </a:r>
            <a:r>
              <a:rPr lang="en-US" b="1" i="1" dirty="0" smtClean="0"/>
              <a:t>dissemination</a:t>
            </a:r>
            <a:r>
              <a:rPr lang="en-US" dirty="0" smtClean="0"/>
              <a:t>, storage and the like</a:t>
            </a:r>
            <a:r>
              <a:rPr lang="en-US" dirty="0"/>
              <a:t>. </a:t>
            </a:r>
            <a:r>
              <a:rPr lang="en-US" dirty="0" smtClean="0"/>
              <a:t>(</a:t>
            </a:r>
            <a:r>
              <a:rPr lang="en-US" sz="2000" dirty="0" smtClean="0"/>
              <a:t>Subsection e</a:t>
            </a:r>
            <a:r>
              <a:rPr lang="en-US" dirty="0" smtClean="0"/>
              <a:t>)</a:t>
            </a:r>
            <a:endParaRPr lang="en-US" dirty="0"/>
          </a:p>
        </p:txBody>
      </p:sp>
    </p:spTree>
    <p:extLst>
      <p:ext uri="{BB962C8B-B14F-4D97-AF65-F5344CB8AC3E}">
        <p14:creationId xmlns:p14="http://schemas.microsoft.com/office/powerpoint/2010/main" val="8483465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NASA Data &amp; Information Policy </a:t>
            </a:r>
            <a:endParaRPr lang="en-US" dirty="0"/>
          </a:p>
        </p:txBody>
      </p:sp>
      <p:sp>
        <p:nvSpPr>
          <p:cNvPr id="3" name="Content Placeholder 2"/>
          <p:cNvSpPr>
            <a:spLocks noGrp="1"/>
          </p:cNvSpPr>
          <p:nvPr>
            <p:ph idx="1"/>
          </p:nvPr>
        </p:nvSpPr>
        <p:spPr/>
        <p:txBody>
          <a:bodyPr/>
          <a:lstStyle/>
          <a:p>
            <a:r>
              <a:rPr lang="en-US" dirty="0" smtClean="0"/>
              <a:t>“promotes </a:t>
            </a:r>
            <a:r>
              <a:rPr lang="en-US" dirty="0"/>
              <a:t>the </a:t>
            </a:r>
            <a:r>
              <a:rPr lang="en-US" b="1" i="1" dirty="0"/>
              <a:t>full and open sharing </a:t>
            </a:r>
            <a:r>
              <a:rPr lang="en-US" dirty="0"/>
              <a:t>of all data with the research and applications communities, private industry, academia, and the general </a:t>
            </a:r>
            <a:r>
              <a:rPr lang="en-US" dirty="0" smtClean="0"/>
              <a:t>public”</a:t>
            </a:r>
          </a:p>
          <a:p>
            <a:r>
              <a:rPr lang="en-US" dirty="0" smtClean="0"/>
              <a:t>Why?  </a:t>
            </a:r>
          </a:p>
          <a:p>
            <a:pPr lvl="1"/>
            <a:r>
              <a:rPr lang="en-US" dirty="0" smtClean="0"/>
              <a:t>The </a:t>
            </a:r>
            <a:r>
              <a:rPr lang="en-US" dirty="0"/>
              <a:t>greater the availability of the data, the more quickly and effectively the user communities can </a:t>
            </a:r>
            <a:r>
              <a:rPr lang="en-US" dirty="0" smtClean="0"/>
              <a:t>use it </a:t>
            </a:r>
          </a:p>
          <a:p>
            <a:pPr lvl="1"/>
            <a:r>
              <a:rPr lang="en-US" dirty="0" smtClean="0"/>
              <a:t>Supports the </a:t>
            </a:r>
            <a:r>
              <a:rPr lang="en-US" dirty="0"/>
              <a:t>NASA </a:t>
            </a:r>
            <a:r>
              <a:rPr lang="en-US" dirty="0" smtClean="0"/>
              <a:t>mission to address </a:t>
            </a:r>
            <a:r>
              <a:rPr lang="en-US" dirty="0"/>
              <a:t>basic Earth science </a:t>
            </a:r>
            <a:r>
              <a:rPr lang="en-US" dirty="0" smtClean="0"/>
              <a:t>questions</a:t>
            </a:r>
          </a:p>
          <a:p>
            <a:pPr lvl="1"/>
            <a:r>
              <a:rPr lang="en-US" dirty="0" smtClean="0"/>
              <a:t>Provides </a:t>
            </a:r>
            <a:r>
              <a:rPr lang="en-US" dirty="0"/>
              <a:t>the basis for developing innovative practical applications to benefit </a:t>
            </a:r>
            <a:r>
              <a:rPr lang="en-US" dirty="0" smtClean="0"/>
              <a:t>all</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800" y="6781800"/>
            <a:ext cx="38100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25800" y="9267826"/>
            <a:ext cx="5221288" cy="261610"/>
          </a:xfrm>
          <a:prstGeom prst="rect">
            <a:avLst/>
          </a:prstGeom>
          <a:noFill/>
        </p:spPr>
        <p:txBody>
          <a:bodyPr wrap="square" rtlCol="0">
            <a:spAutoFit/>
          </a:bodyPr>
          <a:lstStyle/>
          <a:p>
            <a:r>
              <a:rPr lang="en-US" sz="1100" dirty="0">
                <a:solidFill>
                  <a:schemeClr val="tx1"/>
                </a:solidFill>
                <a:hlinkClick r:id="rId4"/>
              </a:rPr>
              <a:t>http://</a:t>
            </a:r>
            <a:r>
              <a:rPr lang="en-US" sz="1100" dirty="0" smtClean="0">
                <a:solidFill>
                  <a:schemeClr val="tx1"/>
                </a:solidFill>
                <a:hlinkClick r:id="rId4"/>
              </a:rPr>
              <a:t>www.diabetesmine.com/wp-content/uploads/2012/04/sharing.jpg</a:t>
            </a:r>
            <a:endParaRPr lang="en-US" sz="1100" dirty="0">
              <a:solidFill>
                <a:schemeClr val="tx1"/>
              </a:solidFill>
            </a:endParaRPr>
          </a:p>
        </p:txBody>
      </p:sp>
    </p:spTree>
    <p:extLst>
      <p:ext uri="{BB962C8B-B14F-4D97-AF65-F5344CB8AC3E}">
        <p14:creationId xmlns:p14="http://schemas.microsoft.com/office/powerpoint/2010/main" val="136284859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NOAA Admin Order 212-15</a:t>
            </a:r>
            <a:endParaRPr lang="en-US" dirty="0"/>
          </a:p>
        </p:txBody>
      </p:sp>
      <p:sp>
        <p:nvSpPr>
          <p:cNvPr id="3" name="Content Placeholder 2"/>
          <p:cNvSpPr>
            <a:spLocks noGrp="1"/>
          </p:cNvSpPr>
          <p:nvPr>
            <p:ph idx="1"/>
          </p:nvPr>
        </p:nvSpPr>
        <p:spPr/>
        <p:txBody>
          <a:bodyPr/>
          <a:lstStyle/>
          <a:p>
            <a:r>
              <a:rPr lang="en-US" dirty="0" smtClean="0"/>
              <a:t>Admin Order 212-15:  Section 3. Policy</a:t>
            </a:r>
          </a:p>
          <a:p>
            <a:pPr lvl="1"/>
            <a:r>
              <a:rPr lang="en-US" dirty="0" smtClean="0"/>
              <a:t>“Environmental data will be </a:t>
            </a:r>
            <a:r>
              <a:rPr lang="en-US" b="1" i="1" dirty="0" smtClean="0"/>
              <a:t>visible, accessible and independently understandable to users</a:t>
            </a:r>
            <a:r>
              <a:rPr lang="en-US" b="1" dirty="0" smtClean="0"/>
              <a:t>…”</a:t>
            </a:r>
          </a:p>
          <a:p>
            <a:pPr lvl="1"/>
            <a:r>
              <a:rPr lang="en-US" dirty="0" smtClean="0"/>
              <a:t>“Conduct scientific data stewardship [activities] to address </a:t>
            </a:r>
            <a:r>
              <a:rPr lang="en-US" b="1" i="1" dirty="0" smtClean="0"/>
              <a:t>data content, access, and user understanding</a:t>
            </a:r>
            <a:r>
              <a:rPr lang="en-US" b="1" dirty="0" smtClean="0"/>
              <a:t>” </a:t>
            </a:r>
          </a:p>
          <a:p>
            <a:r>
              <a:rPr lang="en-US" dirty="0" smtClean="0"/>
              <a:t>Cites the </a:t>
            </a:r>
            <a:r>
              <a:rPr lang="en-US" b="1" i="1" dirty="0" smtClean="0"/>
              <a:t>E-Government Act of 2002 </a:t>
            </a:r>
            <a:r>
              <a:rPr lang="en-US" dirty="0" smtClean="0"/>
              <a:t>which promotes enhanced access to Federal Government </a:t>
            </a:r>
            <a:r>
              <a:rPr lang="en-US" dirty="0"/>
              <a:t>information  </a:t>
            </a:r>
            <a:r>
              <a:rPr lang="en-US" sz="2600" dirty="0"/>
              <a:t>(44 U.S.C. 3602 et seq.)</a:t>
            </a:r>
            <a:endParaRPr lang="en-US" sz="2600" dirty="0" smtClean="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775" y="5896051"/>
            <a:ext cx="5067300" cy="332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55000" y="9268599"/>
            <a:ext cx="3886200" cy="276999"/>
          </a:xfrm>
          <a:prstGeom prst="rect">
            <a:avLst/>
          </a:prstGeom>
          <a:noFill/>
        </p:spPr>
        <p:txBody>
          <a:bodyPr wrap="square" rtlCol="0">
            <a:spAutoFit/>
          </a:bodyPr>
          <a:lstStyle/>
          <a:p>
            <a:r>
              <a:rPr lang="en-US" sz="1200" dirty="0" smtClean="0"/>
              <a:t>Photo courtesy of furiousgeorge81, Josh Harper.  </a:t>
            </a:r>
            <a:endParaRPr lang="en-US" sz="1200" dirty="0"/>
          </a:p>
        </p:txBody>
      </p:sp>
      <p:sp>
        <p:nvSpPr>
          <p:cNvPr id="5" name="TextBox 4"/>
          <p:cNvSpPr txBox="1"/>
          <p:nvPr/>
        </p:nvSpPr>
        <p:spPr>
          <a:xfrm>
            <a:off x="8023225" y="9491990"/>
            <a:ext cx="3962400" cy="261610"/>
          </a:xfrm>
          <a:prstGeom prst="rect">
            <a:avLst/>
          </a:prstGeom>
          <a:noFill/>
        </p:spPr>
        <p:txBody>
          <a:bodyPr wrap="square" rtlCol="0">
            <a:spAutoFit/>
          </a:bodyPr>
          <a:lstStyle/>
          <a:p>
            <a:r>
              <a:rPr lang="en-US" sz="1100" dirty="0">
                <a:solidFill>
                  <a:schemeClr val="tx1"/>
                </a:solidFill>
                <a:hlinkClick r:id="rId3"/>
              </a:rPr>
              <a:t>http://www.flickr.com/photos/furiousgeorge81/177926979</a:t>
            </a:r>
            <a:r>
              <a:rPr lang="en-US" sz="1100" dirty="0" smtClean="0">
                <a:solidFill>
                  <a:schemeClr val="tx1"/>
                </a:solidFill>
                <a:hlinkClick r:id="rId3"/>
              </a:rPr>
              <a:t>/</a:t>
            </a:r>
            <a:endParaRPr lang="en-US" sz="1100" dirty="0">
              <a:solidFill>
                <a:schemeClr val="tx1"/>
              </a:solidFill>
            </a:endParaRPr>
          </a:p>
        </p:txBody>
      </p:sp>
    </p:spTree>
    <p:extLst>
      <p:ext uri="{BB962C8B-B14F-4D97-AF65-F5344CB8AC3E}">
        <p14:creationId xmlns:p14="http://schemas.microsoft.com/office/powerpoint/2010/main" val="22039688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Timeliness of making data available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2505866"/>
              </p:ext>
            </p:extLst>
          </p:nvPr>
        </p:nvGraphicFramePr>
        <p:xfrm>
          <a:off x="643339" y="2286000"/>
          <a:ext cx="11861800" cy="656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74259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Metadata dissemination </a:t>
            </a:r>
            <a:r>
              <a:rPr lang="en-US" dirty="0"/>
              <a:t>tools </a:t>
            </a:r>
            <a:r>
              <a:rPr lang="en-US" dirty="0" smtClean="0"/>
              <a:t/>
            </a:r>
            <a:br>
              <a:rPr lang="en-US" dirty="0" smtClean="0"/>
            </a:br>
            <a:r>
              <a:rPr lang="en-US" dirty="0" smtClean="0"/>
              <a:t>&amp; destinations</a:t>
            </a:r>
            <a:endParaRPr lang="en-US" dirty="0"/>
          </a:p>
        </p:txBody>
      </p:sp>
      <p:pic>
        <p:nvPicPr>
          <p:cNvPr id="11" name="Content Placeholder 10" descr="Global Change Master Directory (GCMD)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l="18550" t="9647" r="17540" b="10493"/>
          <a:stretch/>
        </p:blipFill>
        <p:spPr>
          <a:xfrm>
            <a:off x="4936195" y="2133600"/>
            <a:ext cx="7357405" cy="7377507"/>
          </a:xfrm>
        </p:spPr>
      </p:pic>
      <p:sp>
        <p:nvSpPr>
          <p:cNvPr id="12" name="TextBox 11"/>
          <p:cNvSpPr txBox="1"/>
          <p:nvPr/>
        </p:nvSpPr>
        <p:spPr>
          <a:xfrm>
            <a:off x="711200" y="3276600"/>
            <a:ext cx="3429000" cy="3323987"/>
          </a:xfrm>
          <a:prstGeom prst="rect">
            <a:avLst/>
          </a:prstGeom>
          <a:noFill/>
        </p:spPr>
        <p:txBody>
          <a:bodyPr wrap="square" rtlCol="0">
            <a:spAutoFit/>
          </a:bodyPr>
          <a:lstStyle/>
          <a:p>
            <a:r>
              <a:rPr lang="en-US" dirty="0" smtClean="0"/>
              <a:t>Options for </a:t>
            </a:r>
            <a:r>
              <a:rPr lang="en-US" b="1" dirty="0" smtClean="0"/>
              <a:t>authoring &amp; converting</a:t>
            </a:r>
          </a:p>
          <a:p>
            <a:r>
              <a:rPr lang="en-US" dirty="0"/>
              <a:t>y</a:t>
            </a:r>
            <a:r>
              <a:rPr lang="en-US" dirty="0" smtClean="0"/>
              <a:t>our metadata</a:t>
            </a:r>
            <a:endParaRPr lang="en-US" dirty="0"/>
          </a:p>
        </p:txBody>
      </p:sp>
    </p:spTree>
    <p:extLst>
      <p:ext uri="{BB962C8B-B14F-4D97-AF65-F5344CB8AC3E}">
        <p14:creationId xmlns:p14="http://schemas.microsoft.com/office/powerpoint/2010/main" val="46960943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Metadata dissemination </a:t>
            </a:r>
            <a:r>
              <a:rPr lang="en-US" dirty="0"/>
              <a:t>tools </a:t>
            </a:r>
            <a:r>
              <a:rPr lang="en-US" dirty="0" smtClean="0"/>
              <a:t/>
            </a:r>
            <a:br>
              <a:rPr lang="en-US" dirty="0" smtClean="0"/>
            </a:br>
            <a:r>
              <a:rPr lang="en-US" dirty="0" smtClean="0"/>
              <a:t>&amp; destinations</a:t>
            </a:r>
            <a:endParaRPr lang="en-US" dirty="0"/>
          </a:p>
        </p:txBody>
      </p:sp>
      <p:sp>
        <p:nvSpPr>
          <p:cNvPr id="12" name="TextBox 11"/>
          <p:cNvSpPr txBox="1"/>
          <p:nvPr/>
        </p:nvSpPr>
        <p:spPr>
          <a:xfrm>
            <a:off x="1244600" y="2133600"/>
            <a:ext cx="8991600" cy="1323439"/>
          </a:xfrm>
          <a:prstGeom prst="rect">
            <a:avLst/>
          </a:prstGeom>
          <a:noFill/>
        </p:spPr>
        <p:txBody>
          <a:bodyPr wrap="square" rtlCol="0">
            <a:spAutoFit/>
          </a:bodyPr>
          <a:lstStyle/>
          <a:p>
            <a:r>
              <a:rPr lang="en-US" sz="4000" dirty="0" smtClean="0"/>
              <a:t>Submitting your metadata to data portals &amp; metadata registries </a:t>
            </a:r>
            <a:endParaRPr lang="en-US" sz="4000" dirty="0"/>
          </a:p>
        </p:txBody>
      </p:sp>
      <p:pic>
        <p:nvPicPr>
          <p:cNvPr id="4" name="Content Placeholder 3" descr="Electronic Gateways | GSDI - Mozilla Firefox"/>
          <p:cNvPicPr>
            <a:picLocks noGrp="1" noChangeAspect="1"/>
          </p:cNvPicPr>
          <p:nvPr>
            <p:ph idx="1"/>
          </p:nvPr>
        </p:nvPicPr>
        <p:blipFill rotWithShape="1">
          <a:blip r:embed="rId3">
            <a:extLst>
              <a:ext uri="{28A0092B-C50C-407E-A947-70E740481C1C}">
                <a14:useLocalDpi xmlns:a14="http://schemas.microsoft.com/office/drawing/2010/main" val="0"/>
              </a:ext>
            </a:extLst>
          </a:blip>
          <a:srcRect t="7471" b="16586"/>
          <a:stretch/>
        </p:blipFill>
        <p:spPr>
          <a:xfrm>
            <a:off x="2235200" y="3506361"/>
            <a:ext cx="9688478" cy="5904339"/>
          </a:xfrm>
        </p:spPr>
      </p:pic>
      <p:sp>
        <p:nvSpPr>
          <p:cNvPr id="3" name="TextBox 2"/>
          <p:cNvSpPr txBox="1"/>
          <p:nvPr/>
        </p:nvSpPr>
        <p:spPr>
          <a:xfrm>
            <a:off x="12136735" y="4495801"/>
            <a:ext cx="461665" cy="4343399"/>
          </a:xfrm>
          <a:prstGeom prst="rect">
            <a:avLst/>
          </a:prstGeom>
          <a:noFill/>
        </p:spPr>
        <p:txBody>
          <a:bodyPr vert="vert" wrap="square" rtlCol="0">
            <a:spAutoFit/>
          </a:bodyPr>
          <a:lstStyle/>
          <a:p>
            <a:r>
              <a:rPr lang="en-US" sz="1800" dirty="0">
                <a:solidFill>
                  <a:schemeClr val="tx1"/>
                </a:solidFill>
                <a:hlinkClick r:id="rId4"/>
              </a:rPr>
              <a:t>http://</a:t>
            </a:r>
            <a:r>
              <a:rPr lang="en-US" sz="1800" dirty="0" smtClean="0">
                <a:solidFill>
                  <a:schemeClr val="tx1"/>
                </a:solidFill>
                <a:hlinkClick r:id="rId4"/>
              </a:rPr>
              <a:t>www.gsdi.org/ElectronicGateways</a:t>
            </a:r>
            <a:endParaRPr lang="en-US" sz="1800" dirty="0">
              <a:solidFill>
                <a:schemeClr val="tx1"/>
              </a:solidFill>
            </a:endParaRPr>
          </a:p>
        </p:txBody>
      </p:sp>
    </p:spTree>
    <p:extLst>
      <p:ext uri="{BB962C8B-B14F-4D97-AF65-F5344CB8AC3E}">
        <p14:creationId xmlns:p14="http://schemas.microsoft.com/office/powerpoint/2010/main" val="34466628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Metadata dissemination </a:t>
            </a:r>
            <a:r>
              <a:rPr lang="en-US" dirty="0"/>
              <a:t>tools </a:t>
            </a:r>
            <a:r>
              <a:rPr lang="en-US" dirty="0" smtClean="0"/>
              <a:t/>
            </a:r>
            <a:br>
              <a:rPr lang="en-US" dirty="0" smtClean="0"/>
            </a:br>
            <a:r>
              <a:rPr lang="en-US" dirty="0" smtClean="0"/>
              <a:t>&amp; destinations</a:t>
            </a:r>
            <a:endParaRPr lang="en-US" dirty="0"/>
          </a:p>
        </p:txBody>
      </p:sp>
      <p:sp>
        <p:nvSpPr>
          <p:cNvPr id="5" name="TextBox 4"/>
          <p:cNvSpPr txBox="1"/>
          <p:nvPr/>
        </p:nvSpPr>
        <p:spPr>
          <a:xfrm>
            <a:off x="711200" y="2362200"/>
            <a:ext cx="5334000" cy="2031325"/>
          </a:xfrm>
          <a:prstGeom prst="rect">
            <a:avLst/>
          </a:prstGeom>
          <a:noFill/>
        </p:spPr>
        <p:txBody>
          <a:bodyPr wrap="square" rtlCol="0">
            <a:spAutoFit/>
          </a:bodyPr>
          <a:lstStyle/>
          <a:p>
            <a:r>
              <a:rPr lang="en-US" dirty="0" smtClean="0"/>
              <a:t>Direct submission of your </a:t>
            </a:r>
            <a:r>
              <a:rPr lang="en-US" dirty="0"/>
              <a:t>metadata to the web using </a:t>
            </a:r>
            <a:r>
              <a:rPr lang="en-US" i="1" dirty="0" smtClean="0"/>
              <a:t>casting</a:t>
            </a:r>
            <a:endParaRPr lang="en-US" i="1" dirty="0"/>
          </a:p>
        </p:txBody>
      </p:sp>
      <p:pic>
        <p:nvPicPr>
          <p:cNvPr id="6" name="Content Placeholder 5" descr="Datacasting - Earth Science Meets RSS - Mozilla Firefox"/>
          <p:cNvPicPr>
            <a:picLocks noGrp="1" noChangeAspect="1"/>
          </p:cNvPicPr>
          <p:nvPr>
            <p:ph idx="1"/>
          </p:nvPr>
        </p:nvPicPr>
        <p:blipFill rotWithShape="1">
          <a:blip r:embed="rId3">
            <a:extLst>
              <a:ext uri="{28A0092B-C50C-407E-A947-70E740481C1C}">
                <a14:useLocalDpi xmlns:a14="http://schemas.microsoft.com/office/drawing/2010/main" val="0"/>
              </a:ext>
            </a:extLst>
          </a:blip>
          <a:srcRect l="17094" t="9575" r="18298" b="64966"/>
          <a:stretch/>
        </p:blipFill>
        <p:spPr>
          <a:xfrm>
            <a:off x="274637" y="5225400"/>
            <a:ext cx="6608763" cy="2089799"/>
          </a:xfrm>
        </p:spPr>
      </p:pic>
      <p:sp>
        <p:nvSpPr>
          <p:cNvPr id="7" name="TextBox 6"/>
          <p:cNvSpPr txBox="1"/>
          <p:nvPr/>
        </p:nvSpPr>
        <p:spPr>
          <a:xfrm>
            <a:off x="1171575" y="7415769"/>
            <a:ext cx="4413250" cy="830997"/>
          </a:xfrm>
          <a:prstGeom prst="rect">
            <a:avLst/>
          </a:prstGeom>
          <a:noFill/>
        </p:spPr>
        <p:txBody>
          <a:bodyPr wrap="square" rtlCol="0" anchor="ctr" anchorCtr="1">
            <a:spAutoFit/>
          </a:bodyPr>
          <a:lstStyle/>
          <a:p>
            <a:r>
              <a:rPr lang="en-US" sz="2400" dirty="0" smtClean="0"/>
              <a:t>NASA JPL </a:t>
            </a:r>
            <a:r>
              <a:rPr lang="en-US" sz="2400" dirty="0" err="1" smtClean="0"/>
              <a:t>Datacasting</a:t>
            </a:r>
            <a:r>
              <a:rPr lang="en-US" sz="2400" dirty="0" smtClean="0"/>
              <a:t> </a:t>
            </a:r>
            <a:r>
              <a:rPr lang="en-US" sz="2400" dirty="0" smtClean="0"/>
              <a:t>feed</a:t>
            </a:r>
            <a:endParaRPr lang="en-US" sz="2400" dirty="0" smtClean="0"/>
          </a:p>
          <a:p>
            <a:r>
              <a:rPr lang="en-US" sz="2400" dirty="0">
                <a:solidFill>
                  <a:schemeClr val="tx1"/>
                </a:solidFill>
                <a:hlinkClick r:id="rId4"/>
              </a:rPr>
              <a:t>http://datacasting.jpl.nasa.gov</a:t>
            </a:r>
            <a:endParaRPr lang="en-US" sz="2400" dirty="0"/>
          </a:p>
        </p:txBody>
      </p:sp>
      <p:grpSp>
        <p:nvGrpSpPr>
          <p:cNvPr id="10" name="Group 9"/>
          <p:cNvGrpSpPr/>
          <p:nvPr/>
        </p:nvGrpSpPr>
        <p:grpSpPr>
          <a:xfrm>
            <a:off x="7318375" y="2324099"/>
            <a:ext cx="5508625" cy="6120794"/>
            <a:chOff x="6731000" y="2133600"/>
            <a:chExt cx="6186185" cy="7197690"/>
          </a:xfrm>
        </p:grpSpPr>
        <p:pic>
          <p:nvPicPr>
            <p:cNvPr id="8" name="Picture 7" descr="Libre - Advertise, Share, and Discover Data - Mozilla Firefox"/>
            <p:cNvPicPr>
              <a:picLocks noChangeAspect="1"/>
            </p:cNvPicPr>
            <p:nvPr/>
          </p:nvPicPr>
          <p:blipFill rotWithShape="1">
            <a:blip r:embed="rId5">
              <a:extLst>
                <a:ext uri="{28A0092B-C50C-407E-A947-70E740481C1C}">
                  <a14:useLocalDpi xmlns:a14="http://schemas.microsoft.com/office/drawing/2010/main" val="0"/>
                </a:ext>
              </a:extLst>
            </a:blip>
            <a:srcRect l="6612" t="14796" r="36848" b="6103"/>
            <a:stretch/>
          </p:blipFill>
          <p:spPr>
            <a:xfrm>
              <a:off x="6731000" y="2133600"/>
              <a:ext cx="5565705" cy="6248400"/>
            </a:xfrm>
            <a:prstGeom prst="rect">
              <a:avLst/>
            </a:prstGeom>
          </p:spPr>
        </p:pic>
        <p:sp>
          <p:nvSpPr>
            <p:cNvPr id="9" name="TextBox 8"/>
            <p:cNvSpPr txBox="1"/>
            <p:nvPr/>
          </p:nvSpPr>
          <p:spPr>
            <a:xfrm>
              <a:off x="6841531" y="8462665"/>
              <a:ext cx="6075654" cy="868625"/>
            </a:xfrm>
            <a:prstGeom prst="rect">
              <a:avLst/>
            </a:prstGeom>
            <a:noFill/>
          </p:spPr>
          <p:txBody>
            <a:bodyPr wrap="square" rtlCol="0">
              <a:spAutoFit/>
            </a:bodyPr>
            <a:lstStyle/>
            <a:p>
              <a:r>
                <a:rPr lang="en-US" sz="2400" dirty="0" smtClean="0"/>
                <a:t>NSIDC </a:t>
              </a:r>
              <a:r>
                <a:rPr lang="en-US" sz="2400" dirty="0" err="1" smtClean="0"/>
                <a:t>Libre</a:t>
              </a:r>
              <a:r>
                <a:rPr lang="en-US" sz="2400" dirty="0" smtClean="0"/>
                <a:t> </a:t>
              </a:r>
              <a:r>
                <a:rPr lang="en-US" sz="2400" dirty="0" smtClean="0"/>
                <a:t>Collection Casting tool</a:t>
              </a:r>
              <a:endParaRPr lang="en-US" sz="2400" dirty="0" smtClean="0"/>
            </a:p>
            <a:p>
              <a:r>
                <a:rPr lang="en-US" sz="1800" dirty="0" smtClean="0">
                  <a:solidFill>
                    <a:schemeClr val="tx1"/>
                  </a:solidFill>
                  <a:hlinkClick r:id="rId6"/>
                </a:rPr>
                <a:t>http://nsidc.org/libre/apps/cast/dataset/</a:t>
              </a:r>
              <a:endParaRPr lang="en-US" sz="1800" dirty="0">
                <a:solidFill>
                  <a:schemeClr val="tx1"/>
                </a:solidFill>
              </a:endParaRPr>
            </a:p>
          </p:txBody>
        </p:sp>
      </p:grpSp>
    </p:spTree>
    <p:extLst>
      <p:ext uri="{BB962C8B-B14F-4D97-AF65-F5344CB8AC3E}">
        <p14:creationId xmlns:p14="http://schemas.microsoft.com/office/powerpoint/2010/main" val="18175570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3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 To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Vertic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Vertic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Horizont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 Center">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 4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2 U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2 Up Portrait &am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2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3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Big">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Big">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22190</TotalTime>
  <Pages>0</Pages>
  <Words>1190</Words>
  <Characters>0</Characters>
  <Application>Microsoft Office PowerPoint</Application>
  <PresentationFormat>Custom</PresentationFormat>
  <Lines>0</Lines>
  <Paragraphs>109</Paragraphs>
  <Slides>12</Slides>
  <Notes>10</Notes>
  <HiddenSlides>0</HiddenSlides>
  <MMClips>0</MMClips>
  <ScaleCrop>false</ScaleCrop>
  <HeadingPairs>
    <vt:vector size="4" baseType="variant">
      <vt:variant>
        <vt:lpstr>Theme</vt:lpstr>
      </vt:variant>
      <vt:variant>
        <vt:i4>19</vt:i4>
      </vt:variant>
      <vt:variant>
        <vt:lpstr>Slide Titles</vt:lpstr>
      </vt:variant>
      <vt:variant>
        <vt:i4>12</vt:i4>
      </vt:variant>
    </vt:vector>
  </HeadingPairs>
  <TitlesOfParts>
    <vt:vector size="31" baseType="lpstr">
      <vt:lpstr>Title &amp; Subtitle</vt:lpstr>
      <vt:lpstr>Title &amp; Bullets</vt:lpstr>
      <vt:lpstr>Photo - 4 Up</vt:lpstr>
      <vt:lpstr>Photo - 2 Up Landscape</vt:lpstr>
      <vt:lpstr>Photo - 2 Up Portrait &amp; Landscape</vt:lpstr>
      <vt:lpstr>Photo - 2 Up Portrait</vt:lpstr>
      <vt:lpstr>Photo - 3 Up Portrait</vt:lpstr>
      <vt:lpstr>Photo - Big</vt:lpstr>
      <vt:lpstr>Title, Bullets &amp; Photo</vt:lpstr>
      <vt:lpstr>Photo - 3 Up</vt:lpstr>
      <vt:lpstr>Title &amp; Bullets - Left</vt:lpstr>
      <vt:lpstr>Title &amp; Bullets - Right</vt:lpstr>
      <vt:lpstr>Bullets</vt:lpstr>
      <vt:lpstr>Title - Top</vt:lpstr>
      <vt:lpstr>Title &amp; Bullets - 2 Column</vt:lpstr>
      <vt:lpstr>Blank</vt:lpstr>
      <vt:lpstr>Photo - Vertical</vt:lpstr>
      <vt:lpstr>Photo - Horizontal</vt:lpstr>
      <vt:lpstr>Title - Center</vt:lpstr>
      <vt:lpstr>Advertising your data: Agency/Institution requirements for publishing metadata</vt:lpstr>
      <vt:lpstr>Agencies:  “Allow me to persuade you!”</vt:lpstr>
      <vt:lpstr>NSF Data Management Plans</vt:lpstr>
      <vt:lpstr>NASA Data &amp; Information Policy </vt:lpstr>
      <vt:lpstr>NOAA Admin Order 212-15</vt:lpstr>
      <vt:lpstr>Timeliness of making data available</vt:lpstr>
      <vt:lpstr>Metadata dissemination tools  &amp; destinations</vt:lpstr>
      <vt:lpstr>Metadata dissemination tools  &amp; destinations</vt:lpstr>
      <vt:lpstr>Metadata dissemination tools  &amp; destinations</vt:lpstr>
      <vt:lpstr>References</vt:lpstr>
      <vt:lpstr>Resources</vt:lpstr>
      <vt:lpstr>Other Relevant Modules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nhoebel</dc:creator>
  <cp:lastModifiedBy>nhoebel</cp:lastModifiedBy>
  <cp:revision>127</cp:revision>
  <dcterms:created xsi:type="dcterms:W3CDTF">2011-08-09T22:31:13Z</dcterms:created>
  <dcterms:modified xsi:type="dcterms:W3CDTF">2012-08-14T22:17:58Z</dcterms:modified>
</cp:coreProperties>
</file>