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68" r:id="rId3"/>
    <p:sldId id="259" r:id="rId4"/>
    <p:sldId id="266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745E-7FF5-4641-8C0E-146762EDF4E5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BBF1-75F1-2347-8D0D-96C76C5A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AF9E8-2DBF-094B-88B5-167F94FA5248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First a recap of tree basic ideas for GEOSS.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Any single problem requires many datasets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Any dataset will serve many communities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PULL by data users and the PUSH by data providers are driving forces for the flow of data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vision is to have these data available through an interoperability framework that allows them to be used via various subsets and combinations to support specific research and decision applications 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There are numerous Earth Observations that are available and in principle useful for air quality applications such as informing the public and enforcing AQ standards. However, connecting a user to the right observations or models is accompanied by an array of hurdles. 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GEOSS Common Infrastructure allows the reuse of observations and models for multiple purposes  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Even in the narrow application of Wildfire smoke, observations and models can be reused.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133" y="24644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esipfed.org/index.php/GEO_AQ_CoP" TargetMode="External"/><Relationship Id="rId3" Type="http://schemas.openxmlformats.org/officeDocument/2006/relationships/hyperlink" Target="http://commons.esipfed.org/schedule/Winter%20Meeting%202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arthobservations.org/documents/cop/201011_CoP_brochur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localhost\Users\rhusar\Downloads\Macintosh%20HD:Users:erinrobinson:Downloads:AirQualityCoP_rbh2010-07-29.doc!OLE_LINK1" TargetMode="External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es-atmosphere.eu" TargetMode="External"/><Relationship Id="rId4" Type="http://schemas.openxmlformats.org/officeDocument/2006/relationships/hyperlink" Target="http://www.cese.iitb.ac.in/IARG/" TargetMode="External"/><Relationship Id="rId5" Type="http://schemas.openxmlformats.org/officeDocument/2006/relationships/hyperlink" Target="http://wiki.esipfed.org/index.php/Air_Quality_Data_Network_Solta_2011" TargetMode="External"/><Relationship Id="rId6" Type="http://schemas.openxmlformats.org/officeDocument/2006/relationships/hyperlink" Target="http://wiki.esipfed.org/index.php/Air_Quality_Metadata_Workshop_Dublin_2012" TargetMode="External"/><Relationship Id="rId7" Type="http://schemas.openxmlformats.org/officeDocument/2006/relationships/hyperlink" Target="http://wiki.esipfed.org/index.php/Mumbai_Air_Quality_Short_Course" TargetMode="External"/><Relationship Id="rId8" Type="http://schemas.openxmlformats.org/officeDocument/2006/relationships/hyperlink" Target="http://wiki.esipfed.org/index.php/Air_Quality_Data_Network" TargetMode="External"/><Relationship Id="rId9" Type="http://schemas.openxmlformats.org/officeDocument/2006/relationships/hyperlink" Target="http://wiki.esipfed.org/index.php/Community_WCS_Server_Software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iki.esipfed.org/index.php/Air_Quality_Work_Grou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iki.esipfed.org/index.php/GEO_AQ_CoP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56"/>
            <a:ext cx="8229600" cy="16536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to </a:t>
            </a:r>
            <a:br>
              <a:rPr lang="en-US" sz="2400" dirty="0" smtClean="0"/>
            </a:br>
            <a:r>
              <a:rPr lang="en-US" sz="3200" dirty="0" smtClean="0"/>
              <a:t>GEO Air Quality Community of Practice</a:t>
            </a:r>
            <a:br>
              <a:rPr lang="en-US" sz="3200" dirty="0" smtClean="0"/>
            </a:br>
            <a:r>
              <a:rPr lang="en-US" sz="2400" dirty="0" smtClean="0">
                <a:hlinkClick r:id="rId2"/>
              </a:rPr>
              <a:t>GEO AQ CoP - Wiki Workspace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7" y="3107765"/>
            <a:ext cx="7974603" cy="181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Rudolf Husar, Washington University, MO</a:t>
            </a:r>
          </a:p>
          <a:p>
            <a:pPr marL="0" indent="0">
              <a:buNone/>
            </a:pPr>
            <a:r>
              <a:rPr lang="en-US" sz="2400" dirty="0" smtClean="0"/>
              <a:t>Stefan </a:t>
            </a:r>
            <a:r>
              <a:rPr lang="en-US" sz="2400" dirty="0" err="1" smtClean="0"/>
              <a:t>Falke</a:t>
            </a:r>
            <a:r>
              <a:rPr lang="en-US" sz="2400" dirty="0" smtClean="0"/>
              <a:t>, Northrop Grumman, VA</a:t>
            </a:r>
          </a:p>
          <a:p>
            <a:pPr marL="0" indent="0">
              <a:buNone/>
            </a:pPr>
            <a:r>
              <a:rPr lang="en-US" sz="2400" dirty="0" smtClean="0"/>
              <a:t>Erin Robinson, ESIP, Internet</a:t>
            </a:r>
          </a:p>
          <a:p>
            <a:pPr marL="0" indent="0">
              <a:buNone/>
            </a:pPr>
            <a:r>
              <a:rPr lang="en-US" sz="2400" dirty="0" smtClean="0"/>
              <a:t>David McCabe, Terry Keating, Gary Foley, EPA</a:t>
            </a:r>
          </a:p>
          <a:p>
            <a:pPr marL="0" indent="0">
              <a:buNone/>
            </a:pPr>
            <a:r>
              <a:rPr lang="en-US" sz="2400" dirty="0" smtClean="0"/>
              <a:t>….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2235" y="6182625"/>
            <a:ext cx="79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ESIP Winter Meeting</a:t>
            </a:r>
            <a:r>
              <a:rPr lang="en-US" sz="2000" dirty="0" smtClean="0"/>
              <a:t>, Jan 10, 2013, Washington 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56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GEO </a:t>
            </a:r>
            <a:r>
              <a:rPr lang="en-US" dirty="0" err="1" smtClean="0">
                <a:hlinkClick r:id="rId2"/>
              </a:rPr>
              <a:t>CoP</a:t>
            </a:r>
            <a:r>
              <a:rPr lang="en-US" dirty="0" smtClean="0">
                <a:hlinkClick r:id="rId2"/>
              </a:rPr>
              <a:t> Brochure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26" y="340152"/>
            <a:ext cx="729476" cy="1077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744" y="1417638"/>
            <a:ext cx="4066432" cy="530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18" y="1699972"/>
            <a:ext cx="4612760" cy="38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5"/>
          <a:stretch>
            <a:fillRect/>
          </a:stretch>
        </p:blipFill>
        <p:spPr bwMode="auto">
          <a:xfrm>
            <a:off x="4400342" y="1746065"/>
            <a:ext cx="4515057" cy="207861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b="12134"/>
          <a:stretch/>
        </p:blipFill>
        <p:spPr bwMode="auto">
          <a:xfrm>
            <a:off x="4400342" y="3959065"/>
            <a:ext cx="4515057" cy="2623870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92"/>
          <a:stretch/>
        </p:blipFill>
        <p:spPr>
          <a:xfrm>
            <a:off x="472758" y="3959065"/>
            <a:ext cx="3680142" cy="2623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758" y="1885691"/>
            <a:ext cx="368014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B7589"/>
                </a:solidFill>
              </a:rPr>
              <a:t>Any Single Data Set Can Serve Many Applications</a:t>
            </a:r>
            <a:endParaRPr lang="en-US" sz="2400" b="1" dirty="0">
              <a:solidFill>
                <a:srgbClr val="2B7589"/>
              </a:solidFill>
            </a:endParaRPr>
          </a:p>
          <a:p>
            <a:pPr algn="ctr"/>
            <a:endParaRPr lang="en-US" sz="2400" b="1" dirty="0" smtClean="0">
              <a:solidFill>
                <a:srgbClr val="2B758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B7589"/>
                </a:solidFill>
              </a:rPr>
              <a:t>Any Single Problem Requires Many Data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58" y="668847"/>
            <a:ext cx="806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B7589"/>
                </a:solidFill>
              </a:rPr>
              <a:t>Guiding </a:t>
            </a:r>
            <a:r>
              <a:rPr lang="en-US" sz="3200" dirty="0" smtClean="0">
                <a:solidFill>
                  <a:srgbClr val="2B7589"/>
                </a:solidFill>
              </a:rPr>
              <a:t>Principles by</a:t>
            </a:r>
            <a:endParaRPr lang="en-US" sz="3200" b="1" dirty="0" smtClean="0">
              <a:solidFill>
                <a:srgbClr val="2B758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2B7589"/>
                </a:solidFill>
              </a:rPr>
              <a:t>Global Observing System of Systems (GEOSS)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103" y="3914658"/>
            <a:ext cx="232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Interoperability</a:t>
            </a:r>
            <a:r>
              <a:rPr lang="en-US" sz="20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929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2"/>
          <p:cNvSpPr txBox="1">
            <a:spLocks noChangeArrowheads="1"/>
          </p:cNvSpPr>
          <p:nvPr/>
        </p:nvSpPr>
        <p:spPr bwMode="auto">
          <a:xfrm>
            <a:off x="1390650" y="69056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Air Quality &amp; Health Applications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76313" y="1412875"/>
          <a:ext cx="7316787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17371429" imgH="11530159" progId="Word.Document.12">
                  <p:link updateAutomatic="1"/>
                </p:oleObj>
              </mc:Choice>
              <mc:Fallback>
                <p:oleObj name="Document" r:id="rId4" imgW="17371429" imgH="1153015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412875"/>
                        <a:ext cx="7316787" cy="485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rgbClr val="708688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4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64" y="610399"/>
            <a:ext cx="8014447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GEO Air </a:t>
            </a:r>
            <a:r>
              <a:rPr lang="en-US" sz="2800" b="1" dirty="0"/>
              <a:t>Quality </a:t>
            </a:r>
            <a:r>
              <a:rPr lang="en-US" sz="2800" b="1" dirty="0" err="1"/>
              <a:t>CoP</a:t>
            </a:r>
            <a:r>
              <a:rPr lang="en-US" sz="2800" b="1" dirty="0"/>
              <a:t> </a:t>
            </a:r>
            <a:r>
              <a:rPr lang="en-US" sz="2800" b="1" dirty="0" smtClean="0"/>
              <a:t>Regional Clusters</a:t>
            </a:r>
          </a:p>
          <a:p>
            <a:pPr algn="ctr"/>
            <a:endParaRPr lang="en-US" sz="2800" b="1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N. America: 	</a:t>
            </a:r>
            <a:r>
              <a:rPr lang="en-US" sz="2400" dirty="0" smtClean="0">
                <a:hlinkClick r:id="rId2"/>
              </a:rPr>
              <a:t>ESIP AQ Workgroup</a:t>
            </a:r>
            <a:r>
              <a:rPr lang="en-US" sz="2400" dirty="0" smtClean="0"/>
              <a:t>, since 2008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Europe: 		</a:t>
            </a:r>
            <a:r>
              <a:rPr lang="en-US" sz="2400" dirty="0" smtClean="0">
                <a:hlinkClick r:id="rId3"/>
              </a:rPr>
              <a:t>MACC Project</a:t>
            </a:r>
            <a:r>
              <a:rPr lang="en-US" sz="2400" dirty="0" smtClean="0"/>
              <a:t>, since 2010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India: 			</a:t>
            </a:r>
            <a:r>
              <a:rPr lang="en-US" sz="2400" dirty="0" smtClean="0">
                <a:hlinkClick r:id="rId4"/>
              </a:rPr>
              <a:t>India AQ Resource Group</a:t>
            </a:r>
            <a:r>
              <a:rPr lang="en-US" sz="2400" dirty="0" smtClean="0"/>
              <a:t> since </a:t>
            </a:r>
            <a:r>
              <a:rPr lang="en-US" sz="2400" dirty="0" smtClean="0"/>
              <a:t>2011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algn="ctr"/>
            <a:r>
              <a:rPr lang="en-US" sz="2800" b="1" dirty="0" smtClean="0"/>
              <a:t>Major Outputs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Registered AQ data in GEOSS Common 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Prepared AQ user requirement document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Organized topical </a:t>
            </a:r>
            <a:r>
              <a:rPr lang="en-US" sz="2400" dirty="0" smtClean="0"/>
              <a:t>workshops: </a:t>
            </a:r>
            <a:r>
              <a:rPr lang="en-US" sz="2400" dirty="0" smtClean="0">
                <a:hlinkClick r:id="rId5"/>
              </a:rPr>
              <a:t>Solta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6"/>
              </a:rPr>
              <a:t>Dublin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7"/>
              </a:rPr>
              <a:t>Mumbai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Facilitating </a:t>
            </a:r>
            <a:r>
              <a:rPr lang="en-US" sz="2400" dirty="0" smtClean="0"/>
              <a:t>an </a:t>
            </a:r>
            <a:r>
              <a:rPr lang="en-US" sz="2400" dirty="0" smtClean="0"/>
              <a:t>interoperable </a:t>
            </a:r>
            <a:r>
              <a:rPr lang="en-US" sz="2400" dirty="0" smtClean="0">
                <a:hlinkClick r:id="rId8"/>
              </a:rPr>
              <a:t>Air Quality Dat</a:t>
            </a:r>
            <a:r>
              <a:rPr lang="en-US" sz="2400" dirty="0" smtClean="0">
                <a:hlinkClick r:id="rId8"/>
              </a:rPr>
              <a:t>a Network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Co-developed the </a:t>
            </a:r>
            <a:r>
              <a:rPr lang="en-US" sz="2400" dirty="0" smtClean="0">
                <a:hlinkClick r:id="rId9"/>
              </a:rPr>
              <a:t>AQ Community WCS server</a:t>
            </a:r>
            <a:r>
              <a:rPr lang="en-US" sz="2400" dirty="0" smtClean="0"/>
              <a:t> software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See the AQ </a:t>
            </a:r>
            <a:r>
              <a:rPr lang="en-US" sz="2400" dirty="0" err="1" smtClean="0"/>
              <a:t>CoP</a:t>
            </a:r>
            <a:r>
              <a:rPr lang="en-US" sz="2400" dirty="0" smtClean="0"/>
              <a:t> Wiki </a:t>
            </a:r>
            <a:r>
              <a:rPr lang="en-US" sz="2400" dirty="0" err="1" smtClean="0"/>
              <a:t>wokspace</a:t>
            </a:r>
            <a:r>
              <a:rPr lang="en-US" sz="2400" dirty="0" smtClean="0"/>
              <a:t> for more details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031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2"/>
              </a:rPr>
              <a:t>GEO AQ CoP Workspace</a:t>
            </a:r>
            <a:r>
              <a:rPr lang="en-US" b="1" dirty="0">
                <a:hlinkClick r:id="rId2"/>
              </a:rPr>
              <a:t>: ESIP wiki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199444"/>
            <a:ext cx="8432799" cy="51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245</Words>
  <Application>Microsoft Macintosh PowerPoint</Application>
  <PresentationFormat>On-screen Show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\\localhost\Users\rhusar\Downloads\Macintosh HD:Users:erinrobinson:Downloads:AirQualityCoP_rbh2010-07-29.doc!OLE_LINK1</vt:lpstr>
      <vt:lpstr>Introduction to  GEO Air Quality Community of Practice GEO AQ CoP - Wiki Workspace</vt:lpstr>
      <vt:lpstr>GEO CoP Brochure</vt:lpstr>
      <vt:lpstr>PowerPoint Presentation</vt:lpstr>
      <vt:lpstr>PowerPoint Presentation</vt:lpstr>
      <vt:lpstr>PowerPoint Presentation</vt:lpstr>
      <vt:lpstr>GEO AQ CoP Workspace: ESIP wiki 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38</cp:revision>
  <dcterms:created xsi:type="dcterms:W3CDTF">2013-01-10T00:54:56Z</dcterms:created>
  <dcterms:modified xsi:type="dcterms:W3CDTF">2013-01-16T22:08:40Z</dcterms:modified>
</cp:coreProperties>
</file>