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28"/>
  </p:notesMasterIdLst>
  <p:sldIdLst>
    <p:sldId id="256" r:id="rId20"/>
    <p:sldId id="290" r:id="rId21"/>
    <p:sldId id="291" r:id="rId22"/>
    <p:sldId id="294" r:id="rId23"/>
    <p:sldId id="293" r:id="rId24"/>
    <p:sldId id="295" r:id="rId25"/>
    <p:sldId id="267" r:id="rId26"/>
    <p:sldId id="292" r:id="rId27"/>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34" y="-108"/>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C5A97AB-7213-4145-A548-F2714BB8091B}" type="datetime1">
              <a:rPr lang="en-US"/>
              <a:pPr/>
              <a:t>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4CD376-45C4-471E-B45A-E759CA34981D}"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Modules should be 3-7 minutes long </a:t>
            </a:r>
          </a:p>
        </p:txBody>
      </p:sp>
      <p:sp>
        <p:nvSpPr>
          <p:cNvPr id="22531" name="Slide Number Placeholder 3"/>
          <p:cNvSpPr>
            <a:spLocks noGrp="1"/>
          </p:cNvSpPr>
          <p:nvPr>
            <p:ph type="sldNum" sz="quarter" idx="5"/>
          </p:nvPr>
        </p:nvSpPr>
        <p:spPr bwMode="auto">
          <a:noFill/>
          <a:ln>
            <a:miter lim="800000"/>
            <a:headEnd/>
            <a:tailEnd/>
          </a:ln>
        </p:spPr>
        <p:txBody>
          <a:bodyPr/>
          <a:lstStyle/>
          <a:p>
            <a:fld id="{3C8BB020-724B-4F1B-98DF-7AE39BE844A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normAutofit fontScale="92500" lnSpcReduction="10000"/>
          </a:bodyPr>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(A and B) Composite of 23 high-resolution proxy climate records from the Arctic. Values are 10-year means standardized relative to the reference period of 980 to 1800. (A) Records subdivided by source of proxy information: trees, ice, and lakes, with the running count of records. (B) Records subdivided by those that extend 2000 years (n = 17) versus shorter records (n = 6), along with the 10-year-mean Arctic-wide summer temperature through 2000 from the CRUTEM3 data series (14) (red line). (C) Mean of all records transformed to summer temperature anomaly relative to the 1961–1990 reference period, with first-order linear trend for all records through 1900 (green line), the 400-year-long Arctic-wide temperature index of </a:t>
            </a:r>
            <a:r>
              <a:rPr lang="en-GB" dirty="0" err="1">
                <a:latin typeface="Arial" charset="0"/>
                <a:ea typeface="msgothic" charset="0"/>
                <a:cs typeface="msgothic" charset="0"/>
              </a:rPr>
              <a:t>Overpeck</a:t>
            </a:r>
            <a:r>
              <a:rPr lang="en-GB" dirty="0">
                <a:latin typeface="Arial" charset="0"/>
                <a:ea typeface="msgothic" charset="0"/>
                <a:cs typeface="msgothic" charset="0"/>
              </a:rPr>
              <a:t> et al. (2) (blue curve; 10-year means), and the 10-year-mean Arctic temperature through 2008 (red line). Gray lines encompass ±2 standard errors of the proxy values as evaluated for each 10-year interval. (D) Time series of PC1 based on the 15 records that extend from 1 C.E. to 1900 C.E., showing a strong first-order trend. (E) Difference in the fractional proportion of records that exceed ±1 SD for each 10-year interval. Gray lines are 95th percentile of distributions determined by 10,000 Monte Carlo realizations of shifting the time series randomly in time [as in (15)]. (F) Change in summer (JJA) </a:t>
            </a:r>
            <a:r>
              <a:rPr lang="en-GB" dirty="0" err="1">
                <a:latin typeface="Arial" charset="0"/>
                <a:ea typeface="msgothic" charset="0"/>
                <a:cs typeface="msgothic" charset="0"/>
              </a:rPr>
              <a:t>insolation</a:t>
            </a:r>
            <a:r>
              <a:rPr lang="en-GB" dirty="0">
                <a:latin typeface="Arial" charset="0"/>
                <a:ea typeface="msgothic" charset="0"/>
                <a:cs typeface="msgothic" charset="0"/>
              </a:rPr>
              <a:t> at 65°N latitude relative to the 20th century (21). (G) Northern Hemisphere average proxy temperature anomalies (10-year means) reconstructed by Mann et al. (26) on the basis of two approaches (CPS, composite plus scale; EIV, error in variables) and by </a:t>
            </a:r>
            <a:r>
              <a:rPr lang="en-GB" dirty="0" err="1">
                <a:latin typeface="Arial" charset="0"/>
                <a:ea typeface="msgothic" charset="0"/>
                <a:cs typeface="msgothic" charset="0"/>
              </a:rPr>
              <a:t>Moberg</a:t>
            </a:r>
            <a:r>
              <a:rPr lang="en-GB" dirty="0">
                <a:latin typeface="Arial" charset="0"/>
                <a:ea typeface="msgothic" charset="0"/>
                <a:cs typeface="msgothic" charset="0"/>
              </a:rPr>
              <a:t> et al. (27). Our Arctic regional reconstruction is overlaid in gray.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
        <p:nvSpPr>
          <p:cNvPr id="2054" name="TextBox 5"/>
          <p:cNvSpPr txBox="1">
            <a:spLocks noChangeArrowheads="1"/>
          </p:cNvSpPr>
          <p:nvPr userDrawn="1"/>
        </p:nvSpPr>
        <p:spPr bwMode="auto">
          <a:xfrm>
            <a:off x="558800" y="300038"/>
            <a:ext cx="7860998" cy="276999"/>
          </a:xfrm>
          <a:prstGeom prst="rect">
            <a:avLst/>
          </a:prstGeom>
          <a:noFill/>
          <a:ln w="9525">
            <a:noFill/>
            <a:miter lim="800000"/>
            <a:headEnd/>
            <a:tailEnd/>
          </a:ln>
        </p:spPr>
        <p:txBody>
          <a:bodyPr wrap="none">
            <a:spAutoFit/>
          </a:bodyPr>
          <a:lstStyle/>
          <a:p>
            <a:pPr algn="l"/>
            <a:r>
              <a:rPr lang="en-US" sz="1200" b="1" dirty="0" smtClean="0"/>
              <a:t>The Case for Data Stewardship: </a:t>
            </a:r>
            <a:r>
              <a:rPr lang="en-US" sz="1200" dirty="0" smtClean="0"/>
              <a:t>Preserving the Scientific Record, Case </a:t>
            </a:r>
            <a:r>
              <a:rPr lang="en-US" sz="1200" dirty="0" smtClean="0"/>
              <a:t>Study </a:t>
            </a:r>
            <a:r>
              <a:rPr lang="en-US" sz="1200" dirty="0" smtClean="0"/>
              <a:t>#2</a:t>
            </a:r>
            <a:r>
              <a:rPr lang="en-US" sz="1200" dirty="0" smtClean="0"/>
              <a:t>, </a:t>
            </a:r>
            <a:r>
              <a:rPr lang="en-US" sz="1200" dirty="0"/>
              <a:t>Version 1.0, Reviewed </a:t>
            </a:r>
            <a:r>
              <a:rPr lang="en-US" sz="1200" dirty="0" smtClean="0"/>
              <a:t>[date]</a:t>
            </a:r>
            <a:endParaRPr lang="en-US" sz="12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ncdc.noaa.gov/paleo/pubs/kaufman2009/" TargetMode="External"/><Relationship Id="rId2" Type="http://schemas.openxmlformats.org/officeDocument/2006/relationships/hyperlink" Target="http://dx.doi.org/10.1126/science.1173983"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dia.arcus.org/displayimage.php?pos=-39971"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ncdc.noaa.gov/paleo/pubs/kaufman2009/" TargetMode="External"/><Relationship Id="rId2" Type="http://schemas.openxmlformats.org/officeDocument/2006/relationships/hyperlink" Target="http://dx.doi.org/10.1126/science.1173983" TargetMode="External"/><Relationship Id="rId1" Type="http://schemas.openxmlformats.org/officeDocument/2006/relationships/slideLayout" Target="../slideLayouts/slideLayout13.xml"/><Relationship Id="rId6" Type="http://schemas.openxmlformats.org/officeDocument/2006/relationships/hyperlink" Target="http://www.ncdc.noaa.gov/paleo/pubs/jopl2008arctic" TargetMode="External"/><Relationship Id="rId5" Type="http://schemas.openxmlformats.org/officeDocument/2006/relationships/hyperlink" Target="http://www.arcus.org/synthesis8k/index.php" TargetMode="External"/><Relationship Id="rId4" Type="http://schemas.openxmlformats.org/officeDocument/2006/relationships/hyperlink" Target="http://www.arcus.org/synthesis2k/index.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lvl="1" eaLnBrk="1" hangingPunct="1"/>
            <a:r>
              <a:rPr lang="en-US" sz="4800" b="1" dirty="0" smtClean="0"/>
              <a:t>Preserving the Scientific Record: </a:t>
            </a:r>
            <a:r>
              <a:rPr lang="en-US" sz="4800" dirty="0" smtClean="0"/>
              <a:t/>
            </a:r>
            <a:br>
              <a:rPr lang="en-US" sz="4800" dirty="0" smtClean="0"/>
            </a:br>
            <a:r>
              <a:rPr lang="en-US" sz="4800" dirty="0" smtClean="0"/>
              <a:t>Case Study 2 – </a:t>
            </a:r>
            <a:r>
              <a:rPr lang="en-US" dirty="0" smtClean="0"/>
              <a:t>Arctic </a:t>
            </a:r>
            <a:r>
              <a:rPr lang="en-US" dirty="0" smtClean="0"/>
              <a:t>Temperature </a:t>
            </a:r>
            <a:r>
              <a:rPr lang="en-US" dirty="0" smtClean="0"/>
              <a:t>Variability</a:t>
            </a:r>
          </a:p>
        </p:txBody>
      </p:sp>
      <p:sp>
        <p:nvSpPr>
          <p:cNvPr id="21506" name="Rectangle 2"/>
          <p:cNvSpPr>
            <a:spLocks noGrp="1" noChangeArrowheads="1"/>
          </p:cNvSpPr>
          <p:nvPr>
            <p:ph type="body" idx="1"/>
          </p:nvPr>
        </p:nvSpPr>
        <p:spPr>
          <a:xfrm>
            <a:off x="584200" y="4953000"/>
            <a:ext cx="5918200" cy="3175000"/>
          </a:xfrm>
        </p:spPr>
        <p:txBody>
          <a:bodyPr/>
          <a:lstStyle/>
          <a:p>
            <a:pPr marL="0" indent="0" eaLnBrk="1" hangingPunct="1"/>
            <a:r>
              <a:rPr lang="en-US" sz="2400" dirty="0" smtClean="0"/>
              <a:t>Matthew </a:t>
            </a:r>
            <a:r>
              <a:rPr lang="en-US" sz="2400" dirty="0" err="1" smtClean="0"/>
              <a:t>Mayernik</a:t>
            </a:r>
            <a:endParaRPr lang="en-US" sz="2400" dirty="0" smtClean="0"/>
          </a:p>
          <a:p>
            <a:pPr marL="0" indent="0" eaLnBrk="1" hangingPunct="1"/>
            <a:r>
              <a:rPr lang="en-US" sz="2400" dirty="0" smtClean="0"/>
              <a:t>National Center for Atmospheric Research</a:t>
            </a:r>
          </a:p>
        </p:txBody>
      </p:sp>
      <p:pic>
        <p:nvPicPr>
          <p:cNvPr id="21507" name="Picture 5"/>
          <p:cNvPicPr>
            <a:picLocks noChangeAspect="1"/>
          </p:cNvPicPr>
          <p:nvPr/>
        </p:nvPicPr>
        <p:blipFill>
          <a:blip r:embed="rId3"/>
          <a:srcRect/>
          <a:stretch>
            <a:fillRect/>
          </a:stretch>
        </p:blipFill>
        <p:spPr bwMode="auto">
          <a:xfrm>
            <a:off x="635000" y="7924800"/>
            <a:ext cx="1270000" cy="1397000"/>
          </a:xfrm>
          <a:prstGeom prst="rect">
            <a:avLst/>
          </a:prstGeom>
          <a:noFill/>
          <a:ln w="9525">
            <a:noFill/>
            <a:miter lim="800000"/>
            <a:headEnd/>
            <a:tailEnd/>
          </a:ln>
        </p:spPr>
      </p:pic>
      <p:pic>
        <p:nvPicPr>
          <p:cNvPr id="21508" name="Picture 6"/>
          <p:cNvPicPr>
            <a:picLocks noChangeAspect="1"/>
          </p:cNvPicPr>
          <p:nvPr/>
        </p:nvPicPr>
        <p:blipFill>
          <a:blip r:embed="rId4"/>
          <a:srcRect/>
          <a:stretch>
            <a:fillRect/>
          </a:stretch>
        </p:blipFill>
        <p:spPr bwMode="auto">
          <a:xfrm>
            <a:off x="2311400" y="7772400"/>
            <a:ext cx="1657350" cy="1657350"/>
          </a:xfrm>
          <a:prstGeom prst="rect">
            <a:avLst/>
          </a:prstGeom>
          <a:noFill/>
          <a:ln w="9525">
            <a:noFill/>
            <a:miter lim="800000"/>
            <a:headEnd/>
            <a:tailEnd/>
          </a:ln>
        </p:spPr>
      </p:pic>
      <p:sp>
        <p:nvSpPr>
          <p:cNvPr id="21509" name="Rectangle 2"/>
          <p:cNvSpPr txBox="1">
            <a:spLocks noChangeArrowheads="1"/>
          </p:cNvSpPr>
          <p:nvPr/>
        </p:nvSpPr>
        <p:spPr bwMode="auto">
          <a:xfrm>
            <a:off x="6654800" y="4953000"/>
            <a:ext cx="5918200" cy="3175000"/>
          </a:xfrm>
          <a:prstGeom prst="rect">
            <a:avLst/>
          </a:prstGeom>
          <a:noFill/>
          <a:ln w="9525">
            <a:noFill/>
            <a:miter lim="800000"/>
            <a:headEnd/>
            <a:tailEnd/>
          </a:ln>
        </p:spPr>
        <p:txBody>
          <a:bodyPr lIns="50800" tIns="50800" rIns="50800" bIns="50800"/>
          <a:lstStyle/>
          <a:p>
            <a:pPr algn="r"/>
            <a:r>
              <a:rPr lang="en-US" sz="2400">
                <a:solidFill>
                  <a:srgbClr val="606060"/>
                </a:solidFill>
                <a:latin typeface="Helvetica Neue" charset="0"/>
                <a:sym typeface="Helvetica Neue" charset="0"/>
              </a:rPr>
              <a:t>Version 1.0</a:t>
            </a:r>
          </a:p>
          <a:p>
            <a:pPr algn="r"/>
            <a:r>
              <a:rPr lang="en-US" sz="2400">
                <a:solidFill>
                  <a:srgbClr val="606060"/>
                </a:solidFill>
                <a:latin typeface="Helvetica Neue" charset="0"/>
                <a:sym typeface="Helvetica Neue" charset="0"/>
              </a:rPr>
              <a:t>Review Date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ering-large.jpg"/>
          <p:cNvPicPr>
            <a:picLocks noChangeAspect="1"/>
          </p:cNvPicPr>
          <p:nvPr/>
        </p:nvPicPr>
        <p:blipFill>
          <a:blip r:embed="rId2"/>
          <a:stretch>
            <a:fillRect/>
          </a:stretch>
        </p:blipFill>
        <p:spPr>
          <a:xfrm>
            <a:off x="8940800" y="3733800"/>
            <a:ext cx="3657600" cy="4486807"/>
          </a:xfrm>
          <a:prstGeom prst="rect">
            <a:avLst/>
          </a:prstGeom>
        </p:spPr>
      </p:pic>
      <p:sp>
        <p:nvSpPr>
          <p:cNvPr id="23553" name="Title 1"/>
          <p:cNvSpPr>
            <a:spLocks noGrp="1"/>
          </p:cNvSpPr>
          <p:nvPr>
            <p:ph type="title"/>
          </p:nvPr>
        </p:nvSpPr>
        <p:spPr/>
        <p:txBody>
          <a:bodyPr/>
          <a:lstStyle/>
          <a:p>
            <a:r>
              <a:rPr lang="en-US" dirty="0" smtClean="0"/>
              <a:t>Arctic Climate Variability</a:t>
            </a:r>
          </a:p>
        </p:txBody>
      </p:sp>
      <p:sp>
        <p:nvSpPr>
          <p:cNvPr id="23554" name="Content Placeholder 2"/>
          <p:cNvSpPr>
            <a:spLocks noGrp="1"/>
          </p:cNvSpPr>
          <p:nvPr>
            <p:ph idx="1"/>
          </p:nvPr>
        </p:nvSpPr>
        <p:spPr/>
        <p:txBody>
          <a:bodyPr/>
          <a:lstStyle/>
          <a:p>
            <a:r>
              <a:rPr lang="en-US" dirty="0" smtClean="0"/>
              <a:t>Creating Arctic temperature records of the time prior to the era of modern science requires proxies:</a:t>
            </a:r>
          </a:p>
          <a:p>
            <a:pPr lvl="1"/>
            <a:r>
              <a:rPr lang="en-US" dirty="0" smtClean="0"/>
              <a:t>Tree rings </a:t>
            </a:r>
          </a:p>
          <a:p>
            <a:pPr lvl="1"/>
            <a:r>
              <a:rPr lang="en-US" dirty="0" smtClean="0"/>
              <a:t>Oxygen isotopes in ice cores </a:t>
            </a:r>
          </a:p>
          <a:p>
            <a:pPr lvl="1"/>
            <a:r>
              <a:rPr lang="en-US" dirty="0" smtClean="0"/>
              <a:t>Properties of glacial lake sediment layers</a:t>
            </a:r>
          </a:p>
          <a:p>
            <a:pPr lvl="2"/>
            <a:r>
              <a:rPr lang="en-US" dirty="0" smtClean="0"/>
              <a:t>organic content</a:t>
            </a:r>
          </a:p>
          <a:p>
            <a:pPr lvl="2"/>
            <a:r>
              <a:rPr lang="en-US" dirty="0" smtClean="0"/>
              <a:t>X-ray density    </a:t>
            </a:r>
          </a:p>
          <a:p>
            <a:pPr lvl="2"/>
            <a:r>
              <a:rPr lang="en-US" dirty="0" smtClean="0"/>
              <a:t>thickness</a:t>
            </a:r>
            <a:endParaRPr lang="en-US" dirty="0" smtClean="0"/>
          </a:p>
        </p:txBody>
      </p:sp>
      <p:pic>
        <p:nvPicPr>
          <p:cNvPr id="4" name="Picture 3" descr="icecore-measure-large.jpg"/>
          <p:cNvPicPr>
            <a:picLocks noChangeAspect="1"/>
          </p:cNvPicPr>
          <p:nvPr/>
        </p:nvPicPr>
        <p:blipFill>
          <a:blip r:embed="rId3"/>
          <a:stretch>
            <a:fillRect/>
          </a:stretch>
        </p:blipFill>
        <p:spPr>
          <a:xfrm>
            <a:off x="4597400" y="5562600"/>
            <a:ext cx="5529600" cy="3657600"/>
          </a:xfrm>
          <a:prstGeom prst="rect">
            <a:avLst/>
          </a:prstGeom>
        </p:spPr>
      </p:pic>
      <p:sp>
        <p:nvSpPr>
          <p:cNvPr id="6" name="Rectangle 5"/>
          <p:cNvSpPr/>
          <p:nvPr/>
        </p:nvSpPr>
        <p:spPr>
          <a:xfrm>
            <a:off x="3987800" y="9308068"/>
            <a:ext cx="7772400" cy="369332"/>
          </a:xfrm>
          <a:prstGeom prst="rect">
            <a:avLst/>
          </a:prstGeom>
        </p:spPr>
        <p:txBody>
          <a:bodyPr wrap="square">
            <a:spAutoFit/>
          </a:bodyPr>
          <a:lstStyle/>
          <a:p>
            <a:r>
              <a:rPr lang="en-US" sz="1800" dirty="0" smtClean="0"/>
              <a:t>Images from: http://www.ncdc.noaa.gov/paleo/about-collage.html</a:t>
            </a:r>
            <a:endParaRPr lang="en-U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Relevance to Data Management	</a:t>
            </a:r>
          </a:p>
        </p:txBody>
      </p:sp>
      <p:sp>
        <p:nvSpPr>
          <p:cNvPr id="24578" name="Content Placeholder 2"/>
          <p:cNvSpPr>
            <a:spLocks noGrp="1"/>
          </p:cNvSpPr>
          <p:nvPr>
            <p:ph idx="1"/>
          </p:nvPr>
        </p:nvSpPr>
        <p:spPr/>
        <p:txBody>
          <a:bodyPr/>
          <a:lstStyle/>
          <a:p>
            <a:r>
              <a:rPr lang="en-US" dirty="0" smtClean="0"/>
              <a:t>The “2,000 Year Decadal Scale Arctic Temperature Synthesis” project</a:t>
            </a:r>
          </a:p>
          <a:p>
            <a:pPr lvl="1"/>
            <a:r>
              <a:rPr lang="en-US" dirty="0" smtClean="0"/>
              <a:t>Brought together arctic temperature proxies from </a:t>
            </a:r>
            <a:r>
              <a:rPr lang="en-US" dirty="0" smtClean="0"/>
              <a:t>diverse studies</a:t>
            </a:r>
            <a:endParaRPr lang="en-US" dirty="0" smtClean="0"/>
          </a:p>
          <a:p>
            <a:pPr lvl="1"/>
            <a:r>
              <a:rPr lang="en-US" dirty="0" smtClean="0"/>
              <a:t>Created </a:t>
            </a:r>
            <a:r>
              <a:rPr lang="en-US" dirty="0" smtClean="0"/>
              <a:t>an </a:t>
            </a:r>
            <a:r>
              <a:rPr lang="en-US" dirty="0" smtClean="0"/>
              <a:t>integrated data set</a:t>
            </a:r>
          </a:p>
          <a:p>
            <a:pPr lvl="1"/>
            <a:r>
              <a:rPr lang="en-US" dirty="0" smtClean="0"/>
              <a:t>Published a paper in </a:t>
            </a:r>
            <a:r>
              <a:rPr lang="en-US" i="1" dirty="0" smtClean="0"/>
              <a:t>Science</a:t>
            </a:r>
            <a:endParaRPr lang="en-US" dirty="0" smtClean="0"/>
          </a:p>
          <a:p>
            <a:pPr lvl="2"/>
            <a:r>
              <a:rPr lang="en-US" dirty="0" smtClean="0"/>
              <a:t>Kaufman, Darrell S., et al. 2009. “Recent Warming Reverses Long-Term Arctic Cooling.” </a:t>
            </a:r>
            <a:r>
              <a:rPr lang="en-US" i="1" dirty="0" smtClean="0"/>
              <a:t>Science</a:t>
            </a:r>
            <a:r>
              <a:rPr lang="en-US" dirty="0" smtClean="0"/>
              <a:t> 325 (5945): 1236–1239. </a:t>
            </a:r>
            <a:r>
              <a:rPr lang="en-US" dirty="0" smtClean="0">
                <a:hlinkClick r:id="rId2"/>
              </a:rPr>
              <a:t>http://dx.doi.org/10.1126/science.1173983</a:t>
            </a:r>
            <a:r>
              <a:rPr lang="en-US" dirty="0" smtClean="0"/>
              <a:t> </a:t>
            </a:r>
          </a:p>
          <a:p>
            <a:pPr lvl="1"/>
            <a:r>
              <a:rPr lang="en-US" dirty="0" smtClean="0"/>
              <a:t>Made the data available via National Climatic Data Center: </a:t>
            </a:r>
            <a:r>
              <a:rPr lang="en-US" dirty="0" smtClean="0">
                <a:hlinkClick r:id="rId3"/>
              </a:rPr>
              <a:t>http://www.ncdc.noaa.gov/paleo/pubs/kaufman2009/</a:t>
            </a:r>
            <a:r>
              <a:rPr lang="en-US" dirty="0" smtClean="0"/>
              <a:t> </a:t>
            </a:r>
          </a:p>
          <a:p>
            <a:pPr lvl="1"/>
            <a:endParaRPr lang="en-US" dirty="0" smtClean="0"/>
          </a:p>
          <a:p>
            <a:pPr lvl="1">
              <a:buNone/>
            </a:pPr>
            <a:endParaRPr lang="en-US" sz="2000" dirty="0" smtClean="0"/>
          </a:p>
          <a:p>
            <a:pPr lvl="1"/>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35000" y="4191000"/>
            <a:ext cx="3733800" cy="589886"/>
          </a:xfrm>
          <a:prstGeom prst="rect">
            <a:avLst/>
          </a:prstGeom>
          <a:noFill/>
          <a:ln w="9525">
            <a:noFill/>
            <a:round/>
            <a:headEnd/>
            <a:tailEnd/>
          </a:ln>
          <a:effectLst/>
        </p:spPr>
        <p:txBody>
          <a:bodyPr lIns="0" tIns="0" rIns="0" bIns="0"/>
          <a:lstStyle/>
          <a:p>
            <a:pPr>
              <a:tabLst>
                <a:tab pos="933903" algn="l"/>
                <a:tab pos="1867807" algn="l"/>
                <a:tab pos="2801710" algn="l"/>
                <a:tab pos="3735614" algn="l"/>
                <a:tab pos="4669517" algn="l"/>
              </a:tabLst>
            </a:pPr>
            <a:r>
              <a:rPr lang="en-GB" sz="2400" b="1" dirty="0" smtClean="0">
                <a:latin typeface="Arial" charset="0"/>
                <a:ea typeface="msgothic" charset="0"/>
                <a:cs typeface="msgothic" charset="0"/>
              </a:rPr>
              <a:t>From:</a:t>
            </a:r>
          </a:p>
          <a:p>
            <a:pPr>
              <a:tabLst>
                <a:tab pos="933903" algn="l"/>
                <a:tab pos="1867807" algn="l"/>
                <a:tab pos="2801710" algn="l"/>
                <a:tab pos="3735614" algn="l"/>
                <a:tab pos="4669517" algn="l"/>
              </a:tabLst>
            </a:pPr>
            <a:r>
              <a:rPr lang="en-GB" sz="2400" b="1" dirty="0" smtClean="0">
                <a:latin typeface="Arial" charset="0"/>
                <a:ea typeface="msgothic" charset="0"/>
                <a:cs typeface="msgothic" charset="0"/>
              </a:rPr>
              <a:t>Kaufman et al. 2009</a:t>
            </a:r>
          </a:p>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100" b="1" dirty="0" smtClean="0">
              <a:latin typeface="Arial" charset="0"/>
              <a:ea typeface="msgothic" charset="0"/>
              <a:cs typeface="msgothic" charset="0"/>
            </a:endParaRPr>
          </a:p>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100" b="1" dirty="0" smtClean="0">
                <a:latin typeface="Arial" charset="0"/>
                <a:ea typeface="msgothic" charset="0"/>
                <a:cs typeface="msgothic" charset="0"/>
              </a:rPr>
              <a:t>Fig</a:t>
            </a:r>
            <a:r>
              <a:rPr lang="en-GB" sz="2100" b="1" dirty="0">
                <a:latin typeface="Arial" charset="0"/>
                <a:ea typeface="msgothic" charset="0"/>
                <a:cs typeface="msgothic" charset="0"/>
              </a:rPr>
              <a:t>. </a:t>
            </a:r>
            <a:r>
              <a:rPr lang="en-GB" sz="2100" b="1" dirty="0" smtClean="0">
                <a:latin typeface="Arial" charset="0"/>
                <a:ea typeface="msgothic" charset="0"/>
                <a:cs typeface="msgothic" charset="0"/>
              </a:rPr>
              <a:t>3: Composites </a:t>
            </a:r>
            <a:r>
              <a:rPr lang="en-GB" sz="2100" b="1" dirty="0">
                <a:latin typeface="Arial" charset="0"/>
                <a:ea typeface="msgothic" charset="0"/>
                <a:cs typeface="msgothic" charset="0"/>
              </a:rPr>
              <a:t>of 23 high-resolution proxy climate records from the Arctic.</a:t>
            </a:r>
          </a:p>
        </p:txBody>
      </p:sp>
      <p:pic>
        <p:nvPicPr>
          <p:cNvPr id="3074" name="Picture 2"/>
          <p:cNvPicPr>
            <a:picLocks noChangeAspect="1" noChangeArrowheads="1"/>
          </p:cNvPicPr>
          <p:nvPr/>
        </p:nvPicPr>
        <p:blipFill>
          <a:blip r:embed="rId3"/>
          <a:srcRect/>
          <a:stretch>
            <a:fillRect/>
          </a:stretch>
        </p:blipFill>
        <p:spPr bwMode="auto">
          <a:xfrm>
            <a:off x="10993664" y="8452985"/>
            <a:ext cx="1744896" cy="927841"/>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5071569" y="2336565"/>
            <a:ext cx="5240831" cy="6959835"/>
          </a:xfrm>
          <a:prstGeom prst="rect">
            <a:avLst/>
          </a:prstGeom>
          <a:noFill/>
          <a:ln w="9525">
            <a:noFill/>
            <a:round/>
            <a:headEnd/>
            <a:tailEnd/>
          </a:ln>
          <a:effectLst/>
        </p:spPr>
      </p:pic>
      <p:sp>
        <p:nvSpPr>
          <p:cNvPr id="3076" name="Text Box 4"/>
          <p:cNvSpPr txBox="1">
            <a:spLocks noChangeArrowheads="1"/>
          </p:cNvSpPr>
          <p:nvPr/>
        </p:nvSpPr>
        <p:spPr bwMode="auto">
          <a:xfrm>
            <a:off x="-508000" y="5715000"/>
            <a:ext cx="5572607" cy="329762"/>
          </a:xfrm>
          <a:prstGeom prst="rect">
            <a:avLst/>
          </a:prstGeom>
          <a:noFill/>
          <a:ln w="9525">
            <a:noFill/>
            <a:round/>
            <a:headEnd/>
            <a:tailEnd/>
          </a:ln>
          <a:effectLst/>
        </p:spPr>
        <p:txBody>
          <a:bodyPr lIns="0" tIns="0" rIns="0" bIns="0"/>
          <a:lstStyle/>
          <a:p>
            <a:pPr>
              <a:tabLst>
                <a:tab pos="933903" algn="l"/>
                <a:tab pos="1867807" algn="l"/>
                <a:tab pos="2801710" algn="l"/>
                <a:tab pos="3735614" algn="l"/>
                <a:tab pos="4669517" algn="l"/>
              </a:tabLst>
            </a:pPr>
            <a:endParaRPr lang="en-GB" sz="1500" b="1" dirty="0">
              <a:latin typeface="Arial" charset="0"/>
              <a:ea typeface="msgothic" charset="0"/>
              <a:cs typeface="msgothic" charset="0"/>
            </a:endParaRPr>
          </a:p>
        </p:txBody>
      </p:sp>
      <p:sp>
        <p:nvSpPr>
          <p:cNvPr id="7" name="Title 1"/>
          <p:cNvSpPr txBox="1">
            <a:spLocks/>
          </p:cNvSpPr>
          <p:nvPr/>
        </p:nvSpPr>
        <p:spPr>
          <a:xfrm>
            <a:off x="571500" y="584200"/>
            <a:ext cx="11861800" cy="1397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smtClean="0">
              <a:ln>
                <a:noFill/>
              </a:ln>
              <a:solidFill>
                <a:schemeClr val="tx1"/>
              </a:solidFill>
              <a:effectLst/>
              <a:uLnTx/>
              <a:uFillTx/>
              <a:latin typeface="+mj-lt"/>
              <a:ea typeface="+mj-ea"/>
              <a:cs typeface="+mj-cs"/>
              <a:sym typeface="Helvetica Neue Light"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tx1"/>
                </a:solidFill>
                <a:latin typeface="+mj-lt"/>
                <a:ea typeface="+mj-ea"/>
                <a:cs typeface="+mj-cs"/>
              </a:rPr>
              <a:t>Main Finding: Recent Warming </a:t>
            </a:r>
            <a:endParaRPr kumimoji="0" lang="en-US" sz="4400" b="0" i="0" u="none" strike="noStrike" kern="0" cap="none" spc="0" normalizeH="0" baseline="0" noProof="0" dirty="0" smtClean="0">
              <a:ln>
                <a:noFill/>
              </a:ln>
              <a:solidFill>
                <a:schemeClr val="tx1"/>
              </a:solidFill>
              <a:effectLst/>
              <a:uLnTx/>
              <a:uFillTx/>
              <a:latin typeface="+mj-lt"/>
              <a:ea typeface="+mj-ea"/>
              <a:cs typeface="+mj-cs"/>
              <a:sym typeface="Helvetica Neue Ligh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Data </a:t>
            </a:r>
            <a:r>
              <a:rPr lang="en-US" dirty="0" smtClean="0"/>
              <a:t>Access and Documentation</a:t>
            </a:r>
            <a:r>
              <a:rPr lang="en-US" dirty="0" smtClean="0"/>
              <a:t>	</a:t>
            </a:r>
          </a:p>
        </p:txBody>
      </p:sp>
      <p:sp>
        <p:nvSpPr>
          <p:cNvPr id="24578" name="Content Placeholder 2"/>
          <p:cNvSpPr>
            <a:spLocks noGrp="1"/>
          </p:cNvSpPr>
          <p:nvPr>
            <p:ph idx="1"/>
          </p:nvPr>
        </p:nvSpPr>
        <p:spPr/>
        <p:txBody>
          <a:bodyPr/>
          <a:lstStyle/>
          <a:p>
            <a:r>
              <a:rPr lang="en-US" dirty="0" smtClean="0"/>
              <a:t>Data can be downloaded from NCDC </a:t>
            </a:r>
            <a:r>
              <a:rPr lang="en-US" dirty="0" smtClean="0"/>
              <a:t>website in text or Excel format</a:t>
            </a:r>
            <a:endParaRPr lang="en-US" dirty="0" smtClean="0"/>
          </a:p>
          <a:p>
            <a:r>
              <a:rPr lang="en-US" dirty="0" smtClean="0"/>
              <a:t>Text and </a:t>
            </a:r>
            <a:r>
              <a:rPr lang="en-US" dirty="0" smtClean="0"/>
              <a:t>Excel </a:t>
            </a:r>
            <a:r>
              <a:rPr lang="en-US" dirty="0" smtClean="0"/>
              <a:t>data files </a:t>
            </a:r>
            <a:r>
              <a:rPr lang="en-US" dirty="0" smtClean="0"/>
              <a:t>include the same metadata:</a:t>
            </a:r>
            <a:endParaRPr lang="en-US" dirty="0" smtClean="0"/>
          </a:p>
          <a:p>
            <a:pPr lvl="1"/>
            <a:r>
              <a:rPr lang="en-US" dirty="0" smtClean="0"/>
              <a:t>Data Contributor</a:t>
            </a:r>
          </a:p>
          <a:p>
            <a:pPr lvl="1"/>
            <a:r>
              <a:rPr lang="en-US" dirty="0" smtClean="0"/>
              <a:t>Reference to original paper</a:t>
            </a:r>
          </a:p>
          <a:p>
            <a:pPr lvl="1"/>
            <a:r>
              <a:rPr lang="en-US" dirty="0" smtClean="0"/>
              <a:t>Funding sources</a:t>
            </a:r>
          </a:p>
          <a:p>
            <a:pPr lvl="1"/>
            <a:r>
              <a:rPr lang="en-US" dirty="0" smtClean="0"/>
              <a:t>Abstract</a:t>
            </a:r>
            <a:endParaRPr lang="en-US" dirty="0" smtClean="0"/>
          </a:p>
          <a:p>
            <a:pPr lvl="1"/>
            <a:r>
              <a:rPr lang="en-US" dirty="0" smtClean="0"/>
              <a:t>Spatial and temporal scope</a:t>
            </a:r>
          </a:p>
          <a:p>
            <a:pPr lvl="1"/>
            <a:r>
              <a:rPr lang="en-US" dirty="0" smtClean="0"/>
              <a:t>Description </a:t>
            </a:r>
            <a:r>
              <a:rPr lang="en-US" dirty="0" smtClean="0"/>
              <a:t>of the 23 proxies (including processing and data removal techniques)</a:t>
            </a:r>
          </a:p>
          <a:p>
            <a:pPr lvl="1"/>
            <a:r>
              <a:rPr lang="en-US" dirty="0" smtClean="0"/>
              <a:t>Description of data updates and revisions since original </a:t>
            </a:r>
            <a:r>
              <a:rPr lang="en-US" dirty="0" smtClean="0"/>
              <a:t>publication (including dates of data revision)</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sz="2000" dirty="0" smtClean="0"/>
          </a:p>
          <a:p>
            <a:pPr lvl="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Conclusion</a:t>
            </a:r>
            <a:endParaRPr lang="en-US" dirty="0" smtClean="0"/>
          </a:p>
        </p:txBody>
      </p:sp>
      <p:sp>
        <p:nvSpPr>
          <p:cNvPr id="24578" name="Content Placeholder 2"/>
          <p:cNvSpPr>
            <a:spLocks noGrp="1"/>
          </p:cNvSpPr>
          <p:nvPr>
            <p:ph idx="1"/>
          </p:nvPr>
        </p:nvSpPr>
        <p:spPr>
          <a:xfrm>
            <a:off x="571500" y="2324100"/>
            <a:ext cx="11264900" cy="6565900"/>
          </a:xfrm>
        </p:spPr>
        <p:txBody>
          <a:bodyPr/>
          <a:lstStyle/>
          <a:p>
            <a:r>
              <a:rPr lang="en-US" sz="3200" dirty="0" smtClean="0"/>
              <a:t>According to this study, the 1999-2008 decade was the warmest of the past 2,000 years</a:t>
            </a:r>
          </a:p>
          <a:p>
            <a:pPr lvl="1"/>
            <a:r>
              <a:rPr lang="en-US" sz="2600" dirty="0" smtClean="0"/>
              <a:t>These findings were cross-validated with climate models</a:t>
            </a:r>
          </a:p>
          <a:p>
            <a:pPr lvl="1"/>
            <a:r>
              <a:rPr lang="en-US" sz="2600" dirty="0" smtClean="0"/>
              <a:t>A follow-on project will extend the data set 6,000 years farther into the past</a:t>
            </a:r>
          </a:p>
          <a:p>
            <a:r>
              <a:rPr lang="en-US" sz="3200" dirty="0" smtClean="0"/>
              <a:t>The data are now archived and available for further studies</a:t>
            </a:r>
          </a:p>
          <a:p>
            <a:pPr lvl="1"/>
            <a:r>
              <a:rPr lang="en-US" sz="2600" dirty="0" smtClean="0"/>
              <a:t>Data are well documented</a:t>
            </a:r>
          </a:p>
          <a:p>
            <a:pPr lvl="1"/>
            <a:r>
              <a:rPr lang="en-US" sz="2600" dirty="0" smtClean="0"/>
              <a:t>Preserved by a well-established archive</a:t>
            </a:r>
          </a:p>
          <a:p>
            <a:pPr lvl="1"/>
            <a:r>
              <a:rPr lang="en-US" sz="2600" dirty="0" smtClean="0"/>
              <a:t>Openly accessible</a:t>
            </a:r>
          </a:p>
          <a:p>
            <a:pPr lvl="1"/>
            <a:r>
              <a:rPr lang="en-US" sz="2600" dirty="0" smtClean="0"/>
              <a:t>Cross-linked with the original publication</a:t>
            </a:r>
          </a:p>
          <a:p>
            <a:pPr lvl="1"/>
            <a:endParaRPr lang="en-US" sz="2600" dirty="0" smtClean="0"/>
          </a:p>
          <a:p>
            <a:endParaRPr lang="en-US" sz="3200" dirty="0" smtClean="0"/>
          </a:p>
          <a:p>
            <a:endParaRPr lang="en-US" sz="3200" dirty="0" smtClean="0"/>
          </a:p>
          <a:p>
            <a:endParaRPr lang="en-US" sz="3200" dirty="0" smtClean="0"/>
          </a:p>
          <a:p>
            <a:pPr lvl="1"/>
            <a:endParaRPr lang="en-US" sz="3200" dirty="0" smtClean="0"/>
          </a:p>
          <a:p>
            <a:pPr lvl="1"/>
            <a:endParaRPr lang="en-US" sz="3200" dirty="0" smtClean="0"/>
          </a:p>
          <a:p>
            <a:pPr lvl="1"/>
            <a:endParaRPr lang="en-US" sz="3200" dirty="0" smtClean="0"/>
          </a:p>
          <a:p>
            <a:pPr lvl="1"/>
            <a:endParaRPr lang="en-US" sz="3200" dirty="0" smtClean="0"/>
          </a:p>
          <a:p>
            <a:pPr lvl="1"/>
            <a:endParaRPr lang="en-US" sz="3200" dirty="0" smtClean="0"/>
          </a:p>
          <a:p>
            <a:pPr lvl="1">
              <a:buNone/>
            </a:pPr>
            <a:endParaRPr lang="en-US" sz="3200" dirty="0" smtClean="0"/>
          </a:p>
          <a:p>
            <a:pPr lvl="1"/>
            <a:endParaRPr lang="en-US" sz="3200" dirty="0" smtClean="0"/>
          </a:p>
        </p:txBody>
      </p:sp>
      <p:sp>
        <p:nvSpPr>
          <p:cNvPr id="4" name="Rectangle 3"/>
          <p:cNvSpPr/>
          <p:nvPr/>
        </p:nvSpPr>
        <p:spPr>
          <a:xfrm>
            <a:off x="5892800" y="9107269"/>
            <a:ext cx="7493000" cy="646331"/>
          </a:xfrm>
          <a:prstGeom prst="rect">
            <a:avLst/>
          </a:prstGeom>
        </p:spPr>
        <p:txBody>
          <a:bodyPr wrap="square">
            <a:spAutoFit/>
          </a:bodyPr>
          <a:lstStyle/>
          <a:p>
            <a:r>
              <a:rPr lang="en-US" sz="1800" dirty="0" smtClean="0"/>
              <a:t>Photo by Jim </a:t>
            </a:r>
            <a:r>
              <a:rPr lang="en-US" sz="1800" dirty="0" err="1" smtClean="0"/>
              <a:t>Pottinger</a:t>
            </a:r>
            <a:r>
              <a:rPr lang="en-US" sz="1800" dirty="0" smtClean="0"/>
              <a:t> (</a:t>
            </a:r>
            <a:r>
              <a:rPr lang="en-US" sz="1800" dirty="0" err="1" smtClean="0"/>
              <a:t>PolarTREC</a:t>
            </a:r>
            <a:r>
              <a:rPr lang="en-US" sz="1800" dirty="0" smtClean="0"/>
              <a:t> 2011),  </a:t>
            </a:r>
            <a:r>
              <a:rPr lang="en-US" sz="1800" dirty="0" smtClean="0"/>
              <a:t>Courtesy </a:t>
            </a:r>
            <a:r>
              <a:rPr lang="en-US" sz="1800" dirty="0" smtClean="0"/>
              <a:t>of </a:t>
            </a:r>
            <a:r>
              <a:rPr lang="en-US" sz="1800" dirty="0" smtClean="0"/>
              <a:t>ARCUS. </a:t>
            </a:r>
          </a:p>
          <a:p>
            <a:r>
              <a:rPr lang="en-US" sz="1800" dirty="0" smtClean="0">
                <a:hlinkClick r:id="rId2"/>
              </a:rPr>
              <a:t>http</a:t>
            </a:r>
            <a:r>
              <a:rPr lang="en-US" sz="1800" dirty="0" smtClean="0">
                <a:hlinkClick r:id="rId2"/>
              </a:rPr>
              <a:t>://media.arcus.org/displayimage.php?pos=-</a:t>
            </a:r>
            <a:r>
              <a:rPr lang="en-US" sz="1800" dirty="0" smtClean="0">
                <a:hlinkClick r:id="rId2"/>
              </a:rPr>
              <a:t>39971</a:t>
            </a:r>
            <a:r>
              <a:rPr lang="en-US" sz="1800" dirty="0" smtClean="0"/>
              <a:t> </a:t>
            </a:r>
            <a:endParaRPr lang="en-US" sz="1800" dirty="0"/>
          </a:p>
        </p:txBody>
      </p:sp>
      <p:pic>
        <p:nvPicPr>
          <p:cNvPr id="6" name="Picture 5" descr="Pottinger_06_01_SAM_1952.JPG"/>
          <p:cNvPicPr>
            <a:picLocks noChangeAspect="1"/>
          </p:cNvPicPr>
          <p:nvPr/>
        </p:nvPicPr>
        <p:blipFill>
          <a:blip r:embed="rId3"/>
          <a:stretch>
            <a:fillRect/>
          </a:stretch>
        </p:blipFill>
        <p:spPr>
          <a:xfrm>
            <a:off x="7620000" y="5410200"/>
            <a:ext cx="4978400" cy="37338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smtClean="0"/>
              <a:t>References and Resources</a:t>
            </a:r>
          </a:p>
        </p:txBody>
      </p:sp>
      <p:sp>
        <p:nvSpPr>
          <p:cNvPr id="32770" name="Rectangle 2"/>
          <p:cNvSpPr>
            <a:spLocks noGrp="1" noChangeArrowheads="1"/>
          </p:cNvSpPr>
          <p:nvPr>
            <p:ph type="body" idx="1"/>
          </p:nvPr>
        </p:nvSpPr>
        <p:spPr>
          <a:xfrm>
            <a:off x="482600" y="2362200"/>
            <a:ext cx="11861800" cy="7391400"/>
          </a:xfrm>
        </p:spPr>
        <p:txBody>
          <a:bodyPr/>
          <a:lstStyle/>
          <a:p>
            <a:pPr eaLnBrk="1" hangingPunct="1"/>
            <a:r>
              <a:rPr lang="en-US" sz="3200" dirty="0" smtClean="0"/>
              <a:t>Kaufman, Darrell S., et al. 2009. “Recent Warming Reverses Long-Term Arctic Cooling.” </a:t>
            </a:r>
            <a:r>
              <a:rPr lang="en-US" sz="3200" i="1" dirty="0" smtClean="0"/>
              <a:t>Science</a:t>
            </a:r>
            <a:r>
              <a:rPr lang="en-US" sz="3200" dirty="0" smtClean="0"/>
              <a:t> 325 (5945): 1236–1239. </a:t>
            </a:r>
            <a:r>
              <a:rPr lang="en-US" sz="3200" dirty="0" smtClean="0">
                <a:hlinkClick r:id="rId2"/>
              </a:rPr>
              <a:t>http://dx.doi.org/10.1126/science.1173983</a:t>
            </a:r>
            <a:r>
              <a:rPr lang="en-US" sz="3200" dirty="0" smtClean="0"/>
              <a:t> </a:t>
            </a:r>
            <a:endParaRPr lang="en-US" sz="3200" dirty="0" smtClean="0">
              <a:solidFill>
                <a:schemeClr val="tx1"/>
              </a:solidFill>
            </a:endParaRPr>
          </a:p>
          <a:p>
            <a:pPr eaLnBrk="1" hangingPunct="1"/>
            <a:r>
              <a:rPr lang="en-US" sz="3200" dirty="0" smtClean="0"/>
              <a:t>Websites:</a:t>
            </a:r>
          </a:p>
          <a:p>
            <a:pPr lvl="1" eaLnBrk="1" hangingPunct="1"/>
            <a:r>
              <a:rPr lang="en-US" dirty="0" smtClean="0"/>
              <a:t>Access the data from “Recent Warming Reverses Long-Term Arctic Cooling</a:t>
            </a:r>
            <a:r>
              <a:rPr lang="en-US" b="1" dirty="0" smtClean="0"/>
              <a:t>”</a:t>
            </a:r>
            <a:r>
              <a:rPr lang="en-US" dirty="0" smtClean="0"/>
              <a:t>: </a:t>
            </a:r>
            <a:r>
              <a:rPr lang="en-US" dirty="0" smtClean="0">
                <a:solidFill>
                  <a:schemeClr val="tx1"/>
                </a:solidFill>
                <a:hlinkClick r:id="rId3"/>
              </a:rPr>
              <a:t>http://www.ncdc.noaa.gov/paleo/pubs/kaufman2009/</a:t>
            </a:r>
            <a:r>
              <a:rPr lang="en-US" dirty="0" smtClean="0">
                <a:solidFill>
                  <a:schemeClr val="tx1"/>
                </a:solidFill>
              </a:rPr>
              <a:t>  </a:t>
            </a:r>
          </a:p>
          <a:p>
            <a:pPr lvl="1" eaLnBrk="1" hangingPunct="1"/>
            <a:r>
              <a:rPr lang="en-US" dirty="0" smtClean="0"/>
              <a:t>“2000 </a:t>
            </a:r>
            <a:r>
              <a:rPr lang="en-US" dirty="0" smtClean="0"/>
              <a:t>Years of Climate </a:t>
            </a:r>
            <a:r>
              <a:rPr lang="en-US" dirty="0" smtClean="0"/>
              <a:t>Variability </a:t>
            </a:r>
            <a:r>
              <a:rPr lang="en-US" dirty="0" smtClean="0"/>
              <a:t>from Arctic </a:t>
            </a:r>
            <a:r>
              <a:rPr lang="en-US" dirty="0" smtClean="0"/>
              <a:t>Lakes”: </a:t>
            </a:r>
            <a:r>
              <a:rPr lang="en-US" dirty="0" smtClean="0">
                <a:solidFill>
                  <a:schemeClr val="tx1"/>
                </a:solidFill>
                <a:hlinkClick r:id="rId4"/>
              </a:rPr>
              <a:t>http</a:t>
            </a:r>
            <a:r>
              <a:rPr lang="en-US" dirty="0" smtClean="0">
                <a:solidFill>
                  <a:schemeClr val="tx1"/>
                </a:solidFill>
                <a:hlinkClick r:id="rId4"/>
              </a:rPr>
              <a:t>://</a:t>
            </a:r>
            <a:r>
              <a:rPr lang="en-US" dirty="0" smtClean="0">
                <a:solidFill>
                  <a:schemeClr val="tx1"/>
                </a:solidFill>
                <a:hlinkClick r:id="rId4"/>
              </a:rPr>
              <a:t>www.arcus.org/synthesis2k/index.php</a:t>
            </a:r>
            <a:r>
              <a:rPr lang="en-US" dirty="0" smtClean="0">
                <a:solidFill>
                  <a:schemeClr val="tx1"/>
                </a:solidFill>
              </a:rPr>
              <a:t> </a:t>
            </a:r>
          </a:p>
          <a:p>
            <a:pPr lvl="1" eaLnBrk="1" hangingPunct="1"/>
            <a:r>
              <a:rPr lang="en-US" dirty="0" smtClean="0"/>
              <a:t>Follow on project – “8000 </a:t>
            </a:r>
            <a:r>
              <a:rPr lang="en-US" dirty="0" smtClean="0"/>
              <a:t>Years of Climate Variability from Arctic Lakes”: </a:t>
            </a:r>
            <a:r>
              <a:rPr lang="en-US" dirty="0" smtClean="0">
                <a:solidFill>
                  <a:schemeClr val="tx1"/>
                </a:solidFill>
                <a:hlinkClick r:id="rId5"/>
              </a:rPr>
              <a:t>http</a:t>
            </a:r>
            <a:r>
              <a:rPr lang="en-US" dirty="0" smtClean="0">
                <a:solidFill>
                  <a:schemeClr val="tx1"/>
                </a:solidFill>
                <a:hlinkClick r:id="rId5"/>
              </a:rPr>
              <a:t>://</a:t>
            </a:r>
            <a:r>
              <a:rPr lang="en-US" dirty="0" smtClean="0">
                <a:solidFill>
                  <a:schemeClr val="tx1"/>
                </a:solidFill>
                <a:hlinkClick r:id="rId5"/>
              </a:rPr>
              <a:t>www.arcus.org/synthesis8k/index.php</a:t>
            </a:r>
            <a:r>
              <a:rPr lang="en-US" dirty="0" smtClean="0">
                <a:solidFill>
                  <a:schemeClr val="tx1"/>
                </a:solidFill>
              </a:rPr>
              <a:t> </a:t>
            </a:r>
          </a:p>
          <a:p>
            <a:pPr lvl="1" eaLnBrk="1" hangingPunct="1"/>
            <a:r>
              <a:rPr lang="en-US" dirty="0" smtClean="0"/>
              <a:t>Some data </a:t>
            </a:r>
            <a:r>
              <a:rPr lang="en-US" dirty="0" smtClean="0"/>
              <a:t>sources for this </a:t>
            </a:r>
            <a:r>
              <a:rPr lang="en-US" dirty="0" smtClean="0"/>
              <a:t>project came from the </a:t>
            </a:r>
            <a:r>
              <a:rPr lang="en-US" i="1" dirty="0" smtClean="0"/>
              <a:t>Journal </a:t>
            </a:r>
            <a:r>
              <a:rPr lang="en-US" i="1" dirty="0" smtClean="0"/>
              <a:t>of </a:t>
            </a:r>
            <a:r>
              <a:rPr lang="en-US" i="1" dirty="0" err="1" smtClean="0"/>
              <a:t>Paleolimnology</a:t>
            </a:r>
            <a:r>
              <a:rPr lang="en-US" i="1" dirty="0" smtClean="0"/>
              <a:t> Special </a:t>
            </a:r>
            <a:r>
              <a:rPr lang="en-US" i="1" dirty="0" smtClean="0"/>
              <a:t>Volume, </a:t>
            </a:r>
            <a:r>
              <a:rPr lang="en-US" dirty="0" smtClean="0"/>
              <a:t>“Late Holocene Climatic and Environmental Change Inferred from Arctic Lake </a:t>
            </a:r>
            <a:r>
              <a:rPr lang="en-US" dirty="0" smtClean="0"/>
              <a:t>Sediments”, 41(1), 2009. Ed. </a:t>
            </a:r>
            <a:r>
              <a:rPr lang="en-US" dirty="0" smtClean="0"/>
              <a:t>b</a:t>
            </a:r>
            <a:r>
              <a:rPr lang="en-US" dirty="0" smtClean="0"/>
              <a:t>y D. Kaufman. Accessible at: </a:t>
            </a:r>
            <a:r>
              <a:rPr lang="en-US" dirty="0" smtClean="0">
                <a:solidFill>
                  <a:schemeClr val="tx1"/>
                </a:solidFill>
                <a:hlinkClick r:id="rId6"/>
              </a:rPr>
              <a:t>http</a:t>
            </a:r>
            <a:r>
              <a:rPr lang="en-US" dirty="0" smtClean="0">
                <a:solidFill>
                  <a:schemeClr val="tx1"/>
                </a:solidFill>
                <a:hlinkClick r:id="rId6"/>
              </a:rPr>
              <a:t>://</a:t>
            </a:r>
            <a:r>
              <a:rPr lang="en-US" dirty="0" smtClean="0">
                <a:solidFill>
                  <a:schemeClr val="tx1"/>
                </a:solidFill>
                <a:hlinkClick r:id="rId6"/>
              </a:rPr>
              <a:t>www.ncdc.noaa.gov/paleo/pubs/jopl2008arctic</a:t>
            </a:r>
            <a:r>
              <a:rPr lang="en-US" dirty="0" smtClean="0">
                <a:solidFill>
                  <a:schemeClr val="tx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r>
              <a:rPr lang="en-US" dirty="0" smtClean="0"/>
              <a:t>The case for data stewardship: Preserving the Scientific Record</a:t>
            </a:r>
          </a:p>
          <a:p>
            <a:r>
              <a:rPr lang="en-US" dirty="0" smtClean="0"/>
              <a:t>Local Data Management: Managing Your Data</a:t>
            </a:r>
          </a:p>
          <a:p>
            <a:r>
              <a:rPr lang="en-US" dirty="0" smtClean="0"/>
              <a:t>Local Data Management: Creating documentation and metadata</a:t>
            </a:r>
          </a:p>
          <a:p>
            <a:r>
              <a:rPr lang="en-US" dirty="0" smtClean="0"/>
              <a:t>Local Data Management: Working with your archive organization</a:t>
            </a:r>
          </a:p>
          <a:p>
            <a:r>
              <a:rPr lang="en-US" dirty="0" smtClean="0"/>
              <a:t>Preservation strategies: Options for archiving your data</a:t>
            </a:r>
          </a:p>
          <a:p>
            <a:r>
              <a:rPr lang="en-US" dirty="0" smtClean="0"/>
              <a:t>Responsible Data Use: Citation and Credit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5565</TotalTime>
  <Pages>0</Pages>
  <Words>831</Words>
  <Characters>0</Characters>
  <Application>Microsoft Office PowerPoint</Application>
  <PresentationFormat>Custom</PresentationFormat>
  <Lines>0</Lines>
  <Paragraphs>81</Paragraphs>
  <Slides>8</Slides>
  <Notes>2</Notes>
  <HiddenSlides>0</HiddenSlides>
  <MMClips>0</MMClips>
  <ScaleCrop>false</ScaleCrop>
  <HeadingPairs>
    <vt:vector size="4" baseType="variant">
      <vt:variant>
        <vt:lpstr>Theme</vt:lpstr>
      </vt:variant>
      <vt:variant>
        <vt:i4>19</vt:i4>
      </vt:variant>
      <vt:variant>
        <vt:lpstr>Slide Titles</vt:lpstr>
      </vt:variant>
      <vt:variant>
        <vt:i4>8</vt:i4>
      </vt:variant>
    </vt:vector>
  </HeadingPairs>
  <TitlesOfParts>
    <vt:vector size="27"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Preserving the Scientific Record:  Case Study 2 – Arctic Temperature Variability</vt:lpstr>
      <vt:lpstr>Arctic Climate Variability</vt:lpstr>
      <vt:lpstr>Relevance to Data Management </vt:lpstr>
      <vt:lpstr>Slide 4</vt:lpstr>
      <vt:lpstr>Data Access and Documentation </vt:lpstr>
      <vt:lpstr>Conclusion</vt:lpstr>
      <vt:lpstr>References and Resources</vt:lpstr>
      <vt:lpstr>Other Relevant Modules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subject/>
  <dc:creator/>
  <cp:keywords/>
  <dc:description/>
  <cp:lastModifiedBy>mayernik</cp:lastModifiedBy>
  <cp:revision>82</cp:revision>
  <dcterms:created xsi:type="dcterms:W3CDTF">2011-08-09T22:31:13Z</dcterms:created>
  <dcterms:modified xsi:type="dcterms:W3CDTF">2012-02-27T21:22:11Z</dcterms:modified>
</cp:coreProperties>
</file>