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76" r:id="rId4"/>
    <p:sldId id="264" r:id="rId5"/>
    <p:sldId id="272" r:id="rId6"/>
    <p:sldId id="273" r:id="rId7"/>
    <p:sldId id="274" r:id="rId8"/>
    <p:sldId id="271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5C8D-9F80-7C42-A91F-A6B4153902C2}" type="datetimeFigureOut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E56D-F47D-1B4D-95A6-AEB7CD2F2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5C8D-9F80-7C42-A91F-A6B4153902C2}" type="datetimeFigureOut">
              <a:rPr lang="en-US" smtClean="0"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E56D-F47D-1B4D-95A6-AEB7CD2F2D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5C8D-9F80-7C42-A91F-A6B4153902C2}" type="datetimeFigureOut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E56D-F47D-1B4D-95A6-AEB7CD2F2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5C8D-9F80-7C42-A91F-A6B4153902C2}" type="datetimeFigureOut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E56D-F47D-1B4D-95A6-AEB7CD2F2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5C8D-9F80-7C42-A91F-A6B4153902C2}" type="datetimeFigureOut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 Teaching Data Science/Analytics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E56D-F47D-1B4D-95A6-AEB7CD2F2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5C8D-9F80-7C42-A91F-A6B4153902C2}" type="datetimeFigureOut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E56D-F47D-1B4D-95A6-AEB7CD2F2D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5C8D-9F80-7C42-A91F-A6B4153902C2}" type="datetimeFigureOut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E56D-F47D-1B4D-95A6-AEB7CD2F2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5C8D-9F80-7C42-A91F-A6B4153902C2}" type="datetimeFigureOut">
              <a:rPr lang="en-US" smtClean="0"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E56D-F47D-1B4D-95A6-AEB7CD2F2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5C8D-9F80-7C42-A91F-A6B4153902C2}" type="datetimeFigureOut">
              <a:rPr lang="en-US" smtClean="0"/>
              <a:t>7/14/15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E56D-F47D-1B4D-95A6-AEB7CD2F2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5C8D-9F80-7C42-A91F-A6B4153902C2}" type="datetimeFigureOut">
              <a:rPr lang="en-US" smtClean="0"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E56D-F47D-1B4D-95A6-AEB7CD2F2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5C8D-9F80-7C42-A91F-A6B4153902C2}" type="datetimeFigureOut">
              <a:rPr lang="en-US" smtClean="0"/>
              <a:t>7/14/15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E56D-F47D-1B4D-95A6-AEB7CD2F2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5C8D-9F80-7C42-A91F-A6B4153902C2}" type="datetimeFigureOut">
              <a:rPr lang="en-US" smtClean="0"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E56D-F47D-1B4D-95A6-AEB7CD2F2D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2015-07-2015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ESIP Teaching Data Science/Analytics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1FEE56D-F47D-1B4D-95A6-AEB7CD2F2D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Educating Data Scientists: a view from the trenches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482456"/>
            <a:ext cx="6498159" cy="916641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Karen Stocks</a:t>
            </a:r>
          </a:p>
          <a:p>
            <a:r>
              <a:rPr lang="en-US" sz="2800" dirty="0" smtClean="0"/>
              <a:t>Geological Data Center</a:t>
            </a:r>
          </a:p>
          <a:p>
            <a:r>
              <a:rPr lang="en-US" sz="2800" dirty="0" smtClean="0"/>
              <a:t>Scripps Institution of Oceanography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517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My Ideal Training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67957" cy="2042512"/>
          </a:xfrm>
        </p:spPr>
        <p:txBody>
          <a:bodyPr>
            <a:normAutofit/>
          </a:bodyPr>
          <a:lstStyle/>
          <a:p>
            <a:r>
              <a:rPr lang="en-US" dirty="0" smtClean="0"/>
              <a:t>Include training from </a:t>
            </a:r>
            <a:r>
              <a:rPr lang="en-US" dirty="0" smtClean="0"/>
              <a:t>collection</a:t>
            </a:r>
            <a:r>
              <a:rPr lang="en-US" dirty="0"/>
              <a:t> </a:t>
            </a:r>
            <a:r>
              <a:rPr lang="en-US" dirty="0" smtClean="0"/>
              <a:t>through </a:t>
            </a:r>
            <a:r>
              <a:rPr lang="en-US" dirty="0" smtClean="0"/>
              <a:t>archive</a:t>
            </a:r>
            <a:r>
              <a:rPr lang="en-US" dirty="0" smtClean="0"/>
              <a:t>. Draw from computer science, library/information science, statistics. </a:t>
            </a:r>
          </a:p>
          <a:p>
            <a:r>
              <a:rPr lang="en-US" dirty="0" smtClean="0"/>
              <a:t>Require cross training in a specific domain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584" y="3782688"/>
            <a:ext cx="4100416" cy="30753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1753" y="3739398"/>
            <a:ext cx="3652174" cy="2477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Focus on processes as much as on tools (e.g. requirements assessment, user testing.)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4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5275"/>
            <a:ext cx="8042276" cy="1336956"/>
          </a:xfrm>
        </p:spPr>
        <p:txBody>
          <a:bodyPr/>
          <a:lstStyle/>
          <a:p>
            <a:r>
              <a:rPr lang="en-US" sz="4000" dirty="0" smtClean="0"/>
              <a:t>Parting thought – does this worry anyone else?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637491" y="2086995"/>
            <a:ext cx="555408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Data Scientist: The Sexiest Job of the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</a:t>
            </a:r>
          </a:p>
          <a:p>
            <a:endParaRPr lang="en-US" sz="3200" dirty="0" smtClean="0"/>
          </a:p>
          <a:p>
            <a:r>
              <a:rPr lang="en-US" sz="3200" dirty="0" smtClean="0"/>
              <a:t>#1 Worst Master’s Degrees for Jobs:  Library and Information Science</a:t>
            </a:r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45" y="3750866"/>
            <a:ext cx="2095500" cy="86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5" y="2086994"/>
            <a:ext cx="1956122" cy="123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1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kstocks@ucsd.edu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791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Lens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19125" lvl="2" indent="0">
              <a:buNone/>
            </a:pPr>
            <a:r>
              <a:rPr lang="en-US" sz="3200" dirty="0" smtClean="0"/>
              <a:t>Academic oceanography projects, mainly extramurally-funded.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809" y="3033384"/>
            <a:ext cx="4642932" cy="38246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95530" y="4319616"/>
            <a:ext cx="376784" cy="404746"/>
          </a:xfrm>
          <a:prstGeom prst="ellipse">
            <a:avLst/>
          </a:prstGeom>
          <a:solidFill>
            <a:srgbClr val="8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72314" y="4549902"/>
            <a:ext cx="2923568" cy="1395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4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1798205" y="508468"/>
            <a:ext cx="6867837" cy="62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231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cs typeface="Arial" charset="0"/>
              </a:rPr>
              <a:t>Rolling Deck to Repository (R2R)</a:t>
            </a:r>
            <a:br>
              <a:rPr lang="en-US" sz="3200" dirty="0">
                <a:solidFill>
                  <a:srgbClr val="000000"/>
                </a:solidFill>
                <a:latin typeface="+mj-lt"/>
                <a:cs typeface="Arial" charset="0"/>
              </a:rPr>
            </a:br>
            <a:r>
              <a:rPr lang="en-US" sz="3200" dirty="0">
                <a:solidFill>
                  <a:srgbClr val="000000"/>
                </a:solidFill>
                <a:latin typeface="+mj-lt"/>
                <a:cs typeface="Arial" charset="0"/>
              </a:rPr>
              <a:t>Program</a:t>
            </a:r>
          </a:p>
        </p:txBody>
      </p:sp>
      <p:pic>
        <p:nvPicPr>
          <p:cNvPr id="5122" name="Picture 8" descr="r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6" y="270342"/>
            <a:ext cx="1193511" cy="115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15216" y="1947815"/>
            <a:ext cx="4367068" cy="525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cs typeface="Arial" charset="0"/>
              </a:rPr>
              <a:t>Mission: </a:t>
            </a:r>
          </a:p>
          <a:p>
            <a:pPr marL="250734" lvl="1"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cs typeface="Arial" charset="0"/>
              </a:rPr>
              <a:t>Stewardship of routinely-acquired environmental sensor data and documentation from the U.S. Academic Research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Fleet</a:t>
            </a:r>
          </a:p>
          <a:p>
            <a:pPr marL="250734" lvl="1">
              <a:defRPr/>
            </a:pPr>
            <a:endParaRPr lang="en-US" sz="240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indent="-205146"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Funded by NSF</a:t>
            </a:r>
          </a:p>
          <a:p>
            <a:pPr indent="-205146">
              <a:defRPr/>
            </a:pPr>
            <a:endParaRPr lang="en-US" sz="240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indent="-205146"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A Collaboration of LDEO, SIO, WHOI, and FSU</a:t>
            </a:r>
            <a:endParaRPr lang="en-US" sz="240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en-US" sz="240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1409" y="5618350"/>
            <a:ext cx="2808432" cy="1190855"/>
          </a:xfrm>
          <a:prstGeom prst="rect">
            <a:avLst/>
          </a:prstGeom>
        </p:spPr>
        <p:txBody>
          <a:bodyPr lIns="82058" tIns="41029" rIns="82058" bIns="41029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j-lt"/>
                <a:cs typeface="Arial" charset="0"/>
              </a:rPr>
              <a:t>The Fleet: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  <a:latin typeface="+mj-lt"/>
                <a:cs typeface="Arial" charset="0"/>
              </a:rPr>
              <a:t>~400 Cruises/year from 25 In-service Vessels</a:t>
            </a:r>
            <a:endParaRPr lang="en-US" dirty="0">
              <a:latin typeface="+mj-lt"/>
            </a:endParaRPr>
          </a:p>
        </p:txBody>
      </p:sp>
      <p:pic>
        <p:nvPicPr>
          <p:cNvPr id="5125" name="Picture 2" descr="Screen Shot 2015-06-18 at 7.15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19" y="1301284"/>
            <a:ext cx="3149023" cy="428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33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R2R Data Analysis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Quality control data from the US academic research fleet, and provide standard products (e.g. </a:t>
            </a:r>
            <a:r>
              <a:rPr lang="en-US" dirty="0" err="1" smtClean="0"/>
              <a:t>downsampled</a:t>
            </a:r>
            <a:r>
              <a:rPr lang="en-US" dirty="0" smtClean="0"/>
              <a:t> or merged)</a:t>
            </a:r>
          </a:p>
          <a:p>
            <a:pPr marL="0" indent="0">
              <a:buNone/>
            </a:pPr>
            <a:r>
              <a:rPr lang="en-US" dirty="0" smtClean="0"/>
              <a:t>Write code to run QC tests, reformat/</a:t>
            </a:r>
            <a:r>
              <a:rPr lang="en-US" dirty="0" err="1" smtClean="0"/>
              <a:t>downsample</a:t>
            </a:r>
            <a:r>
              <a:rPr lang="en-US" dirty="0" smtClean="0"/>
              <a:t>/merge data</a:t>
            </a:r>
          </a:p>
          <a:p>
            <a:pPr marL="336550" lvl="1" indent="0">
              <a:buNone/>
            </a:pPr>
            <a:r>
              <a:rPr lang="en-US" dirty="0" smtClean="0">
                <a:sym typeface="Wingdings"/>
              </a:rPr>
              <a:t>Programming</a:t>
            </a:r>
          </a:p>
          <a:p>
            <a:pPr marL="336550" lvl="1" indent="0">
              <a:buNone/>
            </a:pPr>
            <a:r>
              <a:rPr lang="en-US" dirty="0" smtClean="0">
                <a:sym typeface="Wingdings"/>
              </a:rPr>
              <a:t>Data Handling</a:t>
            </a:r>
          </a:p>
        </p:txBody>
      </p:sp>
      <p:pic>
        <p:nvPicPr>
          <p:cNvPr id="4" name="Picture 6" descr="Screen Shot 2013-11-18 at 9.41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74" y="3933900"/>
            <a:ext cx="47053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55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But also…understand the instruments</a:t>
            </a:r>
            <a:r>
              <a:rPr lang="en-US" sz="3600" dirty="0"/>
              <a:t> </a:t>
            </a:r>
            <a:r>
              <a:rPr lang="en-US" sz="3600" dirty="0" smtClean="0"/>
              <a:t>&amp;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Create </a:t>
            </a:r>
            <a:r>
              <a:rPr lang="en-US" dirty="0"/>
              <a:t>tests </a:t>
            </a:r>
            <a:r>
              <a:rPr lang="en-US" dirty="0" smtClean="0"/>
              <a:t>&amp; set appropriate test thresholds</a:t>
            </a:r>
          </a:p>
          <a:p>
            <a:pPr marL="679450" lvl="1" indent="-342900">
              <a:buFont typeface="Wingdings" charset="0"/>
              <a:buChar char="à"/>
            </a:pPr>
            <a:r>
              <a:rPr lang="en-US" dirty="0" smtClean="0"/>
              <a:t>deep understanding of the nature of the data and the instrument(s) collecting it </a:t>
            </a:r>
          </a:p>
        </p:txBody>
      </p:sp>
    </p:spTree>
    <p:extLst>
      <p:ext uri="{BB962C8B-B14F-4D97-AF65-F5344CB8AC3E}">
        <p14:creationId xmlns:p14="http://schemas.microsoft.com/office/powerpoint/2010/main" val="691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PCA </a:t>
            </a:r>
            <a:r>
              <a:rPr lang="en-US" dirty="0" smtClean="0"/>
              <a:t>Caution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1696240"/>
            <a:ext cx="4838700" cy="445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056" y="6424118"/>
            <a:ext cx="81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source: https://</a:t>
            </a:r>
            <a:r>
              <a:rPr lang="en-US" dirty="0" err="1"/>
              <a:t>onlinecourses.science.psu.edu</a:t>
            </a:r>
            <a:r>
              <a:rPr lang="en-US" dirty="0"/>
              <a:t>/stat857/node/135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1011" y="2149341"/>
            <a:ext cx="21070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 the real data!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But also…understand the instruments, data, and user needs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Create </a:t>
            </a:r>
            <a:r>
              <a:rPr lang="en-US" dirty="0"/>
              <a:t>tests </a:t>
            </a:r>
            <a:r>
              <a:rPr lang="en-US" dirty="0" smtClean="0"/>
              <a:t>&amp; set appropriate test thresholds</a:t>
            </a:r>
          </a:p>
          <a:p>
            <a:pPr marL="679450" lvl="1" indent="-342900">
              <a:buFont typeface="Wingdings" charset="0"/>
              <a:buChar char="à"/>
            </a:pPr>
            <a:r>
              <a:rPr lang="en-US" dirty="0" smtClean="0"/>
              <a:t>deep understanding of the nature of the data and the instrument(s) collecting it </a:t>
            </a:r>
          </a:p>
          <a:p>
            <a:pPr marL="679450" lvl="1" indent="-342900">
              <a:buFont typeface="Wingdings" charset="0"/>
              <a:buChar char="à"/>
            </a:pPr>
            <a:r>
              <a:rPr lang="en-US" dirty="0" smtClean="0"/>
              <a:t>Assess requirements…through a </a:t>
            </a:r>
            <a:r>
              <a:rPr lang="en-US" dirty="0" smtClean="0">
                <a:sym typeface="Wingdings"/>
              </a:rPr>
              <a:t>community process.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Troubleshoot odd results </a:t>
            </a:r>
          </a:p>
          <a:p>
            <a:pPr marL="679450" lvl="1" indent="-342900">
              <a:buFont typeface="Wingdings" charset="0"/>
              <a:buChar char="à"/>
            </a:pPr>
            <a:r>
              <a:rPr lang="en-US" dirty="0" smtClean="0"/>
              <a:t>deep understanding of the instrument function, maintenance, proper 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4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And…manage the data and the systems they are 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ransfer large data from ship operators, store locally, move to national data centers, ensuring no corruption or loss.</a:t>
            </a:r>
          </a:p>
          <a:p>
            <a:pPr marL="336550" lvl="1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sys admin</a:t>
            </a:r>
            <a:endParaRPr lang="en-US" dirty="0"/>
          </a:p>
          <a:p>
            <a:pPr marL="336550" lvl="1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backup </a:t>
            </a:r>
          </a:p>
          <a:p>
            <a:pPr marL="336550" lvl="1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security</a:t>
            </a:r>
          </a:p>
          <a:p>
            <a:pPr marL="336550" lvl="1" indent="0">
              <a:buNone/>
            </a:pPr>
            <a:r>
              <a:rPr lang="en-US" dirty="0" smtClean="0">
                <a:sym typeface="Wingdings"/>
              </a:rPr>
              <a:t>data </a:t>
            </a:r>
            <a:r>
              <a:rPr lang="en-US" dirty="0" err="1" smtClean="0">
                <a:sym typeface="Wingdings"/>
              </a:rPr>
              <a:t>curation</a:t>
            </a:r>
            <a:r>
              <a:rPr lang="en-US" dirty="0" smtClean="0">
                <a:sym typeface="Wingdings"/>
              </a:rPr>
              <a:t> principles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Create and manage metadata</a:t>
            </a:r>
          </a:p>
          <a:p>
            <a:pPr marL="336550" lvl="1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f</a:t>
            </a:r>
            <a:r>
              <a:rPr lang="en-US" dirty="0" smtClean="0"/>
              <a:t>ormal metadata standards</a:t>
            </a:r>
          </a:p>
          <a:p>
            <a:pPr marL="336550" lvl="1" indent="0">
              <a:buNone/>
            </a:pPr>
            <a:r>
              <a:rPr lang="en-US" dirty="0" smtClean="0">
                <a:sym typeface="Wingdings"/>
              </a:rPr>
              <a:t>relational database design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9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have a hard time hiring because I can’t find people broad enough.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89" y="3033384"/>
            <a:ext cx="4642932" cy="38246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81510" y="4319616"/>
            <a:ext cx="376784" cy="404746"/>
          </a:xfrm>
          <a:prstGeom prst="ellipse">
            <a:avLst/>
          </a:prstGeom>
          <a:solidFill>
            <a:srgbClr val="8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58294" y="4549902"/>
            <a:ext cx="2923568" cy="1395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17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3366</TotalTime>
  <Words>393</Words>
  <Application>Microsoft Macintosh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Educating Data Scientists: a view from the trenches</vt:lpstr>
      <vt:lpstr>My Lens</vt:lpstr>
      <vt:lpstr>PowerPoint Presentation</vt:lpstr>
      <vt:lpstr>R2R Data Analysis Example</vt:lpstr>
      <vt:lpstr>But also…understand the instruments &amp; data</vt:lpstr>
      <vt:lpstr>My PCA Caution </vt:lpstr>
      <vt:lpstr>But also…understand the instruments, data, and user needs</vt:lpstr>
      <vt:lpstr>And…manage the data and the systems they are on</vt:lpstr>
      <vt:lpstr>Bottom Line</vt:lpstr>
      <vt:lpstr>My Ideal Training Program</vt:lpstr>
      <vt:lpstr>Parting thought – does this worry anyone else?</vt:lpstr>
      <vt:lpstr>Thank you</vt:lpstr>
    </vt:vector>
  </TitlesOfParts>
  <Company>UCSD/SDSC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TAC Use Case Working Group</dc:title>
  <dc:creator>Karen Stocks</dc:creator>
  <cp:lastModifiedBy>Karen Stocks</cp:lastModifiedBy>
  <cp:revision>43</cp:revision>
  <dcterms:created xsi:type="dcterms:W3CDTF">2015-05-24T21:12:16Z</dcterms:created>
  <dcterms:modified xsi:type="dcterms:W3CDTF">2015-07-14T14:47:08Z</dcterms:modified>
</cp:coreProperties>
</file>