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98" r:id="rId13"/>
    <p:sldId id="271" r:id="rId14"/>
    <p:sldId id="272" r:id="rId15"/>
    <p:sldId id="303" r:id="rId16"/>
    <p:sldId id="302" r:id="rId17"/>
    <p:sldId id="301" r:id="rId18"/>
    <p:sldId id="300" r:id="rId19"/>
    <p:sldId id="299" r:id="rId20"/>
    <p:sldId id="292" r:id="rId21"/>
    <p:sldId id="309" r:id="rId22"/>
    <p:sldId id="276" r:id="rId23"/>
    <p:sldId id="277" r:id="rId24"/>
    <p:sldId id="278" r:id="rId25"/>
    <p:sldId id="308" r:id="rId26"/>
    <p:sldId id="279" r:id="rId27"/>
    <p:sldId id="280" r:id="rId2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0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nathan Petter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29"/>
    <p:restoredTop sz="94626"/>
  </p:normalViewPr>
  <p:slideViewPr>
    <p:cSldViewPr snapToGrid="0">
      <p:cViewPr>
        <p:scale>
          <a:sx n="87" d="100"/>
          <a:sy n="87" d="100"/>
        </p:scale>
        <p:origin x="-173" y="-5"/>
      </p:cViewPr>
      <p:guideLst>
        <p:guide orient="horz" pos="200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529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4438c2a94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4438c2a94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g4438c2a94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4438c2a94d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g4438c2a94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88044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4438c2a94d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g4438c2a94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4438c2a94d_0_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g4438c2a94d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2463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291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80814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02163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404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4429ce431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4429ce4310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4429ce4310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4429ce4310_1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4429ce4310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820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4438c2a94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4438c2a94d_0_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g4438c2a94d_0_5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2112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4429ce4310_1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4429ce4310_1_1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g4429ce4310_1_14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4429ce4310_1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4429ce4310_1_1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g4429ce4310_1_15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4429ce4310_1_1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4429ce4310_1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44357fc8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44357fc8f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g44357fc8f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61320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4429ce4310_1_1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4429ce4310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4438c2a94d_0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g4438c2a94d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429ce4310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429ce4310_1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4429ce4310_1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429ce4310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429ce4310_1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35" name="Google Shape;135;g4429ce4310_1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4429ce4310_1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4429ce4310_1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4429ce4310_1_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4429ce4310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4429ce4310_1_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4429ce4310_1_7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4429ce4310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4429ce4310_1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g4429ce4310_1_9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4429ce4310_1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4429ce4310_1_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4429ce4310_1_10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4429ce4310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4429ce4310_1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4429ce4310_1_8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fairshake.cloud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docs.google.com/spreadsheets/d/1H_0_W7JrPzA6rvnW12KzmLAHblp4-Lu1q26MfpNzs5U/edit?usp=sharing" TargetMode="External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open?id=14FLvR_L5SrVMTBGgUoEh4xHDXNsXl2N0" TargetMode="External"/><Relationship Id="rId5" Type="http://schemas.openxmlformats.org/officeDocument/2006/relationships/hyperlink" Target="https://goo.gl/forms/rF9H28JGlZdTqXLx1" TargetMode="External"/><Relationship Id="rId4" Type="http://schemas.openxmlformats.org/officeDocument/2006/relationships/hyperlink" Target="https://drive.google.com/open?id=1NL8EFbxspvt1eT6ZBVxsYYo1SRAtR4lCCiaY2bQdQCs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rd-alliance.org/groups/assessment-data-fitness-use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1197428" y="422486"/>
            <a:ext cx="1010657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GB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WDS/RDA Assessment of Data Fitness for Use Working Group</a:t>
            </a:r>
            <a:endParaRPr sz="5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4255200" y="5850774"/>
            <a:ext cx="7853400" cy="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Marina Soares e Silva (</a:t>
            </a:r>
            <a:r>
              <a:rPr lang="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Elsevier</a:t>
            </a:r>
            <a:r>
              <a:rPr lang="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Claire Austin (Department of the Environment, Government of Canada)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Michael </a:t>
            </a:r>
            <a:r>
              <a:rPr lang="en-GB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Diepenbroek</a:t>
            </a: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(PANGAEA)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13"/>
          <p:cNvGrpSpPr/>
          <p:nvPr/>
        </p:nvGrpSpPr>
        <p:grpSpPr>
          <a:xfrm>
            <a:off x="1454150" y="3280014"/>
            <a:ext cx="1670050" cy="2543842"/>
            <a:chOff x="816615" y="3176586"/>
            <a:chExt cx="2222927" cy="3256726"/>
          </a:xfrm>
        </p:grpSpPr>
        <p:sp>
          <p:nvSpPr>
            <p:cNvPr id="91" name="Google Shape;91;p13"/>
            <p:cNvSpPr/>
            <p:nvPr/>
          </p:nvSpPr>
          <p:spPr>
            <a:xfrm>
              <a:off x="816615" y="3176586"/>
              <a:ext cx="2177653" cy="3256726"/>
            </a:xfrm>
            <a:custGeom>
              <a:avLst/>
              <a:gdLst/>
              <a:ahLst/>
              <a:cxnLst/>
              <a:rect l="l" t="t" r="r" b="b"/>
              <a:pathLst>
                <a:path w="1174291" h="1191721" extrusionOk="0">
                  <a:moveTo>
                    <a:pt x="307033" y="85494"/>
                  </a:moveTo>
                  <a:cubicBezTo>
                    <a:pt x="312299" y="93824"/>
                    <a:pt x="323548" y="117591"/>
                    <a:pt x="338630" y="135475"/>
                  </a:cubicBezTo>
                  <a:cubicBezTo>
                    <a:pt x="353712" y="153359"/>
                    <a:pt x="208170" y="165392"/>
                    <a:pt x="279737" y="213922"/>
                  </a:cubicBezTo>
                  <a:cubicBezTo>
                    <a:pt x="351304" y="262452"/>
                    <a:pt x="425329" y="102806"/>
                    <a:pt x="436761" y="109822"/>
                  </a:cubicBezTo>
                  <a:cubicBezTo>
                    <a:pt x="448193" y="116839"/>
                    <a:pt x="264087" y="268729"/>
                    <a:pt x="348328" y="256021"/>
                  </a:cubicBezTo>
                  <a:cubicBezTo>
                    <a:pt x="432569" y="243313"/>
                    <a:pt x="513225" y="123985"/>
                    <a:pt x="522603" y="128624"/>
                  </a:cubicBezTo>
                  <a:cubicBezTo>
                    <a:pt x="531981" y="133263"/>
                    <a:pt x="329744" y="282275"/>
                    <a:pt x="404596" y="283856"/>
                  </a:cubicBezTo>
                  <a:cubicBezTo>
                    <a:pt x="479448" y="285437"/>
                    <a:pt x="527650" y="189692"/>
                    <a:pt x="552113" y="169798"/>
                  </a:cubicBezTo>
                  <a:cubicBezTo>
                    <a:pt x="576576" y="149904"/>
                    <a:pt x="461239" y="293108"/>
                    <a:pt x="477761" y="288579"/>
                  </a:cubicBezTo>
                  <a:cubicBezTo>
                    <a:pt x="494283" y="284050"/>
                    <a:pt x="660434" y="190584"/>
                    <a:pt x="651246" y="142623"/>
                  </a:cubicBezTo>
                  <a:cubicBezTo>
                    <a:pt x="642058" y="94662"/>
                    <a:pt x="468193" y="2383"/>
                    <a:pt x="422630" y="812"/>
                  </a:cubicBezTo>
                  <a:cubicBezTo>
                    <a:pt x="377067" y="-759"/>
                    <a:pt x="287513" y="-2330"/>
                    <a:pt x="243521" y="19666"/>
                  </a:cubicBezTo>
                  <a:cubicBezTo>
                    <a:pt x="199529" y="41662"/>
                    <a:pt x="177534" y="77798"/>
                    <a:pt x="158680" y="132788"/>
                  </a:cubicBezTo>
                  <a:cubicBezTo>
                    <a:pt x="139826" y="187778"/>
                    <a:pt x="149148" y="279515"/>
                    <a:pt x="130399" y="349604"/>
                  </a:cubicBezTo>
                  <a:cubicBezTo>
                    <a:pt x="111651" y="419693"/>
                    <a:pt x="66986" y="488702"/>
                    <a:pt x="46189" y="553321"/>
                  </a:cubicBezTo>
                  <a:cubicBezTo>
                    <a:pt x="25392" y="617940"/>
                    <a:pt x="-14778" y="697118"/>
                    <a:pt x="5615" y="737320"/>
                  </a:cubicBezTo>
                  <a:cubicBezTo>
                    <a:pt x="26008" y="777522"/>
                    <a:pt x="73815" y="777667"/>
                    <a:pt x="168545" y="794531"/>
                  </a:cubicBezTo>
                  <a:cubicBezTo>
                    <a:pt x="263276" y="811395"/>
                    <a:pt x="444269" y="836699"/>
                    <a:pt x="573998" y="838504"/>
                  </a:cubicBezTo>
                  <a:cubicBezTo>
                    <a:pt x="703727" y="840309"/>
                    <a:pt x="831459" y="816203"/>
                    <a:pt x="931508" y="875072"/>
                  </a:cubicBezTo>
                  <a:cubicBezTo>
                    <a:pt x="1031557" y="933942"/>
                    <a:pt x="1118361" y="1127205"/>
                    <a:pt x="1174291" y="1191721"/>
                  </a:cubicBezTo>
                </a:path>
              </a:pathLst>
            </a:custGeom>
            <a:noFill/>
            <a:ln w="57150" cap="rnd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1610783" y="4624390"/>
              <a:ext cx="634135" cy="558908"/>
            </a:xfrm>
            <a:prstGeom prst="arc">
              <a:avLst>
                <a:gd name="adj1" fmla="val 10650628"/>
                <a:gd name="adj2" fmla="val 0"/>
              </a:avLst>
            </a:prstGeom>
            <a:noFill/>
            <a:ln w="381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3" name="Google Shape;93;p13"/>
            <p:cNvCxnSpPr/>
            <p:nvPr/>
          </p:nvCxnSpPr>
          <p:spPr>
            <a:xfrm rot="10800000">
              <a:off x="1447800" y="4016658"/>
              <a:ext cx="0" cy="940816"/>
            </a:xfrm>
            <a:prstGeom prst="straightConnector1">
              <a:avLst/>
            </a:prstGeom>
            <a:noFill/>
            <a:ln w="9525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1347542" y="4834935"/>
              <a:ext cx="1692000" cy="0"/>
            </a:xfrm>
            <a:prstGeom prst="straightConnector1">
              <a:avLst/>
            </a:prstGeom>
            <a:noFill/>
            <a:ln w="9525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03921" y="3835296"/>
            <a:ext cx="2327541" cy="143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8843" y="3835297"/>
            <a:ext cx="2047534" cy="14332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/>
          <p:nvPr/>
        </p:nvSpPr>
        <p:spPr>
          <a:xfrm>
            <a:off x="6096000" y="2961150"/>
            <a:ext cx="5282001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Jonathan Petters (Virginia Tech)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  <p:pic>
        <p:nvPicPr>
          <p:cNvPr id="13" name="Picture 2" descr="ttp://www.on-culture.org/content/uploads/2015/09/CCBy.png">
            <a:extLst>
              <a:ext uri="{FF2B5EF4-FFF2-40B4-BE49-F238E27FC236}">
                <a16:creationId xmlns:a16="http://schemas.microsoft.com/office/drawing/2014/main" xmlns="" id="{E8127E24-1AE5-9149-A7EC-A6ABEF8EB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261" y="6151096"/>
            <a:ext cx="1818939" cy="641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pic>
        <p:nvPicPr>
          <p:cNvPr id="251" name="Google Shape;251;p24"/>
          <p:cNvPicPr preferRelativeResize="0"/>
          <p:nvPr/>
        </p:nvPicPr>
        <p:blipFill rotWithShape="1">
          <a:blip r:embed="rId3">
            <a:alphaModFix/>
          </a:blip>
          <a:srcRect b="46535"/>
          <a:stretch/>
        </p:blipFill>
        <p:spPr>
          <a:xfrm>
            <a:off x="1254549" y="770800"/>
            <a:ext cx="9794251" cy="48115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b="1" dirty="0">
                <a:solidFill>
                  <a:srgbClr val="C00000"/>
                </a:solidFill>
              </a:rPr>
              <a:t>C</a:t>
            </a:r>
            <a:r>
              <a:rPr lang="en-GB" sz="28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ategories</a:t>
            </a:r>
            <a:endParaRPr sz="2800" b="0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completeness (R)</a:t>
            </a:r>
            <a:endParaRPr dirty="0"/>
          </a:p>
          <a:p>
            <a:pPr marL="228600" marR="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Accessibility (A)</a:t>
            </a:r>
            <a:endParaRPr dirty="0"/>
          </a:p>
          <a:p>
            <a:pPr marL="228600" marR="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completeness and correctness (R)</a:t>
            </a:r>
            <a:endParaRPr dirty="0"/>
          </a:p>
          <a:p>
            <a:pPr marL="228600" marR="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Findability &amp; interoperability (F, I)</a:t>
            </a:r>
            <a:endParaRPr dirty="0"/>
          </a:p>
          <a:p>
            <a:pPr marL="228600" marR="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</a:pP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Curation (leading to </a:t>
            </a:r>
            <a:r>
              <a:rPr lang="en-GB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FAIRness</a:t>
            </a:r>
            <a:r>
              <a: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dirty="0"/>
              <a:t>										</a:t>
            </a:r>
            <a:endParaRPr dirty="0"/>
          </a:p>
          <a:p>
            <a:pPr marL="4572000" marR="0" lvl="0" indent="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dirty="0"/>
              <a:t>→ Expanding on reusability of FAIR 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/>
              <a:t>Criteria to assess</a:t>
            </a:r>
            <a:r>
              <a:rPr lang="en-GB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data fitness for use</a:t>
            </a:r>
            <a:endParaRPr/>
          </a:p>
        </p:txBody>
      </p:sp>
      <p:pic>
        <p:nvPicPr>
          <p:cNvPr id="260" name="Google Shape;260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5BE9495A-8285-284E-8F34-8D1D95DED351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52400" y="365125"/>
            <a:ext cx="118872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/>
              <a:t>Assessing data fitness for use (data correctness)</a:t>
            </a:r>
            <a:endParaRPr b="1"/>
          </a:p>
        </p:txBody>
      </p:sp>
      <p:pic>
        <p:nvPicPr>
          <p:cNvPr id="290" name="Google Shape;290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5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dirty="0">
                <a:solidFill>
                  <a:schemeClr val="tx1"/>
                </a:solidFill>
              </a:rPr>
              <a:t>Repository hosts weather observation data in a spreadsheet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dirty="0">
                <a:solidFill>
                  <a:schemeClr val="tx1"/>
                </a:solidFill>
              </a:rPr>
              <a:t>	Spreadsheet is findable, accessible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dirty="0">
                <a:solidFill>
                  <a:schemeClr val="tx1"/>
                </a:solidFill>
              </a:rPr>
              <a:t>	But is it fit for use?</a:t>
            </a:r>
          </a:p>
        </p:txBody>
      </p:sp>
      <p:sp>
        <p:nvSpPr>
          <p:cNvPr id="9" name="Google Shape;98;p13">
            <a:extLst>
              <a:ext uri="{FF2B5EF4-FFF2-40B4-BE49-F238E27FC236}">
                <a16:creationId xmlns:a16="http://schemas.microsoft.com/office/drawing/2014/main" xmlns="" id="{B6B01F19-5CDA-FB4C-BA8C-E9C8CA1A5C1E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924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52400" y="365125"/>
            <a:ext cx="118872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/>
              <a:t>Assessing data fitness for use (data correctness)</a:t>
            </a:r>
            <a:endParaRPr b="1"/>
          </a:p>
        </p:txBody>
      </p:sp>
      <p:pic>
        <p:nvPicPr>
          <p:cNvPr id="290" name="Google Shape;290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690825"/>
            <a:ext cx="11578829" cy="30304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DD2D13DF-8D58-0A4A-AB7E-2C09EEA1D032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9"/>
          <p:cNvSpPr txBox="1">
            <a:spLocks noGrp="1"/>
          </p:cNvSpPr>
          <p:nvPr>
            <p:ph type="title"/>
          </p:nvPr>
        </p:nvSpPr>
        <p:spPr>
          <a:xfrm>
            <a:off x="152400" y="365125"/>
            <a:ext cx="118872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/>
              <a:t>Assessing data fitness for use (data correctness)</a:t>
            </a:r>
            <a:endParaRPr b="1"/>
          </a:p>
        </p:txBody>
      </p:sp>
      <p:pic>
        <p:nvPicPr>
          <p:cNvPr id="300" name="Google Shape;300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690825"/>
            <a:ext cx="11578829" cy="3030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498675" y="2985175"/>
            <a:ext cx="8540923" cy="28469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9" name="Google Shape;98;p13">
            <a:extLst>
              <a:ext uri="{FF2B5EF4-FFF2-40B4-BE49-F238E27FC236}">
                <a16:creationId xmlns:a16="http://schemas.microsoft.com/office/drawing/2014/main" xmlns="" id="{6E5DA3CA-3995-7F45-A3B6-323E5C66F17C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98;p13">
            <a:extLst>
              <a:ext uri="{FF2B5EF4-FFF2-40B4-BE49-F238E27FC236}">
                <a16:creationId xmlns:a16="http://schemas.microsoft.com/office/drawing/2014/main" xmlns="" id="{47C05A13-996C-D847-A27C-D18ADA32009F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1637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body" idx="1"/>
          </p:nvPr>
        </p:nvSpPr>
        <p:spPr>
          <a:xfrm>
            <a:off x="464949" y="1710527"/>
            <a:ext cx="1088885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GB" sz="2600" dirty="0"/>
              <a:t>How to evaluate level of curation for dataset?	</a:t>
            </a:r>
          </a:p>
          <a:p>
            <a:pPr marL="342900" indent="-342900"/>
            <a:endParaRPr sz="2600" dirty="0"/>
          </a:p>
        </p:txBody>
      </p:sp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549B98ED-C431-5644-B430-ECBAA5F73CA2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294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body" idx="1"/>
          </p:nvPr>
        </p:nvSpPr>
        <p:spPr>
          <a:xfrm>
            <a:off x="464949" y="1710527"/>
            <a:ext cx="1088885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GB" sz="2600" dirty="0"/>
              <a:t>How to evaluate level of curation for dataset?</a:t>
            </a:r>
          </a:p>
          <a:p>
            <a:pPr lvl="1" indent="-457200"/>
            <a:r>
              <a:rPr lang="en-GB" sz="2600" dirty="0"/>
              <a:t>Through standard curation procedures for repository</a:t>
            </a:r>
          </a:p>
        </p:txBody>
      </p:sp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30932178-D9AB-264A-9D4E-20C30602C43F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5439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body" idx="1"/>
          </p:nvPr>
        </p:nvSpPr>
        <p:spPr>
          <a:xfrm>
            <a:off x="464949" y="1710527"/>
            <a:ext cx="1088885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GB" sz="2600" dirty="0"/>
              <a:t>How to evaluate level of curation for dataset?</a:t>
            </a:r>
          </a:p>
          <a:p>
            <a:pPr lvl="1" indent="-457200"/>
            <a:r>
              <a:rPr lang="en-GB" sz="2600" dirty="0"/>
              <a:t>Through standard curation procedures for repository</a:t>
            </a:r>
          </a:p>
          <a:p>
            <a:pPr marL="457200" lvl="2" indent="-457200">
              <a:spcBef>
                <a:spcPts val="1000"/>
              </a:spcBef>
              <a:buSzPts val="2800"/>
            </a:pPr>
            <a:r>
              <a:rPr lang="en-GB" sz="2600" dirty="0"/>
              <a:t>Some questions are general, making it hard to evaluate</a:t>
            </a:r>
          </a:p>
        </p:txBody>
      </p:sp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AC9C569B-BC4B-5047-AE91-7DC0BA67B714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0399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body" idx="1"/>
          </p:nvPr>
        </p:nvSpPr>
        <p:spPr>
          <a:xfrm>
            <a:off x="464949" y="1710527"/>
            <a:ext cx="1088885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GB" sz="2600" dirty="0"/>
              <a:t>How to evaluate level of curation for dataset?</a:t>
            </a:r>
          </a:p>
          <a:p>
            <a:pPr lvl="1" indent="-457200"/>
            <a:r>
              <a:rPr lang="en-GB" sz="2600" dirty="0"/>
              <a:t>Through standard curation procedures for repository</a:t>
            </a:r>
          </a:p>
          <a:p>
            <a:pPr marL="457200" lvl="2" indent="-457200">
              <a:spcBef>
                <a:spcPts val="1000"/>
              </a:spcBef>
              <a:buSzPts val="2800"/>
            </a:pPr>
            <a:r>
              <a:rPr lang="en-GB" sz="2600" dirty="0"/>
              <a:t>Some questions are general, making it hard to evaluate</a:t>
            </a:r>
          </a:p>
          <a:p>
            <a:pPr marL="914400" lvl="3" indent="-457200">
              <a:spcBef>
                <a:spcPts val="1000"/>
              </a:spcBef>
              <a:buSzPts val="2800"/>
            </a:pPr>
            <a:r>
              <a:rPr lang="en-GB" sz="2600" dirty="0"/>
              <a:t>Might envision multiple reviewers ala </a:t>
            </a:r>
            <a:r>
              <a:rPr lang="en-GB" sz="2600" dirty="0" err="1"/>
              <a:t>CoreTrustSeal</a:t>
            </a:r>
            <a:r>
              <a:rPr lang="en-GB" sz="2600" dirty="0"/>
              <a:t> certification	</a:t>
            </a:r>
          </a:p>
          <a:p>
            <a:pPr marL="342900" indent="-342900"/>
            <a:endParaRPr sz="2600" dirty="0"/>
          </a:p>
        </p:txBody>
      </p:sp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F63FA1DD-A907-D141-8289-C5083F6BA37C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708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Problem: I have the data but can’t use it </a:t>
            </a:r>
            <a:endParaRPr b="1"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I have found data in a domain/generic repository that I can access but…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GB"/>
              <a:t>I can’t be sure it’s complete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/>
              <a:t>The metadata contains conflicting information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/>
              <a:t>I am having issues with the format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… and I just wasted 6 hours of my time figuring out I can’t use it!</a:t>
            </a:r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pic>
        <p:nvPicPr>
          <p:cNvPr id="118" name="Google Shape;11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07CDB9B3-5CE1-2F4D-B449-F0A3782FF32A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body" idx="1"/>
          </p:nvPr>
        </p:nvSpPr>
        <p:spPr>
          <a:xfrm>
            <a:off x="464949" y="1710527"/>
            <a:ext cx="1088885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GB" sz="2600" dirty="0"/>
              <a:t>How to evaluate level of curation for dataset?</a:t>
            </a:r>
          </a:p>
          <a:p>
            <a:pPr lvl="1" indent="-457200"/>
            <a:r>
              <a:rPr lang="en-GB" sz="2600" dirty="0"/>
              <a:t>Through standard curation procedures for repository</a:t>
            </a:r>
          </a:p>
          <a:p>
            <a:pPr marL="457200" lvl="2" indent="-457200">
              <a:spcBef>
                <a:spcPts val="1000"/>
              </a:spcBef>
              <a:buSzPts val="2800"/>
            </a:pPr>
            <a:r>
              <a:rPr lang="en-GB" sz="2600" dirty="0"/>
              <a:t>Some questions are general, making it hard to evaluate</a:t>
            </a:r>
          </a:p>
          <a:p>
            <a:pPr marL="914400" lvl="3" indent="-457200">
              <a:spcBef>
                <a:spcPts val="1000"/>
              </a:spcBef>
              <a:buSzPts val="2800"/>
            </a:pPr>
            <a:r>
              <a:rPr lang="en-GB" sz="2600" dirty="0"/>
              <a:t>Might envision multiple reviewers ala </a:t>
            </a:r>
            <a:r>
              <a:rPr lang="en-GB" sz="2600" dirty="0" err="1"/>
              <a:t>CoreTrustSeal</a:t>
            </a:r>
            <a:r>
              <a:rPr lang="en-GB" sz="2600" dirty="0"/>
              <a:t> certification</a:t>
            </a:r>
          </a:p>
          <a:p>
            <a:pPr marL="457200" lvl="1" indent="-457200">
              <a:spcBef>
                <a:spcPts val="1000"/>
              </a:spcBef>
              <a:buSzPts val="2800"/>
            </a:pPr>
            <a:r>
              <a:rPr lang="en-GB" sz="2600" dirty="0"/>
              <a:t>Evaluation (and time to evaluate) dataset properties will vary with heterogeneity of dataset </a:t>
            </a:r>
            <a:r>
              <a:rPr lang="mr-IN" sz="2600" dirty="0"/>
              <a:t>–</a:t>
            </a:r>
            <a:r>
              <a:rPr lang="en-GB" sz="2600" dirty="0"/>
              <a:t> how to address? 	</a:t>
            </a:r>
          </a:p>
          <a:p>
            <a:pPr marL="342900" indent="-342900"/>
            <a:endParaRPr sz="2600" dirty="0"/>
          </a:p>
        </p:txBody>
      </p:sp>
      <p:sp>
        <p:nvSpPr>
          <p:cNvPr id="309" name="Google Shape;30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Initial Feedback on Checklist - ICPSR</a:t>
            </a:r>
            <a:endParaRPr b="1" dirty="0"/>
          </a:p>
        </p:txBody>
      </p:sp>
      <p:pic>
        <p:nvPicPr>
          <p:cNvPr id="312" name="Google Shape;31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CFDD9EE9-0822-B74F-8C1E-DF15F384D8E2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1289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Presented at Domain Repositories IG</a:t>
            </a:r>
            <a:endParaRPr dirty="0"/>
          </a:p>
        </p:txBody>
      </p:sp>
      <p:sp>
        <p:nvSpPr>
          <p:cNvPr id="398" name="Google Shape;398;p38"/>
          <p:cNvSpPr txBox="1">
            <a:spLocks noGrp="1"/>
          </p:cNvSpPr>
          <p:nvPr>
            <p:ph type="body" idx="1"/>
          </p:nvPr>
        </p:nvSpPr>
        <p:spPr>
          <a:xfrm>
            <a:off x="838200" y="149980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Heterogeneity of datasets leads to difficulty in evaluating datasets with domain expertise (not just a time sink)</a:t>
            </a:r>
          </a:p>
          <a:p>
            <a:r>
              <a:rPr lang="en-US" dirty="0"/>
              <a:t>Sampling 6 to 12 datasets is not representative for a repository with 40,000 datasets</a:t>
            </a:r>
          </a:p>
          <a:p>
            <a:pPr lvl="0"/>
            <a:r>
              <a:rPr lang="en-US" dirty="0"/>
              <a:t>Should we expect the same level of curation for all datasets? Not all have the same perceived value</a:t>
            </a:r>
          </a:p>
          <a:p>
            <a:pPr lvl="0"/>
            <a:r>
              <a:rPr lang="en-US" dirty="0"/>
              <a:t>For some repositories, use analytics for datasets are available and should be used</a:t>
            </a:r>
          </a:p>
          <a:p>
            <a:pPr lvl="0"/>
            <a:r>
              <a:rPr lang="en-US" b="1" dirty="0"/>
              <a:t>Need for agreement on data/metadata standards within communities </a:t>
            </a:r>
            <a:r>
              <a:rPr lang="mr-IN" b="1" dirty="0"/>
              <a:t>–</a:t>
            </a:r>
            <a:r>
              <a:rPr lang="en-US" b="1" dirty="0"/>
              <a:t> </a:t>
            </a:r>
            <a:r>
              <a:rPr lang="en-US" dirty="0"/>
              <a:t>could roll out of this work </a:t>
            </a:r>
          </a:p>
          <a:p>
            <a:pPr indent="-457200"/>
            <a:endParaRPr dirty="0"/>
          </a:p>
        </p:txBody>
      </p:sp>
      <p:sp>
        <p:nvSpPr>
          <p:cNvPr id="399" name="Google Shape;399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21</a:t>
            </a:fld>
            <a:endParaRPr/>
          </a:p>
        </p:txBody>
      </p:sp>
      <p:sp>
        <p:nvSpPr>
          <p:cNvPr id="5" name="Google Shape;98;p13">
            <a:extLst>
              <a:ext uri="{FF2B5EF4-FFF2-40B4-BE49-F238E27FC236}">
                <a16:creationId xmlns:a16="http://schemas.microsoft.com/office/drawing/2014/main" xmlns="" id="{812538E5-C15C-3245-B7B4-7BBEE390548D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5165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Challenges</a:t>
            </a:r>
            <a:endParaRPr b="1"/>
          </a:p>
        </p:txBody>
      </p:sp>
      <p:sp>
        <p:nvSpPr>
          <p:cNvPr id="342" name="Google Shape;342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GB" dirty="0"/>
              <a:t>Volunteer effort</a:t>
            </a:r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GB" dirty="0"/>
              <a:t>Inherent to our approach</a:t>
            </a:r>
            <a:endParaRPr dirty="0"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 dirty="0"/>
              <a:t>Level of expertise of repository manager matters</a:t>
            </a:r>
            <a:endParaRPr sz="2800" dirty="0"/>
          </a:p>
          <a:p>
            <a:pPr marL="1371600" lvl="2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 dirty="0"/>
              <a:t>How do repository managers currently evaluate data fitness?</a:t>
            </a:r>
            <a:endParaRPr sz="2800" dirty="0"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 dirty="0"/>
              <a:t>Sample size might influence result of assessment</a:t>
            </a:r>
            <a:endParaRPr sz="2800" dirty="0"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 dirty="0"/>
              <a:t>Manual </a:t>
            </a:r>
            <a:r>
              <a:rPr lang="en-GB" sz="2800" dirty="0" err="1"/>
              <a:t>labor</a:t>
            </a:r>
            <a:endParaRPr sz="2800" dirty="0"/>
          </a:p>
        </p:txBody>
      </p:sp>
      <p:sp>
        <p:nvSpPr>
          <p:cNvPr id="343" name="Google Shape;34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22</a:t>
            </a:fld>
            <a:endParaRPr/>
          </a:p>
        </p:txBody>
      </p:sp>
      <p:pic>
        <p:nvPicPr>
          <p:cNvPr id="345" name="Google Shape;345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Google Shape;346;p3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28FF14E2-6427-5F48-BEB7-89E4FFED91C2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Challenges</a:t>
            </a:r>
            <a:endParaRPr b="1"/>
          </a:p>
        </p:txBody>
      </p:sp>
      <p:sp>
        <p:nvSpPr>
          <p:cNvPr id="353" name="Google Shape;353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GB"/>
              <a:t>Rating system</a:t>
            </a:r>
            <a:endParaRPr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/>
              <a:t>How to weigh criteria to determine </a:t>
            </a:r>
            <a:endParaRPr sz="2800"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/>
              <a:t>How to implement: potential automation</a:t>
            </a:r>
            <a:endParaRPr sz="2800"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GB" sz="2800"/>
              <a:t>Resources to implement</a:t>
            </a:r>
            <a:endParaRPr sz="28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23</a:t>
            </a:fld>
            <a:endParaRPr/>
          </a:p>
        </p:txBody>
      </p:sp>
      <p:pic>
        <p:nvPicPr>
          <p:cNvPr id="356" name="Google Shape;356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4D1762AE-40CC-4D47-B7A0-4D013B4FBF76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Outlook</a:t>
            </a:r>
            <a:endParaRPr/>
          </a:p>
        </p:txBody>
      </p:sp>
      <p:sp>
        <p:nvSpPr>
          <p:cNvPr id="363" name="Google Shape;363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dirty="0"/>
              <a:t>Implementation of rating system</a:t>
            </a:r>
            <a:endParaRPr lang="en-US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dirty="0"/>
              <a:t>Maybe (semi) automation of assessment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dirty="0"/>
              <a:t>→ refer </a:t>
            </a:r>
            <a:r>
              <a:rPr lang="en-GB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https://fairshake.cloud/</a:t>
            </a:r>
            <a:r>
              <a:rPr lang="en-GB" dirty="0"/>
              <a:t> as an example of something that could work for semi automated assessment (users evaluate datasets)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dirty="0"/>
              <a:t>Draft article for peer-reviewed journal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b="1" i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364" name="Google Shape;364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3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7E6DFBC0-778C-0048-BD0E-7CB9217D53C0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Outputs</a:t>
            </a:r>
            <a:endParaRPr b="1" dirty="0"/>
          </a:p>
        </p:txBody>
      </p:sp>
      <p:sp>
        <p:nvSpPr>
          <p:cNvPr id="331" name="Google Shape;331;p32"/>
          <p:cNvSpPr txBox="1">
            <a:spLocks noGrp="1"/>
          </p:cNvSpPr>
          <p:nvPr>
            <p:ph type="body" idx="1"/>
          </p:nvPr>
        </p:nvSpPr>
        <p:spPr>
          <a:xfrm>
            <a:off x="103400" y="1825625"/>
            <a:ext cx="112504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indent="-457200">
              <a:spcAft>
                <a:spcPts val="600"/>
              </a:spcAft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Terminology for data fitness</a:t>
            </a:r>
            <a:endParaRPr dirty="0"/>
          </a:p>
          <a:p>
            <a:pPr marL="914400" indent="-457200">
              <a:spcAft>
                <a:spcPts val="600"/>
              </a:spcAft>
            </a:pPr>
            <a:r>
              <a:rPr lang="en-GB" u="sng" dirty="0">
                <a:solidFill>
                  <a:schemeClr val="hlink"/>
                </a:solidFill>
                <a:hlinkClick r:id="rId4"/>
              </a:rPr>
              <a:t>Creation and comparisons of data fitness criteria (spreadsheet)</a:t>
            </a:r>
            <a:endParaRPr dirty="0"/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Checklist for evaluation of dataset for fitness for use </a:t>
            </a:r>
            <a:r>
              <a:rPr lang="en-US" sz="2800" dirty="0">
                <a:hlinkClick r:id="rId5"/>
              </a:rPr>
              <a:t>(form)</a:t>
            </a:r>
            <a:r>
              <a:rPr lang="en-US" sz="2800" dirty="0"/>
              <a:t> </a:t>
            </a:r>
            <a:r>
              <a:rPr lang="en-US" sz="2800" dirty="0">
                <a:hlinkClick r:id="rId6"/>
              </a:rPr>
              <a:t>(pdf)</a:t>
            </a:r>
            <a:endParaRPr lang="en-US" sz="2800" dirty="0"/>
          </a:p>
          <a:p>
            <a:pPr marL="1371600" lvl="1">
              <a:spcAft>
                <a:spcPts val="600"/>
              </a:spcAft>
              <a:buFont typeface="Arial"/>
              <a:buChar char="-"/>
            </a:pPr>
            <a:r>
              <a:rPr lang="en-US" sz="2800" dirty="0"/>
              <a:t>designed as a </a:t>
            </a:r>
            <a:r>
              <a:rPr lang="en-US" sz="2800" dirty="0" err="1"/>
              <a:t>CoreTrustSeal</a:t>
            </a:r>
            <a:r>
              <a:rPr lang="en-US" sz="2800" dirty="0"/>
              <a:t> certification add-on</a:t>
            </a:r>
          </a:p>
          <a:p>
            <a:pPr marL="1371600" lvl="1" indent="-406400">
              <a:spcBef>
                <a:spcPts val="1000"/>
              </a:spcBef>
              <a:spcAft>
                <a:spcPts val="600"/>
              </a:spcAft>
              <a:buSzPts val="2800"/>
              <a:buChar char="-"/>
            </a:pPr>
            <a:r>
              <a:rPr lang="en-GB" sz="2800" dirty="0"/>
              <a:t>Minimal testing</a:t>
            </a:r>
            <a:endParaRPr sz="2800"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25</a:t>
            </a:fld>
            <a:endParaRPr/>
          </a:p>
        </p:txBody>
      </p:sp>
      <p:pic>
        <p:nvPicPr>
          <p:cNvPr id="334" name="Google Shape;334;p3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3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BC538988-D535-504A-96CE-2C87851492EF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65035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Outlook</a:t>
            </a:r>
            <a:endParaRPr/>
          </a:p>
        </p:txBody>
      </p:sp>
      <p:sp>
        <p:nvSpPr>
          <p:cNvPr id="373" name="Google Shape;373;p36"/>
          <p:cNvSpPr txBox="1">
            <a:spLocks noGrp="1"/>
          </p:cNvSpPr>
          <p:nvPr>
            <p:ph type="body" idx="1"/>
          </p:nvPr>
        </p:nvSpPr>
        <p:spPr>
          <a:xfrm>
            <a:off x="252248" y="1825625"/>
            <a:ext cx="11101552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buSzPts val="1100"/>
              <a:buFont typeface="Wingdings" pitchFamily="2" charset="2"/>
              <a:buChar char="§"/>
            </a:pPr>
            <a:r>
              <a:rPr lang="en-US" sz="3200" dirty="0"/>
              <a:t>Complete RDA recommendation/adoption before RDA13 in April</a:t>
            </a:r>
          </a:p>
          <a:p>
            <a:pPr indent="-457200">
              <a:buSzPts val="1100"/>
              <a:buFont typeface="Wingdings" pitchFamily="2" charset="2"/>
              <a:buChar char="§"/>
            </a:pPr>
            <a:r>
              <a:rPr lang="en-US" sz="3200" dirty="0">
                <a:solidFill>
                  <a:srgbClr val="222222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Work considered in</a:t>
            </a:r>
            <a:r>
              <a:rPr lang="en-GB" sz="3200" dirty="0">
                <a:solidFill>
                  <a:srgbClr val="222222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FAIR Data Maturity Model WG</a:t>
            </a:r>
            <a:endParaRPr lang="en-GB" sz="3200" dirty="0">
              <a:solidFill>
                <a:srgbClr val="222222"/>
              </a:solidFill>
              <a:highlight>
                <a:srgbClr val="FFFFFF"/>
              </a:highlight>
              <a:latin typeface="Arial"/>
              <a:ea typeface="Verdana"/>
              <a:cs typeface="Arial"/>
              <a:sym typeface="Arial"/>
            </a:endParaRPr>
          </a:p>
          <a:p>
            <a:pPr indent="-457200">
              <a:buSzPts val="1100"/>
              <a:buFont typeface="Wingdings" pitchFamily="2" charset="2"/>
              <a:buChar char="§"/>
            </a:pPr>
            <a:r>
              <a:rPr lang="en-GB" sz="3200" dirty="0" err="1">
                <a:latin typeface="Arial"/>
                <a:ea typeface="Arial"/>
                <a:cs typeface="Arial"/>
                <a:sym typeface="Arial"/>
              </a:rPr>
              <a:t>Rolloff</a:t>
            </a:r>
            <a:r>
              <a:rPr lang="en-GB" sz="3200" dirty="0">
                <a:latin typeface="Arial"/>
                <a:ea typeface="Arial"/>
                <a:cs typeface="Arial"/>
                <a:sym typeface="Arial"/>
              </a:rPr>
              <a:t> new WG from Domain Repositories IG on data/metadata standards in communities (?)</a:t>
            </a:r>
          </a:p>
          <a:p>
            <a:pPr indent="-457200">
              <a:buSzPts val="1100"/>
              <a:buFont typeface="Wingdings" pitchFamily="2" charset="2"/>
              <a:buChar char="§"/>
            </a:pPr>
            <a:r>
              <a:rPr lang="en-US" sz="3200" dirty="0" err="1"/>
              <a:t>FAIRsFAIR</a:t>
            </a:r>
            <a:r>
              <a:rPr lang="en-US" sz="3200" dirty="0"/>
              <a:t> project ($10M project, M. </a:t>
            </a:r>
            <a:r>
              <a:rPr lang="en-US" sz="3200" dirty="0" err="1"/>
              <a:t>Diepenbroek</a:t>
            </a:r>
            <a:r>
              <a:rPr lang="en-US" sz="3200" dirty="0"/>
              <a:t> is a participant)</a:t>
            </a:r>
          </a:p>
          <a:p>
            <a:pPr marL="571500" lvl="0" indent="-571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§"/>
            </a:pPr>
            <a:endParaRPr sz="4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" pitchFamily="2" charset="2"/>
              <a:buChar char="§"/>
            </a:pPr>
            <a:endParaRPr sz="4000" b="1" i="0" u="none" strike="noStrike" cap="none" dirty="0">
              <a:solidFill>
                <a:schemeClr val="dk1"/>
              </a:solidFill>
            </a:endParaRPr>
          </a:p>
        </p:txBody>
      </p:sp>
      <p:sp>
        <p:nvSpPr>
          <p:cNvPr id="374" name="Google Shape;37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6" name="Google Shape;376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101FEA55-76C6-1E4F-849C-1DA8A3F4DC58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7"/>
          <p:cNvSpPr txBox="1">
            <a:spLocks noGrp="1"/>
          </p:cNvSpPr>
          <p:nvPr>
            <p:ph type="ctrTitle"/>
          </p:nvPr>
        </p:nvSpPr>
        <p:spPr>
          <a:xfrm>
            <a:off x="1197428" y="422486"/>
            <a:ext cx="101067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GB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The WDS/RDA Assessment of Data Fitness for Use Working Group</a:t>
            </a:r>
            <a:endParaRPr sz="5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3" name="Google Shape;383;p37"/>
          <p:cNvGrpSpPr/>
          <p:nvPr/>
        </p:nvGrpSpPr>
        <p:grpSpPr>
          <a:xfrm>
            <a:off x="1454163" y="3280001"/>
            <a:ext cx="1670085" cy="2543557"/>
            <a:chOff x="816615" y="3176586"/>
            <a:chExt cx="2222927" cy="3256378"/>
          </a:xfrm>
        </p:grpSpPr>
        <p:sp>
          <p:nvSpPr>
            <p:cNvPr id="384" name="Google Shape;384;p37"/>
            <p:cNvSpPr/>
            <p:nvPr/>
          </p:nvSpPr>
          <p:spPr>
            <a:xfrm>
              <a:off x="816615" y="3176586"/>
              <a:ext cx="2178310" cy="3256378"/>
            </a:xfrm>
            <a:custGeom>
              <a:avLst/>
              <a:gdLst/>
              <a:ahLst/>
              <a:cxnLst/>
              <a:rect l="l" t="t" r="r" b="b"/>
              <a:pathLst>
                <a:path w="1174291" h="1191721" extrusionOk="0">
                  <a:moveTo>
                    <a:pt x="307033" y="85494"/>
                  </a:moveTo>
                  <a:cubicBezTo>
                    <a:pt x="312299" y="93824"/>
                    <a:pt x="323548" y="117591"/>
                    <a:pt x="338630" y="135475"/>
                  </a:cubicBezTo>
                  <a:cubicBezTo>
                    <a:pt x="353712" y="153359"/>
                    <a:pt x="208170" y="165392"/>
                    <a:pt x="279737" y="213922"/>
                  </a:cubicBezTo>
                  <a:cubicBezTo>
                    <a:pt x="351304" y="262452"/>
                    <a:pt x="425329" y="102806"/>
                    <a:pt x="436761" y="109822"/>
                  </a:cubicBezTo>
                  <a:cubicBezTo>
                    <a:pt x="448193" y="116839"/>
                    <a:pt x="264087" y="268729"/>
                    <a:pt x="348328" y="256021"/>
                  </a:cubicBezTo>
                  <a:cubicBezTo>
                    <a:pt x="432569" y="243313"/>
                    <a:pt x="513225" y="123985"/>
                    <a:pt x="522603" y="128624"/>
                  </a:cubicBezTo>
                  <a:cubicBezTo>
                    <a:pt x="531981" y="133263"/>
                    <a:pt x="329744" y="282275"/>
                    <a:pt x="404596" y="283856"/>
                  </a:cubicBezTo>
                  <a:cubicBezTo>
                    <a:pt x="479448" y="285437"/>
                    <a:pt x="527650" y="189692"/>
                    <a:pt x="552113" y="169798"/>
                  </a:cubicBezTo>
                  <a:cubicBezTo>
                    <a:pt x="576576" y="149904"/>
                    <a:pt x="461239" y="293108"/>
                    <a:pt x="477761" y="288579"/>
                  </a:cubicBezTo>
                  <a:cubicBezTo>
                    <a:pt x="494283" y="284050"/>
                    <a:pt x="660434" y="190584"/>
                    <a:pt x="651246" y="142623"/>
                  </a:cubicBezTo>
                  <a:cubicBezTo>
                    <a:pt x="642058" y="94662"/>
                    <a:pt x="468193" y="2383"/>
                    <a:pt x="422630" y="812"/>
                  </a:cubicBezTo>
                  <a:cubicBezTo>
                    <a:pt x="377067" y="-759"/>
                    <a:pt x="287513" y="-2330"/>
                    <a:pt x="243521" y="19666"/>
                  </a:cubicBezTo>
                  <a:cubicBezTo>
                    <a:pt x="199529" y="41662"/>
                    <a:pt x="177534" y="77798"/>
                    <a:pt x="158680" y="132788"/>
                  </a:cubicBezTo>
                  <a:cubicBezTo>
                    <a:pt x="139826" y="187778"/>
                    <a:pt x="149148" y="279515"/>
                    <a:pt x="130399" y="349604"/>
                  </a:cubicBezTo>
                  <a:cubicBezTo>
                    <a:pt x="111651" y="419693"/>
                    <a:pt x="66986" y="488702"/>
                    <a:pt x="46189" y="553321"/>
                  </a:cubicBezTo>
                  <a:cubicBezTo>
                    <a:pt x="25392" y="617940"/>
                    <a:pt x="-14778" y="697118"/>
                    <a:pt x="5615" y="737320"/>
                  </a:cubicBezTo>
                  <a:cubicBezTo>
                    <a:pt x="26008" y="777522"/>
                    <a:pt x="73815" y="777667"/>
                    <a:pt x="168545" y="794531"/>
                  </a:cubicBezTo>
                  <a:cubicBezTo>
                    <a:pt x="263276" y="811395"/>
                    <a:pt x="444269" y="836699"/>
                    <a:pt x="573998" y="838504"/>
                  </a:cubicBezTo>
                  <a:cubicBezTo>
                    <a:pt x="703727" y="840309"/>
                    <a:pt x="831459" y="816203"/>
                    <a:pt x="931508" y="875072"/>
                  </a:cubicBezTo>
                  <a:cubicBezTo>
                    <a:pt x="1031557" y="933942"/>
                    <a:pt x="1118361" y="1127205"/>
                    <a:pt x="1174291" y="1191721"/>
                  </a:cubicBezTo>
                </a:path>
              </a:pathLst>
            </a:custGeom>
            <a:noFill/>
            <a:ln w="57150" cap="rnd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37"/>
            <p:cNvSpPr/>
            <p:nvPr/>
          </p:nvSpPr>
          <p:spPr>
            <a:xfrm>
              <a:off x="1610783" y="4624390"/>
              <a:ext cx="634200" cy="558900"/>
            </a:xfrm>
            <a:prstGeom prst="arc">
              <a:avLst>
                <a:gd name="adj1" fmla="val 10650628"/>
                <a:gd name="adj2" fmla="val 0"/>
              </a:avLst>
            </a:prstGeom>
            <a:noFill/>
            <a:ln w="381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86" name="Google Shape;386;p37"/>
            <p:cNvCxnSpPr/>
            <p:nvPr/>
          </p:nvCxnSpPr>
          <p:spPr>
            <a:xfrm rot="10800000">
              <a:off x="1447800" y="4016674"/>
              <a:ext cx="0" cy="940800"/>
            </a:xfrm>
            <a:prstGeom prst="straightConnector1">
              <a:avLst/>
            </a:prstGeom>
            <a:noFill/>
            <a:ln w="9525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87" name="Google Shape;387;p37"/>
            <p:cNvCxnSpPr/>
            <p:nvPr/>
          </p:nvCxnSpPr>
          <p:spPr>
            <a:xfrm>
              <a:off x="1347542" y="4834935"/>
              <a:ext cx="1692000" cy="0"/>
            </a:xfrm>
            <a:prstGeom prst="straightConnector1">
              <a:avLst/>
            </a:prstGeom>
            <a:noFill/>
            <a:ln w="9525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  <p:pic>
        <p:nvPicPr>
          <p:cNvPr id="388" name="Google Shape;388;p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20071" y="5239171"/>
            <a:ext cx="2327541" cy="143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3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594993" y="5239172"/>
            <a:ext cx="2047534" cy="1433275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37"/>
          <p:cNvSpPr/>
          <p:nvPr/>
        </p:nvSpPr>
        <p:spPr>
          <a:xfrm>
            <a:off x="4106850" y="3213600"/>
            <a:ext cx="74307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Jonathan Petters -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jpetters@vt.edu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GB" sz="2400" dirty="0" err="1">
                <a:solidFill>
                  <a:schemeClr val="dk1"/>
                </a:solidFill>
              </a:rPr>
              <a:t>data-fitness@rda-groups.org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98;p13">
            <a:extLst>
              <a:ext uri="{FF2B5EF4-FFF2-40B4-BE49-F238E27FC236}">
                <a16:creationId xmlns:a16="http://schemas.microsoft.com/office/drawing/2014/main" xmlns="" id="{A46540A6-733B-6049-8406-EE433F289285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Problem: I have the data but can’t use it </a:t>
            </a:r>
            <a:endParaRPr b="1"/>
          </a:p>
        </p:txBody>
      </p:sp>
      <p:sp>
        <p:nvSpPr>
          <p:cNvPr id="126" name="Google Shape;126;p16"/>
          <p:cNvSpPr txBox="1">
            <a:spLocks noGrp="1"/>
          </p:cNvSpPr>
          <p:nvPr>
            <p:ph type="body" idx="1"/>
          </p:nvPr>
        </p:nvSpPr>
        <p:spPr>
          <a:xfrm>
            <a:off x="5767675" y="2023450"/>
            <a:ext cx="4938000" cy="4332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Provider gives access to a dataset which is FAIRly deposited by creator 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BUT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The same dataset might </a:t>
            </a:r>
            <a:r>
              <a:rPr lang="en-GB" b="1"/>
              <a:t>not be fit</a:t>
            </a:r>
            <a:r>
              <a:rPr lang="en-GB"/>
              <a:t> for the data user!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pic>
        <p:nvPicPr>
          <p:cNvPr id="128" name="Google Shape;128;p16" descr="File:FAIR data principle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3376" y="2087759"/>
            <a:ext cx="3019926" cy="1026775"/>
          </a:xfrm>
          <a:prstGeom prst="rect">
            <a:avLst/>
          </a:prstGeom>
          <a:noFill/>
          <a:ln>
            <a:noFill/>
          </a:ln>
          <a:effectLst>
            <a:outerShdw blurRad="317500" dist="177800" dir="2700000" algn="tl" rotWithShape="0">
              <a:srgbClr val="000000">
                <a:alpha val="28630"/>
              </a:srgbClr>
            </a:outerShdw>
          </a:effectLst>
        </p:spPr>
      </p:pic>
      <p:pic>
        <p:nvPicPr>
          <p:cNvPr id="130" name="Google Shape;130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8;p13">
            <a:extLst>
              <a:ext uri="{FF2B5EF4-FFF2-40B4-BE49-F238E27FC236}">
                <a16:creationId xmlns:a16="http://schemas.microsoft.com/office/drawing/2014/main" xmlns="" id="{7A40D7AF-1B21-C142-A7DA-644BE280EFA4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Problem: I have the data but can’t use it </a:t>
            </a:r>
            <a:endParaRPr b="1"/>
          </a:p>
        </p:txBody>
      </p:sp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5767675" y="2023450"/>
            <a:ext cx="4938000" cy="4332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Provider gives access to a dataset which is FAIRly deposited by creator 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BUT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The same dataset might </a:t>
            </a:r>
            <a:r>
              <a:rPr lang="en-GB" b="1"/>
              <a:t>not be fit</a:t>
            </a:r>
            <a:r>
              <a:rPr lang="en-GB"/>
              <a:t> for the data user!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pic>
        <p:nvPicPr>
          <p:cNvPr id="142" name="Google Shape;142;p17" descr="File:FAIR data principles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1101" y="1605034"/>
            <a:ext cx="3019926" cy="1026775"/>
          </a:xfrm>
          <a:prstGeom prst="rect">
            <a:avLst/>
          </a:prstGeom>
          <a:noFill/>
          <a:ln>
            <a:noFill/>
          </a:ln>
          <a:effectLst>
            <a:outerShdw blurRad="317500" dist="177800" dir="2700000" algn="tl" rotWithShape="0">
              <a:srgbClr val="000000">
                <a:alpha val="28630"/>
              </a:srgbClr>
            </a:outerShdw>
          </a:effectLst>
        </p:spPr>
      </p:pic>
      <p:sp>
        <p:nvSpPr>
          <p:cNvPr id="143" name="Google Shape;143;p17"/>
          <p:cNvSpPr txBox="1"/>
          <p:nvPr/>
        </p:nvSpPr>
        <p:spPr>
          <a:xfrm>
            <a:off x="838200" y="3028725"/>
            <a:ext cx="4393200" cy="300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271463" dist="200025" dir="696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Challenge</a:t>
            </a: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make research data fit for the widest possible use?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98;p13">
            <a:extLst>
              <a:ext uri="{FF2B5EF4-FFF2-40B4-BE49-F238E27FC236}">
                <a16:creationId xmlns:a16="http://schemas.microsoft.com/office/drawing/2014/main" xmlns="" id="{8417AC90-7F16-A44F-A54F-7329D037766A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200" b="1"/>
              <a:t>Our working group’s approach</a:t>
            </a:r>
            <a:endParaRPr sz="4200" b="1"/>
          </a:p>
        </p:txBody>
      </p:sp>
      <p:sp>
        <p:nvSpPr>
          <p:cNvPr id="194" name="Google Shape;194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C00000"/>
                </a:solidFill>
              </a:rPr>
              <a:t>Data fitness for use</a:t>
            </a:r>
            <a:endParaRPr sz="3000" b="1">
              <a:solidFill>
                <a:srgbClr val="C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/>
              <a:t>Assessment of the fitness of use for individual data sets should </a:t>
            </a:r>
            <a:r>
              <a:rPr lang="en-GB" u="sng"/>
              <a:t>consolidate current efforts </a:t>
            </a:r>
            <a:r>
              <a:rPr lang="en-GB"/>
              <a:t>and be</a:t>
            </a:r>
            <a:endParaRPr/>
          </a:p>
          <a:p>
            <a:pPr marL="1600200" lvl="0" indent="-165100" algn="l" rtl="0"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GB"/>
              <a:t>thorough &amp; comprehensive</a:t>
            </a:r>
            <a:endParaRPr/>
          </a:p>
          <a:p>
            <a:pPr marL="1600200" lvl="0" indent="-165100" algn="l" rtl="0"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GB"/>
              <a:t>reliable &amp; of efficient application</a:t>
            </a:r>
            <a:endParaRPr/>
          </a:p>
          <a:p>
            <a:pPr marL="1600200" lvl="0" indent="-165100" algn="l" rtl="0"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GB"/>
              <a:t>high impact &amp; visibility</a:t>
            </a:r>
            <a:endParaRPr sz="3000" b="1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3000" b="1">
              <a:solidFill>
                <a:srgbClr val="C00000"/>
              </a:solidFill>
            </a:endParaRPr>
          </a:p>
        </p:txBody>
      </p:sp>
      <p:sp>
        <p:nvSpPr>
          <p:cNvPr id="195" name="Google Shape;19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pic>
        <p:nvPicPr>
          <p:cNvPr id="197" name="Google Shape;19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5B2B4548-D7D2-9646-9D93-8572F9CF3BCD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/>
              <a:t>Our working group’s approach</a:t>
            </a:r>
            <a:endParaRPr sz="4200" b="1"/>
          </a:p>
        </p:txBody>
      </p:sp>
      <p:sp>
        <p:nvSpPr>
          <p:cNvPr id="205" name="Google Shape;205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C00000"/>
                </a:solidFill>
              </a:rPr>
              <a:t>Data fitness for use RDA/WDS Working Group</a:t>
            </a:r>
            <a:endParaRPr sz="3000" b="1">
              <a:solidFill>
                <a:srgbClr val="C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Specify criteria of reusability expanding on FAIR to support providers in assessing data quality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Our target group: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Data repositories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C00000"/>
              </a:solidFill>
            </a:endParaRPr>
          </a:p>
        </p:txBody>
      </p:sp>
      <p:sp>
        <p:nvSpPr>
          <p:cNvPr id="206" name="Google Shape;20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pic>
        <p:nvPicPr>
          <p:cNvPr id="208" name="Google Shape;20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890A3263-1867-5949-937C-FD9DB900BEB3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/>
              <a:t>Our working group’s approach</a:t>
            </a:r>
            <a:endParaRPr sz="4200" b="1"/>
          </a:p>
        </p:txBody>
      </p:sp>
      <p:sp>
        <p:nvSpPr>
          <p:cNvPr id="216" name="Google Shape;216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C00000"/>
                </a:solidFill>
              </a:rPr>
              <a:t>Data fitness for use RDA/WDS Working Group</a:t>
            </a:r>
            <a:endParaRPr sz="3000" b="1">
              <a:solidFill>
                <a:srgbClr val="C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Specify criteria of reusability expanding on FAIR to support providers in assessing data quality</a:t>
            </a:r>
            <a:r>
              <a:rPr lang="en-GB"/>
              <a:t>→ a </a:t>
            </a:r>
            <a:r>
              <a:rPr lang="en-GB" b="1"/>
              <a:t>checklist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Our target group: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Data repositories </a:t>
            </a:r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pic>
        <p:nvPicPr>
          <p:cNvPr id="219" name="Google Shape;21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13">
            <a:extLst>
              <a:ext uri="{FF2B5EF4-FFF2-40B4-BE49-F238E27FC236}">
                <a16:creationId xmlns:a16="http://schemas.microsoft.com/office/drawing/2014/main" xmlns="" id="{D9623E58-04E4-DC4D-84E1-62ECF30DADED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/>
              <a:t>Our working group’s approach</a:t>
            </a:r>
            <a:endParaRPr sz="4200" b="1"/>
          </a:p>
        </p:txBody>
      </p:sp>
      <p:sp>
        <p:nvSpPr>
          <p:cNvPr id="227" name="Google Shape;227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C00000"/>
                </a:solidFill>
              </a:rPr>
              <a:t>Data fitness for use RDA/WDS Working Group</a:t>
            </a:r>
            <a:endParaRPr sz="3000" b="1">
              <a:solidFill>
                <a:srgbClr val="C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Specify criteria of reusability expanding on FAIR to support providers in assessing data quality  </a:t>
            </a:r>
            <a:r>
              <a:rPr lang="en-GB"/>
              <a:t>→ a checklist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Our target group: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Data repositories → for use by </a:t>
            </a:r>
            <a:r>
              <a:rPr lang="en-GB" b="1"/>
              <a:t>repository managers</a:t>
            </a:r>
            <a:r>
              <a:rPr lang="en-GB"/>
              <a:t>/external evaluator such as CoreTrustSeal</a:t>
            </a:r>
            <a:endParaRPr/>
          </a:p>
        </p:txBody>
      </p:sp>
      <p:sp>
        <p:nvSpPr>
          <p:cNvPr id="228" name="Google Shape;22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pic>
        <p:nvPicPr>
          <p:cNvPr id="229" name="Google Shape;22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4075" y="5371649"/>
            <a:ext cx="2134025" cy="128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8;p13">
            <a:extLst>
              <a:ext uri="{FF2B5EF4-FFF2-40B4-BE49-F238E27FC236}">
                <a16:creationId xmlns:a16="http://schemas.microsoft.com/office/drawing/2014/main" xmlns="" id="{421C0D37-E72D-5B48-B344-B1908B605616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/>
              <a:t>Our working group’s approach</a:t>
            </a:r>
            <a:endParaRPr sz="4200" b="1"/>
          </a:p>
        </p:txBody>
      </p:sp>
      <p:sp>
        <p:nvSpPr>
          <p:cNvPr id="239" name="Google Shape;239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C00000"/>
                </a:solidFill>
              </a:rPr>
              <a:t>Data fitness for use RDA/WDS Working Group</a:t>
            </a:r>
            <a:endParaRPr sz="3000" b="1"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Specify criteria of reusability expanding on FAIR to support providers in assessing data quality </a:t>
            </a:r>
            <a:r>
              <a:rPr lang="en-GB"/>
              <a:t>→ a checklist </a:t>
            </a:r>
            <a:r>
              <a:rPr lang="en-GB" b="1"/>
              <a:t>+ rating system!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Our target group: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Data repositories → for use by </a:t>
            </a:r>
            <a:r>
              <a:rPr lang="en-GB" b="1"/>
              <a:t>repository managers</a:t>
            </a:r>
            <a:r>
              <a:rPr lang="en-GB"/>
              <a:t>/external evaluator such as CoreTrustSeal</a:t>
            </a:r>
            <a:endParaRPr/>
          </a:p>
        </p:txBody>
      </p:sp>
      <p:sp>
        <p:nvSpPr>
          <p:cNvPr id="240" name="Google Shape;24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pic>
        <p:nvPicPr>
          <p:cNvPr id="241" name="Google Shape;241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4075" y="5371649"/>
            <a:ext cx="2134025" cy="128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30798" y="6121273"/>
            <a:ext cx="1067875" cy="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98671" y="6121273"/>
            <a:ext cx="939423" cy="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8;p13">
            <a:extLst>
              <a:ext uri="{FF2B5EF4-FFF2-40B4-BE49-F238E27FC236}">
                <a16:creationId xmlns:a16="http://schemas.microsoft.com/office/drawing/2014/main" xmlns="" id="{6E1AA845-B567-CC46-8E78-6DC97D470200}"/>
              </a:ext>
            </a:extLst>
          </p:cNvPr>
          <p:cNvSpPr/>
          <p:nvPr/>
        </p:nvSpPr>
        <p:spPr>
          <a:xfrm>
            <a:off x="108861" y="6213624"/>
            <a:ext cx="232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ESIP Information Quality Cluster - February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1108</Words>
  <Application>Microsoft Office PowerPoint</Application>
  <PresentationFormat>Custom</PresentationFormat>
  <Paragraphs>211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The WDS/RDA Assessment of Data Fitness for Use Working Group</vt:lpstr>
      <vt:lpstr>Problem: I have the data but can’t use it </vt:lpstr>
      <vt:lpstr>Problem: I have the data but can’t use it </vt:lpstr>
      <vt:lpstr>Problem: I have the data but can’t use it </vt:lpstr>
      <vt:lpstr>Our working group’s approach</vt:lpstr>
      <vt:lpstr>Our working group’s approach</vt:lpstr>
      <vt:lpstr>Our working group’s approach</vt:lpstr>
      <vt:lpstr>Our working group’s approach</vt:lpstr>
      <vt:lpstr>Our working group’s approach</vt:lpstr>
      <vt:lpstr>PowerPoint Presentation</vt:lpstr>
      <vt:lpstr>Criteria to assess data fitness for use</vt:lpstr>
      <vt:lpstr>Assessing data fitness for use (data correctness)</vt:lpstr>
      <vt:lpstr>Assessing data fitness for use (data correctness)</vt:lpstr>
      <vt:lpstr>Assessing data fitness for use (data correctness)</vt:lpstr>
      <vt:lpstr>Initial Feedback on Checklist - ICPSR</vt:lpstr>
      <vt:lpstr>Initial Feedback on Checklist - ICPSR</vt:lpstr>
      <vt:lpstr>Initial Feedback on Checklist - ICPSR</vt:lpstr>
      <vt:lpstr>Initial Feedback on Checklist - ICPSR</vt:lpstr>
      <vt:lpstr>Initial Feedback on Checklist - ICPSR</vt:lpstr>
      <vt:lpstr>Initial Feedback on Checklist - ICPSR</vt:lpstr>
      <vt:lpstr>Presented at Domain Repositories IG</vt:lpstr>
      <vt:lpstr>Challenges</vt:lpstr>
      <vt:lpstr>Challenges</vt:lpstr>
      <vt:lpstr>Outlook</vt:lpstr>
      <vt:lpstr>Outputs</vt:lpstr>
      <vt:lpstr>Outlook</vt:lpstr>
      <vt:lpstr>The WDS/RDA Assessment of Data Fitness for Use Working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WDS/RDA Assessment of Data Fitness for Use Working Group</dc:title>
  <dc:creator>Hampapuram Ramapriyan</dc:creator>
  <cp:lastModifiedBy>Hampapuram Ramapriyan</cp:lastModifiedBy>
  <cp:revision>14</cp:revision>
  <dcterms:modified xsi:type="dcterms:W3CDTF">2019-03-04T19:50:18Z</dcterms:modified>
</cp:coreProperties>
</file>