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59" r:id="rId2"/>
    <p:sldId id="401" r:id="rId3"/>
    <p:sldId id="451" r:id="rId4"/>
    <p:sldId id="404" r:id="rId5"/>
    <p:sldId id="454" r:id="rId6"/>
    <p:sldId id="455" r:id="rId7"/>
    <p:sldId id="461" r:id="rId8"/>
    <p:sldId id="460" r:id="rId9"/>
    <p:sldId id="462" r:id="rId10"/>
    <p:sldId id="463" r:id="rId11"/>
    <p:sldId id="464" r:id="rId12"/>
    <p:sldId id="465" r:id="rId13"/>
    <p:sldId id="466" r:id="rId14"/>
    <p:sldId id="468" r:id="rId15"/>
    <p:sldId id="469" r:id="rId16"/>
    <p:sldId id="470" r:id="rId17"/>
    <p:sldId id="471" r:id="rId18"/>
    <p:sldId id="472" r:id="rId19"/>
    <p:sldId id="473" r:id="rId20"/>
    <p:sldId id="474" r:id="rId21"/>
    <p:sldId id="475" r:id="rId22"/>
    <p:sldId id="398" r:id="rId23"/>
    <p:sldId id="496" r:id="rId24"/>
    <p:sldId id="495" r:id="rId25"/>
    <p:sldId id="497" r:id="rId26"/>
    <p:sldId id="498" r:id="rId27"/>
    <p:sldId id="486" r:id="rId28"/>
    <p:sldId id="488" r:id="rId29"/>
    <p:sldId id="494" r:id="rId30"/>
    <p:sldId id="388" r:id="rId31"/>
    <p:sldId id="499" r:id="rId32"/>
  </p:sldIdLst>
  <p:sldSz cx="9144000" cy="5148263"/>
  <p:notesSz cx="6858000" cy="9144000"/>
  <p:defaultTextStyle>
    <a:defPPr>
      <a:defRPr lang="en-US"/>
    </a:defPPr>
    <a:lvl1pPr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171496" indent="-85748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342991" indent="-171496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514487" indent="-257244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685983" indent="-342991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857479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1028974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1200470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1371966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  <p:extLst>
    <p:ext uri="{521415D9-36F7-43E2-AB2F-B90AF26B5E84}">
      <p14:sectionLst xmlns:p14="http://schemas.microsoft.com/office/powerpoint/2010/main">
        <p14:section name="Presentation" id="{DE4AF8D9-625D-A74F-BAED-8008DFD1B8E4}">
          <p14:sldIdLst>
            <p14:sldId id="459"/>
            <p14:sldId id="401"/>
            <p14:sldId id="451"/>
            <p14:sldId id="404"/>
            <p14:sldId id="454"/>
            <p14:sldId id="455"/>
            <p14:sldId id="461"/>
            <p14:sldId id="460"/>
            <p14:sldId id="462"/>
            <p14:sldId id="463"/>
            <p14:sldId id="464"/>
            <p14:sldId id="465"/>
            <p14:sldId id="466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398"/>
            <p14:sldId id="496"/>
            <p14:sldId id="495"/>
            <p14:sldId id="497"/>
            <p14:sldId id="498"/>
            <p14:sldId id="486"/>
            <p14:sldId id="488"/>
            <p14:sldId id="494"/>
            <p14:sldId id="388"/>
            <p14:sldId id="49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73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18">
          <p15:clr>
            <a:srgbClr val="A4A3A4"/>
          </p15:clr>
        </p15:guide>
        <p15:guide id="4" pos="53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B3B4"/>
    <a:srgbClr val="4C4D50"/>
    <a:srgbClr val="505666"/>
    <a:srgbClr val="686F76"/>
    <a:srgbClr val="666666"/>
    <a:srgbClr val="646B7A"/>
    <a:srgbClr val="397889"/>
    <a:srgbClr val="357098"/>
    <a:srgbClr val="FFC1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82121" autoAdjust="0"/>
  </p:normalViewPr>
  <p:slideViewPr>
    <p:cSldViewPr snapToGrid="0">
      <p:cViewPr>
        <p:scale>
          <a:sx n="100" d="100"/>
          <a:sy n="100" d="100"/>
        </p:scale>
        <p:origin x="-768" y="-53"/>
      </p:cViewPr>
      <p:guideLst>
        <p:guide orient="horz" pos="734"/>
        <p:guide orient="horz" pos="1618"/>
        <p:guide pos="2880"/>
        <p:guide pos="5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84C96-3AFC-9C43-83E9-1F420617DC57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E0B54-AF0B-5E49-A6CB-60016599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866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5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4175" y="685800"/>
            <a:ext cx="6089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Shape 36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98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ＭＳ Ｐゴシック" charset="0"/>
        <a:cs typeface="Helvetica Neue"/>
        <a:sym typeface="Helvetica Neue" charset="0"/>
      </a:defRPr>
    </a:lvl1pPr>
    <a:lvl2pPr marL="278681" indent="-107185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2pPr>
    <a:lvl3pPr marL="428739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3pPr>
    <a:lvl4pPr marL="600235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4pPr>
    <a:lvl5pPr marL="771731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5pPr>
    <a:lvl6pPr indent="428739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4487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600235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983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16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14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7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95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9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35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20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0CBBE72-8C8A-E543-BEAB-77394919E9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0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0CBBE72-8C8A-E543-BEAB-77394919E9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5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9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Bertram: Wordsmithing proposal: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Phase II Goal: </a:t>
            </a:r>
            <a:r>
              <a:rPr lang="en-US" sz="1200" b="1" u="sng" baseline="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To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baseline="0" dirty="0" smtClean="0"/>
              <a:t>facilitate reproducible science </a:t>
            </a:r>
            <a:r>
              <a:rPr lang="is-IS" baseline="0" dirty="0" smtClean="0"/>
              <a:t>…</a:t>
            </a:r>
          </a:p>
          <a:p>
            <a:pPr marL="171450" indent="-171450">
              <a:buFontTx/>
              <a:buChar char="-"/>
            </a:pPr>
            <a:r>
              <a:rPr lang="is-IS" baseline="0" dirty="0" smtClean="0"/>
              <a:t>... </a:t>
            </a:r>
            <a:r>
              <a:rPr lang="en-US" baseline="0" dirty="0" smtClean="0"/>
              <a:t>t</a:t>
            </a:r>
            <a:r>
              <a:rPr lang="is-IS" baseline="0" dirty="0" smtClean="0"/>
              <a:t>rack </a:t>
            </a:r>
            <a:r>
              <a:rPr lang="is-IS" b="1" baseline="0" dirty="0" smtClean="0"/>
              <a:t>data derivation </a:t>
            </a:r>
            <a:r>
              <a:rPr lang="is-IS" b="0" baseline="0" dirty="0" smtClean="0"/>
              <a:t>history</a:t>
            </a:r>
          </a:p>
          <a:p>
            <a:pPr marL="171450" indent="-171450">
              <a:buFontTx/>
              <a:buChar char="-"/>
            </a:pPr>
            <a:r>
              <a:rPr lang="is-IS" b="0" baseline="0" dirty="0" smtClean="0"/>
              <a:t>... </a:t>
            </a:r>
            <a:r>
              <a:rPr lang="en-US" b="0" baseline="0" dirty="0" smtClean="0"/>
              <a:t>t</a:t>
            </a:r>
            <a:r>
              <a:rPr lang="is-IS" b="0" baseline="0" dirty="0" smtClean="0"/>
              <a:t>rack ...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e</a:t>
            </a:r>
            <a:r>
              <a:rPr lang="is-IS" b="0" baseline="0" dirty="0" smtClean="0"/>
              <a:t>tc</a:t>
            </a:r>
          </a:p>
        </p:txBody>
      </p:sp>
    </p:spTree>
    <p:extLst>
      <p:ext uri="{BB962C8B-B14F-4D97-AF65-F5344CB8AC3E}">
        <p14:creationId xmlns:p14="http://schemas.microsoft.com/office/powerpoint/2010/main" val="105800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99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0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4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ataONE_LOGO_Transparent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7" y="1556396"/>
            <a:ext cx="5182195" cy="123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40731" y="2860146"/>
            <a:ext cx="5085678" cy="332924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500" b="1" cap="all" baseline="0">
                <a:solidFill>
                  <a:srgbClr val="646B7A"/>
                </a:solidFill>
                <a:latin typeface="Raleway"/>
                <a:cs typeface="Raleway"/>
              </a:defRPr>
            </a:lvl1pPr>
            <a:lvl2pPr>
              <a:defRPr sz="1500" cap="all">
                <a:latin typeface="Raleway"/>
                <a:cs typeface="Raleway"/>
              </a:defRPr>
            </a:lvl2pPr>
            <a:lvl3pPr>
              <a:defRPr sz="1500" cap="all">
                <a:latin typeface="Raleway"/>
                <a:cs typeface="Raleway"/>
              </a:defRPr>
            </a:lvl3pPr>
            <a:lvl4pPr>
              <a:defRPr sz="1500" cap="all">
                <a:latin typeface="Raleway"/>
                <a:cs typeface="Raleway"/>
              </a:defRPr>
            </a:lvl4pPr>
            <a:lvl5pPr>
              <a:defRPr sz="1500" cap="all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SESSION NUMBER / NAME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043968" y="3250148"/>
            <a:ext cx="5085678" cy="332924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500" b="0" cap="none" baseline="0">
                <a:solidFill>
                  <a:srgbClr val="646B7A"/>
                </a:solidFill>
                <a:latin typeface="Raleway"/>
                <a:cs typeface="Raleway"/>
              </a:defRPr>
            </a:lvl1pPr>
            <a:lvl2pPr>
              <a:defRPr sz="1500" cap="all">
                <a:latin typeface="Raleway"/>
                <a:cs typeface="Raleway"/>
              </a:defRPr>
            </a:lvl2pPr>
            <a:lvl3pPr>
              <a:defRPr sz="1500" cap="all">
                <a:latin typeface="Raleway"/>
                <a:cs typeface="Raleway"/>
              </a:defRPr>
            </a:lvl3pPr>
            <a:lvl4pPr>
              <a:defRPr sz="1500" cap="all">
                <a:latin typeface="Raleway"/>
                <a:cs typeface="Raleway"/>
              </a:defRPr>
            </a:lvl4pPr>
            <a:lvl5pPr>
              <a:defRPr sz="1500" cap="all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Speakers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583336" y="4719334"/>
            <a:ext cx="560664" cy="42892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189364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14406"/>
            <a:ext cx="6530975" cy="40042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3638"/>
            <a:ext cx="8458200" cy="4118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5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4976654"/>
            <a:ext cx="3962400" cy="1716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ESIP webinar</a:t>
            </a:r>
            <a:endParaRPr lang="en-US" dirty="0"/>
          </a:p>
        </p:txBody>
      </p:sp>
      <p:sp>
        <p:nvSpPr>
          <p:cNvPr id="6" name="Rectangle 105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0E62E-F219-DF41-9C07-3E3B1CF7D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451774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1323936"/>
            <a:ext cx="8589109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12950" y="101231"/>
            <a:ext cx="6718101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chemeClr val="accent1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7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12237" y="694937"/>
            <a:ext cx="6718101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Subtitle if needed</a:t>
            </a:r>
          </a:p>
        </p:txBody>
      </p:sp>
      <p:sp>
        <p:nvSpPr>
          <p:cNvPr id="11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457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1323936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12950" y="101231"/>
            <a:ext cx="6718101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4768405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12237" y="694937"/>
            <a:ext cx="6718101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Subtitle if needed</a:t>
            </a:r>
          </a:p>
        </p:txBody>
      </p:sp>
      <p:sp>
        <p:nvSpPr>
          <p:cNvPr id="10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645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693490"/>
            <a:ext cx="4114800" cy="3801112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E6A10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756222" y="101231"/>
            <a:ext cx="4124333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" name="Shape 1988"/>
          <p:cNvSpPr>
            <a:spLocks noChangeShapeType="1"/>
          </p:cNvSpPr>
          <p:nvPr userDrawn="1"/>
        </p:nvSpPr>
        <p:spPr bwMode="auto">
          <a:xfrm>
            <a:off x="6555809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4768405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55509" y="694937"/>
            <a:ext cx="4124333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Subtitle if needed</a:t>
            </a:r>
          </a:p>
        </p:txBody>
      </p:sp>
      <p:sp>
        <p:nvSpPr>
          <p:cNvPr id="10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0190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0911" y="101231"/>
            <a:ext cx="4124333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" name="Shape 1988"/>
          <p:cNvSpPr>
            <a:spLocks noChangeShapeType="1"/>
          </p:cNvSpPr>
          <p:nvPr userDrawn="1"/>
        </p:nvSpPr>
        <p:spPr bwMode="auto">
          <a:xfrm>
            <a:off x="2070498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283094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 baseline="0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70198" y="694937"/>
            <a:ext cx="4124333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Subtitle if needed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65440" y="693490"/>
            <a:ext cx="4114800" cy="3801112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E6A10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10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314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2919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42"/>
          <p:cNvGrpSpPr>
            <a:grpSpLocks/>
          </p:cNvGrpSpPr>
          <p:nvPr userDrawn="1"/>
        </p:nvGrpSpPr>
        <p:grpSpPr bwMode="auto">
          <a:xfrm>
            <a:off x="928092" y="1527795"/>
            <a:ext cx="1590080" cy="2790430"/>
            <a:chOff x="0" y="0"/>
            <a:chExt cx="4239998" cy="7434337"/>
          </a:xfrm>
        </p:grpSpPr>
        <p:sp>
          <p:nvSpPr>
            <p:cNvPr id="7" name="Shape 436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8" name="Shape 437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1" name="Shape 439"/>
            <p:cNvSpPr>
              <a:spLocks noChangeArrowheads="1"/>
            </p:cNvSpPr>
            <p:nvPr/>
          </p:nvSpPr>
          <p:spPr bwMode="auto">
            <a:xfrm>
              <a:off x="590829" y="4452724"/>
              <a:ext cx="3058338" cy="60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algn="ctr" eaLnBrk="1"/>
              <a:endParaRPr lang="en-US" sz="800">
                <a:solidFill>
                  <a:srgbClr val="646B7A"/>
                </a:solidFill>
                <a:latin typeface="Raleway" charset="0"/>
                <a:cs typeface="Raleway" charset="0"/>
                <a:sym typeface="Work Sans Light" charset="0"/>
              </a:endParaRPr>
            </a:p>
          </p:txBody>
        </p:sp>
        <p:sp>
          <p:nvSpPr>
            <p:cNvPr id="12" name="Shape 441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13" name="Group 449"/>
          <p:cNvGrpSpPr>
            <a:grpSpLocks/>
          </p:cNvGrpSpPr>
          <p:nvPr userDrawn="1"/>
        </p:nvGrpSpPr>
        <p:grpSpPr bwMode="auto">
          <a:xfrm>
            <a:off x="2827139" y="1527795"/>
            <a:ext cx="1590080" cy="2790430"/>
            <a:chOff x="0" y="0"/>
            <a:chExt cx="4239998" cy="7434337"/>
          </a:xfrm>
        </p:grpSpPr>
        <p:sp>
          <p:nvSpPr>
            <p:cNvPr id="14" name="Shape 443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5" name="Shape 444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9" name="Shape 448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20" name="Group 456"/>
          <p:cNvGrpSpPr>
            <a:grpSpLocks/>
          </p:cNvGrpSpPr>
          <p:nvPr userDrawn="1"/>
        </p:nvGrpSpPr>
        <p:grpSpPr bwMode="auto">
          <a:xfrm>
            <a:off x="4726781" y="1527795"/>
            <a:ext cx="1590080" cy="2790430"/>
            <a:chOff x="0" y="0"/>
            <a:chExt cx="4239998" cy="7434337"/>
          </a:xfrm>
        </p:grpSpPr>
        <p:sp>
          <p:nvSpPr>
            <p:cNvPr id="21" name="Shape 450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2" name="Shape 451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3" name="Shape 452"/>
            <p:cNvSpPr/>
            <p:nvPr/>
          </p:nvSpPr>
          <p:spPr>
            <a:xfrm>
              <a:off x="1983217" y="2024703"/>
              <a:ext cx="273565" cy="1585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>
                <a:defRPr sz="3200" spc="-96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 dirty="0">
                <a:latin typeface="Raleway"/>
                <a:cs typeface="Raleway"/>
              </a:endParaRPr>
            </a:p>
          </p:txBody>
        </p:sp>
        <p:sp>
          <p:nvSpPr>
            <p:cNvPr id="26" name="Shape 455"/>
            <p:cNvSpPr>
              <a:spLocks noChangeShapeType="1"/>
            </p:cNvSpPr>
            <p:nvPr/>
          </p:nvSpPr>
          <p:spPr bwMode="auto">
            <a:xfrm flipV="1">
              <a:off x="1314106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27" name="Group 463"/>
          <p:cNvGrpSpPr>
            <a:grpSpLocks/>
          </p:cNvGrpSpPr>
          <p:nvPr userDrawn="1"/>
        </p:nvGrpSpPr>
        <p:grpSpPr bwMode="auto">
          <a:xfrm>
            <a:off x="6625828" y="1527795"/>
            <a:ext cx="1590080" cy="2790430"/>
            <a:chOff x="0" y="0"/>
            <a:chExt cx="4239998" cy="7434337"/>
          </a:xfrm>
        </p:grpSpPr>
        <p:sp>
          <p:nvSpPr>
            <p:cNvPr id="28" name="Shape 457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9" name="Shape 458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 dirty="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33" name="Shape 462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sp>
        <p:nvSpPr>
          <p:cNvPr id="3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12950" y="101231"/>
            <a:ext cx="6718101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1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12237" y="694937"/>
            <a:ext cx="6718101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Subtitle if needed</a:t>
            </a:r>
          </a:p>
        </p:txBody>
      </p:sp>
      <p:sp>
        <p:nvSpPr>
          <p:cNvPr id="25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09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>
            <a:spLocks noGrp="1"/>
          </p:cNvSpPr>
          <p:nvPr>
            <p:ph sz="quarter" idx="13"/>
          </p:nvPr>
        </p:nvSpPr>
        <p:spPr>
          <a:xfrm>
            <a:off x="2059995" y="2906556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2"/>
          </p:nvPr>
        </p:nvSpPr>
        <p:spPr>
          <a:xfrm>
            <a:off x="2053870" y="1555371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80405" y="3366"/>
            <a:ext cx="0" cy="5148263"/>
          </a:xfrm>
          <a:prstGeom prst="line">
            <a:avLst/>
          </a:prstGeom>
          <a:noFill/>
          <a:ln w="50800" cap="flat">
            <a:solidFill>
              <a:srgbClr val="35709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hape 299"/>
          <p:cNvSpPr/>
          <p:nvPr userDrawn="1"/>
        </p:nvSpPr>
        <p:spPr bwMode="auto">
          <a:xfrm>
            <a:off x="782419" y="1409871"/>
            <a:ext cx="964899" cy="965527"/>
          </a:xfrm>
          <a:prstGeom prst="ellipse">
            <a:avLst/>
          </a:prstGeom>
          <a:gradFill flip="none" rotWithShape="1">
            <a:gsLst>
              <a:gs pos="0">
                <a:srgbClr val="3F9897"/>
              </a:gs>
              <a:gs pos="100000">
                <a:srgbClr val="336799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</p:spPr>
        <p:txBody>
          <a:bodyPr lIns="19055" tIns="19055" rIns="19055" bIns="19055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r>
              <a:rPr lang="en-US" sz="2300" kern="0" dirty="0">
                <a:solidFill>
                  <a:srgbClr val="FFFFFF"/>
                </a:solidFill>
                <a:latin typeface="Raleway"/>
                <a:ea typeface="+mn-ea"/>
                <a:cs typeface="Raleway"/>
                <a:sym typeface="Helvetica Light"/>
              </a:rPr>
              <a:t>18m</a:t>
            </a:r>
            <a:endParaRPr sz="2300" kern="0" dirty="0">
              <a:solidFill>
                <a:srgbClr val="FFFFFF"/>
              </a:solidFill>
              <a:latin typeface="Raleway"/>
              <a:ea typeface="+mn-ea"/>
              <a:cs typeface="Raleway"/>
              <a:sym typeface="Helvetica Light"/>
            </a:endParaRPr>
          </a:p>
        </p:txBody>
      </p:sp>
      <p:sp>
        <p:nvSpPr>
          <p:cNvPr id="9" name="Shape 299"/>
          <p:cNvSpPr/>
          <p:nvPr userDrawn="1"/>
        </p:nvSpPr>
        <p:spPr bwMode="auto">
          <a:xfrm>
            <a:off x="782419" y="2938746"/>
            <a:ext cx="964899" cy="965527"/>
          </a:xfrm>
          <a:prstGeom prst="ellipse">
            <a:avLst/>
          </a:prstGeom>
          <a:gradFill flip="none" rotWithShape="1">
            <a:gsLst>
              <a:gs pos="0">
                <a:srgbClr val="3F9897"/>
              </a:gs>
              <a:gs pos="100000">
                <a:srgbClr val="336799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</p:spPr>
        <p:txBody>
          <a:bodyPr lIns="19055" tIns="19055" rIns="19055" bIns="19055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r>
              <a:rPr lang="en-US" sz="2300" kern="0" dirty="0">
                <a:solidFill>
                  <a:srgbClr val="FFFFFF"/>
                </a:solidFill>
                <a:latin typeface="Raleway"/>
                <a:cs typeface="Raleway"/>
                <a:sym typeface="Helvetica Light"/>
              </a:rPr>
              <a:t>36m</a:t>
            </a:r>
            <a:endParaRPr sz="230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39211" y="92225"/>
            <a:ext cx="716548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1" name="Shape 1988"/>
          <p:cNvSpPr>
            <a:spLocks noChangeShapeType="1"/>
          </p:cNvSpPr>
          <p:nvPr userDrawn="1"/>
        </p:nvSpPr>
        <p:spPr bwMode="auto">
          <a:xfrm>
            <a:off x="4943583" y="591950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38498" y="685931"/>
            <a:ext cx="716548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Subtitle if needed</a:t>
            </a:r>
          </a:p>
        </p:txBody>
      </p:sp>
      <p:sp>
        <p:nvSpPr>
          <p:cNvPr id="15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724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1280405" y="3366"/>
            <a:ext cx="0" cy="5148263"/>
          </a:xfrm>
          <a:prstGeom prst="line">
            <a:avLst/>
          </a:prstGeom>
          <a:noFill/>
          <a:ln w="50800" cap="flat">
            <a:solidFill>
              <a:srgbClr val="35709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Content Placeholder 8"/>
          <p:cNvSpPr>
            <a:spLocks noGrp="1"/>
          </p:cNvSpPr>
          <p:nvPr>
            <p:ph sz="quarter" idx="13"/>
          </p:nvPr>
        </p:nvSpPr>
        <p:spPr>
          <a:xfrm>
            <a:off x="2059995" y="2906556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2"/>
          </p:nvPr>
        </p:nvSpPr>
        <p:spPr>
          <a:xfrm>
            <a:off x="2053870" y="1555371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39211" y="92225"/>
            <a:ext cx="716548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1" name="Shape 1988"/>
          <p:cNvSpPr>
            <a:spLocks noChangeShapeType="1"/>
          </p:cNvSpPr>
          <p:nvPr userDrawn="1"/>
        </p:nvSpPr>
        <p:spPr bwMode="auto">
          <a:xfrm>
            <a:off x="4943583" y="591950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38498" y="685931"/>
            <a:ext cx="716548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 smtClean="0"/>
              <a:t>Subtitle if needed</a:t>
            </a:r>
          </a:p>
        </p:txBody>
      </p:sp>
      <p:sp>
        <p:nvSpPr>
          <p:cNvPr id="10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1644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"/>
          <p:cNvSpPr>
            <a:spLocks noChangeArrowheads="1"/>
          </p:cNvSpPr>
          <p:nvPr userDrawn="1"/>
        </p:nvSpPr>
        <p:spPr bwMode="auto">
          <a:xfrm>
            <a:off x="8785986" y="4876549"/>
            <a:ext cx="288131" cy="271714"/>
          </a:xfrm>
          <a:prstGeom prst="rect">
            <a:avLst/>
          </a:prstGeom>
          <a:gradFill rotWithShape="0">
            <a:gsLst>
              <a:gs pos="0">
                <a:srgbClr val="6EB7B4"/>
              </a:gs>
              <a:gs pos="100000">
                <a:srgbClr val="659ACC"/>
              </a:gs>
            </a:gsLst>
            <a:lin ang="1944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5" tIns="19055" rIns="19055" bIns="19055" anchor="ctr"/>
          <a:lstStyle/>
          <a:p>
            <a:pPr algn="ctr" eaLnBrk="1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85986" y="4926601"/>
            <a:ext cx="275266" cy="171609"/>
          </a:xfrm>
          <a:prstGeom prst="rect">
            <a:avLst/>
          </a:prstGeom>
        </p:spPr>
        <p:txBody>
          <a:bodyPr lIns="0" tIns="17150" rIns="0" bIns="17150" anchor="ctr" anchorCtr="1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3" r:id="rId3"/>
    <p:sldLayoutId id="2147483681" r:id="rId4"/>
    <p:sldLayoutId id="2147483682" r:id="rId5"/>
    <p:sldLayoutId id="2147483680" r:id="rId6"/>
    <p:sldLayoutId id="2147483675" r:id="rId7"/>
    <p:sldLayoutId id="2147483677" r:id="rId8"/>
    <p:sldLayoutId id="2147483683" r:id="rId9"/>
    <p:sldLayoutId id="2147483687" r:id="rId10"/>
  </p:sldLayoutIdLst>
  <p:transition spd="med"/>
  <p:hf hdr="0" ftr="0" dt="0"/>
  <p:txStyles>
    <p:titleStyle>
      <a:lvl1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1pPr>
      <a:lvl2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2pPr>
      <a:lvl3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3pPr>
      <a:lvl4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4pPr>
      <a:lvl5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128622" indent="-128622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1pPr>
      <a:lvl2pPr marL="278681" indent="-192933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428739" indent="-257244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600235" indent="-342991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771731" indent="-428739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48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96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244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91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7.jpg"/><Relationship Id="rId26" Type="http://schemas.openxmlformats.org/officeDocument/2006/relationships/image" Target="../media/image25.jpeg"/><Relationship Id="rId39" Type="http://schemas.openxmlformats.org/officeDocument/2006/relationships/image" Target="../media/image38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3.tiff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tiff"/><Relationship Id="rId12" Type="http://schemas.openxmlformats.org/officeDocument/2006/relationships/image" Target="../media/image66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tiff"/><Relationship Id="rId10" Type="http://schemas.openxmlformats.org/officeDocument/2006/relationships/image" Target="../media/image64.png"/><Relationship Id="rId4" Type="http://schemas.openxmlformats.org/officeDocument/2006/relationships/image" Target="../media/image58.tiff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eaLnBrk="1"/>
            <a:r>
              <a:rPr lang="en-US" b="1" dirty="0" smtClean="0">
                <a:latin typeface="Raleway" charset="0"/>
                <a:cs typeface="Raleway" charset="0"/>
                <a:sym typeface="Work Sans Light" charset="0"/>
              </a:rPr>
              <a:t>ESIP Winter Meeting</a:t>
            </a:r>
            <a:endParaRPr lang="en-US" b="1" dirty="0">
              <a:latin typeface="Raleway" charset="0"/>
              <a:cs typeface="Raleway" charset="0"/>
              <a:sym typeface="Work Sans Light" charset="0"/>
            </a:endParaRPr>
          </a:p>
          <a:p>
            <a:pPr eaLnBrk="1"/>
            <a:r>
              <a:rPr lang="en-US" b="1" dirty="0" smtClean="0">
                <a:latin typeface="Raleway" charset="0"/>
                <a:cs typeface="Raleway" charset="0"/>
                <a:sym typeface="Work Sans Light" charset="0"/>
              </a:rPr>
              <a:t>January 2018</a:t>
            </a:r>
          </a:p>
          <a:p>
            <a:pPr eaLnBrk="1"/>
            <a:endParaRPr lang="en-US" b="1" dirty="0">
              <a:latin typeface="Raleway" charset="0"/>
              <a:cs typeface="Raleway" charset="0"/>
              <a:sym typeface="Work Sans Light" charset="0"/>
            </a:endParaRPr>
          </a:p>
          <a:p>
            <a:r>
              <a:rPr lang="en-US" b="1" dirty="0" smtClean="0">
                <a:solidFill>
                  <a:schemeClr val="accent4"/>
                </a:solidFill>
              </a:rPr>
              <a:t>DataONE Quality Assurance</a:t>
            </a:r>
            <a:endParaRPr lang="en-US" b="1" dirty="0">
              <a:solidFill>
                <a:schemeClr val="accent4"/>
              </a:solidFill>
            </a:endParaRPr>
          </a:p>
          <a:p>
            <a:endParaRPr lang="en-US" sz="900" b="1" dirty="0">
              <a:solidFill>
                <a:schemeClr val="accent4"/>
              </a:solidFill>
            </a:endParaRPr>
          </a:p>
          <a:p>
            <a:r>
              <a:rPr lang="en-US" b="1" dirty="0" smtClean="0">
                <a:solidFill>
                  <a:schemeClr val="accent4"/>
                </a:solidFill>
              </a:rPr>
              <a:t>Rebecca Koskela &amp; DataONE Team</a:t>
            </a:r>
            <a:endParaRPr lang="en-US" b="1" dirty="0">
              <a:solidFill>
                <a:schemeClr val="accent4"/>
              </a:solidFill>
            </a:endParaRPr>
          </a:p>
          <a:p>
            <a:pPr eaLnBrk="1"/>
            <a:endParaRPr lang="en-US" b="1" dirty="0">
              <a:latin typeface="Raleway" charset="0"/>
              <a:cs typeface="Raleway" charset="0"/>
              <a:sym typeface="Work Sans Light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21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W3C PROV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Modeling Provenance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09088" y="2925499"/>
            <a:ext cx="5774050" cy="1833900"/>
            <a:chOff x="541975" y="2629850"/>
            <a:chExt cx="5774050" cy="1833900"/>
          </a:xfrm>
        </p:grpSpPr>
        <p:sp>
          <p:nvSpPr>
            <p:cNvPr id="11" name="Shape 111"/>
            <p:cNvSpPr/>
            <p:nvPr/>
          </p:nvSpPr>
          <p:spPr>
            <a:xfrm>
              <a:off x="3405787" y="26478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Entity</a:t>
              </a:r>
            </a:p>
          </p:txBody>
        </p:sp>
        <p:sp>
          <p:nvSpPr>
            <p:cNvPr id="12" name="Shape 112"/>
            <p:cNvSpPr/>
            <p:nvPr/>
          </p:nvSpPr>
          <p:spPr>
            <a:xfrm>
              <a:off x="3405787" y="38424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Activity</a:t>
              </a:r>
            </a:p>
          </p:txBody>
        </p:sp>
        <p:sp>
          <p:nvSpPr>
            <p:cNvPr id="13" name="Shape 113"/>
            <p:cNvSpPr/>
            <p:nvPr/>
          </p:nvSpPr>
          <p:spPr>
            <a:xfrm>
              <a:off x="541975" y="32451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Agent</a:t>
              </a:r>
            </a:p>
          </p:txBody>
        </p:sp>
        <p:cxnSp>
          <p:nvCxnSpPr>
            <p:cNvPr id="14" name="Shape 114"/>
            <p:cNvCxnSpPr>
              <a:stCxn id="11" idx="1"/>
              <a:endCxn id="13" idx="0"/>
            </p:cNvCxnSpPr>
            <p:nvPr/>
          </p:nvCxnSpPr>
          <p:spPr>
            <a:xfrm flipH="1">
              <a:off x="1196587" y="2946500"/>
              <a:ext cx="2209200" cy="298500"/>
            </a:xfrm>
            <a:prstGeom prst="bentConnector2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" name="Shape 115"/>
            <p:cNvCxnSpPr>
              <a:stCxn id="12" idx="1"/>
              <a:endCxn id="13" idx="2"/>
            </p:cNvCxnSpPr>
            <p:nvPr/>
          </p:nvCxnSpPr>
          <p:spPr>
            <a:xfrm rot="10800000">
              <a:off x="1196587" y="3842600"/>
              <a:ext cx="2209200" cy="298500"/>
            </a:xfrm>
            <a:prstGeom prst="bentConnector2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6" name="Shape 116"/>
            <p:cNvCxnSpPr/>
            <p:nvPr/>
          </p:nvCxnSpPr>
          <p:spPr>
            <a:xfrm rot="16200000">
              <a:off x="3456787" y="3543499"/>
              <a:ext cx="597300" cy="599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7" name="Shape 117"/>
            <p:cNvCxnSpPr/>
            <p:nvPr/>
          </p:nvCxnSpPr>
          <p:spPr>
            <a:xfrm rot="16200000" flipH="1">
              <a:off x="4066387" y="3543500"/>
              <a:ext cx="597300" cy="599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8" name="Shape 118"/>
            <p:cNvSpPr txBox="1"/>
            <p:nvPr/>
          </p:nvSpPr>
          <p:spPr>
            <a:xfrm>
              <a:off x="1414025" y="4077650"/>
              <a:ext cx="20388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1400">
                  <a:solidFill>
                    <a:srgbClr val="999999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wasAssociatedWith</a:t>
              </a:r>
            </a:p>
          </p:txBody>
        </p:sp>
        <p:sp>
          <p:nvSpPr>
            <p:cNvPr id="19" name="Shape 119"/>
            <p:cNvSpPr txBox="1"/>
            <p:nvPr/>
          </p:nvSpPr>
          <p:spPr>
            <a:xfrm>
              <a:off x="1414025" y="2629850"/>
              <a:ext cx="20388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dirty="0">
                  <a:solidFill>
                    <a:srgbClr val="999999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wasAttributedTo</a:t>
              </a:r>
            </a:p>
          </p:txBody>
        </p:sp>
        <p:sp>
          <p:nvSpPr>
            <p:cNvPr id="20" name="Shape 120"/>
            <p:cNvSpPr txBox="1"/>
            <p:nvPr/>
          </p:nvSpPr>
          <p:spPr>
            <a:xfrm>
              <a:off x="3052906" y="3315650"/>
              <a:ext cx="710719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rgbClr val="C00000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used</a:t>
              </a:r>
            </a:p>
          </p:txBody>
        </p:sp>
        <p:sp>
          <p:nvSpPr>
            <p:cNvPr id="21" name="Shape 121"/>
            <p:cNvSpPr txBox="1"/>
            <p:nvPr/>
          </p:nvSpPr>
          <p:spPr>
            <a:xfrm>
              <a:off x="4385825" y="3315650"/>
              <a:ext cx="19302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rgbClr val="C00000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wasGeneratedBy</a:t>
              </a:r>
            </a:p>
          </p:txBody>
        </p:sp>
      </p:grpSp>
      <p:pic>
        <p:nvPicPr>
          <p:cNvPr id="22" name="Picture 21" descr="ProvON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59" y="723974"/>
            <a:ext cx="2426289" cy="5192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0201" y="1732576"/>
            <a:ext cx="332981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666666"/>
                </a:solidFill>
                <a:latin typeface="Raleway"/>
                <a:ea typeface="Courier New"/>
                <a:cs typeface="Raleway"/>
                <a:sym typeface="Courier New"/>
              </a:rPr>
              <a:t>See</a:t>
            </a:r>
            <a:r>
              <a:rPr lang="en" sz="2000" dirty="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000" b="1" u="sng" dirty="0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w3.org/TR/</a:t>
            </a:r>
            <a:r>
              <a:rPr lang="en-US" sz="2000" b="1" u="sng" dirty="0" err="1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prov</a:t>
            </a:r>
            <a:r>
              <a:rPr lang="en-US" sz="2000" b="1" u="sng" dirty="0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-o/</a:t>
            </a:r>
            <a:endParaRPr lang="en" sz="2000" b="1" u="sng" dirty="0">
              <a:solidFill>
                <a:schemeClr val="accent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57890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W3C PROV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Modeling Provenance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09819" y="2925499"/>
            <a:ext cx="4173312" cy="1833900"/>
            <a:chOff x="541975" y="2629850"/>
            <a:chExt cx="4173312" cy="1833900"/>
          </a:xfrm>
        </p:grpSpPr>
        <p:sp>
          <p:nvSpPr>
            <p:cNvPr id="7" name="Shape 130"/>
            <p:cNvSpPr/>
            <p:nvPr/>
          </p:nvSpPr>
          <p:spPr>
            <a:xfrm>
              <a:off x="3405787" y="26478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Book</a:t>
              </a:r>
            </a:p>
          </p:txBody>
        </p:sp>
        <p:sp>
          <p:nvSpPr>
            <p:cNvPr id="8" name="Shape 131"/>
            <p:cNvSpPr/>
            <p:nvPr/>
          </p:nvSpPr>
          <p:spPr>
            <a:xfrm>
              <a:off x="3405787" y="38424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dirty="0" smtClean="0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Writing</a:t>
              </a:r>
              <a:endParaRPr lang="en" dirty="0">
                <a:solidFill>
                  <a:srgbClr val="666666"/>
                </a:solidFill>
                <a:latin typeface="Raleway" charset="0"/>
                <a:ea typeface="Raleway" charset="0"/>
                <a:cs typeface="Raleway" charset="0"/>
                <a:sym typeface="Open Sans"/>
              </a:endParaRPr>
            </a:p>
          </p:txBody>
        </p:sp>
        <p:sp>
          <p:nvSpPr>
            <p:cNvPr id="9" name="Shape 132"/>
            <p:cNvSpPr/>
            <p:nvPr/>
          </p:nvSpPr>
          <p:spPr>
            <a:xfrm>
              <a:off x="541975" y="32451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Author</a:t>
              </a:r>
            </a:p>
          </p:txBody>
        </p:sp>
        <p:cxnSp>
          <p:nvCxnSpPr>
            <p:cNvPr id="10" name="Shape 133"/>
            <p:cNvCxnSpPr>
              <a:stCxn id="7" idx="1"/>
              <a:endCxn id="9" idx="0"/>
            </p:cNvCxnSpPr>
            <p:nvPr/>
          </p:nvCxnSpPr>
          <p:spPr>
            <a:xfrm flipH="1">
              <a:off x="1196587" y="2946500"/>
              <a:ext cx="2209200" cy="298500"/>
            </a:xfrm>
            <a:prstGeom prst="bentConnector2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134"/>
            <p:cNvCxnSpPr>
              <a:stCxn id="8" idx="1"/>
              <a:endCxn id="9" idx="2"/>
            </p:cNvCxnSpPr>
            <p:nvPr/>
          </p:nvCxnSpPr>
          <p:spPr>
            <a:xfrm rot="10800000">
              <a:off x="1196587" y="3842600"/>
              <a:ext cx="2209200" cy="298500"/>
            </a:xfrm>
            <a:prstGeom prst="bentConnector2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135"/>
            <p:cNvCxnSpPr/>
            <p:nvPr/>
          </p:nvCxnSpPr>
          <p:spPr>
            <a:xfrm rot="16200000" flipH="1">
              <a:off x="4066387" y="3543500"/>
              <a:ext cx="597300" cy="599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3" name="Shape 136"/>
            <p:cNvSpPr txBox="1"/>
            <p:nvPr/>
          </p:nvSpPr>
          <p:spPr>
            <a:xfrm>
              <a:off x="1414025" y="4077650"/>
              <a:ext cx="20388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>
                  <a:solidFill>
                    <a:srgbClr val="999999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wasAssociatedWith</a:t>
              </a:r>
            </a:p>
          </p:txBody>
        </p:sp>
        <p:sp>
          <p:nvSpPr>
            <p:cNvPr id="14" name="Shape 137"/>
            <p:cNvSpPr txBox="1"/>
            <p:nvPr/>
          </p:nvSpPr>
          <p:spPr>
            <a:xfrm>
              <a:off x="1414025" y="2629850"/>
              <a:ext cx="20388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dirty="0">
                  <a:solidFill>
                    <a:srgbClr val="999999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wasAttributedTo</a:t>
              </a:r>
            </a:p>
          </p:txBody>
        </p:sp>
      </p:grpSp>
      <p:pic>
        <p:nvPicPr>
          <p:cNvPr id="15" name="Picture 14" descr="ProvON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59" y="723974"/>
            <a:ext cx="2426289" cy="519207"/>
          </a:xfrm>
          <a:prstGeom prst="rect">
            <a:avLst/>
          </a:prstGeom>
        </p:spPr>
      </p:pic>
      <p:sp>
        <p:nvSpPr>
          <p:cNvPr id="16" name="Shape 121"/>
          <p:cNvSpPr txBox="1"/>
          <p:nvPr/>
        </p:nvSpPr>
        <p:spPr>
          <a:xfrm>
            <a:off x="4960926" y="3611299"/>
            <a:ext cx="19302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b="1" dirty="0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wasGeneratedBy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201" y="1732576"/>
            <a:ext cx="332981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666666"/>
                </a:solidFill>
                <a:latin typeface="Raleway"/>
                <a:ea typeface="Courier New"/>
                <a:cs typeface="Raleway"/>
                <a:sym typeface="Courier New"/>
              </a:rPr>
              <a:t>See</a:t>
            </a:r>
            <a:r>
              <a:rPr lang="en" sz="2000" dirty="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000" b="1" u="sng" dirty="0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w3.org/TR/</a:t>
            </a:r>
            <a:r>
              <a:rPr lang="en-US" sz="2000" b="1" u="sng" dirty="0" err="1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prov</a:t>
            </a:r>
            <a:r>
              <a:rPr lang="en-US" sz="2000" b="1" u="sng" dirty="0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-o/</a:t>
            </a:r>
            <a:endParaRPr lang="en" sz="2000" b="1" u="sng" dirty="0">
              <a:solidFill>
                <a:schemeClr val="accent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" name="Shape 2751"/>
          <p:cNvSpPr>
            <a:spLocks noChangeArrowheads="1"/>
          </p:cNvSpPr>
          <p:nvPr/>
        </p:nvSpPr>
        <p:spPr bwMode="auto">
          <a:xfrm>
            <a:off x="7053178" y="1356805"/>
            <a:ext cx="1205468" cy="151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5" tIns="19055" rIns="19055" bIns="19055" anchor="ctr">
            <a:spAutoFit/>
          </a:bodyPr>
          <a:lstStyle/>
          <a:p>
            <a:pPr algn="ctr" eaLnBrk="1"/>
            <a:r>
              <a:rPr lang="en-US" sz="9600" dirty="0">
                <a:solidFill>
                  <a:srgbClr val="646B7A"/>
                </a:solidFill>
                <a:latin typeface="FontAwesome" charset="0"/>
                <a:cs typeface="FontAwesome" charset="0"/>
                <a:sym typeface="FontAwesome" charset="0"/>
              </a:rPr>
              <a:t> </a:t>
            </a:r>
            <a:r>
              <a:rPr lang="en-US" sz="9600" dirty="0" smtClean="0">
                <a:solidFill>
                  <a:srgbClr val="646B7A"/>
                </a:solidFill>
                <a:latin typeface="FontAwesome" charset="0"/>
                <a:cs typeface="FontAwesome" charset="0"/>
                <a:sym typeface="FontAwesome" charset="0"/>
              </a:rPr>
              <a:t>  </a:t>
            </a:r>
            <a:endParaRPr lang="en-US" sz="9600" dirty="0">
              <a:solidFill>
                <a:srgbClr val="646B7A"/>
              </a:solidFill>
              <a:latin typeface="FontAwesome" charset="0"/>
              <a:cs typeface="FontAwesome" charset="0"/>
              <a:sym typeface="FontAwesom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81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ProvONE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an extension of W3C </a:t>
            </a:r>
            <a:r>
              <a:rPr lang="en-US" dirty="0" smtClean="0"/>
              <a:t>PROV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Provenance for Science Workflows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Shape 162"/>
          <p:cNvSpPr/>
          <p:nvPr/>
        </p:nvSpPr>
        <p:spPr>
          <a:xfrm>
            <a:off x="3973631" y="2943650"/>
            <a:ext cx="1309500" cy="597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map image</a:t>
            </a:r>
          </a:p>
        </p:txBody>
      </p:sp>
      <p:sp>
        <p:nvSpPr>
          <p:cNvPr id="8" name="Shape 163"/>
          <p:cNvSpPr/>
          <p:nvPr/>
        </p:nvSpPr>
        <p:spPr>
          <a:xfrm>
            <a:off x="3973631" y="4138250"/>
            <a:ext cx="1309500" cy="597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R script</a:t>
            </a:r>
          </a:p>
        </p:txBody>
      </p:sp>
      <p:sp>
        <p:nvSpPr>
          <p:cNvPr id="9" name="Shape 164"/>
          <p:cNvSpPr/>
          <p:nvPr/>
        </p:nvSpPr>
        <p:spPr>
          <a:xfrm>
            <a:off x="1109819" y="3540950"/>
            <a:ext cx="1309500" cy="597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Scientist</a:t>
            </a:r>
          </a:p>
        </p:txBody>
      </p:sp>
      <p:cxnSp>
        <p:nvCxnSpPr>
          <p:cNvPr id="10" name="Shape 165"/>
          <p:cNvCxnSpPr>
            <a:stCxn id="7" idx="1"/>
            <a:endCxn id="9" idx="0"/>
          </p:cNvCxnSpPr>
          <p:nvPr/>
        </p:nvCxnSpPr>
        <p:spPr>
          <a:xfrm flipH="1">
            <a:off x="1764431" y="3242300"/>
            <a:ext cx="2209200" cy="298500"/>
          </a:xfrm>
          <a:prstGeom prst="bentConnector2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" name="Shape 166"/>
          <p:cNvCxnSpPr>
            <a:stCxn id="8" idx="1"/>
            <a:endCxn id="9" idx="2"/>
          </p:cNvCxnSpPr>
          <p:nvPr/>
        </p:nvCxnSpPr>
        <p:spPr>
          <a:xfrm rot="10800000">
            <a:off x="1764431" y="4138400"/>
            <a:ext cx="2209200" cy="298500"/>
          </a:xfrm>
          <a:prstGeom prst="bentConnector2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167"/>
          <p:cNvCxnSpPr/>
          <p:nvPr/>
        </p:nvCxnSpPr>
        <p:spPr>
          <a:xfrm rot="16200000" flipH="1">
            <a:off x="4634231" y="3839300"/>
            <a:ext cx="597300" cy="599"/>
          </a:xfrm>
          <a:prstGeom prst="bentConnector3">
            <a:avLst>
              <a:gd name="adj1" fmla="val 50000"/>
            </a:avLst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" name="Shape 168"/>
          <p:cNvSpPr txBox="1"/>
          <p:nvPr/>
        </p:nvSpPr>
        <p:spPr>
          <a:xfrm>
            <a:off x="1981869" y="4373450"/>
            <a:ext cx="20388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rgbClr val="999999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wasAssociatedWith</a:t>
            </a:r>
          </a:p>
        </p:txBody>
      </p:sp>
      <p:sp>
        <p:nvSpPr>
          <p:cNvPr id="14" name="Shape 169"/>
          <p:cNvSpPr txBox="1"/>
          <p:nvPr/>
        </p:nvSpPr>
        <p:spPr>
          <a:xfrm>
            <a:off x="1981869" y="2925650"/>
            <a:ext cx="20388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dirty="0">
                <a:solidFill>
                  <a:srgbClr val="999999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wasAttributedTo</a:t>
            </a:r>
          </a:p>
        </p:txBody>
      </p:sp>
      <p:pic>
        <p:nvPicPr>
          <p:cNvPr id="21" name="Picture 20" descr="ProvON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59" y="723974"/>
            <a:ext cx="2426289" cy="5192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8737" y="1732576"/>
            <a:ext cx="548955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666666"/>
                </a:solidFill>
                <a:latin typeface="Raleway"/>
                <a:ea typeface="Courier New"/>
                <a:cs typeface="Raleway"/>
                <a:sym typeface="Courier New"/>
              </a:rPr>
              <a:t>See</a:t>
            </a:r>
            <a:r>
              <a:rPr lang="en" sz="2000" dirty="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2000" b="1" u="sng" dirty="0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purl.dataone.org/provone-v1-dev</a:t>
            </a:r>
            <a:endParaRPr lang="en" sz="2000" b="1" u="sng" dirty="0">
              <a:solidFill>
                <a:schemeClr val="accent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" name="Shape 121"/>
          <p:cNvSpPr txBox="1"/>
          <p:nvPr/>
        </p:nvSpPr>
        <p:spPr>
          <a:xfrm>
            <a:off x="4960926" y="3611299"/>
            <a:ext cx="19302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b="1" dirty="0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wasGeneratedBy</a:t>
            </a:r>
          </a:p>
        </p:txBody>
      </p:sp>
      <p:pic>
        <p:nvPicPr>
          <p:cNvPr id="29" name="Picture 28" descr="knb-ma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70" y="1485767"/>
            <a:ext cx="1553999" cy="127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8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ProvONE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an extension of W3C </a:t>
            </a:r>
            <a:r>
              <a:rPr lang="en-US" dirty="0" smtClean="0"/>
              <a:t>PROV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Provenance for Science </a:t>
            </a:r>
            <a:r>
              <a:rPr lang="en-US" dirty="0" smtClean="0"/>
              <a:t>Workflows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>
                <a:latin typeface="Raleway" charset="0"/>
                <a:ea typeface="Raleway" charset="0"/>
                <a:cs typeface="Raleway" charset="0"/>
              </a:rPr>
              <a:pPr>
                <a:defRPr/>
              </a:pPr>
              <a:t>13</a:t>
            </a:fld>
            <a:endParaRPr lang="en-US" dirty="0">
              <a:latin typeface="Raleway" charset="0"/>
              <a:ea typeface="Raleway" charset="0"/>
              <a:cs typeface="Raleway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09819" y="2925650"/>
            <a:ext cx="6992712" cy="1833900"/>
            <a:chOff x="541975" y="2629850"/>
            <a:chExt cx="6992712" cy="1833900"/>
          </a:xfrm>
        </p:grpSpPr>
        <p:sp>
          <p:nvSpPr>
            <p:cNvPr id="7" name="Shape 162"/>
            <p:cNvSpPr/>
            <p:nvPr/>
          </p:nvSpPr>
          <p:spPr>
            <a:xfrm>
              <a:off x="3405787" y="26478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map image</a:t>
              </a:r>
            </a:p>
          </p:txBody>
        </p:sp>
        <p:sp>
          <p:nvSpPr>
            <p:cNvPr id="8" name="Shape 163"/>
            <p:cNvSpPr/>
            <p:nvPr/>
          </p:nvSpPr>
          <p:spPr>
            <a:xfrm>
              <a:off x="3405787" y="38424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R script</a:t>
              </a:r>
            </a:p>
          </p:txBody>
        </p:sp>
        <p:sp>
          <p:nvSpPr>
            <p:cNvPr id="9" name="Shape 164"/>
            <p:cNvSpPr/>
            <p:nvPr/>
          </p:nvSpPr>
          <p:spPr>
            <a:xfrm>
              <a:off x="541975" y="32451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Scientist</a:t>
              </a:r>
            </a:p>
          </p:txBody>
        </p:sp>
        <p:cxnSp>
          <p:nvCxnSpPr>
            <p:cNvPr id="10" name="Shape 165"/>
            <p:cNvCxnSpPr>
              <a:stCxn id="7" idx="1"/>
              <a:endCxn id="9" idx="0"/>
            </p:cNvCxnSpPr>
            <p:nvPr/>
          </p:nvCxnSpPr>
          <p:spPr>
            <a:xfrm flipH="1">
              <a:off x="1196587" y="2946500"/>
              <a:ext cx="2209200" cy="298500"/>
            </a:xfrm>
            <a:prstGeom prst="bentConnector2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166"/>
            <p:cNvCxnSpPr>
              <a:stCxn id="8" idx="1"/>
              <a:endCxn id="9" idx="2"/>
            </p:cNvCxnSpPr>
            <p:nvPr/>
          </p:nvCxnSpPr>
          <p:spPr>
            <a:xfrm rot="10800000">
              <a:off x="1196587" y="3842600"/>
              <a:ext cx="2209200" cy="298500"/>
            </a:xfrm>
            <a:prstGeom prst="bentConnector2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167"/>
            <p:cNvCxnSpPr/>
            <p:nvPr/>
          </p:nvCxnSpPr>
          <p:spPr>
            <a:xfrm rot="16200000" flipH="1">
              <a:off x="4066387" y="3543500"/>
              <a:ext cx="597300" cy="599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3" name="Shape 168"/>
            <p:cNvSpPr txBox="1"/>
            <p:nvPr/>
          </p:nvSpPr>
          <p:spPr>
            <a:xfrm>
              <a:off x="1414025" y="4077650"/>
              <a:ext cx="20388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dirty="0">
                  <a:solidFill>
                    <a:srgbClr val="999999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wasAssociatedWith</a:t>
              </a:r>
            </a:p>
          </p:txBody>
        </p:sp>
        <p:sp>
          <p:nvSpPr>
            <p:cNvPr id="14" name="Shape 169"/>
            <p:cNvSpPr txBox="1"/>
            <p:nvPr/>
          </p:nvSpPr>
          <p:spPr>
            <a:xfrm>
              <a:off x="1414025" y="2629850"/>
              <a:ext cx="20388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dirty="0">
                  <a:solidFill>
                    <a:srgbClr val="999999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wasAttributedTo</a:t>
              </a:r>
            </a:p>
          </p:txBody>
        </p:sp>
        <p:sp>
          <p:nvSpPr>
            <p:cNvPr id="16" name="Shape 171"/>
            <p:cNvSpPr/>
            <p:nvPr/>
          </p:nvSpPr>
          <p:spPr>
            <a:xfrm>
              <a:off x="6225187" y="3842450"/>
              <a:ext cx="1309500" cy="5973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19050" cap="flat">
              <a:solidFill>
                <a:srgbClr val="6600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666666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CSV data</a:t>
              </a:r>
            </a:p>
          </p:txBody>
        </p:sp>
        <p:cxnSp>
          <p:nvCxnSpPr>
            <p:cNvPr id="17" name="Shape 172"/>
            <p:cNvCxnSpPr>
              <a:stCxn id="8" idx="3"/>
              <a:endCxn id="16" idx="1"/>
            </p:cNvCxnSpPr>
            <p:nvPr/>
          </p:nvCxnSpPr>
          <p:spPr>
            <a:xfrm>
              <a:off x="4715287" y="4141100"/>
              <a:ext cx="1509900" cy="600"/>
            </a:xfrm>
            <a:prstGeom prst="bentConnector3">
              <a:avLst>
                <a:gd name="adj1" fmla="val 50000"/>
              </a:avLst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8" name="Shape 173"/>
            <p:cNvSpPr txBox="1"/>
            <p:nvPr/>
          </p:nvSpPr>
          <p:spPr>
            <a:xfrm>
              <a:off x="5224025" y="4077650"/>
              <a:ext cx="6483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rgbClr val="C00000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used</a:t>
              </a:r>
            </a:p>
          </p:txBody>
        </p:sp>
        <p:cxnSp>
          <p:nvCxnSpPr>
            <p:cNvPr id="19" name="Shape 174"/>
            <p:cNvCxnSpPr>
              <a:stCxn id="7" idx="3"/>
              <a:endCxn id="16" idx="0"/>
            </p:cNvCxnSpPr>
            <p:nvPr/>
          </p:nvCxnSpPr>
          <p:spPr>
            <a:xfrm>
              <a:off x="4715287" y="2946500"/>
              <a:ext cx="2164500" cy="895800"/>
            </a:xfrm>
            <a:prstGeom prst="bentConnector2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0" name="Shape 175"/>
            <p:cNvSpPr txBox="1"/>
            <p:nvPr/>
          </p:nvSpPr>
          <p:spPr>
            <a:xfrm>
              <a:off x="4919225" y="2629850"/>
              <a:ext cx="19302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b="1" dirty="0">
                  <a:solidFill>
                    <a:srgbClr val="C00000"/>
                  </a:solidFill>
                  <a:latin typeface="Raleway" charset="0"/>
                  <a:ea typeface="Raleway" charset="0"/>
                  <a:cs typeface="Raleway" charset="0"/>
                  <a:sym typeface="Open Sans"/>
                </a:rPr>
                <a:t>wasDerivedFrom</a:t>
              </a:r>
            </a:p>
          </p:txBody>
        </p:sp>
      </p:grpSp>
      <p:pic>
        <p:nvPicPr>
          <p:cNvPr id="21" name="Picture 20" descr="ProvON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59" y="723974"/>
            <a:ext cx="2426289" cy="5192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8737" y="1732576"/>
            <a:ext cx="548955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666666"/>
                </a:solidFill>
                <a:latin typeface="Raleway"/>
                <a:ea typeface="Courier New"/>
                <a:cs typeface="Raleway"/>
                <a:sym typeface="Courier New"/>
              </a:rPr>
              <a:t>See</a:t>
            </a:r>
            <a:r>
              <a:rPr lang="en" sz="2000" dirty="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2000" b="1" u="sng" dirty="0" smtClean="0">
                <a:solidFill>
                  <a:schemeClr val="accent2"/>
                </a:solidFill>
                <a:latin typeface="Courier New"/>
                <a:ea typeface="Courier New"/>
                <a:cs typeface="Courier New"/>
                <a:sym typeface="Courier New"/>
              </a:rPr>
              <a:t>purl.dataone.org/provone-v1-dev</a:t>
            </a:r>
            <a:endParaRPr lang="en" sz="2000" b="1" u="sng" dirty="0">
              <a:solidFill>
                <a:schemeClr val="accent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3" name="Shape 121"/>
          <p:cNvSpPr txBox="1"/>
          <p:nvPr/>
        </p:nvSpPr>
        <p:spPr>
          <a:xfrm>
            <a:off x="4960926" y="3611299"/>
            <a:ext cx="1930200" cy="3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b="1" dirty="0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  <a:sym typeface="Open Sans"/>
              </a:rPr>
              <a:t>wasGeneratedBy</a:t>
            </a:r>
          </a:p>
        </p:txBody>
      </p:sp>
      <p:pic>
        <p:nvPicPr>
          <p:cNvPr id="24" name="Picture 23" descr="knb-ma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70" y="1485767"/>
            <a:ext cx="1553999" cy="127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7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Data Package with Provenance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Shape 75"/>
          <p:cNvSpPr/>
          <p:nvPr/>
        </p:nvSpPr>
        <p:spPr>
          <a:xfrm>
            <a:off x="2655516" y="1023453"/>
            <a:ext cx="3753489" cy="3932934"/>
          </a:xfrm>
          <a:prstGeom prst="roundRect">
            <a:avLst>
              <a:gd name="adj" fmla="val 3324"/>
            </a:avLst>
          </a:prstGeom>
          <a:solidFill>
            <a:srgbClr val="F3FFFA"/>
          </a:solidFill>
          <a:ln w="25400">
            <a:solidFill>
              <a:srgbClr val="1D617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68" tIns="28568" rIns="28568" bIns="28568"/>
          <a:lstStyle>
            <a:lvl1pPr defTabSz="825500">
              <a:buClr>
                <a:srgbClr val="000000"/>
              </a:buClr>
              <a:defRPr sz="2400" b="1">
                <a:solidFill>
                  <a:srgbClr val="72727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100" b="0" dirty="0">
                <a:solidFill>
                  <a:srgbClr val="000000"/>
                </a:solidFill>
                <a:latin typeface="Raleway" charset="0"/>
                <a:ea typeface="Raleway" charset="0"/>
                <a:cs typeface="Raleway" charset="0"/>
              </a:rPr>
              <a:t>Data Package 1</a:t>
            </a:r>
            <a:endParaRPr sz="2100" b="0" dirty="0">
              <a:solidFill>
                <a:srgbClr val="000000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Shape 77"/>
          <p:cNvSpPr/>
          <p:nvPr/>
        </p:nvSpPr>
        <p:spPr>
          <a:xfrm>
            <a:off x="2898663" y="2088728"/>
            <a:ext cx="1334309" cy="626436"/>
          </a:xfrm>
          <a:prstGeom prst="roundRect">
            <a:avLst>
              <a:gd name="adj" fmla="val 15000"/>
            </a:avLst>
          </a:prstGeom>
          <a:solidFill>
            <a:schemeClr val="bg1">
              <a:lumMod val="95000"/>
            </a:schemeClr>
          </a:solidFill>
          <a:ln w="25400">
            <a:solidFill>
              <a:srgbClr val="1D617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68" tIns="28568" rIns="28568" bIns="28568" anchor="ctr"/>
          <a:lstStyle>
            <a:lvl1pPr defTabSz="825500">
              <a:buClr>
                <a:srgbClr val="000000"/>
              </a:buClr>
              <a:defRPr sz="2400" b="1">
                <a:solidFill>
                  <a:srgbClr val="72727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sz="1400" b="0" dirty="0">
                <a:solidFill>
                  <a:srgbClr val="000000"/>
                </a:solidFill>
                <a:latin typeface="Raleway" charset="0"/>
                <a:ea typeface="Raleway" charset="0"/>
                <a:cs typeface="Raleway" charset="0"/>
              </a:rPr>
              <a:t>metadata</a:t>
            </a:r>
          </a:p>
        </p:txBody>
      </p:sp>
      <p:sp>
        <p:nvSpPr>
          <p:cNvPr id="5" name="Shape 79"/>
          <p:cNvSpPr/>
          <p:nvPr/>
        </p:nvSpPr>
        <p:spPr>
          <a:xfrm>
            <a:off x="4692018" y="2088734"/>
            <a:ext cx="1280999" cy="601409"/>
          </a:xfrm>
          <a:prstGeom prst="roundRect">
            <a:avLst>
              <a:gd name="adj" fmla="val 15000"/>
            </a:avLst>
          </a:prstGeom>
          <a:solidFill>
            <a:schemeClr val="bg1">
              <a:lumMod val="95000"/>
            </a:schemeClr>
          </a:solidFill>
          <a:ln w="25400">
            <a:solidFill>
              <a:srgbClr val="1D617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68" tIns="28568" rIns="28568" bIns="28568" anchor="ctr"/>
          <a:lstStyle>
            <a:lvl1pPr defTabSz="825500">
              <a:buClr>
                <a:srgbClr val="000000"/>
              </a:buClr>
              <a:defRPr sz="2400" b="1">
                <a:solidFill>
                  <a:srgbClr val="72727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sz="1400" b="0" dirty="0">
                <a:solidFill>
                  <a:srgbClr val="000000"/>
                </a:solidFill>
                <a:latin typeface="Source Sans Pro"/>
                <a:cs typeface="Source Sans Pro"/>
              </a:rPr>
              <a:t>science data</a:t>
            </a:r>
          </a:p>
        </p:txBody>
      </p:sp>
      <p:sp>
        <p:nvSpPr>
          <p:cNvPr id="6" name="Shape 85"/>
          <p:cNvSpPr/>
          <p:nvPr/>
        </p:nvSpPr>
        <p:spPr>
          <a:xfrm>
            <a:off x="4692011" y="3637730"/>
            <a:ext cx="1281000" cy="601409"/>
          </a:xfrm>
          <a:prstGeom prst="roundRect">
            <a:avLst>
              <a:gd name="adj" fmla="val 15000"/>
            </a:avLst>
          </a:prstGeom>
          <a:solidFill>
            <a:srgbClr val="FCEFD9"/>
          </a:solidFill>
          <a:ln w="25400">
            <a:solidFill>
              <a:srgbClr val="1D617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68" tIns="28568" rIns="28568" bIns="28568" anchor="ctr"/>
          <a:lstStyle>
            <a:lvl1pPr defTabSz="825500">
              <a:buClr>
                <a:srgbClr val="000000"/>
              </a:buClr>
              <a:defRPr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sz="1400" b="0" dirty="0">
                <a:latin typeface="Raleway" charset="0"/>
                <a:ea typeface="Raleway" charset="0"/>
                <a:cs typeface="Raleway" charset="0"/>
              </a:rPr>
              <a:t>figures</a:t>
            </a:r>
          </a:p>
        </p:txBody>
      </p:sp>
      <p:sp>
        <p:nvSpPr>
          <p:cNvPr id="7" name="Shape 87"/>
          <p:cNvSpPr/>
          <p:nvPr/>
        </p:nvSpPr>
        <p:spPr>
          <a:xfrm>
            <a:off x="3004765" y="3637725"/>
            <a:ext cx="1267643" cy="601408"/>
          </a:xfrm>
          <a:prstGeom prst="roundRect">
            <a:avLst>
              <a:gd name="adj" fmla="val 15000"/>
            </a:avLst>
          </a:prstGeom>
          <a:solidFill>
            <a:srgbClr val="FCEFD9"/>
          </a:solidFill>
          <a:ln w="25400">
            <a:solidFill>
              <a:srgbClr val="1D617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68" tIns="28568" rIns="28568" bIns="28568" anchor="ctr"/>
          <a:lstStyle>
            <a:lvl1pPr defTabSz="825500">
              <a:buClr>
                <a:srgbClr val="000000"/>
              </a:buClr>
              <a:defRPr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sz="1400" b="0" dirty="0">
                <a:latin typeface="Raleway" charset="0"/>
                <a:ea typeface="Raleway" charset="0"/>
                <a:cs typeface="Raleway" charset="0"/>
              </a:rPr>
              <a:t>software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60486" y="2853292"/>
            <a:ext cx="938022" cy="69709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53733" y="2947500"/>
            <a:ext cx="0" cy="602891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11482" y="1566922"/>
            <a:ext cx="1484153" cy="313918"/>
          </a:xfrm>
          <a:prstGeom prst="rect">
            <a:avLst/>
          </a:prstGeom>
        </p:spPr>
        <p:txBody>
          <a:bodyPr wrap="none" lIns="97518" tIns="48761" rIns="97518" bIns="48761">
            <a:spAutoFit/>
          </a:bodyPr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1400" dirty="0" err="1">
                <a:latin typeface="Raleway" charset="0"/>
                <a:ea typeface="Raleway" charset="0"/>
                <a:cs typeface="Raleway" charset="0"/>
              </a:rPr>
              <a:t>cito:documents</a:t>
            </a:r>
            <a:endParaRPr lang="en-US" sz="1400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4996" y="3036400"/>
            <a:ext cx="1054548" cy="313918"/>
          </a:xfrm>
          <a:prstGeom prst="rect">
            <a:avLst/>
          </a:prstGeom>
        </p:spPr>
        <p:txBody>
          <a:bodyPr wrap="none" lIns="97518" tIns="48761" rIns="97518" bIns="48761">
            <a:spAutoFit/>
          </a:bodyPr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1400" b="1" dirty="0" err="1" smtClean="0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</a:rPr>
              <a:t>prov:used</a:t>
            </a:r>
            <a:endParaRPr lang="en-US" sz="1400" b="1" dirty="0">
              <a:solidFill>
                <a:srgbClr val="C00000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64769" y="4390389"/>
            <a:ext cx="1532243" cy="313918"/>
          </a:xfrm>
          <a:prstGeom prst="rect">
            <a:avLst/>
          </a:prstGeom>
        </p:spPr>
        <p:txBody>
          <a:bodyPr wrap="none" lIns="97518" tIns="48761" rIns="97518" bIns="48761">
            <a:spAutoFit/>
          </a:bodyPr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1400" b="1" dirty="0" err="1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</a:rPr>
              <a:t>prov:generated</a:t>
            </a:r>
            <a:endParaRPr lang="en-US" sz="1400" b="1" dirty="0">
              <a:solidFill>
                <a:srgbClr val="C00000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56738" y="2903049"/>
            <a:ext cx="852264" cy="744815"/>
          </a:xfrm>
          <a:prstGeom prst="rect">
            <a:avLst/>
          </a:prstGeom>
        </p:spPr>
        <p:txBody>
          <a:bodyPr wrap="square" lIns="97518" tIns="48761" rIns="97518" bIns="48761">
            <a:sp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1400" b="1" dirty="0" err="1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</a:rPr>
              <a:t>prov</a:t>
            </a:r>
            <a:r>
              <a:rPr lang="en-US" sz="1400" b="1" dirty="0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</a:rPr>
              <a:t>: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</a:rPr>
              <a:t>d</a:t>
            </a:r>
            <a:r>
              <a:rPr lang="en-US" sz="1400" b="1" dirty="0" smtClean="0">
                <a:solidFill>
                  <a:srgbClr val="C00000"/>
                </a:solidFill>
                <a:latin typeface="Raleway" charset="0"/>
                <a:ea typeface="Raleway" charset="0"/>
                <a:cs typeface="Raleway" charset="0"/>
              </a:rPr>
              <a:t>erived from</a:t>
            </a:r>
            <a:endParaRPr lang="en-US" sz="1400" b="1" dirty="0">
              <a:solidFill>
                <a:srgbClr val="C00000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5400000" flipH="1" flipV="1">
            <a:off x="4428634" y="765865"/>
            <a:ext cx="13547" cy="2562224"/>
          </a:xfrm>
          <a:prstGeom prst="curvedConnector3">
            <a:avLst>
              <a:gd name="adj1" fmla="val 4261535"/>
            </a:avLst>
          </a:prstGeom>
          <a:ln w="38100" cmpd="sng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79"/>
          <p:cNvSpPr/>
          <p:nvPr/>
        </p:nvSpPr>
        <p:spPr>
          <a:xfrm>
            <a:off x="4806318" y="2203034"/>
            <a:ext cx="1280999" cy="601409"/>
          </a:xfrm>
          <a:prstGeom prst="roundRect">
            <a:avLst>
              <a:gd name="adj" fmla="val 15000"/>
            </a:avLst>
          </a:prstGeom>
          <a:solidFill>
            <a:schemeClr val="bg1">
              <a:lumMod val="95000"/>
            </a:schemeClr>
          </a:solidFill>
          <a:ln w="25400">
            <a:solidFill>
              <a:srgbClr val="1D617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68" tIns="28568" rIns="28568" bIns="28568" anchor="ctr"/>
          <a:lstStyle>
            <a:lvl1pPr defTabSz="825500">
              <a:buClr>
                <a:srgbClr val="000000"/>
              </a:buClr>
              <a:defRPr sz="2400" b="1">
                <a:solidFill>
                  <a:srgbClr val="72727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sz="1400" b="0" dirty="0">
                <a:solidFill>
                  <a:srgbClr val="000000"/>
                </a:solidFill>
                <a:latin typeface="Source Sans Pro"/>
                <a:cs typeface="Source Sans Pro"/>
              </a:rPr>
              <a:t>science data</a:t>
            </a:r>
          </a:p>
        </p:txBody>
      </p:sp>
      <p:sp>
        <p:nvSpPr>
          <p:cNvPr id="16" name="Shape 79"/>
          <p:cNvSpPr/>
          <p:nvPr/>
        </p:nvSpPr>
        <p:spPr>
          <a:xfrm>
            <a:off x="4920618" y="2317334"/>
            <a:ext cx="1280999" cy="601409"/>
          </a:xfrm>
          <a:prstGeom prst="roundRect">
            <a:avLst>
              <a:gd name="adj" fmla="val 15000"/>
            </a:avLst>
          </a:prstGeom>
          <a:solidFill>
            <a:schemeClr val="bg1">
              <a:lumMod val="95000"/>
            </a:schemeClr>
          </a:solidFill>
          <a:ln w="25400">
            <a:solidFill>
              <a:srgbClr val="1D617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68" tIns="28568" rIns="28568" bIns="28568" anchor="ctr"/>
          <a:lstStyle>
            <a:lvl1pPr defTabSz="825500">
              <a:buClr>
                <a:srgbClr val="000000"/>
              </a:buClr>
              <a:defRPr sz="2400" b="1">
                <a:solidFill>
                  <a:srgbClr val="72727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1400" b="0" dirty="0">
                <a:solidFill>
                  <a:srgbClr val="000000"/>
                </a:solidFill>
                <a:latin typeface="Raleway" charset="0"/>
                <a:ea typeface="Raleway" charset="0"/>
                <a:cs typeface="Raleway" charset="0"/>
              </a:rPr>
              <a:t>d</a:t>
            </a:r>
            <a:r>
              <a:rPr sz="1400" b="0" dirty="0">
                <a:solidFill>
                  <a:srgbClr val="000000"/>
                </a:solidFill>
                <a:latin typeface="Raleway" charset="0"/>
                <a:ea typeface="Raleway" charset="0"/>
                <a:cs typeface="Raleway" charset="0"/>
              </a:rPr>
              <a:t>ata</a:t>
            </a:r>
            <a:r>
              <a:rPr lang="en-US" sz="1400" b="0" dirty="0">
                <a:solidFill>
                  <a:srgbClr val="000000"/>
                </a:solidFill>
                <a:latin typeface="Raleway" charset="0"/>
                <a:ea typeface="Raleway" charset="0"/>
                <a:cs typeface="Raleway" charset="0"/>
              </a:rPr>
              <a:t> granule 1</a:t>
            </a:r>
            <a:endParaRPr sz="1400" b="0" dirty="0">
              <a:solidFill>
                <a:srgbClr val="000000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4788" y="1148622"/>
            <a:ext cx="1879016" cy="276987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fr-FR" sz="1200" dirty="0">
                <a:latin typeface="Raleway" charset="0"/>
                <a:ea typeface="Raleway" charset="0"/>
                <a:cs typeface="Raleway" charset="0"/>
              </a:rPr>
              <a:t>(doi:10.5063/F1Z899CZ)</a:t>
            </a:r>
            <a:endParaRPr lang="en-US" sz="1200" dirty="0">
              <a:latin typeface="Raleway" charset="0"/>
              <a:ea typeface="Raleway" charset="0"/>
              <a:cs typeface="Raleway" charset="0"/>
            </a:endParaRPr>
          </a:p>
        </p:txBody>
      </p:sp>
      <p:grpSp>
        <p:nvGrpSpPr>
          <p:cNvPr id="19" name="Group 84"/>
          <p:cNvGrpSpPr/>
          <p:nvPr/>
        </p:nvGrpSpPr>
        <p:grpSpPr>
          <a:xfrm>
            <a:off x="750277" y="2958716"/>
            <a:ext cx="2191203" cy="461602"/>
            <a:chOff x="557845" y="-621721"/>
            <a:chExt cx="4155167" cy="875332"/>
          </a:xfrm>
        </p:grpSpPr>
        <p:sp>
          <p:nvSpPr>
            <p:cNvPr id="20" name="Shape 82"/>
            <p:cNvSpPr/>
            <p:nvPr/>
          </p:nvSpPr>
          <p:spPr>
            <a:xfrm>
              <a:off x="557845" y="-621721"/>
              <a:ext cx="2456373" cy="875332"/>
            </a:xfrm>
            <a:prstGeom prst="rect">
              <a:avLst/>
            </a:prstGeom>
            <a:noFill/>
            <a:ln w="12700" cap="flat">
              <a:solidFill>
                <a:srgbClr val="444444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40" tIns="28575" rIns="28575" bIns="28575" numCol="1" anchor="t">
              <a:noAutofit/>
            </a:bodyPr>
            <a:lstStyle>
              <a:lvl1pPr algn="l" defTabSz="647700">
                <a:buClr>
                  <a:srgbClr val="000000"/>
                </a:buClr>
                <a:defRPr sz="2400" b="1">
                  <a:solidFill>
                    <a:srgbClr val="444444"/>
                  </a:solidFill>
                  <a:uFill>
                    <a:solidFill>
                      <a:srgbClr val="444444"/>
                    </a:solidFill>
                  </a:u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300" b="0" dirty="0">
                  <a:solidFill>
                    <a:srgbClr val="000000"/>
                  </a:solidFill>
                  <a:uFillTx/>
                  <a:latin typeface="Raleway" charset="0"/>
                  <a:ea typeface="Raleway" charset="0"/>
                  <a:cs typeface="Raleway" charset="0"/>
                </a:rPr>
                <a:t>OAI-ORE with </a:t>
              </a:r>
              <a:r>
                <a:rPr lang="en-US" sz="1300" b="0" dirty="0">
                  <a:solidFill>
                    <a:srgbClr val="000000"/>
                  </a:solidFill>
                  <a:uFillTx/>
                  <a:latin typeface="Raleway" charset="0"/>
                  <a:ea typeface="Raleway" charset="0"/>
                  <a:cs typeface="Raleway" charset="0"/>
                </a:rPr>
                <a:t/>
              </a:r>
              <a:br>
                <a:rPr lang="en-US" sz="1300" b="0" dirty="0">
                  <a:solidFill>
                    <a:srgbClr val="000000"/>
                  </a:solidFill>
                  <a:uFillTx/>
                  <a:latin typeface="Raleway" charset="0"/>
                  <a:ea typeface="Raleway" charset="0"/>
                  <a:cs typeface="Raleway" charset="0"/>
                </a:rPr>
              </a:br>
              <a:r>
                <a:rPr sz="1300" b="0" dirty="0">
                  <a:solidFill>
                    <a:srgbClr val="000000"/>
                  </a:solidFill>
                  <a:uFillTx/>
                  <a:latin typeface="Raleway" charset="0"/>
                  <a:ea typeface="Raleway" charset="0"/>
                  <a:cs typeface="Raleway" charset="0"/>
                </a:rPr>
                <a:t>ProvONE trace</a:t>
              </a:r>
            </a:p>
          </p:txBody>
        </p:sp>
        <p:sp>
          <p:nvSpPr>
            <p:cNvPr id="21" name="Shape 83"/>
            <p:cNvSpPr/>
            <p:nvPr/>
          </p:nvSpPr>
          <p:spPr>
            <a:xfrm flipH="1">
              <a:off x="3014217" y="-222810"/>
              <a:ext cx="1698795" cy="149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91440" tIns="0" rIns="0" bIns="0" numCol="1" anchor="t">
              <a:noAutofit/>
            </a:bodyPr>
            <a:lstStyle/>
            <a:p>
              <a:pPr defTabSz="2410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>
                <a:solidFill>
                  <a:prstClr val="black"/>
                </a:solidFill>
                <a:latin typeface="Raleway" charset="0"/>
                <a:ea typeface="Raleway" charset="0"/>
                <a:cs typeface="Raleway" charset="0"/>
                <a:sym typeface="Helvetica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714083" y="2016125"/>
            <a:ext cx="0" cy="166201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04902" y="4222595"/>
            <a:ext cx="0" cy="166774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H="1">
            <a:off x="4534555" y="3017480"/>
            <a:ext cx="13547" cy="2562224"/>
          </a:xfrm>
          <a:prstGeom prst="curvedConnector3">
            <a:avLst>
              <a:gd name="adj1" fmla="val 4261535"/>
            </a:avLst>
          </a:prstGeom>
          <a:ln w="38100" cmpd="sng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783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63" y="3659909"/>
            <a:ext cx="851877" cy="7823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Provenance Editing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hape 49"/>
          <p:cNvSpPr txBox="1">
            <a:spLocks/>
          </p:cNvSpPr>
          <p:nvPr/>
        </p:nvSpPr>
        <p:spPr>
          <a:xfrm>
            <a:off x="1075203" y="2597176"/>
            <a:ext cx="3483766" cy="576797"/>
          </a:xfrm>
          <a:prstGeom prst="rect">
            <a:avLst/>
          </a:prstGeom>
          <a:noFill/>
          <a:ln>
            <a:noFill/>
          </a:ln>
        </p:spPr>
        <p:txBody>
          <a:bodyPr lIns="76778" tIns="76778" rIns="76778" bIns="7677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Font typeface="Titillium Web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" sz="2100" dirty="0">
                <a:solidFill>
                  <a:srgbClr val="646B7A"/>
                </a:solidFill>
                <a:latin typeface="Raleway"/>
                <a:cs typeface="Raleway"/>
              </a:rPr>
              <a:t>Recordr R Library</a:t>
            </a:r>
          </a:p>
        </p:txBody>
      </p:sp>
      <p:sp>
        <p:nvSpPr>
          <p:cNvPr id="6" name="Shape 48"/>
          <p:cNvSpPr txBox="1">
            <a:spLocks/>
          </p:cNvSpPr>
          <p:nvPr/>
        </p:nvSpPr>
        <p:spPr>
          <a:xfrm>
            <a:off x="1075203" y="1431064"/>
            <a:ext cx="3493244" cy="577989"/>
          </a:xfrm>
          <a:prstGeom prst="rect">
            <a:avLst/>
          </a:prstGeom>
          <a:noFill/>
          <a:ln>
            <a:noFill/>
          </a:ln>
        </p:spPr>
        <p:txBody>
          <a:bodyPr lIns="76778" tIns="76778" rIns="76778" bIns="7677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Font typeface="Titillium Web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" sz="2100" dirty="0">
                <a:solidFill>
                  <a:srgbClr val="646B7A"/>
                </a:solidFill>
                <a:latin typeface="Raleway"/>
                <a:cs typeface="Raleway"/>
              </a:rPr>
              <a:t>Matlab DataONE Toolbox</a:t>
            </a:r>
          </a:p>
        </p:txBody>
      </p:sp>
      <p:pic>
        <p:nvPicPr>
          <p:cNvPr id="8" name="Shape 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86" y="1479746"/>
            <a:ext cx="539033" cy="6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185" y="2542787"/>
            <a:ext cx="539030" cy="5452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4568446" y="1479746"/>
            <a:ext cx="0" cy="274131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48"/>
          <p:cNvSpPr txBox="1">
            <a:spLocks/>
          </p:cNvSpPr>
          <p:nvPr/>
        </p:nvSpPr>
        <p:spPr>
          <a:xfrm>
            <a:off x="4990415" y="1545663"/>
            <a:ext cx="3757879" cy="577989"/>
          </a:xfrm>
          <a:prstGeom prst="rect">
            <a:avLst/>
          </a:prstGeom>
          <a:noFill/>
          <a:ln>
            <a:noFill/>
          </a:ln>
        </p:spPr>
        <p:txBody>
          <a:bodyPr lIns="76778" tIns="76778" rIns="76778" bIns="7677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Font typeface="Titillium Web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/>
            <a:r>
              <a:rPr lang="en-US" sz="2100" dirty="0" err="1">
                <a:solidFill>
                  <a:srgbClr val="646B7A"/>
                </a:solidFill>
                <a:latin typeface="Raleway"/>
                <a:cs typeface="Raleway"/>
              </a:rPr>
              <a:t>MetacatUI</a:t>
            </a:r>
            <a:endParaRPr lang="en-US" sz="2100" dirty="0">
              <a:solidFill>
                <a:srgbClr val="646B7A"/>
              </a:solidFill>
              <a:latin typeface="Raleway"/>
              <a:cs typeface="Raleway"/>
            </a:endParaRPr>
          </a:p>
          <a:p>
            <a:pPr algn="ctr"/>
            <a:r>
              <a:rPr lang="en-US" sz="2100" dirty="0">
                <a:solidFill>
                  <a:srgbClr val="646B7A"/>
                </a:solidFill>
                <a:latin typeface="Raleway"/>
                <a:cs typeface="Raleway"/>
              </a:rPr>
              <a:t>Web Provenance Editor</a:t>
            </a:r>
            <a:endParaRPr lang="en" sz="2100" dirty="0">
              <a:solidFill>
                <a:srgbClr val="646B7A"/>
              </a:solidFill>
              <a:latin typeface="Raleway"/>
              <a:cs typeface="Raleway"/>
            </a:endParaRPr>
          </a:p>
        </p:txBody>
      </p:sp>
      <p:pic>
        <p:nvPicPr>
          <p:cNvPr id="14" name="Picture 13" descr="Screen Shot 2017-11-13 at 10.44.00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24" t="15264" r="16179" b="55032"/>
          <a:stretch/>
        </p:blipFill>
        <p:spPr>
          <a:xfrm>
            <a:off x="4644189" y="2548116"/>
            <a:ext cx="4247354" cy="1235512"/>
          </a:xfrm>
          <a:prstGeom prst="rect">
            <a:avLst/>
          </a:prstGeom>
        </p:spPr>
      </p:pic>
      <p:sp>
        <p:nvSpPr>
          <p:cNvPr id="11" name="Shape 48"/>
          <p:cNvSpPr txBox="1">
            <a:spLocks/>
          </p:cNvSpPr>
          <p:nvPr/>
        </p:nvSpPr>
        <p:spPr>
          <a:xfrm>
            <a:off x="1078379" y="3762083"/>
            <a:ext cx="3490068" cy="577989"/>
          </a:xfrm>
          <a:prstGeom prst="rect">
            <a:avLst/>
          </a:prstGeom>
          <a:noFill/>
          <a:ln>
            <a:noFill/>
          </a:ln>
        </p:spPr>
        <p:txBody>
          <a:bodyPr lIns="76778" tIns="76778" rIns="76778" bIns="76778" anchor="ctr" anchorCtr="0">
            <a:noAutofit/>
          </a:bodyPr>
          <a:lstStyle>
            <a:lvl1pPr marL="223838" indent="-2238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A435D"/>
                </a:solidFill>
                <a:latin typeface="+mn-lt"/>
                <a:ea typeface="+mn-ea"/>
                <a:cs typeface="Cambria"/>
              </a:defRPr>
            </a:lvl1pPr>
            <a:lvl2pPr marL="577850" indent="-23177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A435D"/>
                </a:solidFill>
                <a:latin typeface="+mn-lt"/>
                <a:ea typeface="+mn-ea"/>
                <a:cs typeface="Cambria"/>
              </a:defRPr>
            </a:lvl2pPr>
            <a:lvl3pPr marL="795338" indent="-2174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1A435D"/>
                </a:solidFill>
                <a:latin typeface="+mn-lt"/>
                <a:ea typeface="+mn-ea"/>
                <a:cs typeface="Cambria"/>
              </a:defRPr>
            </a:lvl3pPr>
            <a:lvl4pPr marL="1257300" indent="-231775" algn="l" defTabSz="457200" rtl="0" eaLnBrk="1" latinLnBrk="0" hangingPunct="1">
              <a:spcBef>
                <a:spcPct val="20000"/>
              </a:spcBef>
              <a:buFontTx/>
              <a:buNone/>
              <a:defRPr sz="2000" i="1" kern="1200">
                <a:solidFill>
                  <a:srgbClr val="1A435D"/>
                </a:solidFill>
                <a:latin typeface="+mn-lt"/>
                <a:ea typeface="+mn-ea"/>
                <a:cs typeface="Cambr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None/>
              <a:defRPr sz="2000" i="1" kern="1200">
                <a:solidFill>
                  <a:srgbClr val="1A435D"/>
                </a:solidFill>
                <a:latin typeface="+mn-lt"/>
                <a:ea typeface="+mn-ea"/>
                <a:cs typeface="Cambr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100" dirty="0" err="1">
                <a:solidFill>
                  <a:srgbClr val="646B7A"/>
                </a:solidFill>
                <a:latin typeface="Raleway"/>
                <a:cs typeface="Raleway"/>
              </a:rPr>
              <a:t>YesWorkflow</a:t>
            </a:r>
            <a:r>
              <a:rPr lang="en-US" sz="2100" dirty="0">
                <a:solidFill>
                  <a:srgbClr val="646B7A"/>
                </a:solidFill>
                <a:latin typeface="Raleway"/>
                <a:cs typeface="Raleway"/>
              </a:rPr>
              <a:t> Tool</a:t>
            </a:r>
            <a:endParaRPr lang="en" sz="2100" dirty="0">
              <a:solidFill>
                <a:srgbClr val="646B7A"/>
              </a:solidFill>
              <a:latin typeface="Raleway"/>
              <a:cs typeface="Raleway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3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Web Provenance Editor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Deployed by Arctic Data Center</a:t>
            </a:r>
            <a:endParaRPr lang="en-US" dirty="0"/>
          </a:p>
        </p:txBody>
      </p:sp>
      <p:pic>
        <p:nvPicPr>
          <p:cNvPr id="5" name="Picture 4" descr="Screen Shot 2017-11-13 at 10.44.0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54" y="1053355"/>
            <a:ext cx="8234906" cy="5491481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94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7-11-13 at 10.55.4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4" y="0"/>
            <a:ext cx="8234906" cy="5491481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27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7-11-13 at 10.55.5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49" y="-21061"/>
            <a:ext cx="8234906" cy="5491481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79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 ‘</a:t>
            </a:r>
            <a:r>
              <a:rPr lang="en-US" dirty="0" err="1" smtClean="0"/>
              <a:t>recordr</a:t>
            </a:r>
            <a:r>
              <a:rPr lang="en-US" dirty="0" smtClean="0"/>
              <a:t>’ library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Record or Assert provenance information</a:t>
            </a:r>
            <a:endParaRPr lang="en-US" dirty="0"/>
          </a:p>
        </p:txBody>
      </p:sp>
      <p:graphicFrame>
        <p:nvGraphicFramePr>
          <p:cNvPr id="5" name="Shape 69"/>
          <p:cNvGraphicFramePr/>
          <p:nvPr>
            <p:extLst/>
          </p:nvPr>
        </p:nvGraphicFramePr>
        <p:xfrm>
          <a:off x="575119" y="1047999"/>
          <a:ext cx="8443073" cy="189834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0184"/>
                <a:gridCol w="8062889"/>
              </a:tblGrid>
              <a:tr h="40039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# Generate map of locations by type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296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2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library(recordr)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9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recordr &lt;- new(“</a:t>
                      </a:r>
                      <a:r>
                        <a:rPr lang="en" sz="1600" b="1" dirty="0">
                          <a:solidFill>
                            <a:srgbClr val="666666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Recordr</a:t>
                      </a:r>
                      <a:r>
                        <a:rPr lang="en" sz="16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”)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762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4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pkg &lt;- record(recordr, “</a:t>
                      </a:r>
                      <a:r>
                        <a:rPr lang="en" sz="1600" b="1" dirty="0">
                          <a:solidFill>
                            <a:srgbClr val="666666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./hcdbSites.R</a:t>
                      </a:r>
                      <a:r>
                        <a:rPr lang="en" sz="16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”, “</a:t>
                      </a:r>
                      <a:r>
                        <a:rPr lang="en" sz="1600" b="1" dirty="0" smtClean="0">
                          <a:solidFill>
                            <a:srgbClr val="666666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loc-by-type-png</a:t>
                      </a:r>
                      <a:r>
                        <a:rPr lang="en" sz="16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”)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956" y="970943"/>
            <a:ext cx="539030" cy="54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1554" y="3233376"/>
            <a:ext cx="6057886" cy="1521059"/>
          </a:xfrm>
          <a:prstGeom prst="rect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2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01231"/>
            <a:ext cx="9144000" cy="412130"/>
          </a:xfrm>
        </p:spPr>
        <p:txBody>
          <a:bodyPr/>
          <a:lstStyle/>
          <a:p>
            <a:r>
              <a:rPr lang="en-US" smtClean="0"/>
              <a:t>DataONE: A Federation of Earth Science Repositories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Core Cyberinfrastructure</a:t>
            </a:r>
          </a:p>
          <a:p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08" y="1221881"/>
            <a:ext cx="1880034" cy="994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992" y="1234558"/>
            <a:ext cx="1973605" cy="1004182"/>
          </a:xfrm>
          <a:prstGeom prst="rect">
            <a:avLst/>
          </a:prstGeom>
        </p:spPr>
      </p:pic>
      <p:grpSp>
        <p:nvGrpSpPr>
          <p:cNvPr id="176" name="Group 175"/>
          <p:cNvGrpSpPr/>
          <p:nvPr/>
        </p:nvGrpSpPr>
        <p:grpSpPr>
          <a:xfrm>
            <a:off x="494256" y="2971653"/>
            <a:ext cx="1395963" cy="1565513"/>
            <a:chOff x="479265" y="3121670"/>
            <a:chExt cx="1395963" cy="1565513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303" y="3706013"/>
              <a:ext cx="153377" cy="153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SEADshort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2202" y="3984987"/>
              <a:ext cx="476906" cy="153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MerrittLogo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895" y="3413425"/>
              <a:ext cx="987748" cy="153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screen-capture-13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206" y="3124819"/>
              <a:ext cx="168656" cy="153377"/>
            </a:xfrm>
            <a:prstGeom prst="rect">
              <a:avLst/>
            </a:prstGeom>
          </p:spPr>
        </p:pic>
        <p:pic>
          <p:nvPicPr>
            <p:cNvPr id="112" name="Picture 111" descr="screen-capture-17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679" y="3124819"/>
              <a:ext cx="537636" cy="153377"/>
            </a:xfrm>
            <a:prstGeom prst="rect">
              <a:avLst/>
            </a:prstGeom>
          </p:spPr>
        </p:pic>
        <p:pic>
          <p:nvPicPr>
            <p:cNvPr id="113" name="Picture 112" descr="screen-capture-10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1041" y="4279243"/>
              <a:ext cx="120368" cy="153377"/>
            </a:xfrm>
            <a:prstGeom prst="rect">
              <a:avLst/>
            </a:prstGeom>
          </p:spPr>
        </p:pic>
        <p:pic>
          <p:nvPicPr>
            <p:cNvPr id="114" name="Picture 113" descr="screen-capture-21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347" y="4279243"/>
              <a:ext cx="284843" cy="153377"/>
            </a:xfrm>
            <a:prstGeom prst="rect">
              <a:avLst/>
            </a:prstGeom>
          </p:spPr>
        </p:pic>
        <p:pic>
          <p:nvPicPr>
            <p:cNvPr id="115" name="Picture 47"/>
            <p:cNvPicPr>
              <a:picLocks noChangeAspect="1"/>
            </p:cNvPicPr>
            <p:nvPr/>
          </p:nvPicPr>
          <p:blipFill>
            <a:blip r:embed="rId12" cstate="screen">
              <a:alphaModFix amt="61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90" y="3702031"/>
              <a:ext cx="352767" cy="15337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442" y="3699205"/>
              <a:ext cx="153377" cy="153377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1186" y="3978947"/>
              <a:ext cx="795288" cy="153377"/>
            </a:xfrm>
            <a:prstGeom prst="rect">
              <a:avLst/>
            </a:prstGeom>
          </p:spPr>
        </p:pic>
        <p:pic>
          <p:nvPicPr>
            <p:cNvPr id="118" name="Picture 117" descr="image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265" y="4528521"/>
              <a:ext cx="570014" cy="153377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07198" y="4533806"/>
              <a:ext cx="370220" cy="153377"/>
            </a:xfrm>
            <a:prstGeom prst="rect">
              <a:avLst/>
            </a:prstGeom>
          </p:spPr>
        </p:pic>
        <p:pic>
          <p:nvPicPr>
            <p:cNvPr id="120" name="Picture 119" descr="DryadLogo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130" y="4279243"/>
              <a:ext cx="245403" cy="153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0432" y="3124819"/>
              <a:ext cx="153377" cy="153377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1389" y="3415950"/>
              <a:ext cx="176295" cy="153377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724" y="3701463"/>
              <a:ext cx="170419" cy="153377"/>
            </a:xfrm>
            <a:prstGeom prst="rect">
              <a:avLst/>
            </a:prstGeom>
          </p:spPr>
        </p:pic>
        <p:pic>
          <p:nvPicPr>
            <p:cNvPr id="124" name="Picture 123" descr="NRDC_logo_new.jpg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673" y="4279243"/>
              <a:ext cx="245403" cy="153377"/>
            </a:xfrm>
            <a:prstGeom prst="rect">
              <a:avLst/>
            </a:prstGeom>
          </p:spPr>
        </p:pic>
        <p:pic>
          <p:nvPicPr>
            <p:cNvPr id="125" name="Picture 124" descr="ncei-circular-icon.png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89" y="3121670"/>
              <a:ext cx="158639" cy="153377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6053" y="4523122"/>
              <a:ext cx="153377" cy="153377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4788" y="4528521"/>
              <a:ext cx="133643" cy="153377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6987862" y="2954551"/>
            <a:ext cx="1788817" cy="1619328"/>
            <a:chOff x="3362994" y="1760393"/>
            <a:chExt cx="2127846" cy="1926234"/>
          </a:xfrm>
        </p:grpSpPr>
        <p:pic>
          <p:nvPicPr>
            <p:cNvPr id="129" name="Picture 128" descr="CornellLab.jpg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4816" y="2805291"/>
              <a:ext cx="836024" cy="182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KUBI.jpg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4601" y="3133051"/>
              <a:ext cx="691143" cy="182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USA-NPN_logo.png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9880" y="2113453"/>
              <a:ext cx="600890" cy="182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2994" y="3503747"/>
              <a:ext cx="503339" cy="182880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425070" y="3141869"/>
              <a:ext cx="533400" cy="182880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5460" y="2446439"/>
              <a:ext cx="179043" cy="182880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456770" y="1761566"/>
              <a:ext cx="783771" cy="182880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3425070" y="2104062"/>
              <a:ext cx="465513" cy="182880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914116" y="3133051"/>
              <a:ext cx="492370" cy="182880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435460" y="2779991"/>
              <a:ext cx="609600" cy="182880"/>
            </a:xfrm>
            <a:prstGeom prst="rect">
              <a:avLst/>
            </a:prstGeom>
          </p:spPr>
        </p:pic>
        <p:pic>
          <p:nvPicPr>
            <p:cNvPr id="139" name="Picture 47"/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924" y="2794271"/>
              <a:ext cx="420624" cy="18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" name="Picture 139" descr="Arctica.png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8828" y="1760393"/>
              <a:ext cx="183172" cy="182880"/>
            </a:xfrm>
            <a:prstGeom prst="rect">
              <a:avLst/>
            </a:prstGeom>
          </p:spPr>
        </p:pic>
        <p:pic>
          <p:nvPicPr>
            <p:cNvPr id="141" name="Picture 140" descr="PPBio.png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565" y="1760393"/>
              <a:ext cx="233435" cy="182880"/>
            </a:xfrm>
            <a:prstGeom prst="rect">
              <a:avLst/>
            </a:prstGeom>
          </p:spPr>
        </p:pic>
        <p:pic>
          <p:nvPicPr>
            <p:cNvPr id="142" name="Picture 141" descr="R2R.png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565" y="3489738"/>
              <a:ext cx="206943" cy="182880"/>
            </a:xfrm>
            <a:prstGeom prst="rect">
              <a:avLst/>
            </a:prstGeom>
          </p:spPr>
        </p:pic>
        <p:pic>
          <p:nvPicPr>
            <p:cNvPr id="143" name="Picture 142" descr="NKN.png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7520" y="2452233"/>
              <a:ext cx="750603" cy="182880"/>
            </a:xfrm>
            <a:prstGeom prst="rect">
              <a:avLst/>
            </a:prstGeom>
          </p:spPr>
        </p:pic>
        <p:pic>
          <p:nvPicPr>
            <p:cNvPr id="144" name="Picture 143" descr="GRIIDC_logo.jpg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273" y="3486111"/>
              <a:ext cx="252442" cy="182880"/>
            </a:xfrm>
            <a:prstGeom prst="rect">
              <a:avLst/>
            </a:prstGeom>
            <a:ln w="3175" cmpd="sng">
              <a:noFill/>
            </a:ln>
          </p:spPr>
        </p:pic>
        <p:pic>
          <p:nvPicPr>
            <p:cNvPr id="145" name="Picture 144" descr="NEON_new.png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7552" y="2115854"/>
              <a:ext cx="455443" cy="182880"/>
            </a:xfrm>
            <a:prstGeom prst="rect">
              <a:avLst/>
            </a:prstGeom>
          </p:spPr>
        </p:pic>
        <p:pic>
          <p:nvPicPr>
            <p:cNvPr id="146" name="Picture 145" descr="tdar-logo.png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3571" y="2472546"/>
              <a:ext cx="351230" cy="182880"/>
            </a:xfrm>
            <a:prstGeom prst="rect">
              <a:avLst/>
            </a:prstGeom>
          </p:spPr>
        </p:pic>
        <p:pic>
          <p:nvPicPr>
            <p:cNvPr id="147" name="Picture 146" descr="BCODMO.jpeg"/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5914" y="3486111"/>
              <a:ext cx="537634" cy="182880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0414" y="2456786"/>
              <a:ext cx="531105" cy="182880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1416" y="1788666"/>
              <a:ext cx="137770" cy="182880"/>
            </a:xfrm>
            <a:prstGeom prst="rect">
              <a:avLst/>
            </a:prstGeom>
          </p:spPr>
        </p:pic>
      </p:grpSp>
      <p:sp>
        <p:nvSpPr>
          <p:cNvPr id="150" name="Bent Arrow 149"/>
          <p:cNvSpPr/>
          <p:nvPr/>
        </p:nvSpPr>
        <p:spPr>
          <a:xfrm>
            <a:off x="4609020" y="1676528"/>
            <a:ext cx="948350" cy="555397"/>
          </a:xfrm>
          <a:prstGeom prst="bentArrow">
            <a:avLst>
              <a:gd name="adj1" fmla="val 6900"/>
              <a:gd name="adj2" fmla="val 12706"/>
              <a:gd name="adj3" fmla="val 25000"/>
              <a:gd name="adj4" fmla="val 43750"/>
            </a:avLst>
          </a:prstGeom>
          <a:solidFill>
            <a:srgbClr val="6AB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3" name="Bent Arrow 172"/>
          <p:cNvSpPr/>
          <p:nvPr/>
        </p:nvSpPr>
        <p:spPr>
          <a:xfrm flipH="1">
            <a:off x="3565049" y="1676528"/>
            <a:ext cx="948350" cy="565142"/>
          </a:xfrm>
          <a:prstGeom prst="bentArrow">
            <a:avLst>
              <a:gd name="adj1" fmla="val 6900"/>
              <a:gd name="adj2" fmla="val 12706"/>
              <a:gd name="adj3" fmla="val 25000"/>
              <a:gd name="adj4" fmla="val 43750"/>
            </a:avLst>
          </a:prstGeom>
          <a:solidFill>
            <a:srgbClr val="6AB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586" y="2715103"/>
            <a:ext cx="4628777" cy="2067984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8" idx="2"/>
          </p:cNvCxnSpPr>
          <p:nvPr/>
        </p:nvCxnSpPr>
        <p:spPr>
          <a:xfrm flipH="1">
            <a:off x="3002343" y="2717062"/>
            <a:ext cx="1542645" cy="224111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2"/>
          </p:cNvCxnSpPr>
          <p:nvPr/>
        </p:nvCxnSpPr>
        <p:spPr>
          <a:xfrm>
            <a:off x="4544988" y="2717062"/>
            <a:ext cx="1341232" cy="875668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2"/>
          </p:cNvCxnSpPr>
          <p:nvPr/>
        </p:nvCxnSpPr>
        <p:spPr>
          <a:xfrm>
            <a:off x="4544988" y="2717062"/>
            <a:ext cx="1526333" cy="1564244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2"/>
          </p:cNvCxnSpPr>
          <p:nvPr/>
        </p:nvCxnSpPr>
        <p:spPr>
          <a:xfrm>
            <a:off x="4544988" y="2717062"/>
            <a:ext cx="330579" cy="1434673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2"/>
          </p:cNvCxnSpPr>
          <p:nvPr/>
        </p:nvCxnSpPr>
        <p:spPr>
          <a:xfrm>
            <a:off x="4544988" y="2717062"/>
            <a:ext cx="34417" cy="479551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2"/>
          </p:cNvCxnSpPr>
          <p:nvPr/>
        </p:nvCxnSpPr>
        <p:spPr>
          <a:xfrm flipH="1">
            <a:off x="3328121" y="2717062"/>
            <a:ext cx="1216867" cy="572102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8" idx="2"/>
          </p:cNvCxnSpPr>
          <p:nvPr/>
        </p:nvCxnSpPr>
        <p:spPr>
          <a:xfrm flipH="1">
            <a:off x="2969024" y="2717062"/>
            <a:ext cx="1575964" cy="316662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094440" y="2563320"/>
            <a:ext cx="10291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8" idx="2"/>
          </p:cNvCxnSpPr>
          <p:nvPr/>
        </p:nvCxnSpPr>
        <p:spPr>
          <a:xfrm flipH="1">
            <a:off x="3398459" y="2717062"/>
            <a:ext cx="1146529" cy="598016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8" idx="2"/>
          </p:cNvCxnSpPr>
          <p:nvPr/>
        </p:nvCxnSpPr>
        <p:spPr>
          <a:xfrm flipH="1">
            <a:off x="3302207" y="2717062"/>
            <a:ext cx="1242781" cy="683162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8" idx="2"/>
          </p:cNvCxnSpPr>
          <p:nvPr/>
        </p:nvCxnSpPr>
        <p:spPr>
          <a:xfrm flipH="1">
            <a:off x="3453990" y="2717062"/>
            <a:ext cx="1090998" cy="668354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8" idx="2"/>
          </p:cNvCxnSpPr>
          <p:nvPr/>
        </p:nvCxnSpPr>
        <p:spPr>
          <a:xfrm flipH="1">
            <a:off x="3535434" y="2717062"/>
            <a:ext cx="1009554" cy="834945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2"/>
          </p:cNvCxnSpPr>
          <p:nvPr/>
        </p:nvCxnSpPr>
        <p:spPr>
          <a:xfrm flipH="1">
            <a:off x="3839000" y="2717062"/>
            <a:ext cx="705988" cy="653546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8" idx="2"/>
          </p:cNvCxnSpPr>
          <p:nvPr/>
        </p:nvCxnSpPr>
        <p:spPr>
          <a:xfrm flipH="1">
            <a:off x="3565050" y="2717062"/>
            <a:ext cx="979938" cy="683162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8" idx="2"/>
          </p:cNvCxnSpPr>
          <p:nvPr/>
        </p:nvCxnSpPr>
        <p:spPr>
          <a:xfrm flipH="1">
            <a:off x="3938955" y="2717062"/>
            <a:ext cx="606033" cy="1179234"/>
          </a:xfrm>
          <a:prstGeom prst="line">
            <a:avLst/>
          </a:prstGeom>
          <a:ln w="9525">
            <a:solidFill>
              <a:schemeClr val="accent1">
                <a:shade val="95000"/>
                <a:satMod val="10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mond 7"/>
          <p:cNvSpPr/>
          <p:nvPr/>
        </p:nvSpPr>
        <p:spPr>
          <a:xfrm>
            <a:off x="4393489" y="2419476"/>
            <a:ext cx="302997" cy="297586"/>
          </a:xfrm>
          <a:prstGeom prst="diamond">
            <a:avLst/>
          </a:prstGeom>
          <a:solidFill>
            <a:schemeClr val="l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914849" y="2371187"/>
            <a:ext cx="337278" cy="341442"/>
            <a:chOff x="4914849" y="2371187"/>
            <a:chExt cx="337278" cy="341442"/>
          </a:xfrm>
        </p:grpSpPr>
        <p:sp>
          <p:nvSpPr>
            <p:cNvPr id="80" name="Oval 79"/>
            <p:cNvSpPr/>
            <p:nvPr/>
          </p:nvSpPr>
          <p:spPr>
            <a:xfrm>
              <a:off x="4914849" y="2371187"/>
              <a:ext cx="337278" cy="34144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943519" y="2398170"/>
              <a:ext cx="282687" cy="283323"/>
            </a:xfrm>
            <a:prstGeom prst="ellipse">
              <a:avLst/>
            </a:prstGeom>
            <a:solidFill>
              <a:srgbClr val="6A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loud 80"/>
            <p:cNvSpPr/>
            <p:nvPr/>
          </p:nvSpPr>
          <p:spPr>
            <a:xfrm>
              <a:off x="4952800" y="2450450"/>
              <a:ext cx="261922" cy="178763"/>
            </a:xfrm>
            <a:prstGeom prst="cloud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CN</a:t>
              </a:r>
            </a:p>
          </p:txBody>
        </p:sp>
      </p:grpSp>
      <p:sp>
        <p:nvSpPr>
          <p:cNvPr id="174" name="Rectangle 173"/>
          <p:cNvSpPr/>
          <p:nvPr/>
        </p:nvSpPr>
        <p:spPr>
          <a:xfrm>
            <a:off x="3835111" y="4718317"/>
            <a:ext cx="2999395" cy="65616"/>
          </a:xfrm>
          <a:prstGeom prst="rect">
            <a:avLst/>
          </a:prstGeom>
          <a:solidFill>
            <a:srgbClr val="C8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747604" y="1221881"/>
            <a:ext cx="614828" cy="462497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757845" y="1220300"/>
            <a:ext cx="647712" cy="483833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4378119" y="2371187"/>
            <a:ext cx="337278" cy="341442"/>
            <a:chOff x="4914849" y="2371187"/>
            <a:chExt cx="337278" cy="341442"/>
          </a:xfrm>
        </p:grpSpPr>
        <p:sp>
          <p:nvSpPr>
            <p:cNvPr id="93" name="Oval 92"/>
            <p:cNvSpPr/>
            <p:nvPr/>
          </p:nvSpPr>
          <p:spPr>
            <a:xfrm>
              <a:off x="4914849" y="2371187"/>
              <a:ext cx="337278" cy="34144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943519" y="2398170"/>
              <a:ext cx="282687" cy="283323"/>
            </a:xfrm>
            <a:prstGeom prst="ellipse">
              <a:avLst/>
            </a:prstGeom>
            <a:solidFill>
              <a:srgbClr val="6A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loud 94"/>
            <p:cNvSpPr/>
            <p:nvPr/>
          </p:nvSpPr>
          <p:spPr>
            <a:xfrm>
              <a:off x="4952800" y="2450450"/>
              <a:ext cx="261922" cy="178763"/>
            </a:xfrm>
            <a:prstGeom prst="cloud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CN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864517" y="2371187"/>
            <a:ext cx="337278" cy="341442"/>
            <a:chOff x="4914849" y="2371187"/>
            <a:chExt cx="337278" cy="341442"/>
          </a:xfrm>
        </p:grpSpPr>
        <p:sp>
          <p:nvSpPr>
            <p:cNvPr id="97" name="Oval 96"/>
            <p:cNvSpPr/>
            <p:nvPr/>
          </p:nvSpPr>
          <p:spPr>
            <a:xfrm>
              <a:off x="4914849" y="2371187"/>
              <a:ext cx="337278" cy="34144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943519" y="2398170"/>
              <a:ext cx="282687" cy="283323"/>
            </a:xfrm>
            <a:prstGeom prst="ellipse">
              <a:avLst/>
            </a:prstGeom>
            <a:solidFill>
              <a:srgbClr val="6A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loud 98"/>
            <p:cNvSpPr/>
            <p:nvPr/>
          </p:nvSpPr>
          <p:spPr>
            <a:xfrm>
              <a:off x="4952800" y="2450450"/>
              <a:ext cx="261922" cy="178763"/>
            </a:xfrm>
            <a:prstGeom prst="cloud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CN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81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YesWorkflow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Shape 95"/>
          <p:cNvGraphicFramePr/>
          <p:nvPr>
            <p:extLst/>
          </p:nvPr>
        </p:nvGraphicFramePr>
        <p:xfrm>
          <a:off x="1580585" y="1111904"/>
          <a:ext cx="6349753" cy="24823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78"/>
                <a:gridCol w="5929075"/>
              </a:tblGrid>
              <a:tr h="354628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# @begin </a:t>
                      </a:r>
                      <a:r>
                        <a:rPr lang="en" sz="1100" b="1" dirty="0" err="1" smtClean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CreateGulfOfAlaskaMaps</a:t>
                      </a:r>
                      <a:r>
                        <a:rPr lang="en-US" sz="1100" b="1" dirty="0" smtClean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@</a:t>
                      </a:r>
                      <a:r>
                        <a:rPr lang="en-US" sz="1100" b="1" dirty="0" err="1" smtClean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desc</a:t>
                      </a:r>
                      <a:r>
                        <a:rPr lang="en-US" sz="1100" b="1" dirty="0" smtClean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plot sample locations in </a:t>
                      </a:r>
                      <a:r>
                        <a:rPr lang="is-IS" sz="1100" b="1" dirty="0" smtClean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…</a:t>
                      </a:r>
                      <a:r>
                        <a:rPr lang="en-US" sz="1100" b="1" dirty="0" smtClean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</a:t>
                      </a:r>
                      <a:endParaRPr lang="en" sz="1100" b="1" dirty="0">
                        <a:solidFill>
                          <a:srgbClr val="434343"/>
                        </a:solidFill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28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2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# @in hcdb @as Total_Aromatic_Alkanes_PWS.csv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28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# @in world @as RWorldMap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28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4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# @out map @as Map_Of_Sampling_Locations.png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28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5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# @out detailMap @as Detailed_Map_Of_SamplingLocations.png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28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endParaRPr sz="11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666666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... mapping code is here ...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28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25</a:t>
                      </a:r>
                    </a:p>
                  </a:txBody>
                  <a:tcPr marL="68569" marR="68569" marT="91510" marB="91510" anchor="ctr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434343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# @end CreateGulfOfAlaskaMaps</a:t>
                      </a:r>
                    </a:p>
                  </a:txBody>
                  <a:tcPr marL="68569" marR="68569" marT="91510" marB="91510">
                    <a:lnL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1" y="3797059"/>
            <a:ext cx="8722659" cy="1062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124" t="22355" r="8603" b="25880"/>
          <a:stretch/>
        </p:blipFill>
        <p:spPr>
          <a:xfrm>
            <a:off x="7930338" y="101231"/>
            <a:ext cx="824752" cy="465244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7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289138" y="1323936"/>
            <a:ext cx="5529771" cy="3170666"/>
          </a:xfrm>
        </p:spPr>
        <p:txBody>
          <a:bodyPr/>
          <a:lstStyle/>
          <a:p>
            <a:pPr marL="0" indent="0"/>
            <a:r>
              <a:rPr lang="en-US" dirty="0"/>
              <a:t>When a user cites a pub, we know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  <a:p>
            <a:pPr lvl="1">
              <a:tabLst>
                <a:tab pos="5568910" algn="l"/>
              </a:tabLst>
            </a:pPr>
            <a:r>
              <a:rPr lang="en-US" b="1" dirty="0"/>
              <a:t>Which data </a:t>
            </a:r>
            <a:r>
              <a:rPr lang="en-US" dirty="0"/>
              <a:t>produced it</a:t>
            </a:r>
          </a:p>
          <a:p>
            <a:pPr lvl="1"/>
            <a:r>
              <a:rPr lang="en-US" b="1" dirty="0"/>
              <a:t>What software </a:t>
            </a:r>
            <a:r>
              <a:rPr lang="en-US" dirty="0"/>
              <a:t>produced it</a:t>
            </a:r>
          </a:p>
          <a:p>
            <a:pPr lvl="1"/>
            <a:r>
              <a:rPr lang="en-US" dirty="0"/>
              <a:t>What was </a:t>
            </a:r>
            <a:r>
              <a:rPr lang="en-US" b="1" dirty="0"/>
              <a:t>derived</a:t>
            </a:r>
            <a:r>
              <a:rPr lang="en-US" dirty="0"/>
              <a:t> from it</a:t>
            </a:r>
          </a:p>
          <a:p>
            <a:pPr lvl="1"/>
            <a:r>
              <a:rPr lang="en-US" b="1" dirty="0"/>
              <a:t>Who to credit </a:t>
            </a:r>
            <a:r>
              <a:rPr lang="en-US" dirty="0"/>
              <a:t>down the attribution </a:t>
            </a:r>
            <a:r>
              <a:rPr lang="en-US" dirty="0" smtClean="0"/>
              <a:t>stack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See: Katz </a:t>
            </a:r>
            <a:r>
              <a:rPr lang="en-US" dirty="0"/>
              <a:t>&amp; Smith. 2014. </a:t>
            </a:r>
            <a:r>
              <a:rPr lang="en-US" b="1" dirty="0"/>
              <a:t>Implementing Transitive Credit with JSON-LD</a:t>
            </a:r>
            <a:r>
              <a:rPr lang="en-US" dirty="0"/>
              <a:t>. arXiv:1407.51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Transitive Credit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1" name="Picture 10" descr="prov-view-panel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/>
          <a:stretch/>
        </p:blipFill>
        <p:spPr>
          <a:xfrm>
            <a:off x="6153974" y="220415"/>
            <a:ext cx="2031553" cy="47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1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0944" y="694937"/>
            <a:ext cx="8160688" cy="286751"/>
          </a:xfrm>
        </p:spPr>
        <p:txBody>
          <a:bodyPr/>
          <a:lstStyle/>
          <a:p>
            <a:r>
              <a:rPr lang="en-US" dirty="0" smtClean="0"/>
              <a:t> Production Releases of Provenance Tracking and Management Services and Tools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CC25BB-CD9E-8B4B-903C-80BCA5EE16D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92950" y="1787455"/>
            <a:ext cx="6228476" cy="2576881"/>
          </a:xfrm>
          <a:prstGeom prst="rect">
            <a:avLst/>
          </a:prstGeom>
        </p:spPr>
        <p:txBody>
          <a:bodyPr lIns="81648" tIns="40823" rIns="81648" bIns="40823">
            <a:noAutofit/>
          </a:bodyPr>
          <a:lstStyle/>
          <a:p>
            <a:pPr marL="199866" indent="-199866" defTabSz="408236">
              <a:spcBef>
                <a:spcPct val="20000"/>
              </a:spcBef>
              <a:buFont typeface="Arial"/>
              <a:buChar char="•"/>
              <a:defRPr/>
            </a:pPr>
            <a:endParaRPr lang="en-US" sz="2400" dirty="0">
              <a:solidFill>
                <a:srgbClr val="1A435D"/>
              </a:solidFill>
              <a:cs typeface="Cambria"/>
            </a:endParaRPr>
          </a:p>
        </p:txBody>
      </p:sp>
      <p:pic>
        <p:nvPicPr>
          <p:cNvPr id="10" name="Picture 9" descr="Screen Shot 2017-11-22 at 3.02.1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58" y="1129288"/>
            <a:ext cx="7543085" cy="40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52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altLang="en-US" sz="2400" dirty="0">
                <a:ea typeface="ＭＳ Ｐゴシック" charset="-128"/>
              </a:rPr>
              <a:t>Engaging Scientists in the Improvement of Metadata and Data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MetaDIG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00264" y="2378232"/>
            <a:ext cx="5943473" cy="1168549"/>
            <a:chOff x="1221214" y="2378232"/>
            <a:chExt cx="5943473" cy="11685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1214" y="2990013"/>
              <a:ext cx="1252728" cy="5567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4340" y="2378232"/>
              <a:ext cx="1256504" cy="11685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2708" y="2983225"/>
              <a:ext cx="2361979" cy="563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109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b="1" dirty="0">
                <a:ea typeface="Calibri" charset="0"/>
              </a:rPr>
              <a:t>To help scientific communities: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altLang="en-US" dirty="0">
                <a:ea typeface="Calibri" charset="0"/>
              </a:rPr>
              <a:t>Improve data discovery and access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altLang="en-US" dirty="0">
                <a:ea typeface="Calibri" charset="0"/>
              </a:rPr>
              <a:t>Increase data use and re-use</a:t>
            </a:r>
          </a:p>
          <a:p>
            <a:pPr marL="342900" indent="-342900" eaLnBrk="1" hangingPunct="1">
              <a:spcAft>
                <a:spcPts val="600"/>
              </a:spcAft>
              <a:buFont typeface="Arial"/>
              <a:buChar char="•"/>
            </a:pPr>
            <a:r>
              <a:rPr lang="en-US" altLang="en-US" dirty="0">
                <a:ea typeface="Calibri" charset="0"/>
              </a:rPr>
              <a:t>Enhance understanding, especially across domains</a:t>
            </a:r>
          </a:p>
          <a:p>
            <a:pPr marL="0" indent="0" eaLnBrk="1" hangingPunct="1">
              <a:buFont typeface="Symbol" charset="2"/>
              <a:buNone/>
            </a:pPr>
            <a:r>
              <a:rPr lang="en-US" altLang="en-US" dirty="0" smtClean="0">
                <a:ea typeface="Calibri" charset="0"/>
              </a:rPr>
              <a:t> </a:t>
            </a:r>
            <a:r>
              <a:rPr lang="en-US" altLang="en-US" b="1" dirty="0">
                <a:ea typeface="Calibri" charset="0"/>
              </a:rPr>
              <a:t>by improving metadata completeness and consistency through</a:t>
            </a:r>
            <a:r>
              <a:rPr lang="en-US" altLang="en-US" dirty="0">
                <a:ea typeface="Calibri" charset="0"/>
              </a:rPr>
              <a:t>: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>
                <a:ea typeface="Calibri" charset="0"/>
              </a:rPr>
              <a:t>Metadata evaluation and rubric design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>
                <a:ea typeface="Calibri" charset="0"/>
              </a:rPr>
              <a:t>Metadata completeness tools and services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>
                <a:ea typeface="Calibri" charset="0"/>
              </a:rPr>
              <a:t>Communication, ongoing guidance and outreach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63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1"/>
            <a:r>
              <a:rPr lang="en-US" altLang="en-US" dirty="0">
                <a:ea typeface="ＭＳ Ｐゴシック" charset="-128"/>
              </a:rPr>
              <a:t>Metadata </a:t>
            </a:r>
            <a:r>
              <a:rPr lang="en-US" altLang="en-US" b="1" dirty="0">
                <a:ea typeface="ＭＳ Ｐゴシック" charset="-128"/>
              </a:rPr>
              <a:t>Completeness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against recommendations</a:t>
            </a:r>
          </a:p>
          <a:p>
            <a:pPr lvl="2"/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Metadata and Data </a:t>
            </a:r>
            <a:r>
              <a:rPr lang="en-US" altLang="en-US" b="1" dirty="0">
                <a:ea typeface="ＭＳ Ｐゴシック" charset="-128"/>
              </a:rPr>
              <a:t>Congruency</a:t>
            </a:r>
          </a:p>
          <a:p>
            <a:pPr marL="457200" lvl="1" indent="0">
              <a:buNone/>
            </a:pPr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Generalize the LTER EML Congruency Checker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Automate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76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Extensible Quality Checks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463489"/>
              </p:ext>
            </p:extLst>
          </p:nvPr>
        </p:nvGraphicFramePr>
        <p:xfrm>
          <a:off x="377072" y="972120"/>
          <a:ext cx="8474201" cy="3840480"/>
        </p:xfrm>
        <a:graphic>
          <a:graphicData uri="http://schemas.openxmlformats.org/drawingml/2006/table">
            <a:tbl>
              <a:tblPr/>
              <a:tblGrid>
                <a:gridCol w="1035418"/>
                <a:gridCol w="2641826"/>
                <a:gridCol w="3276436"/>
                <a:gridCol w="1520521"/>
              </a:tblGrid>
              <a:tr h="23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Check#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Check 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Check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26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Descriptive Title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Title exists, &gt; 7 words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Metadata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</a:tr>
              <a:tr h="23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Unique Attribute Names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Attribute names unique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Metadata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</a:tr>
              <a:tr h="23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Valid Units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Units assigned from controlled vocabulary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Metadata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</a:tr>
              <a:tr h="1326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Schema valid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Metadata validates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Metadata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</a:tr>
              <a:tr h="23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Checksum matches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Data checksums match metadata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Congruency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</a:tr>
              <a:tr h="23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Data links live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All URLs return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Congruency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</a:tr>
              <a:tr h="232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Duplicate data rows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Count duplicate rows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8FC"/>
                    </a:solidFill>
                  </a:tcPr>
                </a:tc>
              </a:tr>
              <a:tr h="1326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Symbol" charset="2"/>
                        <a:defRPr sz="22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538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E62E-F219-DF41-9C07-3E3B1CF7DCAB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6" name="Picture 5" descr="Screen Shot 2016-10-24 at 8.4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63"/>
            <a:ext cx="9143999" cy="501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73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E62E-F219-DF41-9C07-3E3B1CF7DCAB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6" name="Picture 5" descr="Screen Shot 2016-10-24 at 8.50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601"/>
            <a:ext cx="9144000" cy="2116660"/>
          </a:xfrm>
          <a:prstGeom prst="rect">
            <a:avLst/>
          </a:prstGeom>
        </p:spPr>
      </p:pic>
      <p:pic>
        <p:nvPicPr>
          <p:cNvPr id="7" name="Picture 6" descr="Screen Shot 2016-10-24 at 8.50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6740"/>
            <a:ext cx="9144000" cy="21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8617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Metadata Quality Engine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Content Placeholder 5" descr="mdqengine-components.png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961" r="-139961"/>
          <a:stretch>
            <a:fillRect/>
          </a:stretch>
        </p:blipFill>
        <p:spPr>
          <a:xfrm>
            <a:off x="2397283" y="1190350"/>
            <a:ext cx="9219699" cy="3403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5092" y="155813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chemeClr val="tx1"/>
                </a:solidFill>
                <a:latin typeface="Raleway"/>
                <a:ea typeface="ＭＳ Ｐゴシック" charset="-128"/>
                <a:cs typeface="Raleway"/>
              </a:rPr>
              <a:t>Checks written in R, Python, Java, …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Raleway"/>
                <a:ea typeface="ＭＳ Ｐゴシック" charset="-128"/>
                <a:cs typeface="Raleway"/>
              </a:rPr>
              <a:t>DataONE nodes store: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Raleway"/>
                <a:ea typeface="ＭＳ Ｐゴシック" charset="-128"/>
                <a:cs typeface="Raleway"/>
              </a:rPr>
              <a:t>Check metadata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Raleway"/>
                <a:ea typeface="ＭＳ Ｐゴシック" charset="-128"/>
                <a:cs typeface="Raleway"/>
              </a:rPr>
              <a:t>Check results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Raleway"/>
                <a:ea typeface="ＭＳ Ｐゴシック" charset="-128"/>
                <a:cs typeface="Raleway"/>
              </a:rPr>
              <a:t>REST API for client access</a:t>
            </a:r>
          </a:p>
        </p:txBody>
      </p:sp>
    </p:spTree>
    <p:extLst>
      <p:ext uri="{BB962C8B-B14F-4D97-AF65-F5344CB8AC3E}">
        <p14:creationId xmlns:p14="http://schemas.microsoft.com/office/powerpoint/2010/main" val="3660705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Diversity of 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11" y="1324311"/>
            <a:ext cx="5611977" cy="1721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78" y="3383891"/>
            <a:ext cx="2135114" cy="1012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305" y="3383891"/>
            <a:ext cx="2122085" cy="1077621"/>
          </a:xfrm>
          <a:prstGeom prst="rect">
            <a:avLst/>
          </a:prstGeom>
        </p:spPr>
      </p:pic>
      <p:pic>
        <p:nvPicPr>
          <p:cNvPr id="11" name="Picture 10" descr="Screen Shot 2017-11-27 at 8.19.32 PM.png"/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57548" b="10253"/>
          <a:stretch/>
        </p:blipFill>
        <p:spPr>
          <a:xfrm>
            <a:off x="5958578" y="1076076"/>
            <a:ext cx="2621557" cy="1744396"/>
          </a:xfrm>
          <a:prstGeom prst="rect">
            <a:avLst/>
          </a:prstGeom>
        </p:spPr>
      </p:pic>
      <p:pic>
        <p:nvPicPr>
          <p:cNvPr id="12" name="Picture 11" descr="Screen Shot 2017-11-27 at 8.19.32 PM.png"/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0" b="10253"/>
          <a:stretch/>
        </p:blipFill>
        <p:spPr>
          <a:xfrm>
            <a:off x="6563284" y="2719798"/>
            <a:ext cx="2277979" cy="17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9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" y="694937"/>
            <a:ext cx="9144000" cy="286751"/>
          </a:xfrm>
        </p:spPr>
        <p:txBody>
          <a:bodyPr/>
          <a:lstStyle/>
          <a:p>
            <a:r>
              <a:rPr lang="en-US" dirty="0" smtClean="0"/>
              <a:t>Develop Data Usage Metrics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 descr="Screen Shot 2016-12-06 at 8.39.5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1" y="1403191"/>
            <a:ext cx="4741318" cy="2743200"/>
          </a:xfrm>
          <a:prstGeom prst="rect">
            <a:avLst/>
          </a:prstGeom>
          <a:ln>
            <a:solidFill>
              <a:srgbClr val="686F76"/>
            </a:solidFill>
          </a:ln>
        </p:spPr>
      </p:pic>
    </p:spTree>
    <p:extLst>
      <p:ext uri="{BB962C8B-B14F-4D97-AF65-F5344CB8AC3E}">
        <p14:creationId xmlns:p14="http://schemas.microsoft.com/office/powerpoint/2010/main" val="16764768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82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Federated Search Across Repositories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" y="615379"/>
            <a:ext cx="8241323" cy="447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26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Federated Search Across Repositories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3037" y="4922687"/>
            <a:ext cx="255722" cy="225575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8" y="615379"/>
            <a:ext cx="8241323" cy="44789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338" y="779586"/>
            <a:ext cx="8311662" cy="4368678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12950" y="513361"/>
            <a:ext cx="1548166" cy="4579924"/>
            <a:chOff x="1212950" y="513361"/>
            <a:chExt cx="1548166" cy="4579924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1212950" y="513361"/>
              <a:ext cx="1548165" cy="594126"/>
            </a:xfrm>
            <a:prstGeom prst="line">
              <a:avLst/>
            </a:prstGeom>
            <a:noFill/>
            <a:ln w="3175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212950" y="3029405"/>
              <a:ext cx="1548166" cy="2063880"/>
            </a:xfrm>
            <a:prstGeom prst="line">
              <a:avLst/>
            </a:prstGeom>
            <a:noFill/>
            <a:ln w="3175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115" y="513361"/>
            <a:ext cx="1616188" cy="4579924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50342" y="1108497"/>
            <a:ext cx="762608" cy="1920908"/>
          </a:xfrm>
          <a:prstGeom prst="rect">
            <a:avLst/>
          </a:prstGeom>
          <a:noFill/>
          <a:ln w="63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99260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966"/>
          <p:cNvGrpSpPr>
            <a:grpSpLocks/>
          </p:cNvGrpSpPr>
          <p:nvPr/>
        </p:nvGrpSpPr>
        <p:grpSpPr bwMode="auto">
          <a:xfrm>
            <a:off x="6240661" y="986978"/>
            <a:ext cx="859616" cy="358687"/>
            <a:chOff x="0" y="-326512"/>
            <a:chExt cx="1904527" cy="956199"/>
          </a:xfrm>
        </p:grpSpPr>
        <p:sp>
          <p:nvSpPr>
            <p:cNvPr id="1963" name="Shape 1963"/>
            <p:cNvSpPr/>
            <p:nvPr/>
          </p:nvSpPr>
          <p:spPr>
            <a:xfrm>
              <a:off x="0" y="-326512"/>
              <a:ext cx="994432" cy="84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l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Plan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36" name="Shape 1965"/>
            <p:cNvSpPr>
              <a:spLocks noChangeShapeType="1"/>
            </p:cNvSpPr>
            <p:nvPr/>
          </p:nvSpPr>
          <p:spPr bwMode="auto">
            <a:xfrm>
              <a:off x="8382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8194" name="Group 1970"/>
          <p:cNvGrpSpPr>
            <a:grpSpLocks/>
          </p:cNvGrpSpPr>
          <p:nvPr/>
        </p:nvGrpSpPr>
        <p:grpSpPr bwMode="auto">
          <a:xfrm>
            <a:off x="6240661" y="4348258"/>
            <a:ext cx="815372" cy="358688"/>
            <a:chOff x="0" y="-326516"/>
            <a:chExt cx="1917227" cy="956203"/>
          </a:xfrm>
        </p:grpSpPr>
        <p:sp>
          <p:nvSpPr>
            <p:cNvPr id="1967" name="Shape 1967"/>
            <p:cNvSpPr/>
            <p:nvPr/>
          </p:nvSpPr>
          <p:spPr>
            <a:xfrm>
              <a:off x="0" y="-326516"/>
              <a:ext cx="1839380" cy="8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l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Describe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33" name="Shape 1969"/>
            <p:cNvSpPr>
              <a:spLocks noChangeShapeType="1"/>
            </p:cNvSpPr>
            <p:nvPr/>
          </p:nvSpPr>
          <p:spPr bwMode="auto">
            <a:xfrm>
              <a:off x="9652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8195" name="Group 1974"/>
          <p:cNvGrpSpPr>
            <a:grpSpLocks/>
          </p:cNvGrpSpPr>
          <p:nvPr/>
        </p:nvGrpSpPr>
        <p:grpSpPr bwMode="auto">
          <a:xfrm>
            <a:off x="6600230" y="3227736"/>
            <a:ext cx="714184" cy="358829"/>
            <a:chOff x="0" y="-326376"/>
            <a:chExt cx="1904527" cy="956063"/>
          </a:xfrm>
        </p:grpSpPr>
        <p:sp>
          <p:nvSpPr>
            <p:cNvPr id="1971" name="Shape 1971"/>
            <p:cNvSpPr/>
            <p:nvPr/>
          </p:nvSpPr>
          <p:spPr>
            <a:xfrm>
              <a:off x="0" y="-326376"/>
              <a:ext cx="1675705" cy="847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l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Assure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30" name="Shape 1973"/>
            <p:cNvSpPr>
              <a:spLocks noChangeShapeType="1"/>
            </p:cNvSpPr>
            <p:nvPr/>
          </p:nvSpPr>
          <p:spPr bwMode="auto">
            <a:xfrm>
              <a:off x="8382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8196" name="Group 1978"/>
          <p:cNvGrpSpPr>
            <a:grpSpLocks/>
          </p:cNvGrpSpPr>
          <p:nvPr/>
        </p:nvGrpSpPr>
        <p:grpSpPr bwMode="auto">
          <a:xfrm>
            <a:off x="1741811" y="2107335"/>
            <a:ext cx="807913" cy="358687"/>
            <a:chOff x="3349924" y="-326512"/>
            <a:chExt cx="2154045" cy="956199"/>
          </a:xfrm>
        </p:grpSpPr>
        <p:sp>
          <p:nvSpPr>
            <p:cNvPr id="1975" name="Shape 1975"/>
            <p:cNvSpPr/>
            <p:nvPr/>
          </p:nvSpPr>
          <p:spPr>
            <a:xfrm>
              <a:off x="3349924" y="-326512"/>
              <a:ext cx="2154045" cy="84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r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Integrate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27" name="Shape 1977"/>
            <p:cNvSpPr>
              <a:spLocks noChangeShapeType="1"/>
            </p:cNvSpPr>
            <p:nvPr/>
          </p:nvSpPr>
          <p:spPr bwMode="auto">
            <a:xfrm>
              <a:off x="361585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8197" name="Group 1982"/>
          <p:cNvGrpSpPr>
            <a:grpSpLocks/>
          </p:cNvGrpSpPr>
          <p:nvPr/>
        </p:nvGrpSpPr>
        <p:grpSpPr bwMode="auto">
          <a:xfrm>
            <a:off x="2126432" y="4348259"/>
            <a:ext cx="782265" cy="358830"/>
            <a:chOff x="3417888" y="-326377"/>
            <a:chExt cx="2086081" cy="956064"/>
          </a:xfrm>
        </p:grpSpPr>
        <p:sp>
          <p:nvSpPr>
            <p:cNvPr id="1979" name="Shape 1979"/>
            <p:cNvSpPr/>
            <p:nvPr/>
          </p:nvSpPr>
          <p:spPr>
            <a:xfrm>
              <a:off x="3417888" y="-326377"/>
              <a:ext cx="2086081" cy="847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r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Preserve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24" name="Shape 1981"/>
            <p:cNvSpPr>
              <a:spLocks noChangeShapeType="1"/>
            </p:cNvSpPr>
            <p:nvPr/>
          </p:nvSpPr>
          <p:spPr bwMode="auto">
            <a:xfrm>
              <a:off x="362855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8198" name="Group 1986"/>
          <p:cNvGrpSpPr>
            <a:grpSpLocks/>
          </p:cNvGrpSpPr>
          <p:nvPr/>
        </p:nvGrpSpPr>
        <p:grpSpPr bwMode="auto">
          <a:xfrm>
            <a:off x="1767459" y="3227682"/>
            <a:ext cx="782265" cy="358916"/>
            <a:chOff x="3418306" y="-326294"/>
            <a:chExt cx="2085663" cy="955981"/>
          </a:xfrm>
        </p:grpSpPr>
        <p:sp>
          <p:nvSpPr>
            <p:cNvPr id="1983" name="Shape 1983"/>
            <p:cNvSpPr/>
            <p:nvPr/>
          </p:nvSpPr>
          <p:spPr>
            <a:xfrm>
              <a:off x="3418306" y="-326294"/>
              <a:ext cx="2085663" cy="847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r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Discover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21" name="Shape 1985"/>
            <p:cNvSpPr>
              <a:spLocks noChangeShapeType="1"/>
            </p:cNvSpPr>
            <p:nvPr/>
          </p:nvSpPr>
          <p:spPr bwMode="auto">
            <a:xfrm>
              <a:off x="362162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8201" name="Group 1966"/>
          <p:cNvGrpSpPr>
            <a:grpSpLocks/>
          </p:cNvGrpSpPr>
          <p:nvPr/>
        </p:nvGrpSpPr>
        <p:grpSpPr bwMode="auto">
          <a:xfrm>
            <a:off x="6600230" y="2107357"/>
            <a:ext cx="794316" cy="358687"/>
            <a:chOff x="0" y="-326512"/>
            <a:chExt cx="1904527" cy="956199"/>
          </a:xfrm>
        </p:grpSpPr>
        <p:sp>
          <p:nvSpPr>
            <p:cNvPr id="55" name="Shape 1963"/>
            <p:cNvSpPr/>
            <p:nvPr/>
          </p:nvSpPr>
          <p:spPr>
            <a:xfrm>
              <a:off x="0" y="-326512"/>
              <a:ext cx="1598901" cy="84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l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Collect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18" name="Shape 1965"/>
            <p:cNvSpPr>
              <a:spLocks noChangeShapeType="1"/>
            </p:cNvSpPr>
            <p:nvPr/>
          </p:nvSpPr>
          <p:spPr bwMode="auto">
            <a:xfrm>
              <a:off x="8382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8202" name="Group 1978"/>
          <p:cNvGrpSpPr>
            <a:grpSpLocks/>
          </p:cNvGrpSpPr>
          <p:nvPr/>
        </p:nvGrpSpPr>
        <p:grpSpPr bwMode="auto">
          <a:xfrm>
            <a:off x="2181623" y="986978"/>
            <a:ext cx="718145" cy="358697"/>
            <a:chOff x="3588879" y="-326503"/>
            <a:chExt cx="1915090" cy="956190"/>
          </a:xfrm>
        </p:grpSpPr>
        <p:sp>
          <p:nvSpPr>
            <p:cNvPr id="63" name="Shape 1975"/>
            <p:cNvSpPr/>
            <p:nvPr/>
          </p:nvSpPr>
          <p:spPr>
            <a:xfrm>
              <a:off x="3588879" y="-326503"/>
              <a:ext cx="1915090" cy="847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 algn="r">
                <a:defRPr sz="2800" spc="-84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latin typeface="Raleway"/>
                  <a:cs typeface="Raleway"/>
                </a:rPr>
                <a:t>Analyze</a:t>
              </a:r>
              <a:endParaRPr sz="1400" b="1" kern="0" dirty="0">
                <a:latin typeface="Raleway"/>
                <a:cs typeface="Raleway"/>
              </a:endParaRPr>
            </a:p>
          </p:txBody>
        </p:sp>
        <p:sp>
          <p:nvSpPr>
            <p:cNvPr id="8215" name="Shape 1977"/>
            <p:cNvSpPr>
              <a:spLocks noChangeShapeType="1"/>
            </p:cNvSpPr>
            <p:nvPr/>
          </p:nvSpPr>
          <p:spPr bwMode="auto">
            <a:xfrm>
              <a:off x="3615857" y="629686"/>
              <a:ext cx="1820700" cy="1"/>
            </a:xfrm>
            <a:prstGeom prst="line">
              <a:avLst/>
            </a:prstGeom>
            <a:noFill/>
            <a:ln w="6350">
              <a:solidFill>
                <a:srgbClr val="646B7A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sp>
        <p:nvSpPr>
          <p:cNvPr id="8203" name="Shape 2146"/>
          <p:cNvSpPr txBox="1">
            <a:spLocks/>
          </p:cNvSpPr>
          <p:nvPr/>
        </p:nvSpPr>
        <p:spPr bwMode="auto">
          <a:xfrm>
            <a:off x="4520664" y="4934348"/>
            <a:ext cx="102671" cy="17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19055" tIns="19055" rIns="19055" bIns="19055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fld id="{244752CA-3134-F24B-AFA6-5E9ECCA675E8}" type="slidenum">
              <a:rPr lang="en-US" sz="900">
                <a:solidFill>
                  <a:srgbClr val="F2F1F3"/>
                </a:solidFill>
                <a:latin typeface="Work Sans" charset="0"/>
                <a:cs typeface="Work Sans" charset="0"/>
                <a:sym typeface="Work Sans" charset="0"/>
              </a:rPr>
              <a:pPr algn="ctr" eaLnBrk="1"/>
              <a:t>6</a:t>
            </a:fld>
            <a:endParaRPr lang="en-US" sz="900">
              <a:solidFill>
                <a:srgbClr val="F2F1F3"/>
              </a:solidFill>
              <a:latin typeface="Work Sans" charset="0"/>
              <a:cs typeface="Work Sans" charset="0"/>
              <a:sym typeface="Work Sans" charset="0"/>
            </a:endParaRPr>
          </a:p>
        </p:txBody>
      </p:sp>
      <p:grpSp>
        <p:nvGrpSpPr>
          <p:cNvPr id="8204" name="Group 59"/>
          <p:cNvGrpSpPr>
            <a:grpSpLocks/>
          </p:cNvGrpSpPr>
          <p:nvPr/>
        </p:nvGrpSpPr>
        <p:grpSpPr bwMode="auto">
          <a:xfrm>
            <a:off x="3009305" y="1556137"/>
            <a:ext cx="3143250" cy="3132456"/>
            <a:chOff x="8190814" y="3395711"/>
            <a:chExt cx="8382993" cy="8344093"/>
          </a:xfrm>
        </p:grpSpPr>
        <p:sp>
          <p:nvSpPr>
            <p:cNvPr id="8205" name="Shape 1995"/>
            <p:cNvSpPr>
              <a:spLocks noChangeAspect="1" noChangeArrowheads="1"/>
            </p:cNvSpPr>
            <p:nvPr/>
          </p:nvSpPr>
          <p:spPr bwMode="auto">
            <a:xfrm>
              <a:off x="11076031" y="3395711"/>
              <a:ext cx="2560320" cy="2560320"/>
            </a:xfrm>
            <a:prstGeom prst="ellipse">
              <a:avLst/>
            </a:prstGeom>
            <a:gradFill rotWithShape="1">
              <a:gsLst>
                <a:gs pos="0">
                  <a:srgbClr val="336799"/>
                </a:gs>
                <a:gs pos="100000">
                  <a:srgbClr val="3F9897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>
                  <a:solidFill>
                    <a:srgbClr val="FFFFFF"/>
                  </a:solidFill>
                  <a:latin typeface="Raleway" charset="0"/>
                  <a:cs typeface="Raleway" charset="0"/>
                </a:rPr>
                <a:t>Plan</a:t>
              </a:r>
            </a:p>
          </p:txBody>
        </p:sp>
        <p:sp>
          <p:nvSpPr>
            <p:cNvPr id="8206" name="Shape 1995"/>
            <p:cNvSpPr>
              <a:spLocks noChangeAspect="1" noChangeArrowheads="1"/>
            </p:cNvSpPr>
            <p:nvPr/>
          </p:nvSpPr>
          <p:spPr bwMode="auto">
            <a:xfrm>
              <a:off x="13052818" y="4329678"/>
              <a:ext cx="2560320" cy="2560320"/>
            </a:xfrm>
            <a:prstGeom prst="ellipse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lin ang="189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>
                  <a:solidFill>
                    <a:srgbClr val="FFFFFF"/>
                  </a:solidFill>
                  <a:latin typeface="Raleway" charset="0"/>
                  <a:cs typeface="Raleway" charset="0"/>
                </a:rPr>
                <a:t>Collect</a:t>
              </a:r>
            </a:p>
          </p:txBody>
        </p:sp>
        <p:sp>
          <p:nvSpPr>
            <p:cNvPr id="8207" name="Shape 1995"/>
            <p:cNvSpPr>
              <a:spLocks noChangeAspect="1" noChangeArrowheads="1"/>
            </p:cNvSpPr>
            <p:nvPr/>
          </p:nvSpPr>
          <p:spPr bwMode="auto">
            <a:xfrm>
              <a:off x="14013487" y="6235835"/>
              <a:ext cx="2560320" cy="2560320"/>
            </a:xfrm>
            <a:prstGeom prst="ellipse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>
                  <a:solidFill>
                    <a:srgbClr val="FFFFFF"/>
                  </a:solidFill>
                  <a:latin typeface="Raleway" charset="0"/>
                  <a:cs typeface="Raleway" charset="0"/>
                </a:rPr>
                <a:t>Assure</a:t>
              </a:r>
            </a:p>
          </p:txBody>
        </p:sp>
        <p:sp>
          <p:nvSpPr>
            <p:cNvPr id="8208" name="Shape 1995"/>
            <p:cNvSpPr>
              <a:spLocks noChangeAspect="1" noChangeArrowheads="1"/>
            </p:cNvSpPr>
            <p:nvPr/>
          </p:nvSpPr>
          <p:spPr bwMode="auto">
            <a:xfrm>
              <a:off x="13052818" y="8295263"/>
              <a:ext cx="2560320" cy="2560078"/>
            </a:xfrm>
            <a:prstGeom prst="ellipse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lin ang="27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>
                  <a:solidFill>
                    <a:srgbClr val="FFFFFF"/>
                  </a:solidFill>
                  <a:latin typeface="Raleway" charset="0"/>
                  <a:cs typeface="Raleway" charset="0"/>
                </a:rPr>
                <a:t>Describe</a:t>
              </a:r>
            </a:p>
          </p:txBody>
        </p:sp>
        <p:sp>
          <p:nvSpPr>
            <p:cNvPr id="8209" name="Shape 1995"/>
            <p:cNvSpPr>
              <a:spLocks noChangeAspect="1" noChangeArrowheads="1"/>
            </p:cNvSpPr>
            <p:nvPr/>
          </p:nvSpPr>
          <p:spPr bwMode="auto">
            <a:xfrm>
              <a:off x="11076031" y="9179484"/>
              <a:ext cx="2560320" cy="2560320"/>
            </a:xfrm>
            <a:prstGeom prst="ellipse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>
                  <a:solidFill>
                    <a:srgbClr val="FFFFFF"/>
                  </a:solidFill>
                  <a:latin typeface="Raleway" charset="0"/>
                  <a:cs typeface="Raleway" charset="0"/>
                </a:rPr>
                <a:t>Preserve</a:t>
              </a:r>
            </a:p>
          </p:txBody>
        </p:sp>
        <p:sp>
          <p:nvSpPr>
            <p:cNvPr id="8210" name="Shape 1995"/>
            <p:cNvSpPr>
              <a:spLocks noChangeAspect="1" noChangeArrowheads="1"/>
            </p:cNvSpPr>
            <p:nvPr/>
          </p:nvSpPr>
          <p:spPr bwMode="auto">
            <a:xfrm>
              <a:off x="9148723" y="8295142"/>
              <a:ext cx="2560320" cy="2560320"/>
            </a:xfrm>
            <a:prstGeom prst="ellipse">
              <a:avLst/>
            </a:prstGeom>
            <a:gradFill rotWithShape="1">
              <a:gsLst>
                <a:gs pos="0">
                  <a:srgbClr val="336799"/>
                </a:gs>
                <a:gs pos="100000">
                  <a:srgbClr val="3F9897"/>
                </a:gs>
              </a:gsLst>
              <a:lin ang="189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>
                  <a:solidFill>
                    <a:srgbClr val="FFFFFF"/>
                  </a:solidFill>
                  <a:latin typeface="Raleway" charset="0"/>
                  <a:cs typeface="Raleway" charset="0"/>
                </a:rPr>
                <a:t>Discover</a:t>
              </a:r>
            </a:p>
          </p:txBody>
        </p:sp>
        <p:sp>
          <p:nvSpPr>
            <p:cNvPr id="8211" name="Shape 1995"/>
            <p:cNvSpPr>
              <a:spLocks noChangeAspect="1" noChangeArrowheads="1"/>
            </p:cNvSpPr>
            <p:nvPr/>
          </p:nvSpPr>
          <p:spPr bwMode="auto">
            <a:xfrm>
              <a:off x="8190814" y="6235835"/>
              <a:ext cx="2560320" cy="2560320"/>
            </a:xfrm>
            <a:prstGeom prst="ellipse">
              <a:avLst/>
            </a:prstGeom>
            <a:gradFill rotWithShape="1">
              <a:gsLst>
                <a:gs pos="0">
                  <a:srgbClr val="336799"/>
                </a:gs>
                <a:gs pos="100000">
                  <a:srgbClr val="3F9897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>
                  <a:solidFill>
                    <a:srgbClr val="FFFFFF"/>
                  </a:solidFill>
                  <a:latin typeface="Raleway" charset="0"/>
                  <a:cs typeface="Raleway" charset="0"/>
                </a:rPr>
                <a:t>Integrate</a:t>
              </a:r>
            </a:p>
          </p:txBody>
        </p:sp>
        <p:sp>
          <p:nvSpPr>
            <p:cNvPr id="8212" name="Shape 1995"/>
            <p:cNvSpPr>
              <a:spLocks noChangeAspect="1" noChangeArrowheads="1"/>
            </p:cNvSpPr>
            <p:nvPr/>
          </p:nvSpPr>
          <p:spPr bwMode="auto">
            <a:xfrm>
              <a:off x="9148723" y="4329678"/>
              <a:ext cx="2560320" cy="2560320"/>
            </a:xfrm>
            <a:prstGeom prst="ellipse">
              <a:avLst/>
            </a:prstGeom>
            <a:gradFill rotWithShape="1">
              <a:gsLst>
                <a:gs pos="0">
                  <a:srgbClr val="336799"/>
                </a:gs>
                <a:gs pos="100000">
                  <a:srgbClr val="3F9897"/>
                </a:gs>
              </a:gsLst>
              <a:lin ang="27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r>
                <a:rPr lang="en-US" sz="1050" dirty="0">
                  <a:solidFill>
                    <a:srgbClr val="FFFFFF"/>
                  </a:solidFill>
                  <a:latin typeface="Raleway" charset="0"/>
                  <a:cs typeface="Raleway" charset="0"/>
                </a:rPr>
                <a:t>Analyze</a:t>
              </a: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Data Lifecycle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3" name="Picture 72" descr="ONEShareLogoTRAN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355" y="4783172"/>
            <a:ext cx="1128862" cy="305891"/>
          </a:xfrm>
          <a:prstGeom prst="rect">
            <a:avLst/>
          </a:prstGeom>
        </p:spPr>
      </p:pic>
      <p:pic>
        <p:nvPicPr>
          <p:cNvPr id="74" name="Picture 73" descr="zotero_tra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14" y="3985859"/>
            <a:ext cx="1175303" cy="274320"/>
          </a:xfrm>
          <a:prstGeom prst="rect">
            <a:avLst/>
          </a:prstGeom>
        </p:spPr>
      </p:pic>
      <p:pic>
        <p:nvPicPr>
          <p:cNvPr id="75" name="Picture 74" descr="morpho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158" y="4798957"/>
            <a:ext cx="301228" cy="274320"/>
          </a:xfrm>
          <a:prstGeom prst="rect">
            <a:avLst/>
          </a:prstGeom>
        </p:spPr>
      </p:pic>
      <p:pic>
        <p:nvPicPr>
          <p:cNvPr id="76" name="Picture 75" descr="mendeley2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829" y="3985859"/>
            <a:ext cx="346252" cy="274320"/>
          </a:xfrm>
          <a:prstGeom prst="rect">
            <a:avLst/>
          </a:prstGeom>
        </p:spPr>
      </p:pic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2106838" y="1473736"/>
            <a:ext cx="773566" cy="305891"/>
            <a:chOff x="1377950" y="2846570"/>
            <a:chExt cx="971215" cy="374166"/>
          </a:xfrm>
        </p:grpSpPr>
        <p:pic>
          <p:nvPicPr>
            <p:cNvPr id="78" name="Picture 77" descr="rlogo_tran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6712" y="2846570"/>
              <a:ext cx="422453" cy="320040"/>
            </a:xfrm>
            <a:prstGeom prst="rect">
              <a:avLst/>
            </a:prstGeom>
          </p:spPr>
        </p:pic>
        <p:pic>
          <p:nvPicPr>
            <p:cNvPr id="79" name="Picture 78" descr="ONEShareLogoTRANS.ti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950" y="2850164"/>
              <a:ext cx="556341" cy="370572"/>
            </a:xfrm>
            <a:prstGeom prst="rect">
              <a:avLst/>
            </a:prstGeom>
          </p:spPr>
        </p:pic>
      </p:grp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1747375" y="2526208"/>
            <a:ext cx="773566" cy="305891"/>
            <a:chOff x="1377950" y="2846570"/>
            <a:chExt cx="971215" cy="374166"/>
          </a:xfrm>
        </p:grpSpPr>
        <p:pic>
          <p:nvPicPr>
            <p:cNvPr id="81" name="Picture 80" descr="rlogo_tran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6712" y="2846570"/>
              <a:ext cx="422453" cy="320040"/>
            </a:xfrm>
            <a:prstGeom prst="rect">
              <a:avLst/>
            </a:prstGeom>
          </p:spPr>
        </p:pic>
        <p:pic>
          <p:nvPicPr>
            <p:cNvPr id="82" name="Picture 81" descr="ONEShareLogoTRANS.ti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950" y="2850164"/>
              <a:ext cx="556341" cy="370572"/>
            </a:xfrm>
            <a:prstGeom prst="rect">
              <a:avLst/>
            </a:prstGeom>
          </p:spPr>
        </p:pic>
      </p:grp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6632197" y="3666674"/>
            <a:ext cx="773566" cy="305891"/>
            <a:chOff x="1377950" y="2846570"/>
            <a:chExt cx="971215" cy="374166"/>
          </a:xfrm>
        </p:grpSpPr>
        <p:pic>
          <p:nvPicPr>
            <p:cNvPr id="84" name="Picture 83" descr="rlogo_tran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6712" y="2846570"/>
              <a:ext cx="422453" cy="320040"/>
            </a:xfrm>
            <a:prstGeom prst="rect">
              <a:avLst/>
            </a:prstGeom>
          </p:spPr>
        </p:pic>
        <p:pic>
          <p:nvPicPr>
            <p:cNvPr id="85" name="Picture 84" descr="ONEShareLogoTRANS.ti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950" y="2850164"/>
              <a:ext cx="556341" cy="370572"/>
            </a:xfrm>
            <a:prstGeom prst="rect">
              <a:avLst/>
            </a:prstGeom>
          </p:spPr>
        </p:pic>
      </p:grpSp>
      <p:pic>
        <p:nvPicPr>
          <p:cNvPr id="86" name="Picture 85" descr="DMP_Tool_noTagline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60" y="1489521"/>
            <a:ext cx="1340068" cy="27432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"/>
          <a:stretch/>
        </p:blipFill>
        <p:spPr>
          <a:xfrm>
            <a:off x="7115395" y="2541993"/>
            <a:ext cx="1001342" cy="27432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"/>
          <a:stretch/>
        </p:blipFill>
        <p:spPr>
          <a:xfrm>
            <a:off x="6640949" y="4801180"/>
            <a:ext cx="1001342" cy="274320"/>
          </a:xfrm>
          <a:prstGeom prst="rect">
            <a:avLst/>
          </a:prstGeom>
        </p:spPr>
      </p:pic>
      <p:pic>
        <p:nvPicPr>
          <p:cNvPr id="89" name="Shape 811"/>
          <p:cNvPicPr preferRelativeResize="0">
            <a:picLocks noChangeAspect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7091" y="4801180"/>
            <a:ext cx="438029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811"/>
          <p:cNvPicPr preferRelativeResize="0">
            <a:picLocks noChangeAspect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987" y="3985859"/>
            <a:ext cx="438029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811"/>
          <p:cNvPicPr preferRelativeResize="0">
            <a:picLocks noChangeAspect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19" y="1489521"/>
            <a:ext cx="438029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062" y="3682459"/>
            <a:ext cx="811796" cy="27432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27" y="2541993"/>
            <a:ext cx="811796" cy="27432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26" y="1489521"/>
            <a:ext cx="811796" cy="274320"/>
          </a:xfrm>
          <a:prstGeom prst="rect">
            <a:avLst/>
          </a:prstGeom>
        </p:spPr>
      </p:pic>
      <p:pic>
        <p:nvPicPr>
          <p:cNvPr id="95" name="Picture 94" descr="DataONESearchWhite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562" y="3691197"/>
            <a:ext cx="1321600" cy="236023"/>
          </a:xfrm>
          <a:prstGeom prst="rect">
            <a:avLst/>
          </a:prstGeom>
        </p:spPr>
      </p:pic>
      <p:pic>
        <p:nvPicPr>
          <p:cNvPr id="96" name="Shape 811"/>
          <p:cNvPicPr preferRelativeResize="0">
            <a:picLocks noChangeAspect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2308" y="2541993"/>
            <a:ext cx="438029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Picture 96" descr="ServiceRegistrationv4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22" y="3672048"/>
            <a:ext cx="746269" cy="274320"/>
          </a:xfrm>
          <a:prstGeom prst="rect">
            <a:avLst/>
          </a:prstGeom>
        </p:spPr>
      </p:pic>
      <p:sp>
        <p:nvSpPr>
          <p:cNvPr id="6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12237" y="694937"/>
            <a:ext cx="6718101" cy="286751"/>
          </a:xfrm>
        </p:spPr>
        <p:txBody>
          <a:bodyPr/>
          <a:lstStyle/>
          <a:p>
            <a:r>
              <a:rPr lang="en-US" dirty="0" smtClean="0"/>
              <a:t>Providing Tools that Support the Data Life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3840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 dirty="0"/>
              <a:t>Phase II Goal: </a:t>
            </a:r>
            <a:r>
              <a:rPr lang="en-US" dirty="0" smtClean="0"/>
              <a:t>To facilitate </a:t>
            </a:r>
            <a:r>
              <a:rPr lang="en-US" dirty="0"/>
              <a:t>reproducible science</a:t>
            </a:r>
          </a:p>
          <a:p>
            <a:pPr lvl="1"/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Track </a:t>
            </a:r>
            <a:r>
              <a:rPr lang="en-US" b="1" dirty="0"/>
              <a:t>data derivation </a:t>
            </a:r>
            <a:r>
              <a:rPr lang="en-US" dirty="0"/>
              <a:t>history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Track data </a:t>
            </a:r>
            <a:r>
              <a:rPr lang="en-US" b="1" dirty="0"/>
              <a:t>inputs</a:t>
            </a:r>
            <a:r>
              <a:rPr lang="en-US" dirty="0"/>
              <a:t> and </a:t>
            </a:r>
            <a:r>
              <a:rPr lang="en-US" b="1" dirty="0"/>
              <a:t>outputs</a:t>
            </a:r>
            <a:r>
              <a:rPr lang="en-US" dirty="0"/>
              <a:t> of analyses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Track analysis and model </a:t>
            </a:r>
            <a:r>
              <a:rPr lang="en-US" b="1" dirty="0"/>
              <a:t>executions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Preserve and document software </a:t>
            </a:r>
            <a:r>
              <a:rPr lang="en-US" b="1" dirty="0"/>
              <a:t>workflows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Link all of these to </a:t>
            </a:r>
            <a:r>
              <a:rPr lang="en-US" b="1" dirty="0" smtClean="0"/>
              <a:t>publications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Provenance in DataONE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29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590632" y="1537294"/>
            <a:ext cx="2287616" cy="2957308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b="1" dirty="0" smtClean="0"/>
              <a:t>data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What </a:t>
            </a:r>
            <a:r>
              <a:rPr lang="en-US" b="1" dirty="0" smtClean="0"/>
              <a:t>methods</a:t>
            </a:r>
            <a:r>
              <a:rPr lang="en-US" dirty="0" smtClean="0"/>
              <a:t>?</a:t>
            </a:r>
            <a:endParaRPr lang="en-US" dirty="0"/>
          </a:p>
          <a:p>
            <a:pPr marL="7938" indent="-7938"/>
            <a:r>
              <a:rPr lang="en-US" dirty="0" smtClean="0"/>
              <a:t>What </a:t>
            </a:r>
            <a:r>
              <a:rPr lang="en-US" b="1" dirty="0" smtClean="0"/>
              <a:t>parameter settings</a:t>
            </a:r>
            <a:r>
              <a:rPr lang="en-US" dirty="0" smtClean="0"/>
              <a:t>?</a:t>
            </a:r>
          </a:p>
          <a:p>
            <a:pPr marL="7938" indent="-7938"/>
            <a:endParaRPr lang="en-US" dirty="0"/>
          </a:p>
          <a:p>
            <a:pPr marL="7938" indent="-7938"/>
            <a:endParaRPr lang="en-US" dirty="0"/>
          </a:p>
          <a:p>
            <a:pPr marL="7938" indent="-7938"/>
            <a:r>
              <a:rPr lang="en-US" dirty="0"/>
              <a:t>Can we </a:t>
            </a:r>
            <a:r>
              <a:rPr lang="en-US" b="1" dirty="0"/>
              <a:t>trust</a:t>
            </a:r>
            <a:r>
              <a:rPr lang="en-US" dirty="0"/>
              <a:t> these data and methods?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Trust in Science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2" y="1533916"/>
            <a:ext cx="6380627" cy="29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453" y="4581815"/>
            <a:ext cx="4240235" cy="30777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56439"/>
            <a:r>
              <a:rPr lang="en-US" sz="1400" dirty="0">
                <a:solidFill>
                  <a:srgbClr val="404040"/>
                </a:solidFill>
                <a:latin typeface="Raleway" charset="0"/>
                <a:ea typeface="Raleway" charset="0"/>
                <a:cs typeface="Raleway" charset="0"/>
              </a:rPr>
              <a:t>Smith et al. (2009) Ecology doi:10.1890/08-1815.1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71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193"/>
          <p:cNvSpPr>
            <a:spLocks noChangeArrowheads="1"/>
          </p:cNvSpPr>
          <p:nvPr/>
        </p:nvSpPr>
        <p:spPr bwMode="auto">
          <a:xfrm>
            <a:off x="-14882" y="-7151"/>
            <a:ext cx="5698927" cy="5162564"/>
          </a:xfrm>
          <a:prstGeom prst="rect">
            <a:avLst/>
          </a:prstGeom>
          <a:solidFill>
            <a:srgbClr val="646B7A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algn="ctr" eaLnBrk="1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507804" y="3014878"/>
            <a:ext cx="6070999" cy="685437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19050" tIns="19050" rIns="19050" bIns="19050" anchor="b">
            <a:spAutoFit/>
          </a:bodyPr>
          <a:lstStyle>
            <a:lvl1pPr algn="l">
              <a:defRPr sz="4200" spc="-126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Paragraph Title Goes Here</a:t>
            </a:r>
          </a:p>
        </p:txBody>
      </p:sp>
      <p:sp>
        <p:nvSpPr>
          <p:cNvPr id="15363" name="Shape 195"/>
          <p:cNvSpPr>
            <a:spLocks noChangeArrowheads="1"/>
          </p:cNvSpPr>
          <p:nvPr/>
        </p:nvSpPr>
        <p:spPr bwMode="auto">
          <a:xfrm>
            <a:off x="512564" y="4125166"/>
            <a:ext cx="4648200" cy="55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en-US" sz="1000">
                <a:solidFill>
                  <a:srgbClr val="FFFFFF"/>
                </a:solidFill>
                <a:latin typeface="Work Sans Light" charset="0"/>
                <a:cs typeface="Work Sans Light" charset="0"/>
                <a:sym typeface="Work Sans Light" charset="0"/>
              </a:rPr>
              <a:t>Lorem ipsum dolor sit amet, consectetuer adipiscing elit, sed diam nonummy nibh euismod tincidunt ut laoreet dolore magna aliquam erat volutpat. Ut wisi enim ad minim veniam, quis nostrud.</a:t>
            </a:r>
          </a:p>
        </p:txBody>
      </p:sp>
      <p:sp>
        <p:nvSpPr>
          <p:cNvPr id="196" name="Shape 196"/>
          <p:cNvSpPr/>
          <p:nvPr/>
        </p:nvSpPr>
        <p:spPr>
          <a:xfrm>
            <a:off x="520899" y="3537988"/>
            <a:ext cx="2878282" cy="469794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19050" tIns="19050" rIns="19050" bIns="19050" anchor="b">
            <a:spAutoFit/>
          </a:bodyPr>
          <a:lstStyle>
            <a:lvl1pPr algn="l">
              <a:defRPr sz="2800" spc="-84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Subtitle Goes Here</a:t>
            </a:r>
          </a:p>
        </p:txBody>
      </p:sp>
      <p:sp>
        <p:nvSpPr>
          <p:cNvPr id="15365" name="Shape 197"/>
          <p:cNvSpPr>
            <a:spLocks noChangeShapeType="1"/>
          </p:cNvSpPr>
          <p:nvPr/>
        </p:nvSpPr>
        <p:spPr bwMode="auto">
          <a:xfrm>
            <a:off x="549475" y="4045320"/>
            <a:ext cx="108465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5366" name="Shape 198"/>
          <p:cNvSpPr>
            <a:spLocks noChangeShapeType="1"/>
          </p:cNvSpPr>
          <p:nvPr/>
        </p:nvSpPr>
        <p:spPr bwMode="auto">
          <a:xfrm>
            <a:off x="549475" y="3765859"/>
            <a:ext cx="2271117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5367" name="Shape 199"/>
          <p:cNvSpPr>
            <a:spLocks noChangeArrowheads="1"/>
          </p:cNvSpPr>
          <p:nvPr/>
        </p:nvSpPr>
        <p:spPr bwMode="auto">
          <a:xfrm>
            <a:off x="-13097" y="-7151"/>
            <a:ext cx="5699522" cy="5162564"/>
          </a:xfrm>
          <a:prstGeom prst="rect">
            <a:avLst/>
          </a:prstGeom>
          <a:solidFill>
            <a:srgbClr val="B1B2B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algn="ctr" eaLnBrk="1"/>
            <a:r>
              <a:rPr lang="en-US" sz="1400" dirty="0">
                <a:solidFill>
                  <a:srgbClr val="F7F6F9"/>
                </a:solidFill>
                <a:latin typeface="Work Sans" charset="0"/>
                <a:cs typeface="Work Sans" charset="0"/>
                <a:sym typeface="Work Sans" charset="0"/>
              </a:rPr>
              <a:t>IMAGE</a:t>
            </a:r>
          </a:p>
        </p:txBody>
      </p:sp>
      <p:pic>
        <p:nvPicPr>
          <p:cNvPr id="29" name="Picture 28" descr="Nankowe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98"/>
          <a:stretch/>
        </p:blipFill>
        <p:spPr>
          <a:xfrm>
            <a:off x="1" y="0"/>
            <a:ext cx="5676510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384" name="Shape 200"/>
          <p:cNvSpPr>
            <a:spLocks noChangeArrowheads="1"/>
          </p:cNvSpPr>
          <p:nvPr/>
        </p:nvSpPr>
        <p:spPr bwMode="auto">
          <a:xfrm>
            <a:off x="5401273" y="584952"/>
            <a:ext cx="560087" cy="560263"/>
          </a:xfrm>
          <a:prstGeom prst="ellipse">
            <a:avLst/>
          </a:prstGeom>
          <a:solidFill>
            <a:srgbClr val="3F989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sz="1200">
              <a:solidFill>
                <a:srgbClr val="FFFFFF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02" name="Shape 202"/>
          <p:cNvSpPr/>
          <p:nvPr/>
        </p:nvSpPr>
        <p:spPr bwMode="auto">
          <a:xfrm>
            <a:off x="6080337" y="452164"/>
            <a:ext cx="13336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/>
        </p:spPr>
        <p:txBody>
          <a:bodyPr wrap="none" lIns="50800" tIns="50800" rIns="50800" bIns="50800" anchor="b">
            <a:spAutoFit/>
          </a:bodyPr>
          <a:lstStyle>
            <a:lvl1pPr algn="l">
              <a:defRPr sz="2800" spc="-84">
                <a:solidFill>
                  <a:srgbClr val="646B7A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 smtClean="0">
                <a:latin typeface="Raleway" charset="0"/>
                <a:ea typeface="Raleway" charset="0"/>
                <a:cs typeface="Raleway" charset="0"/>
              </a:rPr>
              <a:t>ProvONE</a:t>
            </a:r>
            <a:endParaRPr sz="2400" kern="0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5387" name="Shape 203"/>
          <p:cNvSpPr>
            <a:spLocks noChangeArrowheads="1"/>
          </p:cNvSpPr>
          <p:nvPr/>
        </p:nvSpPr>
        <p:spPr bwMode="auto">
          <a:xfrm>
            <a:off x="6083687" y="869244"/>
            <a:ext cx="2489819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>
            <a:spAutoFit/>
          </a:bodyPr>
          <a:lstStyle/>
          <a:p>
            <a:pPr eaLnBrk="1"/>
            <a:r>
              <a:rPr lang="en-US" sz="1100" dirty="0">
                <a:solidFill>
                  <a:srgbClr val="646B7A"/>
                </a:solidFill>
                <a:latin typeface="Raleway" charset="0"/>
                <a:ea typeface="Raleway" charset="0"/>
                <a:cs typeface="Raleway" charset="0"/>
                <a:sym typeface="Work Sans Light" charset="0"/>
              </a:rPr>
              <a:t>Extended PROV model for workflow provenance.</a:t>
            </a:r>
          </a:p>
        </p:txBody>
      </p:sp>
      <p:sp>
        <p:nvSpPr>
          <p:cNvPr id="15380" name="Shape 205"/>
          <p:cNvSpPr>
            <a:spLocks noChangeArrowheads="1"/>
          </p:cNvSpPr>
          <p:nvPr/>
        </p:nvSpPr>
        <p:spPr bwMode="auto">
          <a:xfrm>
            <a:off x="5401273" y="1742745"/>
            <a:ext cx="560087" cy="560796"/>
          </a:xfrm>
          <a:prstGeom prst="ellipse">
            <a:avLst/>
          </a:prstGeom>
          <a:solidFill>
            <a:srgbClr val="6EB7B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sz="1200">
              <a:solidFill>
                <a:srgbClr val="FFFFFF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07" name="Shape 207"/>
          <p:cNvSpPr/>
          <p:nvPr/>
        </p:nvSpPr>
        <p:spPr bwMode="auto">
          <a:xfrm>
            <a:off x="6080337" y="1609926"/>
            <a:ext cx="15132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/>
        </p:spPr>
        <p:txBody>
          <a:bodyPr wrap="none" lIns="50800" tIns="50800" rIns="50800" bIns="50800" anchor="b">
            <a:spAutoFit/>
          </a:bodyPr>
          <a:lstStyle>
            <a:lvl1pPr algn="l">
              <a:defRPr sz="2800" spc="-84">
                <a:solidFill>
                  <a:srgbClr val="646B7A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 smtClean="0">
                <a:latin typeface="Raleway" charset="0"/>
                <a:ea typeface="Raleway" charset="0"/>
                <a:cs typeface="Raleway" charset="0"/>
              </a:rPr>
              <a:t>Prov</a:t>
            </a:r>
            <a:r>
              <a:rPr lang="en-US" sz="2400" kern="0" dirty="0" smtClean="0">
                <a:latin typeface="Raleway" charset="0"/>
                <a:ea typeface="Raleway" charset="0"/>
                <a:cs typeface="Raleway" charset="0"/>
              </a:rPr>
              <a:t> Index</a:t>
            </a:r>
            <a:endParaRPr sz="2400" kern="0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5383" name="Shape 208"/>
          <p:cNvSpPr>
            <a:spLocks noChangeArrowheads="1"/>
          </p:cNvSpPr>
          <p:nvPr/>
        </p:nvSpPr>
        <p:spPr bwMode="auto">
          <a:xfrm>
            <a:off x="6083687" y="2027225"/>
            <a:ext cx="2489819" cy="6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>
            <a:spAutoFit/>
          </a:bodyPr>
          <a:lstStyle/>
          <a:p>
            <a:pPr eaLnBrk="1"/>
            <a:r>
              <a:rPr lang="en-US" sz="1100" dirty="0">
                <a:solidFill>
                  <a:srgbClr val="646B7A"/>
                </a:solidFill>
                <a:latin typeface="Raleway" charset="0"/>
                <a:ea typeface="Raleway" charset="0"/>
                <a:cs typeface="Raleway" charset="0"/>
                <a:sym typeface="Work Sans Light" charset="0"/>
              </a:rPr>
              <a:t>DataONE support for indexing, searching, and displaying provenance.</a:t>
            </a:r>
          </a:p>
        </p:txBody>
      </p:sp>
      <p:sp>
        <p:nvSpPr>
          <p:cNvPr id="15376" name="Shape 210"/>
          <p:cNvSpPr>
            <a:spLocks noChangeArrowheads="1"/>
          </p:cNvSpPr>
          <p:nvPr/>
        </p:nvSpPr>
        <p:spPr bwMode="auto">
          <a:xfrm>
            <a:off x="5401271" y="2876675"/>
            <a:ext cx="560087" cy="560797"/>
          </a:xfrm>
          <a:prstGeom prst="ellipse">
            <a:avLst/>
          </a:prstGeom>
          <a:solidFill>
            <a:srgbClr val="8CBD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sz="1200">
              <a:solidFill>
                <a:srgbClr val="FFFFFF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12" name="Shape 212"/>
          <p:cNvSpPr/>
          <p:nvPr/>
        </p:nvSpPr>
        <p:spPr bwMode="auto">
          <a:xfrm>
            <a:off x="6080335" y="2743856"/>
            <a:ext cx="18519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/>
        </p:spPr>
        <p:txBody>
          <a:bodyPr wrap="none" lIns="50800" tIns="50800" rIns="50800" bIns="50800" anchor="b">
            <a:spAutoFit/>
          </a:bodyPr>
          <a:lstStyle>
            <a:lvl1pPr algn="l">
              <a:defRPr sz="2800" spc="-84">
                <a:solidFill>
                  <a:srgbClr val="646B7A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latin typeface="Raleway" charset="0"/>
                <a:ea typeface="Raleway" charset="0"/>
                <a:cs typeface="Raleway" charset="0"/>
              </a:rPr>
              <a:t>R and </a:t>
            </a:r>
            <a:r>
              <a:rPr lang="en-US" sz="2400" kern="0" dirty="0" err="1" smtClean="0">
                <a:latin typeface="Raleway" charset="0"/>
                <a:ea typeface="Raleway" charset="0"/>
                <a:cs typeface="Raleway" charset="0"/>
              </a:rPr>
              <a:t>Matlab</a:t>
            </a:r>
            <a:endParaRPr sz="2400" kern="0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5379" name="Shape 213"/>
          <p:cNvSpPr>
            <a:spLocks noChangeArrowheads="1"/>
          </p:cNvSpPr>
          <p:nvPr/>
        </p:nvSpPr>
        <p:spPr bwMode="auto">
          <a:xfrm>
            <a:off x="6083685" y="3161156"/>
            <a:ext cx="2489819" cy="6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>
            <a:spAutoFit/>
          </a:bodyPr>
          <a:lstStyle/>
          <a:p>
            <a:pPr eaLnBrk="1"/>
            <a:r>
              <a:rPr lang="en-US" sz="1100" dirty="0">
                <a:solidFill>
                  <a:srgbClr val="646B7A"/>
                </a:solidFill>
                <a:latin typeface="Raleway" charset="0"/>
                <a:ea typeface="Raleway" charset="0"/>
                <a:cs typeface="Raleway" charset="0"/>
                <a:sym typeface="Work Sans Light" charset="0"/>
              </a:rPr>
              <a:t>Libraries in R, MATLAB, Java for generating and manipulating provenance records.</a:t>
            </a:r>
          </a:p>
        </p:txBody>
      </p:sp>
      <p:sp>
        <p:nvSpPr>
          <p:cNvPr id="15372" name="Shape 215"/>
          <p:cNvSpPr>
            <a:spLocks noChangeArrowheads="1"/>
          </p:cNvSpPr>
          <p:nvPr/>
        </p:nvSpPr>
        <p:spPr bwMode="auto">
          <a:xfrm>
            <a:off x="5401271" y="4035003"/>
            <a:ext cx="560087" cy="560263"/>
          </a:xfrm>
          <a:prstGeom prst="ellipse">
            <a:avLst/>
          </a:prstGeom>
          <a:solidFill>
            <a:srgbClr val="659A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endParaRPr lang="en-US" sz="1200">
              <a:solidFill>
                <a:srgbClr val="FFFFFF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17" name="Shape 217"/>
          <p:cNvSpPr/>
          <p:nvPr/>
        </p:nvSpPr>
        <p:spPr bwMode="auto">
          <a:xfrm>
            <a:off x="6080335" y="3902215"/>
            <a:ext cx="243656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/>
        </p:spPr>
        <p:txBody>
          <a:bodyPr wrap="none" lIns="50800" tIns="50800" rIns="50800" bIns="50800" anchor="b">
            <a:spAutoFit/>
          </a:bodyPr>
          <a:lstStyle>
            <a:lvl1pPr algn="l">
              <a:defRPr sz="2800" spc="-84">
                <a:solidFill>
                  <a:srgbClr val="646B7A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latin typeface="Raleway" charset="0"/>
                <a:ea typeface="Raleway" charset="0"/>
                <a:cs typeface="Raleway" charset="0"/>
              </a:rPr>
              <a:t>Web Provenance</a:t>
            </a:r>
            <a:endParaRPr sz="2400" kern="0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5375" name="Shape 218"/>
          <p:cNvSpPr>
            <a:spLocks noChangeArrowheads="1"/>
          </p:cNvSpPr>
          <p:nvPr/>
        </p:nvSpPr>
        <p:spPr bwMode="auto">
          <a:xfrm>
            <a:off x="6083685" y="4319295"/>
            <a:ext cx="2489819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>
            <a:spAutoFit/>
          </a:bodyPr>
          <a:lstStyle/>
          <a:p>
            <a:pPr eaLnBrk="1"/>
            <a:r>
              <a:rPr lang="en-US" sz="1100" dirty="0" smtClean="0">
                <a:solidFill>
                  <a:srgbClr val="646B7A"/>
                </a:solidFill>
                <a:latin typeface="Raleway" charset="0"/>
                <a:ea typeface="Raleway" charset="0"/>
                <a:cs typeface="Raleway" charset="0"/>
                <a:sym typeface="Work Sans Light" charset="0"/>
              </a:rPr>
              <a:t>Web-based </a:t>
            </a:r>
            <a:r>
              <a:rPr lang="en-US" sz="1100" dirty="0">
                <a:solidFill>
                  <a:srgbClr val="646B7A"/>
                </a:solidFill>
                <a:latin typeface="Raleway" charset="0"/>
                <a:ea typeface="Raleway" charset="0"/>
                <a:cs typeface="Raleway" charset="0"/>
                <a:sym typeface="Work Sans Light" charset="0"/>
              </a:rPr>
              <a:t>user interface for displaying and editing provenance.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9663" y="4922687"/>
            <a:ext cx="160734" cy="171609"/>
          </a:xfrm>
        </p:spPr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DataONE Template 2017">
      <a:dk1>
        <a:srgbClr val="646B51"/>
      </a:dk1>
      <a:lt1>
        <a:srgbClr val="FFFFFF"/>
      </a:lt1>
      <a:dk2>
        <a:srgbClr val="646B51"/>
      </a:dk2>
      <a:lt2>
        <a:srgbClr val="DCDEE0"/>
      </a:lt2>
      <a:accent1>
        <a:srgbClr val="D4550F"/>
      </a:accent1>
      <a:accent2>
        <a:srgbClr val="357098"/>
      </a:accent2>
      <a:accent3>
        <a:srgbClr val="3F9897"/>
      </a:accent3>
      <a:accent4>
        <a:srgbClr val="6397C8"/>
      </a:accent4>
      <a:accent5>
        <a:srgbClr val="609E9E"/>
      </a:accent5>
      <a:accent6>
        <a:srgbClr val="7095BA"/>
      </a:accent6>
      <a:hlink>
        <a:srgbClr val="357098"/>
      </a:hlink>
      <a:folHlink>
        <a:srgbClr val="35709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5943</TotalTime>
  <Words>700</Words>
  <Application>Microsoft Office PowerPoint</Application>
  <PresentationFormat>Custom</PresentationFormat>
  <Paragraphs>257</Paragraphs>
  <Slides>31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Hampapuram Ramapriyan</dc:creator>
  <cp:lastModifiedBy>Hampapuram Ramapriyan</cp:lastModifiedBy>
  <cp:revision>304</cp:revision>
  <cp:lastPrinted>2017-11-29T09:51:27Z</cp:lastPrinted>
  <dcterms:modified xsi:type="dcterms:W3CDTF">2018-01-30T23:39:53Z</dcterms:modified>
</cp:coreProperties>
</file>