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4" r:id="rId7"/>
    <p:sldId id="268" r:id="rId8"/>
    <p:sldId id="272" r:id="rId9"/>
    <p:sldId id="278" r:id="rId10"/>
    <p:sldId id="270" r:id="rId11"/>
    <p:sldId id="282" r:id="rId12"/>
    <p:sldId id="281" r:id="rId13"/>
    <p:sldId id="279" r:id="rId14"/>
    <p:sldId id="269" r:id="rId15"/>
    <p:sldId id="286" r:id="rId16"/>
    <p:sldId id="267" r:id="rId17"/>
    <p:sldId id="262" r:id="rId18"/>
    <p:sldId id="263" r:id="rId19"/>
    <p:sldId id="284" r:id="rId20"/>
    <p:sldId id="257" r:id="rId21"/>
    <p:sldId id="287" r:id="rId22"/>
    <p:sldId id="277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09"/>
    <a:srgbClr val="00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94" autoAdjust="0"/>
  </p:normalViewPr>
  <p:slideViewPr>
    <p:cSldViewPr snapToGrid="0" snapToObjects="1" showGuides="1">
      <p:cViewPr varScale="1">
        <p:scale>
          <a:sx n="51" d="100"/>
          <a:sy n="51" d="100"/>
        </p:scale>
        <p:origin x="-608" y="-112"/>
      </p:cViewPr>
      <p:guideLst>
        <p:guide orient="horz" pos="2197"/>
        <p:guide pos="29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524C5-FE5D-9E47-A0A9-753819BD3865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B8A2-4B1E-9544-9625-76AB29FC9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6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capita.wustl.edu/Central-America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2AF58E9-5866-2F4A-AA3D-3056CBFC2094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Air Quality Management is an intensely human process.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It includes a spectrum of participants as emphasized by EPA’s Gary Foley. </a:t>
            </a:r>
          </a:p>
          <a:p>
            <a:pPr eaLnBrk="1" hangingPunct="1"/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 Decision Maker is the Air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Quality Manager who uses multiple sources of information to make decisions and initiate actions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pPr eaLnBrk="1" hangingPunct="1"/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For information and guidance she relies on health and environmental Analysts.</a:t>
            </a:r>
          </a:p>
          <a:p>
            <a:pPr eaLnBrk="1" hangingPunct="1"/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Analysts in turn uses AQ observations as well as Scientific knowledge provided the Air Quality scientist</a:t>
            </a:r>
          </a:p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Both the Analysts and Scientists require access air quality observations and models which is provided by the EO Service Provider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1FC1BC-EE22-EC47-B29D-CA2CB34F0CC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more specific tool was developed to evaluate models. Specifically model-observation bias spatiall</a:t>
            </a:r>
            <a:r>
              <a:rPr lang="en-US" baseline="0" dirty="0" smtClean="0"/>
              <a:t>y and by season.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show the calculated bias of the NAAPS model total Aerosol Optical Thickness as compared to the </a:t>
            </a:r>
            <a:r>
              <a:rPr lang="en-US" baseline="0" dirty="0" err="1" smtClean="0"/>
              <a:t>Aeronet</a:t>
            </a:r>
            <a:r>
              <a:rPr lang="en-US" baseline="0" dirty="0" smtClean="0"/>
              <a:t> AOT.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5C6281-0C63-4044-9D2A-B931424D3F1D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DataFed also includes a set of client applications for browsing, exploring and analyzing air quality observations. These cloud-based tools can be used on any of the datasets in the Data Pool.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By design such web-based tools can also be created by any other client in this interoperable air quality data data network (ADN).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 will spare you ….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flexibility of the </a:t>
            </a:r>
            <a:r>
              <a:rPr lang="en-US" dirty="0" err="1" smtClean="0"/>
              <a:t>DataFed</a:t>
            </a:r>
            <a:r>
              <a:rPr lang="en-US" dirty="0" smtClean="0"/>
              <a:t> client software facilitated by Service Oriented Architecture. </a:t>
            </a:r>
          </a:p>
          <a:p>
            <a:endParaRPr lang="en-US" dirty="0" smtClean="0"/>
          </a:p>
          <a:p>
            <a:r>
              <a:rPr lang="en-US" dirty="0" smtClean="0"/>
              <a:t>Data are accessed, processed and displayed by a set of service modules</a:t>
            </a:r>
            <a:r>
              <a:rPr lang="en-US" baseline="0" dirty="0" smtClean="0"/>
              <a:t> chained together in a workflow program.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</a:t>
            </a:r>
            <a:r>
              <a:rPr lang="en-US" baseline="0" dirty="0" err="1" smtClean="0"/>
              <a:t>DataFed</a:t>
            </a:r>
            <a:r>
              <a:rPr lang="en-US" baseline="0" dirty="0" smtClean="0"/>
              <a:t> Tools is a specific workflow program within the same programming environment.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3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Ref: United States Air Force Scientific Advisory Board (2005); Report on System-of-Systems Engineering for Air Force Capability Development; Public Release SAB-TR-05-04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E251-685A-954D-93F8-F045E592080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Ref: United States Air Force Scientific Advisory Board (2005); Report on System-of-Systems Engineering for Air Force Capability Development; Public Release SAB-TR-05-04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E251-685A-954D-93F8-F045E592080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2AF58E9-5866-2F4A-AA3D-3056CBFC2094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2AF58E9-5866-2F4A-AA3D-3056CBFC2094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So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imes" charset="0"/>
                <a:ea typeface="ＭＳ Ｐゴシック" charset="0"/>
                <a:cs typeface="ＭＳ Ｐゴシック" charset="0"/>
              </a:rPr>
              <a:t>Traditionally, the IS was a ‘stovepipe’ dedicated to each application </a:t>
            </a:r>
          </a:p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A2AF58E9-5866-2F4A-AA3D-3056CBFC2094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hangingPunct="1"/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In a new paradigm, introduced through GEOSS, Earth</a:t>
            </a:r>
            <a:r>
              <a:rPr lang="en-US" baseline="0" dirty="0" smtClean="0">
                <a:latin typeface="Times" charset="0"/>
                <a:ea typeface="ＭＳ Ｐゴシック" charset="0"/>
                <a:cs typeface="ＭＳ Ｐゴシック" charset="0"/>
              </a:rPr>
              <a:t> Observations should be accessible from a shared virtual data pool and offered as web services through standard interfaces   </a:t>
            </a:r>
          </a:p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cs typeface="+mn-cs"/>
              </a:rPr>
              <a:t>The distributed data system </a:t>
            </a:r>
            <a:r>
              <a:rPr lang="en-US" dirty="0" err="1" smtClean="0">
                <a:cs typeface="+mn-cs"/>
              </a:rPr>
              <a:t>DataFed</a:t>
            </a:r>
            <a:r>
              <a:rPr lang="en-US" dirty="0" smtClean="0">
                <a:cs typeface="+mn-cs"/>
              </a:rPr>
              <a:t> developed and maintained at Washington University in </a:t>
            </a:r>
            <a:r>
              <a:rPr lang="en-US" dirty="0" err="1" smtClean="0">
                <a:cs typeface="+mn-cs"/>
              </a:rPr>
              <a:t>Stl</a:t>
            </a:r>
            <a:r>
              <a:rPr lang="en-US" dirty="0" smtClean="0">
                <a:cs typeface="+mn-cs"/>
              </a:rPr>
              <a:t>. Louis,</a:t>
            </a:r>
            <a:r>
              <a:rPr lang="en-US" baseline="0" dirty="0" smtClean="0">
                <a:cs typeface="+mn-cs"/>
              </a:rPr>
              <a:t> MO </a:t>
            </a:r>
            <a:r>
              <a:rPr lang="en-US" dirty="0" smtClean="0">
                <a:cs typeface="+mn-cs"/>
              </a:rPr>
              <a:t>is an implementation of the GEOSS service oriented data sharing architecture. </a:t>
            </a:r>
          </a:p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Data are accessible from the Air Quality Data Network (ADN) by the AQ Community Catalog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ADN is facilitated by the GEO AQ Community of Practice (GEO AQ </a:t>
            </a:r>
            <a:r>
              <a:rPr lang="en-US" sz="1200" dirty="0" err="1" smtClean="0"/>
              <a:t>CoP</a:t>
            </a:r>
            <a:r>
              <a:rPr lang="en-US" sz="1200" dirty="0" smtClean="0"/>
              <a:t>), including R. </a:t>
            </a:r>
            <a:r>
              <a:rPr lang="en-US" sz="1200" dirty="0" err="1" smtClean="0"/>
              <a:t>Husar’s</a:t>
            </a:r>
            <a:r>
              <a:rPr lang="en-US" sz="1200" dirty="0" smtClean="0"/>
              <a:t> group.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The generic client tools (red boxes) are for processing and visualization; used in many applications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Specialized Application Tools  are dedicated to specific applications, e.g. event detection</a:t>
            </a:r>
          </a:p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aseline="0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Air Quality Community Catalog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ComCat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access point to the datasets in the Air Quality Data Pool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accessible data include the</a:t>
            </a:r>
            <a:r>
              <a:rPr lang="en-US" baseline="0" dirty="0" smtClean="0">
                <a:cs typeface="+mn-cs"/>
              </a:rPr>
              <a:t> NAAPS and MACC global models and the CMAQ regional model,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cs typeface="+mn-cs"/>
              </a:rPr>
              <a:t>data from US, European and Indian AQ monitoring networks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cs typeface="+mn-cs"/>
              </a:rPr>
              <a:t>as well as satellite data from MODIS and OMI sensors.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7A48E6-FB69-1145-B15D-B7059DA7186F}" type="slidenum">
              <a:rPr lang="en-US" sz="1200">
                <a:latin typeface="Times" charset="0"/>
              </a:rPr>
              <a:pPr/>
              <a:t>6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Once an observation parameter is selected, the data can be accessed by any suitable client software, such as the generic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DataFed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data browser. 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1F1EA90-7AB5-4D42-A53B-9635ECB1C4B0}" type="slidenum">
              <a:rPr lang="en-US" sz="1200">
                <a:latin typeface="Times" charset="0"/>
              </a:rPr>
              <a:pPr/>
              <a:t>7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Consoles are</a:t>
            </a:r>
            <a:r>
              <a:rPr lang="en-US" baseline="0" dirty="0" smtClean="0"/>
              <a:t> spatial representations of multisensory Observations, emissions and models.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the maps are synchronized spatially and in time, so the user can move the searchlight of her attention to any region or time.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3FE5B-99C9-8B4D-BD70-B945AC5AC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5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42040-9AB7-FD4F-A322-541DC68EF665}" type="slidenum">
              <a:rPr lang="en-US"/>
              <a:pPr/>
              <a:t>9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 exceptional event (EE) is when an</a:t>
            </a:r>
            <a:r>
              <a:rPr lang="en-US" baseline="0" dirty="0" smtClean="0"/>
              <a:t> uncontrollable or extra jurisdictional source causes violation of the National Ambient Air Quality Standard.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granddad of EEs is the 1998 Mexican Smoke event that caused the highest measured regional PM concentrations over the Eastern US.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------------------------</a:t>
            </a:r>
          </a:p>
          <a:p>
            <a:endParaRPr lang="en-US" dirty="0" smtClean="0"/>
          </a:p>
          <a:p>
            <a:r>
              <a:rPr lang="en-US" dirty="0" smtClean="0"/>
              <a:t>Since time immemorial, smoke from forest fires, wind-blown dust storms and other ‘exceptional events’ have punctuated</a:t>
            </a:r>
            <a:r>
              <a:rPr lang="en-US" baseline="0" dirty="0" smtClean="0"/>
              <a:t> the air quality with extreme concentrations of atmospheric particulates and gases.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historically the </a:t>
            </a:r>
            <a:r>
              <a:rPr lang="en-US" baseline="0" dirty="0" err="1" smtClean="0"/>
              <a:t>spatio</a:t>
            </a:r>
            <a:r>
              <a:rPr lang="en-US" baseline="0" dirty="0" smtClean="0"/>
              <a:t>-temporal pattern of air quality during such events was sparse and patchy. This has changed dramatically during the sensing revolution of the 1990s, in particular through the near-real-time availability of color satellite images. Satellites the became the primary sensory inputs for event detection and </a:t>
            </a:r>
            <a:r>
              <a:rPr lang="en-US" baseline="0" dirty="0" err="1" smtClean="0"/>
              <a:t>spatio</a:t>
            </a:r>
            <a:r>
              <a:rPr lang="en-US" baseline="0" dirty="0" smtClean="0"/>
              <a:t>-temporal characterization.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Satellite observations were also responsible for </a:t>
            </a:r>
            <a:r>
              <a:rPr lang="en-US" sz="1600" b="1" baseline="0" dirty="0" smtClean="0">
                <a:solidFill>
                  <a:srgbClr val="FF0000"/>
                </a:solidFill>
              </a:rPr>
              <a:t>formally</a:t>
            </a:r>
            <a:r>
              <a:rPr lang="en-US" baseline="0" dirty="0" smtClean="0"/>
              <a:t> including Exceptional Events into the AQ management process. When combined with routine surface-based monitoring data …</a:t>
            </a:r>
          </a:p>
          <a:p>
            <a:endParaRPr lang="en-US" baseline="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 the past, the definition and documentation of events has been subjective, dependent on the analyst, the is event type etc.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routine overall characterization of detected events is accomplished by the rich real-time data through delivered through the Analysts Consoles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Objective event definition is now possible through </a:t>
            </a:r>
            <a:r>
              <a:rPr lang="en-US" dirty="0" err="1" smtClean="0"/>
              <a:t>spatio</a:t>
            </a:r>
            <a:r>
              <a:rPr lang="en-US" dirty="0" smtClean="0"/>
              <a:t>-temporal statistical parameters derivable from routine monitoring data</a:t>
            </a:r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Scenario: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>
                <a:hlinkClick r:id="rId3"/>
              </a:rPr>
              <a:t>Smoke form Mexico causes record PM over the Eastern US.</a:t>
            </a:r>
            <a:endParaRPr lang="en-US" sz="1200" dirty="0" smtClean="0"/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Goal: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Detect smoke emission and predict PM and ozone concentration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Support air quality management and transportation safety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Impacts: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PM and ozone air quality episodes, AQ standard </a:t>
            </a:r>
            <a:r>
              <a:rPr lang="en-US" sz="1200" dirty="0" err="1" smtClean="0"/>
              <a:t>exceedance</a:t>
            </a:r>
            <a:endParaRPr lang="en-US" sz="1200" dirty="0" smtClean="0"/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Transportation safety risks due to reduced visibility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Timeline: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Routine satellite monitoring of fire and smoke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The smoke event triggers intensified sensing and analysis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The event is documented for science and management use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Science/Air Quality Information Needs: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Quantitative real-time fire &amp; smoke emission monitoring  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PM, ozone forecast (3-5 days) based on smoke emissions data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282575" indent="-282575">
              <a:lnSpc>
                <a:spcPct val="90000"/>
              </a:lnSpc>
            </a:pPr>
            <a:r>
              <a:rPr lang="en-US" sz="1400" b="1" dirty="0" smtClean="0"/>
              <a:t>Information Technology Needs: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Real-time access to routine and </a:t>
            </a:r>
            <a:r>
              <a:rPr lang="en-US" sz="1200" i="1" dirty="0" smtClean="0"/>
              <a:t>ad-hoc</a:t>
            </a:r>
            <a:r>
              <a:rPr lang="en-US" sz="1200" dirty="0" smtClean="0"/>
              <a:t> data and models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Analysis tools: browsing, fusion, data/model integration</a:t>
            </a:r>
          </a:p>
          <a:p>
            <a:pPr marL="282575" indent="-282575">
              <a:lnSpc>
                <a:spcPct val="90000"/>
              </a:lnSpc>
              <a:buFontTx/>
              <a:buNone/>
            </a:pPr>
            <a:r>
              <a:rPr lang="en-US" sz="1200" dirty="0" smtClean="0"/>
              <a:t>Delivery of science-based event summary/forecast to air quality and aviation safety managers and to the public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and their causes is still poorly understood and largely unpredictable.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57B6B-4909-3746-963C-B47BDCF990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0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9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8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1BB1-1777-B343-BAFF-525E0D76E0A7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DC2A-7B25-6848-BCF1-6315C0A82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tafedwiki.wustl.edu/index.php/Image:EEDetectionTool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sipfed.org/index.php/Image:Image-EE_NoButFor1Schematics.png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://wiki.esipfed.org/index.php/Image:EE_ButForSchematics.png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09500"/>
            <a:ext cx="91440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Rudolf Husar,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Director, Center for Air Pollution Impact and Trend Analysis, CAPITA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Washington University in St. Louis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6937" y="660400"/>
            <a:ext cx="8670042" cy="17564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User-Oriented Data Analytics and Tools </a:t>
            </a:r>
            <a:r>
              <a:rPr lang="en-US" sz="3100" dirty="0" smtClean="0"/>
              <a:t>using the Federated Data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DataFed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135888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1970s – AQ science &amp; EPA decision support – Fortran &amp; spreadsheet analytics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1980s - Developed ‘Voyager’ data exploration and analysis software; </a:t>
            </a:r>
            <a:r>
              <a:rPr lang="en-US" b="1" dirty="0" smtClean="0"/>
              <a:t>K </a:t>
            </a:r>
            <a:r>
              <a:rPr lang="en-US" b="1" dirty="0" err="1" smtClean="0"/>
              <a:t>Hoijarvi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1990s - Applied Voyager for AQ pattern analysis, for large - </a:t>
            </a:r>
            <a:r>
              <a:rPr lang="en-US" dirty="0" err="1" smtClean="0">
                <a:solidFill>
                  <a:schemeClr val="tx1"/>
                </a:solidFill>
              </a:rPr>
              <a:t>GByte</a:t>
            </a:r>
            <a:r>
              <a:rPr lang="en-US" dirty="0" smtClean="0">
                <a:solidFill>
                  <a:schemeClr val="tx1"/>
                </a:solidFill>
              </a:rPr>
              <a:t> ES data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85B09"/>
                </a:solidFill>
              </a:rPr>
              <a:t>2000s - Developed distributed DataFed; WCS Access; SOA process/</a:t>
            </a:r>
            <a:r>
              <a:rPr lang="en-US" dirty="0" err="1" smtClean="0">
                <a:solidFill>
                  <a:srgbClr val="085B09"/>
                </a:solidFill>
              </a:rPr>
              <a:t>vis</a:t>
            </a:r>
            <a:r>
              <a:rPr lang="en-US" dirty="0" smtClean="0">
                <a:solidFill>
                  <a:srgbClr val="085B09"/>
                </a:solidFill>
              </a:rPr>
              <a:t>; </a:t>
            </a:r>
            <a:r>
              <a:rPr lang="en-US" b="1" dirty="0" smtClean="0">
                <a:solidFill>
                  <a:srgbClr val="085B09"/>
                </a:solidFill>
              </a:rPr>
              <a:t>K </a:t>
            </a:r>
            <a:r>
              <a:rPr lang="en-US" b="1" dirty="0" err="1" smtClean="0">
                <a:solidFill>
                  <a:srgbClr val="085B09"/>
                </a:solidFill>
              </a:rPr>
              <a:t>Hoijarvi</a:t>
            </a:r>
            <a:r>
              <a:rPr lang="en-US" b="1" dirty="0" smtClean="0">
                <a:solidFill>
                  <a:srgbClr val="085B09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85B09"/>
                </a:solidFill>
              </a:rPr>
              <a:t>2005s - Co-lead ESIP AQ WG; GEO AQ Comm. Practice (</a:t>
            </a:r>
            <a:r>
              <a:rPr lang="en-US" dirty="0" err="1" smtClean="0">
                <a:solidFill>
                  <a:srgbClr val="085B09"/>
                </a:solidFill>
              </a:rPr>
              <a:t>CoP</a:t>
            </a:r>
            <a:r>
              <a:rPr lang="en-US" dirty="0" smtClean="0">
                <a:solidFill>
                  <a:srgbClr val="085B09"/>
                </a:solidFill>
              </a:rPr>
              <a:t>); </a:t>
            </a:r>
            <a:r>
              <a:rPr lang="en-US" b="1" dirty="0" smtClean="0">
                <a:solidFill>
                  <a:srgbClr val="085B09"/>
                </a:solidFill>
              </a:rPr>
              <a:t>S. </a:t>
            </a:r>
            <a:r>
              <a:rPr lang="en-US" b="1" dirty="0" err="1" smtClean="0">
                <a:solidFill>
                  <a:srgbClr val="085B09"/>
                </a:solidFill>
              </a:rPr>
              <a:t>Falke</a:t>
            </a:r>
            <a:r>
              <a:rPr lang="en-US" b="1" dirty="0" smtClean="0">
                <a:solidFill>
                  <a:srgbClr val="085B09"/>
                </a:solidFill>
              </a:rPr>
              <a:t>, E Robinson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85B09"/>
                </a:solidFill>
              </a:rPr>
              <a:t>2010s - Use DataFed, TB ES data for EPA and science; </a:t>
            </a:r>
            <a:r>
              <a:rPr lang="en-US" b="1" dirty="0" smtClean="0">
                <a:solidFill>
                  <a:srgbClr val="085B09"/>
                </a:solidFill>
              </a:rPr>
              <a:t>N Frank (EPA) + State analysts</a:t>
            </a:r>
            <a:endParaRPr lang="en-US" dirty="0">
              <a:solidFill>
                <a:srgbClr val="085B0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9123" y="6263682"/>
            <a:ext cx="639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ESIP Earth Science Data Analytics Discussion Forum, April 17,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44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3098" b="6555"/>
          <a:stretch/>
        </p:blipFill>
        <p:spPr>
          <a:xfrm>
            <a:off x="360363" y="954806"/>
            <a:ext cx="8382000" cy="3860798"/>
          </a:xfrm>
          <a:prstGeom prst="rect">
            <a:avLst/>
          </a:prstGeom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9412" cy="12123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AQ Exceptional Events: EPA Regulatory Support</a:t>
            </a:r>
            <a:endParaRPr lang="en-US" sz="3600" b="1" dirty="0">
              <a:solidFill>
                <a:schemeClr val="tx1"/>
              </a:solidFill>
              <a:cs typeface="Times New Roman" charset="0"/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63" y="4425492"/>
            <a:ext cx="3982404" cy="211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12" name="Line 8"/>
          <p:cNvSpPr>
            <a:spLocks noChangeShapeType="1"/>
          </p:cNvSpPr>
          <p:nvPr/>
        </p:nvSpPr>
        <p:spPr bwMode="auto">
          <a:xfrm flipH="1" flipV="1">
            <a:off x="2661322" y="2239812"/>
            <a:ext cx="532583" cy="2212255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 flipV="1">
            <a:off x="1800876" y="2720666"/>
            <a:ext cx="1393029" cy="3199839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V="1">
            <a:off x="5194907" y="1983506"/>
            <a:ext cx="2653692" cy="4071938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5194907" y="1805704"/>
            <a:ext cx="2488591" cy="2827808"/>
          </a:xfrm>
          <a:prstGeom prst="line">
            <a:avLst/>
          </a:prstGeom>
          <a:noFill/>
          <a:ln w="28575">
            <a:solidFill>
              <a:srgbClr val="DC8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640822" y="5780806"/>
            <a:ext cx="150744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200">
                <a:solidFill>
                  <a:srgbClr val="DC8300"/>
                </a:solidFill>
                <a:latin typeface="Verdana" charset="0"/>
              </a:rPr>
              <a:t>Smoke  Event</a:t>
            </a:r>
          </a:p>
        </p:txBody>
      </p:sp>
    </p:spTree>
    <p:extLst>
      <p:ext uri="{BB962C8B-B14F-4D97-AF65-F5344CB8AC3E}">
        <p14:creationId xmlns:p14="http://schemas.microsoft.com/office/powerpoint/2010/main" val="3398414341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07475" cy="47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EE DSS Tools: Event Consoles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556" y="935551"/>
            <a:ext cx="5798422" cy="5564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09" y="0"/>
            <a:ext cx="1713491" cy="1315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95332"/>
            <a:ext cx="30197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An </a:t>
            </a:r>
            <a:r>
              <a:rPr lang="en-US" sz="1600" dirty="0"/>
              <a:t>array of </a:t>
            </a:r>
            <a:r>
              <a:rPr lang="en-US" sz="1600" dirty="0" smtClean="0"/>
              <a:t>space-time synced maps of EE-relevant data. 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Similar to the weather forecaster’s "</a:t>
            </a:r>
            <a:r>
              <a:rPr lang="en-US" sz="1600" dirty="0"/>
              <a:t>meteorological </a:t>
            </a:r>
            <a:r>
              <a:rPr lang="en-US" sz="1600" dirty="0" smtClean="0"/>
              <a:t>wall”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For any data layer in the pool, user selects region, time range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Animations and Google Earth displays for exploration, comparisons.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111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EE DSS Tools:</a:t>
            </a:r>
            <a:br>
              <a:rPr lang="en-US" dirty="0" smtClean="0"/>
            </a:br>
            <a:r>
              <a:rPr lang="en-US" dirty="0" smtClean="0"/>
              <a:t>Automatic Event Screening &amp; Detection</a:t>
            </a:r>
            <a:endParaRPr lang="en-US" dirty="0"/>
          </a:p>
        </p:txBody>
      </p:sp>
      <p:pic>
        <p:nvPicPr>
          <p:cNvPr id="4" name="Picture 3" descr="http://datafedwiki.wustl.edu/images/thumb/2/25/EEDetectionTool.png/300px-EEDetectionTool.png">
            <a:hlinkClick r:id="rId2" tooltip="&quot;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250"/>
          <a:stretch/>
        </p:blipFill>
        <p:spPr bwMode="auto">
          <a:xfrm>
            <a:off x="314074" y="1391399"/>
            <a:ext cx="4055655" cy="44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2341" r="1225" b="2341"/>
          <a:stretch>
            <a:fillRect/>
          </a:stretch>
        </p:blipFill>
        <p:spPr bwMode="auto">
          <a:xfrm>
            <a:off x="4649299" y="3448799"/>
            <a:ext cx="4286420" cy="2393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2248" b="2248"/>
          <a:stretch>
            <a:fillRect/>
          </a:stretch>
        </p:blipFill>
        <p:spPr bwMode="auto">
          <a:xfrm>
            <a:off x="4658382" y="1391399"/>
            <a:ext cx="4313219" cy="228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74769" y="1663189"/>
            <a:ext cx="1462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charset="0"/>
              </a:rPr>
              <a:t>EUS Daily Average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82156" y="1663189"/>
            <a:ext cx="21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charset="0"/>
              </a:rPr>
              <a:t>50%-</a:t>
            </a:r>
            <a:r>
              <a:rPr lang="en-US" sz="1200" dirty="0" err="1">
                <a:latin typeface="Verdana" charset="0"/>
              </a:rPr>
              <a:t>ile</a:t>
            </a:r>
            <a:r>
              <a:rPr lang="en-US" sz="1200" dirty="0">
                <a:latin typeface="Verdana" charset="0"/>
              </a:rPr>
              <a:t>, 30 day 50%-</a:t>
            </a:r>
            <a:r>
              <a:rPr lang="en-US" sz="1200" dirty="0" err="1">
                <a:latin typeface="Verdana" charset="0"/>
              </a:rPr>
              <a:t>ile</a:t>
            </a:r>
            <a:r>
              <a:rPr lang="en-US" sz="1200" dirty="0">
                <a:latin typeface="Verdana" charset="0"/>
              </a:rPr>
              <a:t> smoothing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806039" y="5277599"/>
            <a:ext cx="22304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charset="0"/>
              </a:rPr>
              <a:t>Deviation from %-</a:t>
            </a:r>
            <a:r>
              <a:rPr lang="en-US" sz="1200" dirty="0" err="1">
                <a:latin typeface="Verdana" charset="0"/>
              </a:rPr>
              <a:t>ile</a:t>
            </a:r>
            <a:endParaRPr lang="en-US" sz="1200" dirty="0">
              <a:latin typeface="Verdana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85794" y="3994899"/>
            <a:ext cx="34790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Verdana" charset="0"/>
              </a:rPr>
              <a:t>Event : </a:t>
            </a:r>
            <a:r>
              <a:rPr lang="en-US" sz="1200" dirty="0" smtClean="0">
                <a:latin typeface="Verdana" charset="0"/>
              </a:rPr>
              <a:t>Deviation </a:t>
            </a:r>
            <a:r>
              <a:rPr lang="en-US" sz="1200" dirty="0">
                <a:latin typeface="Verdana" charset="0"/>
              </a:rPr>
              <a:t>&gt; x*percentile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074" y="6076277"/>
            <a:ext cx="416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event screening: e.g. smoke surface conc. &gt; 10 </a:t>
            </a:r>
            <a:r>
              <a:rPr lang="en-US" dirty="0" err="1" smtClean="0"/>
              <a:t>ug</a:t>
            </a:r>
            <a:r>
              <a:rPr lang="en-US" dirty="0" smtClean="0"/>
              <a:t>/m3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78974" y="6076277"/>
            <a:ext cx="449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Temporal event screening: e.g. smoke surface conc. &gt; x percentile of ‘normal’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6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715000" cy="1905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Application-Task-Centric Workspace Example:</a:t>
            </a:r>
            <a:r>
              <a:rPr lang="en-US" sz="5400" dirty="0" smtClean="0">
                <a:cs typeface="+mj-cs"/>
              </a:rPr>
              <a:t> </a:t>
            </a:r>
            <a:br>
              <a:rPr lang="en-US" sz="5400" dirty="0" smtClean="0">
                <a:cs typeface="+mj-cs"/>
              </a:rPr>
            </a:br>
            <a:r>
              <a:rPr lang="en-US" sz="4800" b="1" dirty="0" err="1" smtClean="0">
                <a:solidFill>
                  <a:srgbClr val="FF0000"/>
                </a:solidFill>
                <a:cs typeface="+mj-cs"/>
              </a:rPr>
              <a:t>EventSpaces</a:t>
            </a:r>
            <a:r>
              <a:rPr lang="en-US" sz="4000" dirty="0" smtClean="0">
                <a:cs typeface="+mj-cs"/>
              </a:rPr>
              <a:t/>
            </a:r>
            <a:br>
              <a:rPr lang="en-US" sz="4000" dirty="0" smtClean="0">
                <a:cs typeface="+mj-cs"/>
              </a:rPr>
            </a:br>
            <a:endParaRPr lang="en-US" sz="4000" dirty="0" smtClean="0">
              <a:cs typeface="+mj-cs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334000" cy="411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49575" cy="35814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93"/>
          <a:stretch>
            <a:fillRect/>
          </a:stretch>
        </p:blipFill>
        <p:spPr bwMode="auto">
          <a:xfrm>
            <a:off x="5943600" y="4027488"/>
            <a:ext cx="2909888" cy="21447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81000" y="42672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cs typeface="+mn-cs"/>
              </a:rPr>
              <a:t>Catalog - Find Dataset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562600" y="27432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cs typeface="+mn-cs"/>
              </a:rPr>
              <a:t>Specific Exceptional Event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943600" y="6172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cs typeface="+mn-cs"/>
              </a:rPr>
              <a:t>Harvest Resources</a:t>
            </a:r>
          </a:p>
        </p:txBody>
      </p:sp>
    </p:spTree>
    <p:extLst>
      <p:ext uri="{BB962C8B-B14F-4D97-AF65-F5344CB8AC3E}">
        <p14:creationId xmlns:p14="http://schemas.microsoft.com/office/powerpoint/2010/main" val="375055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6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Tools: Model Evaluation Tool</a:t>
            </a:r>
            <a:endParaRPr lang="en-US" dirty="0"/>
          </a:p>
        </p:txBody>
      </p:sp>
      <p:pic>
        <p:nvPicPr>
          <p:cNvPr id="6" name="Picture 5" descr="ModelEvalTo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3300"/>
            <a:ext cx="6908800" cy="4851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900" y="5943600"/>
            <a:ext cx="824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bias can be evaluated using any space-time-compatible observational data sets </a:t>
            </a:r>
          </a:p>
          <a:p>
            <a:r>
              <a:rPr lang="en-US" dirty="0" smtClean="0"/>
              <a:t>Example: NAAPS model AOT compared to AERONET AOT. </a:t>
            </a:r>
          </a:p>
        </p:txBody>
      </p:sp>
    </p:spTree>
    <p:extLst>
      <p:ext uri="{BB962C8B-B14F-4D97-AF65-F5344CB8AC3E}">
        <p14:creationId xmlns:p14="http://schemas.microsoft.com/office/powerpoint/2010/main" val="44448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7764463" y="2305050"/>
            <a:ext cx="1219200" cy="3297238"/>
          </a:xfrm>
          <a:prstGeom prst="rect">
            <a:avLst/>
          </a:prstGeom>
          <a:gradFill flip="none" rotWithShape="1">
            <a:gsLst>
              <a:gs pos="0">
                <a:srgbClr val="006700"/>
              </a:gs>
              <a:gs pos="100000">
                <a:srgbClr val="FFFFFF"/>
              </a:gs>
            </a:gsLst>
            <a:lin ang="99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/>
          </a:p>
        </p:txBody>
      </p:sp>
      <p:sp>
        <p:nvSpPr>
          <p:cNvPr id="29698" name="Title 6"/>
          <p:cNvSpPr txBox="1">
            <a:spLocks/>
          </p:cNvSpPr>
          <p:nvPr/>
        </p:nvSpPr>
        <p:spPr bwMode="auto">
          <a:xfrm>
            <a:off x="1978025" y="1479550"/>
            <a:ext cx="4270375" cy="4168775"/>
          </a:xfrm>
          <a:prstGeom prst="rect">
            <a:avLst/>
          </a:prstGeom>
          <a:solidFill>
            <a:srgbClr val="FFECCC"/>
          </a:solidFill>
          <a:ln w="9525">
            <a:solidFill>
              <a:srgbClr val="000000"/>
            </a:solidFill>
            <a:prstDash val="sysDash"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Verdana" charset="0"/>
                <a:cs typeface="Verdana" charset="0"/>
              </a:rPr>
              <a:t>Data Sharing Infrastructure</a:t>
            </a:r>
            <a:endParaRPr lang="en-US" sz="2000" b="1">
              <a:latin typeface="Verdana" charset="0"/>
              <a:cs typeface="Verdana" charset="0"/>
            </a:endParaRPr>
          </a:p>
          <a:p>
            <a:pPr algn="ctr"/>
            <a:endParaRPr lang="en-US" sz="2000" b="1">
              <a:latin typeface="Verdana" charset="0"/>
              <a:cs typeface="Verdana" charset="0"/>
            </a:endParaRPr>
          </a:p>
          <a:p>
            <a:pPr algn="ctr"/>
            <a:endParaRPr lang="en-US" sz="2000" b="1">
              <a:latin typeface="Verdana" charset="0"/>
              <a:cs typeface="Verdana" charset="0"/>
            </a:endParaRPr>
          </a:p>
          <a:p>
            <a:pPr algn="ctr"/>
            <a:endParaRPr lang="en-US" sz="2000" b="1">
              <a:latin typeface="Verdana" charset="0"/>
              <a:cs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488" y="2424113"/>
            <a:ext cx="1273175" cy="2997200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929063"/>
            <a:ext cx="993775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216275"/>
            <a:ext cx="982662" cy="528638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573338"/>
            <a:ext cx="1011237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65088" y="1957388"/>
            <a:ext cx="19002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Verdana"/>
                <a:ea typeface="+mn-ea"/>
                <a:cs typeface="Verdana"/>
              </a:rPr>
              <a:t>Std. Servers</a:t>
            </a:r>
          </a:p>
        </p:txBody>
      </p:sp>
      <p:pic>
        <p:nvPicPr>
          <p:cNvPr id="29704" name="Picture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673600"/>
            <a:ext cx="1011237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TextBox 5"/>
          <p:cNvSpPr txBox="1">
            <a:spLocks noChangeArrowheads="1"/>
          </p:cNvSpPr>
          <p:nvPr/>
        </p:nvSpPr>
        <p:spPr bwMode="auto">
          <a:xfrm>
            <a:off x="307975" y="5056188"/>
            <a:ext cx="109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  <a:latin typeface="Arial" charset="0"/>
              </a:rPr>
              <a:t>Emission</a:t>
            </a:r>
          </a:p>
        </p:txBody>
      </p:sp>
      <p:sp>
        <p:nvSpPr>
          <p:cNvPr id="29706" name="TextBox 53"/>
          <p:cNvSpPr txBox="1">
            <a:spLocks noChangeArrowheads="1"/>
          </p:cNvSpPr>
          <p:nvPr/>
        </p:nvSpPr>
        <p:spPr bwMode="auto">
          <a:xfrm>
            <a:off x="382588" y="4121150"/>
            <a:ext cx="98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  <a:latin typeface="Arial" charset="0"/>
              </a:rPr>
              <a:t>Model</a:t>
            </a:r>
          </a:p>
        </p:txBody>
      </p:sp>
      <p:sp>
        <p:nvSpPr>
          <p:cNvPr id="29707" name="TextBox 54"/>
          <p:cNvSpPr txBox="1">
            <a:spLocks noChangeArrowheads="1"/>
          </p:cNvSpPr>
          <p:nvPr/>
        </p:nvSpPr>
        <p:spPr bwMode="auto">
          <a:xfrm>
            <a:off x="307975" y="3400425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  <a:latin typeface="Arial" charset="0"/>
              </a:rPr>
              <a:t>Satellite</a:t>
            </a:r>
          </a:p>
        </p:txBody>
      </p:sp>
      <p:sp>
        <p:nvSpPr>
          <p:cNvPr id="29708" name="TextBox 56"/>
          <p:cNvSpPr txBox="1">
            <a:spLocks noChangeArrowheads="1"/>
          </p:cNvSpPr>
          <p:nvPr/>
        </p:nvSpPr>
        <p:spPr bwMode="auto">
          <a:xfrm>
            <a:off x="338138" y="2555875"/>
            <a:ext cx="101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Monitorig Network</a:t>
            </a:r>
          </a:p>
        </p:txBody>
      </p:sp>
      <p:sp>
        <p:nvSpPr>
          <p:cNvPr id="3" name="Can 2"/>
          <p:cNvSpPr/>
          <p:nvPr/>
        </p:nvSpPr>
        <p:spPr bwMode="auto">
          <a:xfrm>
            <a:off x="3132138" y="2390775"/>
            <a:ext cx="1738312" cy="2997200"/>
          </a:xfrm>
          <a:prstGeom prst="can">
            <a:avLst>
              <a:gd name="adj" fmla="val 21347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10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3632200"/>
            <a:ext cx="9001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2633663"/>
            <a:ext cx="631825" cy="493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2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4422775"/>
            <a:ext cx="7731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3362325" y="1970088"/>
            <a:ext cx="15240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Data Pool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861300" y="1943100"/>
            <a:ext cx="1282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700"/>
                </a:solidFill>
                <a:latin typeface="Verdana"/>
                <a:ea typeface="+mn-ea"/>
                <a:cs typeface="Verdana"/>
              </a:rPr>
              <a:t>Benefits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824788" y="2517775"/>
            <a:ext cx="1014412" cy="523220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AQ status &amp; Trends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824788" y="3292475"/>
            <a:ext cx="1014412" cy="523875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Health Effects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824788" y="4024313"/>
            <a:ext cx="1014412" cy="522287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Climate Impact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7875588" y="4892675"/>
            <a:ext cx="1014412" cy="522288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Science &amp; Education</a:t>
            </a:r>
          </a:p>
        </p:txBody>
      </p:sp>
      <p:sp>
        <p:nvSpPr>
          <p:cNvPr id="35" name="Notched Right Arrow 34"/>
          <p:cNvSpPr/>
          <p:nvPr/>
        </p:nvSpPr>
        <p:spPr>
          <a:xfrm>
            <a:off x="4886325" y="2738438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Notched Right Arrow 35"/>
          <p:cNvSpPr/>
          <p:nvPr/>
        </p:nvSpPr>
        <p:spPr>
          <a:xfrm>
            <a:off x="4870450" y="3817938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Notched Right Arrow 37"/>
          <p:cNvSpPr/>
          <p:nvPr/>
        </p:nvSpPr>
        <p:spPr>
          <a:xfrm>
            <a:off x="4886325" y="4945063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7045325" y="2695575"/>
            <a:ext cx="604838" cy="2730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006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Notched Right Arrow 41"/>
          <p:cNvSpPr/>
          <p:nvPr/>
        </p:nvSpPr>
        <p:spPr>
          <a:xfrm>
            <a:off x="7159625" y="3670300"/>
            <a:ext cx="604838" cy="271463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006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Notched Right Arrow 42"/>
          <p:cNvSpPr/>
          <p:nvPr/>
        </p:nvSpPr>
        <p:spPr>
          <a:xfrm>
            <a:off x="7185025" y="4852988"/>
            <a:ext cx="604838" cy="2730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006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2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" b="26266"/>
          <a:stretch>
            <a:fillRect/>
          </a:stretch>
        </p:blipFill>
        <p:spPr bwMode="auto">
          <a:xfrm>
            <a:off x="6546850" y="2519363"/>
            <a:ext cx="6858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4870450" y="1924050"/>
            <a:ext cx="1557338" cy="279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Std. Tools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6248400" y="1936750"/>
            <a:ext cx="1612900" cy="3683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6700"/>
                </a:solidFill>
                <a:latin typeface="Verdana"/>
                <a:ea typeface="+mn-ea"/>
                <a:cs typeface="Verdana"/>
              </a:rPr>
              <a:t>User Tools</a:t>
            </a:r>
          </a:p>
        </p:txBody>
      </p:sp>
      <p:pic>
        <p:nvPicPr>
          <p:cNvPr id="2972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727575"/>
            <a:ext cx="531812" cy="573088"/>
          </a:xfrm>
          <a:prstGeom prst="rect">
            <a:avLst/>
          </a:prstGeom>
          <a:noFill/>
          <a:ln w="9525">
            <a:solidFill>
              <a:schemeClr val="tx1">
                <a:alpha val="96861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2487613"/>
            <a:ext cx="671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3406775"/>
            <a:ext cx="64135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575050"/>
            <a:ext cx="671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4678363"/>
            <a:ext cx="6715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4" name="TextBox 5"/>
          <p:cNvSpPr txBox="1">
            <a:spLocks noChangeArrowheads="1"/>
          </p:cNvSpPr>
          <p:nvPr/>
        </p:nvSpPr>
        <p:spPr bwMode="auto">
          <a:xfrm>
            <a:off x="325438" y="5803900"/>
            <a:ext cx="856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DataFed is an implementation of the GEOSS data sharing paradigm</a:t>
            </a:r>
          </a:p>
          <a:p>
            <a:pPr eaLnBrk="1" hangingPunct="1"/>
            <a:r>
              <a:rPr lang="en-US" sz="1800"/>
              <a:t>DataFed also includes client applications for data browsing, exploration and analysis</a:t>
            </a:r>
          </a:p>
          <a:p>
            <a:pPr eaLnBrk="1" hangingPunct="1"/>
            <a:r>
              <a:rPr lang="en-US" sz="1800"/>
              <a:t>These flexible tools can be used on any dataset form anywhere on the Web. </a:t>
            </a:r>
          </a:p>
        </p:txBody>
      </p:sp>
      <p:pic>
        <p:nvPicPr>
          <p:cNvPr id="29735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516188"/>
            <a:ext cx="6064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6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98850"/>
            <a:ext cx="6048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7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643438"/>
            <a:ext cx="60642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Notched Right Arrow 50"/>
          <p:cNvSpPr/>
          <p:nvPr/>
        </p:nvSpPr>
        <p:spPr>
          <a:xfrm>
            <a:off x="2674938" y="2643188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Notched Right Arrow 52"/>
          <p:cNvSpPr/>
          <p:nvPr/>
        </p:nvSpPr>
        <p:spPr>
          <a:xfrm>
            <a:off x="2659063" y="3722688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Notched Right Arrow 53"/>
          <p:cNvSpPr/>
          <p:nvPr/>
        </p:nvSpPr>
        <p:spPr>
          <a:xfrm>
            <a:off x="2674938" y="4849813"/>
            <a:ext cx="457200" cy="2476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1346200" y="2719388"/>
            <a:ext cx="704850" cy="236537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1958975" y="1943100"/>
            <a:ext cx="1397000" cy="285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Verdana"/>
                <a:ea typeface="+mn-ea"/>
                <a:cs typeface="Verdana"/>
              </a:rPr>
              <a:t>Adaptors</a:t>
            </a:r>
          </a:p>
        </p:txBody>
      </p:sp>
      <p:sp>
        <p:nvSpPr>
          <p:cNvPr id="57" name="Notched Right Arrow 56"/>
          <p:cNvSpPr/>
          <p:nvPr/>
        </p:nvSpPr>
        <p:spPr>
          <a:xfrm>
            <a:off x="1366838" y="3665538"/>
            <a:ext cx="704850" cy="236537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8" name="Notched Right Arrow 57"/>
          <p:cNvSpPr/>
          <p:nvPr/>
        </p:nvSpPr>
        <p:spPr>
          <a:xfrm>
            <a:off x="1406525" y="4732338"/>
            <a:ext cx="704850" cy="234950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" name="Notched Right Arrow 58"/>
          <p:cNvSpPr/>
          <p:nvPr/>
        </p:nvSpPr>
        <p:spPr>
          <a:xfrm>
            <a:off x="6038850" y="2732088"/>
            <a:ext cx="538163" cy="236537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0" name="Notched Right Arrow 59"/>
          <p:cNvSpPr/>
          <p:nvPr/>
        </p:nvSpPr>
        <p:spPr>
          <a:xfrm>
            <a:off x="6059488" y="3678238"/>
            <a:ext cx="538162" cy="236537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" name="Notched Right Arrow 60"/>
          <p:cNvSpPr/>
          <p:nvPr/>
        </p:nvSpPr>
        <p:spPr>
          <a:xfrm>
            <a:off x="6099175" y="4833938"/>
            <a:ext cx="538163" cy="236537"/>
          </a:xfrm>
          <a:prstGeom prst="notchedRightArrow">
            <a:avLst>
              <a:gd name="adj1" fmla="val 43170"/>
              <a:gd name="adj2" fmla="val 50000"/>
            </a:avLst>
          </a:prstGeom>
          <a:solidFill>
            <a:srgbClr val="D78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5088" y="283130"/>
            <a:ext cx="9144000" cy="659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Calibri" charset="0"/>
              </a:rPr>
              <a:t>EE DSS Built on Federated Data System. </a:t>
            </a:r>
            <a:r>
              <a:rPr lang="en-US" sz="3000" b="1" dirty="0" smtClean="0">
                <a:latin typeface="Calibri" charset="0"/>
              </a:rPr>
              <a:t>DataFed:</a:t>
            </a:r>
            <a:endParaRPr lang="en-US" sz="3000" b="1" dirty="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7878" y="3103563"/>
            <a:ext cx="4211210" cy="1138237"/>
          </a:xfrm>
          <a:prstGeom prst="rect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>
            <a:solidFill>
              <a:schemeClr val="accent6">
                <a:lumMod val="50000"/>
                <a:alpha val="39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5025" y="3292475"/>
            <a:ext cx="13496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EE DSS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163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 dirty="0" smtClean="0"/>
              <a:t>Service Oriented Programming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50" y="1219200"/>
            <a:ext cx="5503811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100" y="5753100"/>
            <a:ext cx="10935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flexibility of the </a:t>
            </a:r>
            <a:r>
              <a:rPr lang="en-US" dirty="0" smtClean="0"/>
              <a:t>client </a:t>
            </a:r>
            <a:r>
              <a:rPr lang="en-US" dirty="0"/>
              <a:t>software </a:t>
            </a:r>
            <a:r>
              <a:rPr lang="en-US" dirty="0" smtClean="0"/>
              <a:t>is facilitated </a:t>
            </a:r>
            <a:r>
              <a:rPr lang="en-US" dirty="0"/>
              <a:t>by Service Oriented Architecture. </a:t>
            </a:r>
          </a:p>
          <a:p>
            <a:r>
              <a:rPr lang="en-US" dirty="0" smtClean="0"/>
              <a:t>Data </a:t>
            </a:r>
            <a:r>
              <a:rPr lang="en-US" dirty="0"/>
              <a:t>are accessed, processed and displayed by a set of service </a:t>
            </a:r>
            <a:r>
              <a:rPr lang="en-US" dirty="0" smtClean="0"/>
              <a:t>modules.</a:t>
            </a:r>
          </a:p>
          <a:p>
            <a:r>
              <a:rPr lang="en-US" dirty="0" smtClean="0"/>
              <a:t>An Application (App) is a chain of services orchestrated by a workflow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7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4492" y="2559038"/>
            <a:ext cx="99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Can 30"/>
          <p:cNvSpPr/>
          <p:nvPr/>
        </p:nvSpPr>
        <p:spPr>
          <a:xfrm>
            <a:off x="4130478" y="2440777"/>
            <a:ext cx="1080234" cy="1390720"/>
          </a:xfrm>
          <a:prstGeom prst="can">
            <a:avLst/>
          </a:prstGeom>
          <a:solidFill>
            <a:srgbClr val="FF0000">
              <a:alpha val="5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ebapps_Usage_2008-12_Glob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61" y="2191543"/>
            <a:ext cx="3041261" cy="1998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Webapps_Originator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" y="2191543"/>
            <a:ext cx="3082733" cy="19980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3346060" y="2407746"/>
            <a:ext cx="784418" cy="7283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1" idx="4"/>
          </p:cNvCxnSpPr>
          <p:nvPr/>
        </p:nvCxnSpPr>
        <p:spPr>
          <a:xfrm flipV="1">
            <a:off x="5210712" y="2260652"/>
            <a:ext cx="811678" cy="8754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31" idx="2"/>
          </p:cNvCxnSpPr>
          <p:nvPr/>
        </p:nvCxnSpPr>
        <p:spPr>
          <a:xfrm flipV="1">
            <a:off x="3346060" y="3136137"/>
            <a:ext cx="784418" cy="54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1" idx="4"/>
          </p:cNvCxnSpPr>
          <p:nvPr/>
        </p:nvCxnSpPr>
        <p:spPr>
          <a:xfrm>
            <a:off x="5210712" y="3136137"/>
            <a:ext cx="811678" cy="471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1" idx="4"/>
            <a:endCxn id="14" idx="1"/>
          </p:cNvCxnSpPr>
          <p:nvPr/>
        </p:nvCxnSpPr>
        <p:spPr>
          <a:xfrm>
            <a:off x="5210712" y="3136137"/>
            <a:ext cx="675349" cy="54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1" idx="2"/>
          </p:cNvCxnSpPr>
          <p:nvPr/>
        </p:nvCxnSpPr>
        <p:spPr>
          <a:xfrm flipV="1">
            <a:off x="3346060" y="3136137"/>
            <a:ext cx="784418" cy="471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2361" y="2820638"/>
            <a:ext cx="851230" cy="82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DataFed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689601" y="4090607"/>
            <a:ext cx="27968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Applications:</a:t>
            </a:r>
          </a:p>
          <a:p>
            <a:pPr algn="ctr"/>
            <a:endParaRPr lang="en-US" sz="2000" b="1" dirty="0" smtClean="0"/>
          </a:p>
          <a:p>
            <a:r>
              <a:rPr lang="en-US" b="1" dirty="0" smtClean="0"/>
              <a:t>Forecasting</a:t>
            </a:r>
            <a:r>
              <a:rPr lang="en-US" dirty="0" smtClean="0"/>
              <a:t>: NE US</a:t>
            </a:r>
          </a:p>
          <a:p>
            <a:r>
              <a:rPr lang="en-US" b="1" dirty="0" smtClean="0"/>
              <a:t>AQ </a:t>
            </a:r>
            <a:r>
              <a:rPr lang="en-US" b="1" dirty="0" err="1" smtClean="0"/>
              <a:t>Managm</a:t>
            </a:r>
            <a:r>
              <a:rPr lang="en-US" dirty="0" smtClean="0"/>
              <a:t>.: ESs – GA, </a:t>
            </a:r>
          </a:p>
          <a:p>
            <a:r>
              <a:rPr lang="en-US" b="1" dirty="0" smtClean="0"/>
              <a:t>Atm. Science</a:t>
            </a:r>
            <a:r>
              <a:rPr lang="en-US" dirty="0" smtClean="0"/>
              <a:t>: IIT </a:t>
            </a:r>
            <a:r>
              <a:rPr lang="en-US" dirty="0" err="1" smtClean="0"/>
              <a:t>Bombai</a:t>
            </a:r>
            <a:endParaRPr lang="en-US" dirty="0" smtClean="0"/>
          </a:p>
          <a:p>
            <a:r>
              <a:rPr lang="en-US" b="1" dirty="0" smtClean="0"/>
              <a:t>Inform Public</a:t>
            </a:r>
            <a:r>
              <a:rPr lang="en-US" dirty="0" smtClean="0"/>
              <a:t>: ?? Web users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63327" y="2192023"/>
            <a:ext cx="1879391" cy="3670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Providers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2401" y="4193436"/>
            <a:ext cx="3997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Data Types:</a:t>
            </a:r>
          </a:p>
          <a:p>
            <a:pPr algn="ctr"/>
            <a:endParaRPr lang="en-US" sz="2000" b="1" dirty="0" smtClean="0"/>
          </a:p>
          <a:p>
            <a:r>
              <a:rPr lang="en-US" b="1" dirty="0" smtClean="0"/>
              <a:t>Surface </a:t>
            </a:r>
            <a:r>
              <a:rPr lang="en-US" b="1" dirty="0" err="1" smtClean="0"/>
              <a:t>Obs</a:t>
            </a:r>
            <a:r>
              <a:rPr lang="en-US" dirty="0" smtClean="0"/>
              <a:t>: 	</a:t>
            </a:r>
            <a:r>
              <a:rPr lang="en-US" dirty="0" err="1" smtClean="0"/>
              <a:t>AirNOW</a:t>
            </a:r>
            <a:r>
              <a:rPr lang="en-US" dirty="0" smtClean="0"/>
              <a:t>, AQS, </a:t>
            </a:r>
            <a:r>
              <a:rPr lang="en-US" dirty="0" err="1" smtClean="0"/>
              <a:t>AirBase</a:t>
            </a:r>
            <a:endParaRPr lang="en-US" dirty="0" smtClean="0"/>
          </a:p>
          <a:p>
            <a:r>
              <a:rPr lang="en-US" b="1" dirty="0" smtClean="0"/>
              <a:t>Satellites: 	</a:t>
            </a:r>
            <a:r>
              <a:rPr lang="en-US" dirty="0" smtClean="0"/>
              <a:t>MODIS, OMI</a:t>
            </a:r>
          </a:p>
          <a:p>
            <a:r>
              <a:rPr lang="en-US" b="1" dirty="0" smtClean="0"/>
              <a:t>Emissions</a:t>
            </a:r>
            <a:r>
              <a:rPr lang="en-US" dirty="0" smtClean="0"/>
              <a:t>: 	NAAPS, EDGAR</a:t>
            </a:r>
          </a:p>
          <a:p>
            <a:r>
              <a:rPr lang="en-US" b="1" dirty="0" smtClean="0"/>
              <a:t>Models: 		</a:t>
            </a:r>
            <a:r>
              <a:rPr lang="en-US" dirty="0" smtClean="0"/>
              <a:t>NAAPS, MACC, CMAQ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1" y="286543"/>
            <a:ext cx="8721532" cy="7675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Distributed Data System </a:t>
            </a:r>
            <a:r>
              <a:rPr lang="en-US" sz="3200" dirty="0" err="1" smtClean="0"/>
              <a:t>DataFed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00561" y="1822211"/>
            <a:ext cx="1384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Users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3327" y="1257300"/>
            <a:ext cx="83218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An implementation of the GEOSS paradigm at Washington University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640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ebapps_Usage_2008-12_In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30" y="4525665"/>
            <a:ext cx="2699139" cy="1776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Webapps_Usage_2008-12_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3" y="1838186"/>
            <a:ext cx="4067369" cy="2534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Webapps_Usage_2008-12_Euro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838186"/>
            <a:ext cx="4067369" cy="2534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9700" y="0"/>
            <a:ext cx="8813800" cy="1168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Since 2008, </a:t>
            </a:r>
            <a:r>
              <a:rPr lang="en-US" sz="3200" dirty="0" err="1" smtClean="0"/>
              <a:t>DataFed</a:t>
            </a:r>
            <a:r>
              <a:rPr lang="en-US" sz="3200" dirty="0" smtClean="0"/>
              <a:t> is used globally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30300"/>
            <a:ext cx="9114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DataFed</a:t>
            </a:r>
            <a:r>
              <a:rPr lang="en-US" sz="2200" dirty="0"/>
              <a:t> Usage </a:t>
            </a:r>
            <a:r>
              <a:rPr lang="en-US" sz="2200" dirty="0" smtClean="0"/>
              <a:t>Metric by Google Analytics: </a:t>
            </a:r>
            <a:r>
              <a:rPr lang="en-US" sz="2200" dirty="0"/>
              <a:t>Data Access </a:t>
            </a:r>
            <a:r>
              <a:rPr lang="en-US" sz="2200" dirty="0" smtClean="0"/>
              <a:t>by </a:t>
            </a:r>
            <a:r>
              <a:rPr lang="en-US" sz="2200" dirty="0"/>
              <a:t>top 100 </a:t>
            </a:r>
            <a:r>
              <a:rPr lang="en-US" sz="2200" dirty="0" smtClean="0"/>
              <a:t>Users</a:t>
            </a:r>
          </a:p>
          <a:p>
            <a:pPr algn="ctr"/>
            <a:r>
              <a:rPr lang="en-US" dirty="0" smtClean="0"/>
              <a:t>Top 100 user averages: 70 visits; 6</a:t>
            </a:r>
            <a:r>
              <a:rPr lang="en-US" dirty="0"/>
              <a:t>:20 minutes </a:t>
            </a:r>
            <a:r>
              <a:rPr lang="en-US" dirty="0" smtClean="0"/>
              <a:t>per session; 4.5 </a:t>
            </a:r>
            <a:r>
              <a:rPr lang="en-US" dirty="0"/>
              <a:t>per </a:t>
            </a:r>
            <a:r>
              <a:rPr lang="en-US" dirty="0" smtClean="0"/>
              <a:t>pages/session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4531598"/>
            <a:ext cx="50673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Top User Sites, Visits</a:t>
            </a:r>
          </a:p>
          <a:p>
            <a:r>
              <a:rPr lang="en-US" b="1" dirty="0" smtClean="0"/>
              <a:t>Mumbai, India, 	742 : </a:t>
            </a:r>
            <a:r>
              <a:rPr lang="en-US" dirty="0" smtClean="0"/>
              <a:t>AQ analysis, research</a:t>
            </a:r>
          </a:p>
          <a:p>
            <a:r>
              <a:rPr lang="en-US" b="1" dirty="0" smtClean="0"/>
              <a:t>Washington DC, 	736:  ?</a:t>
            </a:r>
          </a:p>
          <a:p>
            <a:r>
              <a:rPr lang="en-US" b="1" dirty="0" smtClean="0"/>
              <a:t>Waterbury, VT, 	642</a:t>
            </a:r>
            <a:r>
              <a:rPr lang="en-US" dirty="0" smtClean="0"/>
              <a:t>: AQ Forecasting, NE </a:t>
            </a:r>
            <a:r>
              <a:rPr lang="en-US" b="1" dirty="0" smtClean="0"/>
              <a:t>Greenbelt, MD, 	429: ?</a:t>
            </a:r>
          </a:p>
          <a:p>
            <a:r>
              <a:rPr lang="en-US" b="1" dirty="0" smtClean="0"/>
              <a:t>Warsaw, PL, 		242:</a:t>
            </a:r>
            <a:r>
              <a:rPr lang="en-US" dirty="0" smtClean="0"/>
              <a:t> AQ Analysis, research</a:t>
            </a:r>
          </a:p>
          <a:p>
            <a:r>
              <a:rPr lang="en-US" b="1" dirty="0" smtClean="0"/>
              <a:t>Las Vegas, NV, 	211: ?</a:t>
            </a:r>
          </a:p>
          <a:p>
            <a:r>
              <a:rPr lang="en-US" b="1" dirty="0" smtClean="0"/>
              <a:t>Raleigh, NC, 		202: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4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AQ Data Analytics Matrix – Status &amp; Trend Analysis</a:t>
            </a:r>
            <a:br>
              <a:rPr lang="en-US" dirty="0" smtClean="0">
                <a:cs typeface="+mj-cs"/>
              </a:rPr>
            </a:br>
            <a:r>
              <a:rPr lang="en-US" sz="1800" b="0" dirty="0" smtClean="0">
                <a:cs typeface="+mj-cs"/>
              </a:rPr>
              <a:t>Data Sources, Tools for Analysis and Collaboration, Products and Decision Support</a:t>
            </a:r>
            <a:r>
              <a:rPr lang="en-US" sz="1600" dirty="0" smtClean="0">
                <a:cs typeface="+mj-cs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400800"/>
            <a:ext cx="80772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smtClean="0">
                <a:cs typeface="+mn-cs"/>
              </a:rPr>
              <a:t>sagfsdh</a:t>
            </a:r>
          </a:p>
        </p:txBody>
      </p:sp>
      <p:graphicFrame>
        <p:nvGraphicFramePr>
          <p:cNvPr id="3610" name="Group 538"/>
          <p:cNvGraphicFramePr>
            <a:graphicFrameLocks noGrp="1"/>
          </p:cNvGraphicFramePr>
          <p:nvPr/>
        </p:nvGraphicFramePr>
        <p:xfrm>
          <a:off x="228600" y="990600"/>
          <a:ext cx="8686800" cy="4716812"/>
        </p:xfrm>
        <a:graphic>
          <a:graphicData uri="http://schemas.openxmlformats.org/drawingml/2006/table">
            <a:tbl>
              <a:tblPr/>
              <a:tblGrid>
                <a:gridCol w="1411288"/>
                <a:gridCol w="2017712"/>
                <a:gridCol w="1981200"/>
                <a:gridCol w="1676400"/>
                <a:gridCol w="1600200"/>
              </a:tblGrid>
              <a:tr h="60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Real-time  Analysis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Days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Retrospective Anal.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Months-years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Near-Forecasts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Days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Long-Forecasts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Years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7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Data Sources &amp; Types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EPA PM2.5Mass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NWS ASOS Visibility, WEBCAMs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NASA MODIS, GOES, TOMS etc. NOAA WEATHER &amp; Wind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NAAPS MODEL Simulation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All the Real-Time data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NPS IMPROVE Aer. Chem.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EPA Speciation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EPA PM10/PM2.5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EPA CMAQ Full Chem. Model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NAAPS MODEL Forecast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NOAA/EPA CMAQ?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EPA &amp; RPO CMAQ?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Data Analysis Tools &amp; Methods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Spatio-temporal overlays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Multi-sensory data integration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Back &amp; forward trajectories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Pattern analysis  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Full chemical model simulation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Diagnostic &amp; inverse modeling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Chemical source apportionment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Multiple event statistics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Emission and met. forecasts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Full chemical model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Data assimilation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Parcel tagging, tracking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Emission and met. forecast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Full chemical model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Communication Collaboration Coordination Methods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Analyst and managers consoles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Open, inclusive 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Data assimilation methods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Community data &amp; idea sharing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Tech Reports for reg. 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Peer reviewed scientific papers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Science-AQ mgmt. interaction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Reconciliation of perspectives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Open, public forecasts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Model-data comparison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Modeler-data analyst comm.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Analysis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Products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Current Aerosol Pattern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Evolving Event Summary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Causality (dust, smoke, sulfate) 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Quantitative natural aer. concr.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Natural source attribution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Comparison to manmade aer.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Future natural emissions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Simulated conc. pattern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Future location of high conc.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Future natural emissions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Simulated conc. pattern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Decision Support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Jurisdiction: nat./manmade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Triggers for management 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Public information &amp; decisions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Jurisdiction: nat./manmade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State Implementation Plans, (SIP)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PM/Haze Crit. Documents, Regs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Management action triggers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Public info. &amp; decisions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006699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Statutory &amp; policy changes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Long-term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Progress tracking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33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vron 39"/>
          <p:cNvSpPr/>
          <p:nvPr/>
        </p:nvSpPr>
        <p:spPr>
          <a:xfrm>
            <a:off x="322263" y="1909763"/>
            <a:ext cx="1598612" cy="5730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2095500" y="1909763"/>
            <a:ext cx="1600200" cy="585787"/>
          </a:xfrm>
          <a:prstGeom prst="chevron">
            <a:avLst/>
          </a:prstGeom>
          <a:gradFill flip="none" rotWithShape="1">
            <a:gsLst>
              <a:gs pos="0">
                <a:srgbClr val="0000FF">
                  <a:alpha val="73000"/>
                </a:srgbClr>
              </a:gs>
              <a:gs pos="100000">
                <a:srgbClr val="FFFFFF">
                  <a:alpha val="73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19988" y="1909763"/>
            <a:ext cx="1308100" cy="5857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5576888" y="18970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3852863" y="19097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287" name="TextBox 6"/>
          <p:cNvSpPr txBox="1">
            <a:spLocks noChangeArrowheads="1"/>
          </p:cNvSpPr>
          <p:nvPr/>
        </p:nvSpPr>
        <p:spPr bwMode="auto">
          <a:xfrm>
            <a:off x="246063" y="123507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EOs. &amp; Modeler</a:t>
            </a:r>
          </a:p>
        </p:txBody>
      </p:sp>
      <p:sp>
        <p:nvSpPr>
          <p:cNvPr id="11288" name="TextBox 8"/>
          <p:cNvSpPr txBox="1">
            <a:spLocks noChangeArrowheads="1"/>
          </p:cNvSpPr>
          <p:nvPr/>
        </p:nvSpPr>
        <p:spPr bwMode="auto">
          <a:xfrm>
            <a:off x="2095500" y="1255713"/>
            <a:ext cx="137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EO Service Provider</a:t>
            </a:r>
          </a:p>
        </p:txBody>
      </p:sp>
      <p:sp>
        <p:nvSpPr>
          <p:cNvPr id="11289" name="TextBox 10"/>
          <p:cNvSpPr txBox="1">
            <a:spLocks noChangeArrowheads="1"/>
          </p:cNvSpPr>
          <p:nvPr/>
        </p:nvSpPr>
        <p:spPr bwMode="auto">
          <a:xfrm>
            <a:off x="3795713" y="1255713"/>
            <a:ext cx="1116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Arial" charset="0"/>
              </a:rPr>
              <a:t>Discipline Scientist</a:t>
            </a:r>
          </a:p>
        </p:txBody>
      </p:sp>
      <p:sp>
        <p:nvSpPr>
          <p:cNvPr id="11290" name="TextBox 12"/>
          <p:cNvSpPr txBox="1">
            <a:spLocks noChangeArrowheads="1"/>
          </p:cNvSpPr>
          <p:nvPr/>
        </p:nvSpPr>
        <p:spPr bwMode="auto">
          <a:xfrm>
            <a:off x="5451475" y="1235075"/>
            <a:ext cx="152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Health &amp; Env. Analyst</a:t>
            </a:r>
          </a:p>
        </p:txBody>
      </p:sp>
      <p:sp>
        <p:nvSpPr>
          <p:cNvPr id="11291" name="TextBox 14"/>
          <p:cNvSpPr txBox="1">
            <a:spLocks noChangeArrowheads="1"/>
          </p:cNvSpPr>
          <p:nvPr/>
        </p:nvSpPr>
        <p:spPr bwMode="auto">
          <a:xfrm>
            <a:off x="7519988" y="1263650"/>
            <a:ext cx="1219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Arial" charset="0"/>
              </a:rPr>
              <a:t>AQ Manager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963" y="28098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Quality Decision Systems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07313" y="1884363"/>
            <a:ext cx="107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Decision Maker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225" y="3086100"/>
            <a:ext cx="84629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Air Quality Management is an intensely human 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process and includes a 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spectrum of 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participants (G. Foley, EPA). </a:t>
            </a: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" charset="0"/>
                <a:ea typeface="ＭＳ Ｐゴシック" charset="0"/>
                <a:cs typeface="ＭＳ Ｐゴシック" charset="0"/>
              </a:rPr>
              <a:t>Decision Maker 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is the </a:t>
            </a:r>
            <a:r>
              <a:rPr lang="en-US" sz="2000" b="1" dirty="0" smtClean="0">
                <a:latin typeface="Times" charset="0"/>
                <a:ea typeface="ＭＳ Ｐゴシック" charset="0"/>
                <a:cs typeface="ＭＳ Ｐゴシック" charset="0"/>
              </a:rPr>
              <a:t>AQ </a:t>
            </a:r>
            <a:r>
              <a:rPr lang="en-US" sz="2000" b="1" dirty="0">
                <a:latin typeface="Times" charset="0"/>
                <a:ea typeface="ＭＳ Ｐゴシック" charset="0"/>
                <a:cs typeface="ＭＳ Ｐゴシック" charset="0"/>
              </a:rPr>
              <a:t>Manager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 who uses multiple sources of information to make decisions and initiate actions. 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She relies on </a:t>
            </a:r>
            <a:r>
              <a:rPr lang="en-US" sz="2000" b="1" dirty="0" err="1" smtClean="0">
                <a:latin typeface="Times" charset="0"/>
                <a:ea typeface="ＭＳ Ｐゴシック" charset="0"/>
                <a:cs typeface="ＭＳ Ｐゴシック" charset="0"/>
              </a:rPr>
              <a:t>Env</a:t>
            </a:r>
            <a:r>
              <a:rPr lang="en-US" sz="2000" b="1" dirty="0" smtClean="0">
                <a:latin typeface="Times" charset="0"/>
                <a:ea typeface="ＭＳ Ｐゴシック" charset="0"/>
                <a:cs typeface="ＭＳ Ｐゴシック" charset="0"/>
              </a:rPr>
              <a:t>. Health Analyst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 for information 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guidance.</a:t>
            </a: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The Analysts 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use observations and knowledge from </a:t>
            </a:r>
            <a:r>
              <a:rPr lang="en-US" sz="2000" b="1" dirty="0" smtClean="0">
                <a:latin typeface="Times" charset="0"/>
                <a:ea typeface="ＭＳ Ｐゴシック" charset="0"/>
                <a:cs typeface="ＭＳ Ｐゴシック" charset="0"/>
              </a:rPr>
              <a:t>Discipline Scientists</a:t>
            </a:r>
            <a:endParaRPr lang="en-US" sz="2000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Analysts and Scientists 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get the data from the </a:t>
            </a:r>
            <a:r>
              <a:rPr lang="en-US" sz="2000" b="1" dirty="0" smtClean="0">
                <a:latin typeface="Times" charset="0"/>
                <a:ea typeface="ＭＳ Ｐゴシック" charset="0"/>
                <a:cs typeface="ＭＳ Ｐゴシック" charset="0"/>
              </a:rPr>
              <a:t>EO </a:t>
            </a:r>
            <a:r>
              <a:rPr lang="en-US" sz="2000" b="1" dirty="0">
                <a:latin typeface="Times" charset="0"/>
                <a:ea typeface="ＭＳ Ｐゴシック" charset="0"/>
                <a:cs typeface="ＭＳ Ｐゴシック" charset="0"/>
              </a:rPr>
              <a:t>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1910200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skitched-20110413-113519.png"/>
          <p:cNvPicPr>
            <a:picLocks noChangeAspect="1"/>
          </p:cNvPicPr>
          <p:nvPr/>
        </p:nvPicPr>
        <p:blipFill>
          <a:blip r:embed="rId3"/>
          <a:srcRect l="1945" r="5481" b="5378"/>
          <a:stretch>
            <a:fillRect/>
          </a:stretch>
        </p:blipFill>
        <p:spPr>
          <a:xfrm>
            <a:off x="6246986" y="1513159"/>
            <a:ext cx="2650835" cy="3949158"/>
          </a:xfrm>
          <a:prstGeom prst="rect">
            <a:avLst/>
          </a:prstGeom>
        </p:spPr>
      </p:pic>
      <p:pic>
        <p:nvPicPr>
          <p:cNvPr id="9" name="Content Placeholder 8" descr="skitched-20110413-113519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45" r="5481" b="5378"/>
          <a:stretch>
            <a:fillRect/>
          </a:stretch>
        </p:blipFill>
        <p:spPr>
          <a:xfrm>
            <a:off x="1265743" y="1513159"/>
            <a:ext cx="2650835" cy="3949158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39481" y="3956923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A1A1C6"/>
                </a:solidFill>
              </a:rPr>
              <a:t>Increase Data Value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dirty="0" smtClean="0"/>
              <a:t>Easily find and access data </a:t>
            </a:r>
            <a:br>
              <a:rPr lang="en-US" dirty="0" smtClean="0"/>
            </a:br>
            <a:r>
              <a:rPr lang="en-US" dirty="0" smtClean="0"/>
              <a:t>allows data reuse</a:t>
            </a:r>
            <a:endParaRPr lang="en-US" sz="2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31622" y="1726380"/>
            <a:ext cx="472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C68B68"/>
                </a:solidFill>
              </a:rPr>
              <a:t>Connect and Enable</a:t>
            </a:r>
            <a:r>
              <a:rPr lang="en-US" sz="2000" dirty="0" smtClean="0">
                <a:solidFill>
                  <a:srgbClr val="C68B68"/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Data Providers, Consumers</a:t>
            </a:r>
            <a:br>
              <a:rPr lang="en-US" dirty="0" smtClean="0"/>
            </a:br>
            <a:r>
              <a:rPr lang="en-US" dirty="0" smtClean="0"/>
              <a:t>Serendipitous connections 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39481" y="2838925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5BC83F"/>
                </a:solidFill>
              </a:rPr>
              <a:t>Collaborative Info Sharing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dirty="0" smtClean="0"/>
              <a:t>Improve individual mandates by learning from others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193303" y="3192868"/>
            <a:ext cx="477096" cy="1588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340248" y="1971803"/>
            <a:ext cx="993905" cy="1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439482" y="4220008"/>
            <a:ext cx="477096" cy="1588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77997" y="4216830"/>
            <a:ext cx="462025" cy="1589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09010" y="3194456"/>
            <a:ext cx="498956" cy="1588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48034" y="1970212"/>
            <a:ext cx="583976" cy="1591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7681" y="31196"/>
            <a:ext cx="90863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/>
              <a:t>Connecting HUMANS AND their Machines </a:t>
            </a:r>
            <a:endParaRPr lang="en-US" sz="3600" dirty="0"/>
          </a:p>
        </p:txBody>
      </p:sp>
      <p:sp>
        <p:nvSpPr>
          <p:cNvPr id="93" name="Rectangle 92"/>
          <p:cNvSpPr/>
          <p:nvPr/>
        </p:nvSpPr>
        <p:spPr>
          <a:xfrm>
            <a:off x="3916578" y="5462317"/>
            <a:ext cx="4981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modified from Air Force Scientific Advisory Board (2005)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48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 descr="skitched-20110413-113519.png"/>
          <p:cNvPicPr>
            <a:picLocks noChangeAspect="1"/>
          </p:cNvPicPr>
          <p:nvPr/>
        </p:nvPicPr>
        <p:blipFill>
          <a:blip r:embed="rId3"/>
          <a:srcRect l="1945" r="5481" b="5378"/>
          <a:stretch>
            <a:fillRect/>
          </a:stretch>
        </p:blipFill>
        <p:spPr>
          <a:xfrm>
            <a:off x="6493165" y="2612695"/>
            <a:ext cx="2650835" cy="3949158"/>
          </a:xfrm>
          <a:prstGeom prst="rect">
            <a:avLst/>
          </a:prstGeom>
        </p:spPr>
      </p:pic>
      <p:pic>
        <p:nvPicPr>
          <p:cNvPr id="9" name="Content Placeholder 8" descr="skitched-20110413-113519.png"/>
          <p:cNvPicPr>
            <a:picLocks noGrp="1" noChangeAspect="1"/>
          </p:cNvPicPr>
          <p:nvPr>
            <p:ph idx="1"/>
          </p:nvPr>
        </p:nvPicPr>
        <p:blipFill>
          <a:blip r:embed="rId3"/>
          <a:srcRect l="1945" r="5481" b="5378"/>
          <a:stretch>
            <a:fillRect/>
          </a:stretch>
        </p:blipFill>
        <p:spPr>
          <a:xfrm>
            <a:off x="1511922" y="2612695"/>
            <a:ext cx="2650835" cy="3949158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5660" y="5056459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A1A1C6"/>
                </a:solidFill>
              </a:rPr>
              <a:t>Increase Data Value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dirty="0" smtClean="0"/>
              <a:t>Easily find and access data </a:t>
            </a:r>
            <a:br>
              <a:rPr lang="en-US" dirty="0" smtClean="0"/>
            </a:br>
            <a:r>
              <a:rPr lang="en-US" dirty="0" smtClean="0"/>
              <a:t>allows data reuse</a:t>
            </a:r>
            <a:endParaRPr lang="en-US" sz="2000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77801" y="2825916"/>
            <a:ext cx="472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C68B68"/>
                </a:solidFill>
              </a:rPr>
              <a:t>Connect and Enable</a:t>
            </a:r>
            <a:r>
              <a:rPr lang="en-US" sz="2000" dirty="0" smtClean="0">
                <a:solidFill>
                  <a:srgbClr val="C68B68"/>
                </a:solidFill>
              </a:rPr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Data Providers, Consumers</a:t>
            </a:r>
            <a:br>
              <a:rPr lang="en-US" dirty="0" smtClean="0"/>
            </a:br>
            <a:r>
              <a:rPr lang="en-US" dirty="0" smtClean="0"/>
              <a:t>Serendipitous connections 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685660" y="3938461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5BC83F"/>
                </a:solidFill>
              </a:rPr>
              <a:t>Collaborative Info Sharing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dirty="0" smtClean="0"/>
              <a:t>Improve individual mandates by learning from others</a:t>
            </a:r>
            <a:endParaRPr lang="en-US" sz="2000" dirty="0"/>
          </a:p>
        </p:txBody>
      </p:sp>
      <p:pic>
        <p:nvPicPr>
          <p:cNvPr id="11" name="Content Placeholder 8" descr="skitched-20110413-1135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9000"/>
          </a:blip>
          <a:srcRect l="1945" r="5481" b="5378"/>
          <a:stretch>
            <a:fillRect/>
          </a:stretch>
        </p:blipFill>
        <p:spPr>
          <a:xfrm>
            <a:off x="4002504" y="47716"/>
            <a:ext cx="2046634" cy="278388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rot="10800000">
            <a:off x="3439482" y="4292404"/>
            <a:ext cx="477096" cy="1588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586427" y="3071339"/>
            <a:ext cx="993905" cy="1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685661" y="5319544"/>
            <a:ext cx="477096" cy="1588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724176" y="5316366"/>
            <a:ext cx="462025" cy="1589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55189" y="4293992"/>
            <a:ext cx="498956" cy="1588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94213" y="3069748"/>
            <a:ext cx="583976" cy="1591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2772396" y="1695546"/>
            <a:ext cx="3073891" cy="173971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Content Placeholder 8" descr="skitched-20110413-1135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9000"/>
          </a:blip>
          <a:srcRect l="1945" r="5481" b="5378"/>
          <a:stretch>
            <a:fillRect/>
          </a:stretch>
        </p:blipFill>
        <p:spPr>
          <a:xfrm>
            <a:off x="6996945" y="19129"/>
            <a:ext cx="1356037" cy="1844516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 rot="10800000" flipV="1">
            <a:off x="5740001" y="1385616"/>
            <a:ext cx="1616440" cy="4780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Content Placeholder 8" descr="skitched-20110413-1135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9000"/>
          </a:blip>
          <a:srcRect l="1945" r="5481" b="5378"/>
          <a:stretch>
            <a:fillRect/>
          </a:stretch>
        </p:blipFill>
        <p:spPr>
          <a:xfrm>
            <a:off x="6298409" y="31196"/>
            <a:ext cx="644052" cy="876056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 flipH="1" flipV="1">
            <a:off x="6724178" y="379396"/>
            <a:ext cx="814987" cy="314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5377127" y="379396"/>
            <a:ext cx="1116038" cy="64906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179203" y="2003387"/>
            <a:ext cx="2177237" cy="29998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7681" y="31196"/>
            <a:ext cx="45226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Vision of Earth Observation Information Network</a:t>
            </a:r>
            <a:endParaRPr lang="en-US" sz="2800" dirty="0"/>
          </a:p>
        </p:txBody>
      </p:sp>
      <p:sp>
        <p:nvSpPr>
          <p:cNvPr id="93" name="Rectangle 92"/>
          <p:cNvSpPr/>
          <p:nvPr/>
        </p:nvSpPr>
        <p:spPr>
          <a:xfrm>
            <a:off x="4162757" y="6561853"/>
            <a:ext cx="49812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modified from Air Force Scientific Advisory Board (2005)</a:t>
            </a:r>
            <a:endParaRPr lang="en-US" sz="1400" dirty="0"/>
          </a:p>
        </p:txBody>
      </p:sp>
      <p:sp>
        <p:nvSpPr>
          <p:cNvPr id="94" name="Rectangle 93"/>
          <p:cNvSpPr/>
          <p:nvPr/>
        </p:nvSpPr>
        <p:spPr>
          <a:xfrm>
            <a:off x="57681" y="135581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/>
              <a:t>A robust EO information network optimized through hardware, software and ‘</a:t>
            </a:r>
            <a:r>
              <a:rPr lang="en-US" sz="2000" dirty="0" err="1" smtClean="0"/>
              <a:t>humanware</a:t>
            </a:r>
            <a:r>
              <a:rPr lang="en-US" sz="2000" dirty="0" smtClean="0"/>
              <a:t>’, with a set of standards at each level of the interoperability stack.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246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/>
          <a:lstStyle/>
          <a:p>
            <a:r>
              <a:rPr lang="en-US" dirty="0" smtClean="0"/>
              <a:t>Partnerships, Linkages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682" y="2856904"/>
            <a:ext cx="83695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Collaborative Projects</a:t>
            </a:r>
          </a:p>
          <a:p>
            <a:endParaRPr lang="en-US" sz="2000" dirty="0" smtClean="0"/>
          </a:p>
          <a:p>
            <a:r>
              <a:rPr lang="en-US" sz="2000" dirty="0" smtClean="0"/>
              <a:t>NASA, </a:t>
            </a:r>
            <a:r>
              <a:rPr lang="en-US" sz="2000" dirty="0" err="1" smtClean="0"/>
              <a:t>Westphal</a:t>
            </a:r>
            <a:r>
              <a:rPr lang="en-US" sz="2000" dirty="0" smtClean="0"/>
              <a:t>, NRL 2009-13: NASA NAAPS products for AQ Decision Making.</a:t>
            </a:r>
          </a:p>
          <a:p>
            <a:endParaRPr lang="en-US" sz="2000" dirty="0" smtClean="0"/>
          </a:p>
          <a:p>
            <a:r>
              <a:rPr lang="en-US" sz="2000" dirty="0" smtClean="0"/>
              <a:t>NASA, McHenry, BAMS, 2008-12: CMAQ model 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EPA, Tools for HTAP Model Evaluation Network 2010-12</a:t>
            </a:r>
          </a:p>
          <a:p>
            <a:endParaRPr lang="en-US" sz="20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EPA, States, Exceptional Event Decision Support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82" y="1181100"/>
            <a:ext cx="8179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ESIP Air Quality Workgroup 2006-2012, Community Building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GEO AQ Community of Practice, 2008-2012, WCS Server Software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00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7"/>
            <a:ext cx="8875058" cy="995363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Persistent challenge:</a:t>
            </a:r>
            <a:br>
              <a:rPr lang="en-US" sz="3000" dirty="0" smtClean="0"/>
            </a:br>
            <a:r>
              <a:rPr lang="en-US" sz="3000" dirty="0" smtClean="0"/>
              <a:t>How to </a:t>
            </a:r>
            <a:r>
              <a:rPr lang="en-US" sz="3000" b="1" dirty="0" smtClean="0">
                <a:solidFill>
                  <a:srgbClr val="FF0000"/>
                </a:solidFill>
              </a:rPr>
              <a:t>connect and enable </a:t>
            </a:r>
            <a:r>
              <a:rPr lang="en-US" sz="3000" dirty="0" smtClean="0"/>
              <a:t>Data Providers and Users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93"/>
          <a:stretch/>
        </p:blipFill>
        <p:spPr>
          <a:xfrm>
            <a:off x="890341" y="2684277"/>
            <a:ext cx="6630096" cy="4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3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hevron 39"/>
          <p:cNvSpPr/>
          <p:nvPr/>
        </p:nvSpPr>
        <p:spPr>
          <a:xfrm>
            <a:off x="322263" y="1909763"/>
            <a:ext cx="1598612" cy="5730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2095500" y="1909763"/>
            <a:ext cx="1600200" cy="585787"/>
          </a:xfrm>
          <a:prstGeom prst="chevron">
            <a:avLst/>
          </a:prstGeom>
          <a:gradFill flip="none" rotWithShape="1">
            <a:gsLst>
              <a:gs pos="0">
                <a:srgbClr val="0000FF">
                  <a:alpha val="73000"/>
                </a:srgbClr>
              </a:gs>
              <a:gs pos="100000">
                <a:srgbClr val="FFFFFF">
                  <a:alpha val="73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19988" y="1909763"/>
            <a:ext cx="1308100" cy="5857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5576888" y="18970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3852863" y="19097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287" name="TextBox 6"/>
          <p:cNvSpPr txBox="1">
            <a:spLocks noChangeArrowheads="1"/>
          </p:cNvSpPr>
          <p:nvPr/>
        </p:nvSpPr>
        <p:spPr bwMode="auto">
          <a:xfrm>
            <a:off x="246063" y="123507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EOs. &amp; Modeler</a:t>
            </a:r>
          </a:p>
        </p:txBody>
      </p:sp>
      <p:sp>
        <p:nvSpPr>
          <p:cNvPr id="11288" name="TextBox 8"/>
          <p:cNvSpPr txBox="1">
            <a:spLocks noChangeArrowheads="1"/>
          </p:cNvSpPr>
          <p:nvPr/>
        </p:nvSpPr>
        <p:spPr bwMode="auto">
          <a:xfrm>
            <a:off x="2095500" y="1255713"/>
            <a:ext cx="137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EO Service Provider</a:t>
            </a:r>
          </a:p>
        </p:txBody>
      </p:sp>
      <p:sp>
        <p:nvSpPr>
          <p:cNvPr id="11289" name="TextBox 10"/>
          <p:cNvSpPr txBox="1">
            <a:spLocks noChangeArrowheads="1"/>
          </p:cNvSpPr>
          <p:nvPr/>
        </p:nvSpPr>
        <p:spPr bwMode="auto">
          <a:xfrm>
            <a:off x="3795713" y="1255713"/>
            <a:ext cx="1116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Arial" charset="0"/>
              </a:rPr>
              <a:t>Discipline Scientist</a:t>
            </a:r>
          </a:p>
        </p:txBody>
      </p:sp>
      <p:sp>
        <p:nvSpPr>
          <p:cNvPr id="11290" name="TextBox 12"/>
          <p:cNvSpPr txBox="1">
            <a:spLocks noChangeArrowheads="1"/>
          </p:cNvSpPr>
          <p:nvPr/>
        </p:nvSpPr>
        <p:spPr bwMode="auto">
          <a:xfrm>
            <a:off x="5451475" y="1235075"/>
            <a:ext cx="152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Health &amp; Env. Analyst</a:t>
            </a:r>
          </a:p>
        </p:txBody>
      </p:sp>
      <p:sp>
        <p:nvSpPr>
          <p:cNvPr id="11291" name="TextBox 14"/>
          <p:cNvSpPr txBox="1">
            <a:spLocks noChangeArrowheads="1"/>
          </p:cNvSpPr>
          <p:nvPr/>
        </p:nvSpPr>
        <p:spPr bwMode="auto">
          <a:xfrm>
            <a:off x="7519988" y="1263650"/>
            <a:ext cx="1219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Arial" charset="0"/>
              </a:rPr>
              <a:t>AQ Manager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963" y="28098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Quality Decision Systems </a:t>
            </a:r>
            <a:endParaRPr lang="en-US" dirty="0"/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1920875" y="2751138"/>
            <a:ext cx="5391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/>
              <a:t>Find, Access, Manipulate Eos. 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749550" y="2495550"/>
            <a:ext cx="1774825" cy="7651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05325" y="3260726"/>
            <a:ext cx="19844" cy="49847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505325" y="2495550"/>
            <a:ext cx="19050" cy="7651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24375" y="2482850"/>
            <a:ext cx="1706563" cy="7778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95500" y="3759200"/>
            <a:ext cx="4876800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Information System for EOs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2263" y="5207000"/>
            <a:ext cx="86820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charset="0"/>
                <a:ea typeface="ＭＳ Ｐゴシック" charset="0"/>
                <a:cs typeface="ＭＳ Ｐゴシック" charset="0"/>
              </a:rPr>
              <a:t>These Users need to </a:t>
            </a:r>
            <a:r>
              <a:rPr lang="en-US" sz="2400" b="1" dirty="0" smtClean="0">
                <a:latin typeface="Times" charset="0"/>
                <a:ea typeface="ＭＳ Ｐゴシック" charset="0"/>
                <a:cs typeface="ＭＳ Ｐゴシック" charset="0"/>
              </a:rPr>
              <a:t>find</a:t>
            </a:r>
            <a:r>
              <a:rPr lang="en-US" sz="2400" dirty="0" smtClean="0">
                <a:latin typeface="Times" charset="0"/>
                <a:ea typeface="ＭＳ Ｐゴシック" charset="0"/>
                <a:cs typeface="ＭＳ Ｐゴシック" charset="0"/>
              </a:rPr>
              <a:t>, access and manipulate </a:t>
            </a: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EO and models</a:t>
            </a:r>
            <a:r>
              <a:rPr lang="en-US" sz="2400" dirty="0" smtClean="0"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400" dirty="0" smtClean="0">
                <a:latin typeface="Times" charset="0"/>
                <a:ea typeface="ＭＳ Ｐゴシック" charset="0"/>
                <a:cs typeface="ＭＳ Ｐゴシック" charset="0"/>
              </a:rPr>
              <a:t>They need support from a suitable Information System (IS)</a:t>
            </a:r>
          </a:p>
          <a:p>
            <a:pPr>
              <a:defRPr/>
            </a:pPr>
            <a:r>
              <a:rPr lang="en-US" sz="2400" dirty="0">
                <a:latin typeface="Times" charset="0"/>
                <a:ea typeface="ＭＳ Ｐゴシック" charset="0"/>
                <a:cs typeface="ＭＳ Ｐゴシック" charset="0"/>
              </a:rPr>
              <a:t>Traditionally, the IS was a ‘stovepipe’ dedicated to each application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7313" y="1884363"/>
            <a:ext cx="107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Decision Maker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46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20875" y="1235076"/>
            <a:ext cx="5254625" cy="3973530"/>
          </a:xfrm>
          <a:prstGeom prst="rect">
            <a:avLst/>
          </a:prstGeom>
          <a:solidFill>
            <a:srgbClr val="FFFB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hevron 39"/>
          <p:cNvSpPr/>
          <p:nvPr/>
        </p:nvSpPr>
        <p:spPr>
          <a:xfrm>
            <a:off x="322263" y="1909763"/>
            <a:ext cx="1598612" cy="5730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2095500" y="1909763"/>
            <a:ext cx="1600200" cy="585787"/>
          </a:xfrm>
          <a:prstGeom prst="chevron">
            <a:avLst/>
          </a:prstGeom>
          <a:gradFill flip="none" rotWithShape="1">
            <a:gsLst>
              <a:gs pos="0">
                <a:srgbClr val="0000FF">
                  <a:alpha val="73000"/>
                </a:srgbClr>
              </a:gs>
              <a:gs pos="100000">
                <a:srgbClr val="FFFFFF">
                  <a:alpha val="73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19988" y="1909763"/>
            <a:ext cx="1308100" cy="5857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5576888" y="18970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3852863" y="19097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287" name="TextBox 6"/>
          <p:cNvSpPr txBox="1">
            <a:spLocks noChangeArrowheads="1"/>
          </p:cNvSpPr>
          <p:nvPr/>
        </p:nvSpPr>
        <p:spPr bwMode="auto">
          <a:xfrm>
            <a:off x="246063" y="123507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EOs. &amp; Modeler</a:t>
            </a:r>
          </a:p>
        </p:txBody>
      </p:sp>
      <p:sp>
        <p:nvSpPr>
          <p:cNvPr id="11288" name="TextBox 8"/>
          <p:cNvSpPr txBox="1">
            <a:spLocks noChangeArrowheads="1"/>
          </p:cNvSpPr>
          <p:nvPr/>
        </p:nvSpPr>
        <p:spPr bwMode="auto">
          <a:xfrm>
            <a:off x="2095500" y="1255713"/>
            <a:ext cx="137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EO Service Provider</a:t>
            </a:r>
          </a:p>
        </p:txBody>
      </p:sp>
      <p:sp>
        <p:nvSpPr>
          <p:cNvPr id="11289" name="TextBox 10"/>
          <p:cNvSpPr txBox="1">
            <a:spLocks noChangeArrowheads="1"/>
          </p:cNvSpPr>
          <p:nvPr/>
        </p:nvSpPr>
        <p:spPr bwMode="auto">
          <a:xfrm>
            <a:off x="3795713" y="1255713"/>
            <a:ext cx="1116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Arial" charset="0"/>
              </a:rPr>
              <a:t>Discipline Scientist</a:t>
            </a:r>
          </a:p>
        </p:txBody>
      </p:sp>
      <p:sp>
        <p:nvSpPr>
          <p:cNvPr id="11290" name="TextBox 12"/>
          <p:cNvSpPr txBox="1">
            <a:spLocks noChangeArrowheads="1"/>
          </p:cNvSpPr>
          <p:nvPr/>
        </p:nvSpPr>
        <p:spPr bwMode="auto">
          <a:xfrm>
            <a:off x="5451475" y="1235075"/>
            <a:ext cx="152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Health &amp; Env. Analyst</a:t>
            </a:r>
          </a:p>
        </p:txBody>
      </p:sp>
      <p:sp>
        <p:nvSpPr>
          <p:cNvPr id="11291" name="TextBox 14"/>
          <p:cNvSpPr txBox="1">
            <a:spLocks noChangeArrowheads="1"/>
          </p:cNvSpPr>
          <p:nvPr/>
        </p:nvSpPr>
        <p:spPr bwMode="auto">
          <a:xfrm>
            <a:off x="7519988" y="1263650"/>
            <a:ext cx="1219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latin typeface="Arial" charset="0"/>
              </a:rPr>
              <a:t>AQ Manager</a:t>
            </a:r>
          </a:p>
        </p:txBody>
      </p:sp>
      <p:sp>
        <p:nvSpPr>
          <p:cNvPr id="11300" name="TextBox 12"/>
          <p:cNvSpPr txBox="1">
            <a:spLocks noChangeArrowheads="1"/>
          </p:cNvSpPr>
          <p:nvPr/>
        </p:nvSpPr>
        <p:spPr bwMode="auto">
          <a:xfrm>
            <a:off x="6459538" y="852488"/>
            <a:ext cx="2225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600" dirty="0"/>
              <a:t>(G. Foley, EPA)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963" y="28098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Quality Decision Systems </a:t>
            </a:r>
            <a:endParaRPr lang="en-US" dirty="0"/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1920875" y="2751138"/>
            <a:ext cx="5391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smtClean="0"/>
              <a:t>Find, Access, Manipulate Eos. 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749550" y="2495550"/>
            <a:ext cx="1774825" cy="7651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505325" y="3260726"/>
            <a:ext cx="19844" cy="498474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505325" y="2495550"/>
            <a:ext cx="19050" cy="7651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24375" y="2482850"/>
            <a:ext cx="1706563" cy="777875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95500" y="3759200"/>
            <a:ext cx="4876800" cy="58477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Information System for EOs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538" y="3982253"/>
            <a:ext cx="18113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EOS and Models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175500" y="3982253"/>
            <a:ext cx="181133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Actionable Knowledge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109538" y="3194052"/>
            <a:ext cx="1719262" cy="800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7312025" y="3194052"/>
            <a:ext cx="1719262" cy="800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22463" y="4562275"/>
            <a:ext cx="520541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66FF"/>
                </a:solidFill>
              </a:rPr>
              <a:t>Decision Support System</a:t>
            </a:r>
            <a:endParaRPr lang="en-US" sz="3600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5620266"/>
            <a:ext cx="740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DSS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is the combination of humans AND the supporting </a:t>
            </a: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IS.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inputs to this system are Earth Observations and Models. </a:t>
            </a:r>
            <a:endParaRPr lang="en-US" dirty="0" smtClean="0">
              <a:latin typeface="Times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Times" charset="0"/>
                <a:ea typeface="ＭＳ Ｐゴシック" charset="0"/>
                <a:cs typeface="ＭＳ Ｐゴシック" charset="0"/>
              </a:rPr>
              <a:t>The output is </a:t>
            </a:r>
            <a:r>
              <a:rPr lang="en-US" b="1" dirty="0" smtClean="0">
                <a:latin typeface="Times" charset="0"/>
                <a:ea typeface="ＭＳ Ｐゴシック" charset="0"/>
                <a:cs typeface="ＭＳ Ｐゴシック" charset="0"/>
              </a:rPr>
              <a:t>Actionable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Knowledge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for the Manager/Decision Maker.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728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4"/>
          <p:cNvGrpSpPr>
            <a:grpSpLocks/>
          </p:cNvGrpSpPr>
          <p:nvPr/>
        </p:nvGrpSpPr>
        <p:grpSpPr bwMode="auto">
          <a:xfrm>
            <a:off x="1412875" y="3612356"/>
            <a:ext cx="6329363" cy="2678113"/>
            <a:chOff x="1423988" y="3339364"/>
            <a:chExt cx="6329362" cy="2677261"/>
          </a:xfrm>
        </p:grpSpPr>
        <p:sp>
          <p:nvSpPr>
            <p:cNvPr id="4" name="Notched Right Arrow 3"/>
            <p:cNvSpPr/>
            <p:nvPr/>
          </p:nvSpPr>
          <p:spPr>
            <a:xfrm rot="1619380">
              <a:off x="1568451" y="3412366"/>
              <a:ext cx="2030412" cy="349139"/>
            </a:xfrm>
            <a:prstGeom prst="notchedRightArrow">
              <a:avLst>
                <a:gd name="adj1" fmla="val 43170"/>
                <a:gd name="adj2" fmla="val 50000"/>
              </a:avLst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302" name="Group 4"/>
            <p:cNvGrpSpPr>
              <a:grpSpLocks/>
            </p:cNvGrpSpPr>
            <p:nvPr/>
          </p:nvGrpSpPr>
          <p:grpSpPr bwMode="auto">
            <a:xfrm>
              <a:off x="3581401" y="3339364"/>
              <a:ext cx="1957387" cy="2677261"/>
              <a:chOff x="3581401" y="3339364"/>
              <a:chExt cx="1957387" cy="2677261"/>
            </a:xfrm>
          </p:grpSpPr>
          <p:sp>
            <p:nvSpPr>
              <p:cNvPr id="3" name="Can 2"/>
              <p:cNvSpPr/>
              <p:nvPr/>
            </p:nvSpPr>
            <p:spPr>
              <a:xfrm>
                <a:off x="3581401" y="3339364"/>
                <a:ext cx="1957387" cy="2677261"/>
              </a:xfrm>
              <a:prstGeom prst="can">
                <a:avLst/>
              </a:prstGeom>
              <a:gradFill flip="none" rotWithShape="1">
                <a:gsLst>
                  <a:gs pos="0">
                    <a:srgbClr val="9F0271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1309" name="Picture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7024" y="5300241"/>
                <a:ext cx="727328" cy="497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9453" y="3460680"/>
                <a:ext cx="1128037" cy="69505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11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368" y="5216980"/>
                <a:ext cx="631825" cy="580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47"/>
              <p:cNvSpPr txBox="1">
                <a:spLocks noChangeArrowheads="1"/>
              </p:cNvSpPr>
              <p:nvPr/>
            </p:nvSpPr>
            <p:spPr bwMode="auto">
              <a:xfrm>
                <a:off x="3581401" y="4332823"/>
                <a:ext cx="1931987" cy="52370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r>
                  <a:rPr lang="en-US" sz="2800" b="1" dirty="0" smtClean="0"/>
                  <a:t>Shared</a:t>
                </a:r>
              </a:p>
              <a:p>
                <a:pPr algn="ctr">
                  <a:defRPr/>
                </a:pPr>
                <a:r>
                  <a:rPr lang="en-US" sz="2800" b="1" dirty="0" smtClean="0"/>
                  <a:t>Data </a:t>
                </a:r>
                <a:r>
                  <a:rPr lang="en-US" sz="2800" b="1" dirty="0"/>
                  <a:t>Pool </a:t>
                </a:r>
              </a:p>
            </p:txBody>
          </p:sp>
        </p:grpSp>
        <p:sp>
          <p:nvSpPr>
            <p:cNvPr id="28" name="Notched Right Arrow 27"/>
            <p:cNvSpPr/>
            <p:nvPr/>
          </p:nvSpPr>
          <p:spPr>
            <a:xfrm>
              <a:off x="1676401" y="4191581"/>
              <a:ext cx="1801812" cy="347551"/>
            </a:xfrm>
            <a:prstGeom prst="notchedRightArrow">
              <a:avLst>
                <a:gd name="adj1" fmla="val 43170"/>
                <a:gd name="adj2" fmla="val 50000"/>
              </a:avLst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Notched Right Arrow 33"/>
            <p:cNvSpPr/>
            <p:nvPr/>
          </p:nvSpPr>
          <p:spPr>
            <a:xfrm rot="19528269">
              <a:off x="1423988" y="5094580"/>
              <a:ext cx="2219325" cy="347552"/>
            </a:xfrm>
            <a:prstGeom prst="notchedRightArrow">
              <a:avLst>
                <a:gd name="adj1" fmla="val 43170"/>
                <a:gd name="adj2" fmla="val 50000"/>
              </a:avLst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Notched Right Arrow 34"/>
            <p:cNvSpPr/>
            <p:nvPr/>
          </p:nvSpPr>
          <p:spPr>
            <a:xfrm rot="19754305">
              <a:off x="5492750" y="3407605"/>
              <a:ext cx="2260600" cy="349139"/>
            </a:xfrm>
            <a:prstGeom prst="notchedRightArrow">
              <a:avLst>
                <a:gd name="adj1" fmla="val 43170"/>
                <a:gd name="adj2" fmla="val 50000"/>
              </a:avLst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Notched Right Arrow 35"/>
            <p:cNvSpPr/>
            <p:nvPr/>
          </p:nvSpPr>
          <p:spPr>
            <a:xfrm>
              <a:off x="5562600" y="4267757"/>
              <a:ext cx="1981200" cy="347551"/>
            </a:xfrm>
            <a:prstGeom prst="notchedRightArrow">
              <a:avLst>
                <a:gd name="adj1" fmla="val 43170"/>
                <a:gd name="adj2" fmla="val 50000"/>
              </a:avLst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Notched Right Arrow 36"/>
            <p:cNvSpPr/>
            <p:nvPr/>
          </p:nvSpPr>
          <p:spPr>
            <a:xfrm rot="1468411">
              <a:off x="5459412" y="5092994"/>
              <a:ext cx="2217738" cy="347551"/>
            </a:xfrm>
            <a:prstGeom prst="notchedRightArrow">
              <a:avLst>
                <a:gd name="adj1" fmla="val 43170"/>
                <a:gd name="adj2" fmla="val 50000"/>
              </a:avLst>
            </a:prstGeom>
            <a:solidFill>
              <a:srgbClr val="6600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7672388" y="3039269"/>
            <a:ext cx="1282700" cy="3197225"/>
          </a:xfrm>
          <a:prstGeom prst="rect">
            <a:avLst/>
          </a:prstGeom>
          <a:gradFill flip="none" rotWithShape="1">
            <a:gsLst>
              <a:gs pos="0">
                <a:srgbClr val="006700"/>
              </a:gs>
              <a:gs pos="100000">
                <a:srgbClr val="FFFFFF"/>
              </a:gs>
            </a:gsLst>
            <a:lin ang="99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220663" y="3026570"/>
            <a:ext cx="1273175" cy="3044756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8" name="Picture 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801394"/>
            <a:ext cx="993775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4114006"/>
            <a:ext cx="982662" cy="528638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415506"/>
            <a:ext cx="1011237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1314" name="Text Box 18"/>
          <p:cNvSpPr txBox="1">
            <a:spLocks noChangeArrowheads="1"/>
          </p:cNvSpPr>
          <p:nvPr/>
        </p:nvSpPr>
        <p:spPr bwMode="auto">
          <a:xfrm>
            <a:off x="117475" y="2983706"/>
            <a:ext cx="1471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 err="1">
                <a:latin typeface="Verdana"/>
                <a:cs typeface="Verdana"/>
              </a:rPr>
              <a:t>Observ</a:t>
            </a:r>
            <a:r>
              <a:rPr lang="en-US" sz="1600" b="1" dirty="0">
                <a:latin typeface="Verdana"/>
                <a:cs typeface="Verdana"/>
              </a:rPr>
              <a:t>. </a:t>
            </a:r>
          </a:p>
        </p:txBody>
      </p:sp>
      <p:pic>
        <p:nvPicPr>
          <p:cNvPr id="1127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5469731"/>
            <a:ext cx="1011237" cy="530225"/>
          </a:xfrm>
          <a:prstGeom prst="rect">
            <a:avLst/>
          </a:prstGeom>
          <a:noFill/>
          <a:ln w="3175">
            <a:solidFill>
              <a:schemeClr val="tx1">
                <a:alpha val="98038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Box 5"/>
          <p:cNvSpPr txBox="1">
            <a:spLocks noChangeArrowheads="1"/>
          </p:cNvSpPr>
          <p:nvPr/>
        </p:nvSpPr>
        <p:spPr bwMode="auto">
          <a:xfrm>
            <a:off x="328613" y="5758656"/>
            <a:ext cx="109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  <a:latin typeface="Arial" charset="0"/>
              </a:rPr>
              <a:t>Emission</a:t>
            </a:r>
          </a:p>
        </p:txBody>
      </p:sp>
      <p:sp>
        <p:nvSpPr>
          <p:cNvPr id="11274" name="TextBox 53"/>
          <p:cNvSpPr txBox="1">
            <a:spLocks noChangeArrowheads="1"/>
          </p:cNvSpPr>
          <p:nvPr/>
        </p:nvSpPr>
        <p:spPr bwMode="auto">
          <a:xfrm>
            <a:off x="385763" y="5045869"/>
            <a:ext cx="98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  <a:latin typeface="Arial" charset="0"/>
              </a:rPr>
              <a:t>Model</a:t>
            </a:r>
          </a:p>
        </p:txBody>
      </p:sp>
      <p:sp>
        <p:nvSpPr>
          <p:cNvPr id="11275" name="TextBox 54"/>
          <p:cNvSpPr txBox="1">
            <a:spLocks noChangeArrowheads="1"/>
          </p:cNvSpPr>
          <p:nvPr/>
        </p:nvSpPr>
        <p:spPr bwMode="auto">
          <a:xfrm>
            <a:off x="311150" y="4298156"/>
            <a:ext cx="104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FF00"/>
                </a:solidFill>
                <a:latin typeface="Arial" charset="0"/>
              </a:rPr>
              <a:t>Satellite</a:t>
            </a:r>
          </a:p>
        </p:txBody>
      </p:sp>
      <p:sp>
        <p:nvSpPr>
          <p:cNvPr id="11276" name="TextBox 56"/>
          <p:cNvSpPr txBox="1">
            <a:spLocks noChangeArrowheads="1"/>
          </p:cNvSpPr>
          <p:nvPr/>
        </p:nvSpPr>
        <p:spPr bwMode="auto">
          <a:xfrm>
            <a:off x="328613" y="3444081"/>
            <a:ext cx="1011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Monitorig Network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7639050" y="3039269"/>
            <a:ext cx="13033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latin typeface="Verdana"/>
                <a:cs typeface="Verdana"/>
              </a:rPr>
              <a:t>Benefits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7796213" y="3415506"/>
            <a:ext cx="1014412" cy="523875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</a:rPr>
              <a:t>Informing the Public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796213" y="4082256"/>
            <a:ext cx="1014412" cy="523875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</a:rPr>
              <a:t>Protecting  Health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796213" y="5542756"/>
            <a:ext cx="1014412" cy="523875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smtClean="0">
                <a:latin typeface="+mn-lt"/>
              </a:rPr>
              <a:t>Global Policies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7804150" y="4826794"/>
            <a:ext cx="1014413" cy="523875"/>
          </a:xfrm>
          <a:prstGeom prst="rect">
            <a:avLst/>
          </a:prstGeom>
          <a:solidFill>
            <a:srgbClr val="00EC00"/>
          </a:solidFill>
          <a:ln w="3175" cmpd="sng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dirty="0" err="1" smtClean="0">
                <a:latin typeface="+mn-lt"/>
              </a:rPr>
              <a:t>Atmosph</a:t>
            </a:r>
            <a:r>
              <a:rPr lang="en-US" sz="1400" dirty="0" smtClean="0">
                <a:latin typeface="+mn-lt"/>
              </a:rPr>
              <a:t>. Science</a:t>
            </a:r>
          </a:p>
        </p:txBody>
      </p:sp>
      <p:sp>
        <p:nvSpPr>
          <p:cNvPr id="40" name="Chevron 39"/>
          <p:cNvSpPr/>
          <p:nvPr/>
        </p:nvSpPr>
        <p:spPr>
          <a:xfrm>
            <a:off x="322263" y="1909763"/>
            <a:ext cx="1598612" cy="5730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1" name="Chevron 40"/>
          <p:cNvSpPr/>
          <p:nvPr/>
        </p:nvSpPr>
        <p:spPr>
          <a:xfrm>
            <a:off x="2095500" y="1909763"/>
            <a:ext cx="1600200" cy="585787"/>
          </a:xfrm>
          <a:prstGeom prst="chevron">
            <a:avLst/>
          </a:prstGeom>
          <a:gradFill flip="none" rotWithShape="1">
            <a:gsLst>
              <a:gs pos="0">
                <a:srgbClr val="0000FF">
                  <a:alpha val="73000"/>
                </a:srgbClr>
              </a:gs>
              <a:gs pos="100000">
                <a:srgbClr val="FFFFFF">
                  <a:alpha val="73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2" name="Chevron 41"/>
          <p:cNvSpPr/>
          <p:nvPr/>
        </p:nvSpPr>
        <p:spPr>
          <a:xfrm>
            <a:off x="7519988" y="1909763"/>
            <a:ext cx="1308100" cy="585787"/>
          </a:xfrm>
          <a:prstGeom prst="chevr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5576888" y="18970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>
            <a:off x="3852863" y="1909763"/>
            <a:ext cx="1598612" cy="585787"/>
          </a:xfrm>
          <a:prstGeom prst="chevro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287" name="TextBox 6"/>
          <p:cNvSpPr txBox="1">
            <a:spLocks noChangeArrowheads="1"/>
          </p:cNvSpPr>
          <p:nvPr/>
        </p:nvSpPr>
        <p:spPr bwMode="auto">
          <a:xfrm>
            <a:off x="246063" y="1235075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EOs. &amp; Modeler</a:t>
            </a:r>
          </a:p>
        </p:txBody>
      </p:sp>
      <p:sp>
        <p:nvSpPr>
          <p:cNvPr id="11288" name="TextBox 8"/>
          <p:cNvSpPr txBox="1">
            <a:spLocks noChangeArrowheads="1"/>
          </p:cNvSpPr>
          <p:nvPr/>
        </p:nvSpPr>
        <p:spPr bwMode="auto">
          <a:xfrm>
            <a:off x="2095500" y="1255713"/>
            <a:ext cx="137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Arial" charset="0"/>
              </a:rPr>
              <a:t>EO Service Provider</a:t>
            </a:r>
          </a:p>
        </p:txBody>
      </p:sp>
      <p:sp>
        <p:nvSpPr>
          <p:cNvPr id="11289" name="TextBox 10"/>
          <p:cNvSpPr txBox="1">
            <a:spLocks noChangeArrowheads="1"/>
          </p:cNvSpPr>
          <p:nvPr/>
        </p:nvSpPr>
        <p:spPr bwMode="auto">
          <a:xfrm>
            <a:off x="3795713" y="1255713"/>
            <a:ext cx="1116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Arial" charset="0"/>
              </a:rPr>
              <a:t>Discipline Scientist</a:t>
            </a:r>
          </a:p>
        </p:txBody>
      </p:sp>
      <p:sp>
        <p:nvSpPr>
          <p:cNvPr id="11290" name="TextBox 12"/>
          <p:cNvSpPr txBox="1">
            <a:spLocks noChangeArrowheads="1"/>
          </p:cNvSpPr>
          <p:nvPr/>
        </p:nvSpPr>
        <p:spPr bwMode="auto">
          <a:xfrm>
            <a:off x="5451475" y="1235075"/>
            <a:ext cx="152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Arial" charset="0"/>
              </a:rPr>
              <a:t>Health &amp; Env. Analyst</a:t>
            </a:r>
          </a:p>
        </p:txBody>
      </p:sp>
      <p:sp>
        <p:nvSpPr>
          <p:cNvPr id="11291" name="TextBox 14"/>
          <p:cNvSpPr txBox="1">
            <a:spLocks noChangeArrowheads="1"/>
          </p:cNvSpPr>
          <p:nvPr/>
        </p:nvSpPr>
        <p:spPr bwMode="auto">
          <a:xfrm>
            <a:off x="7519988" y="1263650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latin typeface="Arial" charset="0"/>
              </a:rPr>
              <a:t>Policy &amp; Manager</a:t>
            </a:r>
          </a:p>
        </p:txBody>
      </p:sp>
      <p:cxnSp>
        <p:nvCxnSpPr>
          <p:cNvPr id="9" name="Straight Arrow Connector 8"/>
          <p:cNvCxnSpPr>
            <a:endCxn id="41" idx="2"/>
          </p:cNvCxnSpPr>
          <p:nvPr/>
        </p:nvCxnSpPr>
        <p:spPr>
          <a:xfrm flipH="1" flipV="1">
            <a:off x="2749153" y="2495550"/>
            <a:ext cx="1776016" cy="59687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505722" y="3092420"/>
            <a:ext cx="19447" cy="46001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4" idx="2"/>
          </p:cNvCxnSpPr>
          <p:nvPr/>
        </p:nvCxnSpPr>
        <p:spPr>
          <a:xfrm flipH="1" flipV="1">
            <a:off x="4505722" y="2495550"/>
            <a:ext cx="19447" cy="59687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43" idx="2"/>
          </p:cNvCxnSpPr>
          <p:nvPr/>
        </p:nvCxnSpPr>
        <p:spPr>
          <a:xfrm flipV="1">
            <a:off x="4525169" y="2482850"/>
            <a:ext cx="1704578" cy="60957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itle 4"/>
          <p:cNvSpPr>
            <a:spLocks noGrp="1"/>
          </p:cNvSpPr>
          <p:nvPr>
            <p:ph type="title"/>
          </p:nvPr>
        </p:nvSpPr>
        <p:spPr>
          <a:xfrm>
            <a:off x="588963" y="280988"/>
            <a:ext cx="8229600" cy="7350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Air Quality Decision Systems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56046" y="6445190"/>
            <a:ext cx="912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000" dirty="0" smtClean="0">
                <a:latin typeface="Times" charset="0"/>
                <a:ea typeface="ＭＳ Ｐゴシック" charset="0"/>
                <a:cs typeface="ＭＳ Ｐゴシック" charset="0"/>
              </a:rPr>
              <a:t>the new GEOSS paradigm, EOs should </a:t>
            </a:r>
            <a:r>
              <a:rPr lang="en-US" sz="2000" dirty="0">
                <a:latin typeface="Times" charset="0"/>
                <a:ea typeface="ＭＳ Ｐゴシック" charset="0"/>
                <a:cs typeface="ＭＳ Ｐゴシック" charset="0"/>
              </a:rPr>
              <a:t>be accessible from a shared virtual data pool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25344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065" b="-6775"/>
          <a:stretch/>
        </p:blipFill>
        <p:spPr>
          <a:xfrm>
            <a:off x="457200" y="958792"/>
            <a:ext cx="8229600" cy="5022908"/>
          </a:xfrm>
          <a:prstGeom prst="rect">
            <a:avLst/>
          </a:prstGeom>
        </p:spPr>
      </p:pic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65100" y="274638"/>
            <a:ext cx="8521700" cy="690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AQ Community Catalog (AQ </a:t>
            </a:r>
            <a:r>
              <a:rPr lang="en-US" sz="3600" dirty="0" err="1" smtClean="0">
                <a:latin typeface="Arial" charset="0"/>
                <a:ea typeface="ＭＳ Ｐゴシック" charset="0"/>
                <a:cs typeface="ＭＳ Ｐゴシック" charset="0"/>
              </a:rPr>
              <a:t>ComCat</a:t>
            </a: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0300" y="2892426"/>
            <a:ext cx="2712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FIND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5765800"/>
            <a:ext cx="83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 </a:t>
            </a:r>
            <a:r>
              <a:rPr lang="en-US" dirty="0" err="1" smtClean="0"/>
              <a:t>ComCat</a:t>
            </a:r>
            <a:r>
              <a:rPr lang="en-US" dirty="0" smtClean="0"/>
              <a:t> </a:t>
            </a:r>
            <a:r>
              <a:rPr lang="en-US" dirty="0"/>
              <a:t>is the access point to the datasets in the Air Quality Data </a:t>
            </a:r>
            <a:r>
              <a:rPr lang="en-US" dirty="0" smtClean="0"/>
              <a:t>Pool</a:t>
            </a:r>
          </a:p>
          <a:p>
            <a:r>
              <a:rPr lang="en-US" dirty="0" err="1" smtClean="0"/>
              <a:t>ComCat</a:t>
            </a:r>
            <a:r>
              <a:rPr lang="en-US" dirty="0" smtClean="0"/>
              <a:t> was co-developed by </a:t>
            </a:r>
            <a:r>
              <a:rPr lang="en-US" dirty="0"/>
              <a:t>the  </a:t>
            </a:r>
            <a:r>
              <a:rPr lang="en-US" dirty="0" smtClean="0"/>
              <a:t>GEO Air </a:t>
            </a:r>
            <a:r>
              <a:rPr lang="en-US" dirty="0"/>
              <a:t>Quality Community of </a:t>
            </a:r>
            <a:r>
              <a:rPr lang="en-US" dirty="0" smtClean="0"/>
              <a:t>Practice (AQ </a:t>
            </a:r>
            <a:r>
              <a:rPr lang="en-US" dirty="0" err="1" smtClean="0"/>
              <a:t>CoP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AQ </a:t>
            </a:r>
            <a:r>
              <a:rPr lang="en-US" dirty="0" err="1" smtClean="0"/>
              <a:t>CoP</a:t>
            </a:r>
            <a:r>
              <a:rPr lang="en-US" dirty="0" smtClean="0"/>
              <a:t> also maintains a community-developed data server software.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3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Tools: Data Browser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1417638"/>
            <a:ext cx="4127500" cy="40894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417638"/>
            <a:ext cx="4152900" cy="40894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8300" y="5816600"/>
            <a:ext cx="84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shared dataset can be browsed for spatial and temporal pattern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0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dirty="0" smtClean="0"/>
              <a:t>Tools: Near Real Time Consoles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308100"/>
            <a:ext cx="5143500" cy="445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18" y="1316038"/>
            <a:ext cx="2755881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481" y="4191000"/>
            <a:ext cx="2082819" cy="157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0" y="2527300"/>
            <a:ext cx="2095500" cy="157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5791200"/>
            <a:ext cx="7883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Consoles are spatial representations of </a:t>
            </a:r>
            <a:r>
              <a:rPr lang="en-US" dirty="0" smtClean="0"/>
              <a:t>observations</a:t>
            </a:r>
            <a:r>
              <a:rPr lang="en-US" dirty="0"/>
              <a:t>, emissions and models. </a:t>
            </a:r>
          </a:p>
          <a:p>
            <a:r>
              <a:rPr lang="en-US" dirty="0" smtClean="0"/>
              <a:t>All maps </a:t>
            </a:r>
            <a:r>
              <a:rPr lang="en-US" dirty="0"/>
              <a:t>are synchronized spatially and in time, </a:t>
            </a:r>
            <a:r>
              <a:rPr lang="en-US" dirty="0" smtClean="0"/>
              <a:t>and moved by the user</a:t>
            </a:r>
          </a:p>
          <a:p>
            <a:r>
              <a:rPr lang="en-US" dirty="0" smtClean="0"/>
              <a:t>Provide rich multisensory context to illuminate complex atmospheric situations </a:t>
            </a:r>
          </a:p>
        </p:txBody>
      </p:sp>
    </p:spTree>
    <p:extLst>
      <p:ext uri="{BB962C8B-B14F-4D97-AF65-F5344CB8AC3E}">
        <p14:creationId xmlns:p14="http://schemas.microsoft.com/office/powerpoint/2010/main" val="427407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563562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sz="2800" dirty="0"/>
              <a:t>The </a:t>
            </a:r>
            <a:r>
              <a:rPr lang="en-US" sz="2800" dirty="0" err="1"/>
              <a:t>Exceedance</a:t>
            </a:r>
            <a:r>
              <a:rPr lang="en-US" sz="2800" dirty="0"/>
              <a:t> would not Occur, But For the Exceptional Event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4" name="Picture 6" descr="The 'exceptional' concentration raises the level above the standard">
            <a:hlinkClick r:id="rId3" tooltip="The 'exceptional' concentration raises the level above the standard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The 'exceptional' concetration raises the level above the standard">
            <a:hlinkClick r:id="rId5" tooltip="The 'exceptional' concetration raises the level above the standard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1905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90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620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rot="1262407">
            <a:off x="5214417" y="3271831"/>
            <a:ext cx="609100" cy="1567407"/>
          </a:xfrm>
          <a:prstGeom prst="ellipse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2386</Words>
  <Application>Microsoft Macintosh PowerPoint</Application>
  <PresentationFormat>On-screen Show (4:3)</PresentationFormat>
  <Paragraphs>373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User-Oriented Data Analytics and Tools using the Federated Data System DataFed </vt:lpstr>
      <vt:lpstr>Air Quality Decision Systems </vt:lpstr>
      <vt:lpstr>Air Quality Decision Systems </vt:lpstr>
      <vt:lpstr>Air Quality Decision Systems </vt:lpstr>
      <vt:lpstr>Air Quality Decision Systems </vt:lpstr>
      <vt:lpstr>AQ Community Catalog (AQ ComCat)</vt:lpstr>
      <vt:lpstr>Tools: Data Browser</vt:lpstr>
      <vt:lpstr>Tools: Near Real Time Consoles </vt:lpstr>
      <vt:lpstr>The Exceedance would not Occur, But For the Exceptional Event</vt:lpstr>
      <vt:lpstr>AQ Exceptional Events: EPA Regulatory Support</vt:lpstr>
      <vt:lpstr>EE DSS Tools: Event Consoles</vt:lpstr>
      <vt:lpstr>EE DSS Tools: Automatic Event Screening &amp; Detection</vt:lpstr>
      <vt:lpstr>Application-Task-Centric Workspace Example:  EventSpaces </vt:lpstr>
      <vt:lpstr>Tools: Model Evaluation Tool</vt:lpstr>
      <vt:lpstr>PowerPoint Presentation</vt:lpstr>
      <vt:lpstr>Service Oriented Programming</vt:lpstr>
      <vt:lpstr>Distributed Data System DataFed</vt:lpstr>
      <vt:lpstr>Since 2008, DataFed is used globally  </vt:lpstr>
      <vt:lpstr>AQ Data Analytics Matrix – Status &amp; Trend Analysis Data Sources, Tools for Analysis and Collaboration, Products and Decision Support </vt:lpstr>
      <vt:lpstr>PowerPoint Presentation</vt:lpstr>
      <vt:lpstr>PowerPoint Presentation</vt:lpstr>
      <vt:lpstr>Partnerships, Linkages</vt:lpstr>
      <vt:lpstr>Persistent challenge: How to connect and enable Data Providers and Users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User-Oriented Data Analytics and Tools in the Federated Data System DataFed </dc:title>
  <dc:creator>Rudy Husar</dc:creator>
  <cp:lastModifiedBy>ODIN</cp:lastModifiedBy>
  <cp:revision>20</cp:revision>
  <dcterms:created xsi:type="dcterms:W3CDTF">2014-04-17T15:14:28Z</dcterms:created>
  <dcterms:modified xsi:type="dcterms:W3CDTF">2014-04-17T19:28:52Z</dcterms:modified>
</cp:coreProperties>
</file>