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8" r:id="rId3"/>
    <p:sldId id="280" r:id="rId4"/>
    <p:sldId id="281" r:id="rId5"/>
    <p:sldId id="293" r:id="rId6"/>
    <p:sldId id="292" r:id="rId7"/>
    <p:sldId id="296" r:id="rId8"/>
    <p:sldId id="294" r:id="rId9"/>
    <p:sldId id="278" r:id="rId10"/>
    <p:sldId id="297" r:id="rId11"/>
    <p:sldId id="295" r:id="rId12"/>
    <p:sldId id="289" r:id="rId13"/>
    <p:sldId id="29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18" autoAdjust="0"/>
  </p:normalViewPr>
  <p:slideViewPr>
    <p:cSldViewPr>
      <p:cViewPr>
        <p:scale>
          <a:sx n="87" d="100"/>
          <a:sy n="87" d="100"/>
        </p:scale>
        <p:origin x="-1229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E1F92-8D0E-F946-9DEA-3DCEB27DC86C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C79FB-E8B0-8046-91AB-CF78C8DB5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1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D27E0-2566-445E-9860-7CBD11114F4B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4A314-B9F9-43DF-A41E-D6EEFBCE8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539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ACE6-D31F-D149-985E-F8672D7FBE30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2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FC10D-77D4-C641-9F86-4E48E929F704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34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7BC43-7500-4448-BA21-AD05379F13A5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6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3658-742E-4F47-8581-AE0D99EFCBD7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0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7F21-68B5-7B43-BC0A-D6F201187B7F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2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4214-C7A9-EF45-84BC-023658AE7761}" type="datetime1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8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F777-0149-504A-A32D-D275971D5B9B}" type="datetime1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2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A8E7-6897-4647-B991-27FE705B85FC}" type="datetime1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6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53A-421B-DF4E-AA5C-9791861078F2}" type="datetime1">
              <a:rPr lang="en-US" smtClean="0"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6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4E980-9FFF-1844-B663-BB283709A693}" type="datetime1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6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CD40-DE18-5B4D-BB94-103630020F91}" type="datetime1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3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21D55-6CB8-5747-9655-6C27DF939DA7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3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iqc2018esipsummer19ju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iqc2018esipsummer18ju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2017ESIPSummerPlenar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iqc2018esipsummer19ju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2017ESIPSummerPlenar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uncertainty201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Ge.Peng@noaa.gov" TargetMode="External"/><Relationship Id="rId2" Type="http://schemas.openxmlformats.org/officeDocument/2006/relationships/hyperlink" Target="mailto:David.F.Moroni@jpl.nasa.gov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bit.ly/uncertainty2018" TargetMode="External"/><Relationship Id="rId4" Type="http://schemas.openxmlformats.org/officeDocument/2006/relationships/hyperlink" Target="mailto:Hampapuram.ramapriyan@ssaihq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5943600"/>
            <a:ext cx="472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2018 Summer ESIP Meeting, Tucson, AZ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079" y="304800"/>
            <a:ext cx="8077200" cy="1600200"/>
          </a:xfrm>
        </p:spPr>
        <p:txBody>
          <a:bodyPr>
            <a:normAutofit fontScale="90000"/>
          </a:bodyPr>
          <a:lstStyle/>
          <a:p>
            <a:r>
              <a:rPr lang="en-US" dirty="0"/>
              <a:t>Uncertainty White Paper Development Background and Status</a:t>
            </a:r>
            <a:r>
              <a:rPr lang="en-US" sz="3200" dirty="0"/>
              <a:t> 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0279" y="1981200"/>
            <a:ext cx="6400800" cy="28194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tx1"/>
                </a:solidFill>
              </a:rPr>
              <a:t>David Moroni, Jet Propulsion Laboratory, California Institute of Technology, Pasadena, CA</a:t>
            </a:r>
          </a:p>
          <a:p>
            <a:r>
              <a:rPr lang="en-US" sz="1800" b="1" dirty="0" err="1">
                <a:solidFill>
                  <a:schemeClr val="tx1"/>
                </a:solidFill>
              </a:rPr>
              <a:t>Ge</a:t>
            </a:r>
            <a:r>
              <a:rPr lang="en-US" sz="1800" b="1" dirty="0">
                <a:solidFill>
                  <a:schemeClr val="tx1"/>
                </a:solidFill>
              </a:rPr>
              <a:t> Peng, North Carolina State University &amp; NOAA National Centers for Environmental Information</a:t>
            </a:r>
          </a:p>
          <a:p>
            <a:r>
              <a:rPr lang="en-US" sz="1800" b="1" dirty="0">
                <a:solidFill>
                  <a:schemeClr val="tx1"/>
                </a:solidFill>
              </a:rPr>
              <a:t>H. K. (Rama) </a:t>
            </a:r>
            <a:r>
              <a:rPr lang="en-US" sz="1800" b="1" dirty="0" err="1">
                <a:solidFill>
                  <a:schemeClr val="tx1"/>
                </a:solidFill>
              </a:rPr>
              <a:t>Ramapriyan</a:t>
            </a:r>
            <a:r>
              <a:rPr lang="en-US" sz="1800" b="1" dirty="0">
                <a:solidFill>
                  <a:schemeClr val="tx1"/>
                </a:solidFill>
              </a:rPr>
              <a:t>, Science Systems and Applications, Inc. &amp; NASA Goddard Space Flight Center</a:t>
            </a:r>
          </a:p>
          <a:p>
            <a:endParaRPr lang="en-US" sz="1800" b="1" dirty="0">
              <a:solidFill>
                <a:schemeClr val="tx1"/>
              </a:solidFill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Session Hosted by the ESIP Information Quality Cluster</a:t>
            </a:r>
          </a:p>
          <a:p>
            <a:endParaRPr lang="en-US" sz="1800" b="1" dirty="0">
              <a:solidFill>
                <a:schemeClr val="tx1"/>
              </a:solidFill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19 July 2018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0100" y="5181600"/>
            <a:ext cx="7761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Acknowledgements: These activities were carried out across multiple United States government-funded institutions (noted above) under contracts with the National Aeronautics and Space Administration (NASA) and the National Oceanic and Atmospheric Administration (NOAA). Government sponsorship acknowledged</a:t>
            </a:r>
            <a:r>
              <a:rPr lang="en-US" sz="11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8725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Agenda for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876800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bg1">
                    <a:lumMod val="65000"/>
                  </a:schemeClr>
                </a:solidFill>
              </a:rPr>
              <a:t>Background/Status and Guidance – David Moroni (20 min)</a:t>
            </a:r>
          </a:p>
          <a:p>
            <a:r>
              <a:rPr lang="en-US" sz="2800" b="1" dirty="0"/>
              <a:t>Focus Group Discussions (40 min)</a:t>
            </a:r>
          </a:p>
          <a:p>
            <a:r>
              <a:rPr lang="en-US" sz="2800" b="1" dirty="0"/>
              <a:t>Focus Group De-Brief and Q&amp;A (30 min)</a:t>
            </a:r>
          </a:p>
          <a:p>
            <a:r>
              <a:rPr lang="en-US" sz="2800" b="1" dirty="0"/>
              <a:t>Attendance and Notes: </a:t>
            </a:r>
            <a:r>
              <a:rPr lang="en-US" sz="3600" b="1" dirty="0">
                <a:hlinkClick r:id="rId2"/>
              </a:rPr>
              <a:t>http://bit.ly/iqc2018esipsummer19jul</a:t>
            </a:r>
            <a:r>
              <a:rPr lang="en-US" sz="3600" b="1" dirty="0"/>
              <a:t> </a:t>
            </a:r>
            <a:endParaRPr lang="en-US" sz="2400" b="1" dirty="0"/>
          </a:p>
          <a:p>
            <a:pPr marL="0" indent="0">
              <a:buNone/>
            </a:pP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772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3A97B7-ACBE-494D-A42E-7B54710DF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Bonus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B5BBD4-989D-9F49-A53F-8D2AE0D2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AECE160-68E0-3148-BE1D-9A7E9E22B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14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Agenda (from July 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876800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bg1">
                    <a:lumMod val="65000"/>
                  </a:schemeClr>
                </a:solidFill>
              </a:rPr>
              <a:t>Background and Status – David Moroni (10 min)</a:t>
            </a:r>
          </a:p>
          <a:p>
            <a:r>
              <a:rPr lang="en-US" sz="2800" b="1" dirty="0"/>
              <a:t>Panelist Presentations (40 min):</a:t>
            </a:r>
          </a:p>
          <a:p>
            <a:pPr lvl="1"/>
            <a:r>
              <a:rPr lang="en-US" sz="2400" b="1" dirty="0"/>
              <a:t>Mike Little (NASA AIST Program)</a:t>
            </a:r>
          </a:p>
          <a:p>
            <a:pPr lvl="1"/>
            <a:r>
              <a:rPr lang="en-US" sz="2400" b="1" dirty="0"/>
              <a:t>Jeff </a:t>
            </a:r>
            <a:r>
              <a:rPr lang="en-US" sz="2400" b="1" dirty="0" err="1"/>
              <a:t>Privette</a:t>
            </a:r>
            <a:r>
              <a:rPr lang="en-US" sz="2400" b="1" dirty="0"/>
              <a:t> (NOAA/NCEI)</a:t>
            </a:r>
          </a:p>
          <a:p>
            <a:pPr lvl="1"/>
            <a:r>
              <a:rPr lang="en-US" sz="2400" b="1" dirty="0" err="1"/>
              <a:t>Faozi</a:t>
            </a:r>
            <a:r>
              <a:rPr lang="en-US" sz="2400" b="1" dirty="0"/>
              <a:t> Said (NOAA/NESDIS)</a:t>
            </a:r>
          </a:p>
          <a:p>
            <a:pPr lvl="1"/>
            <a:r>
              <a:rPr lang="en-US" sz="2400" b="1" dirty="0"/>
              <a:t>Jonathan Hobbs (JPL)</a:t>
            </a:r>
          </a:p>
          <a:p>
            <a:r>
              <a:rPr lang="en-US" sz="2800" b="1" dirty="0"/>
              <a:t>Panelist Q&amp;A and Discussion (40 min)</a:t>
            </a:r>
          </a:p>
          <a:p>
            <a:pPr lvl="1"/>
            <a:r>
              <a:rPr lang="en-US" sz="2000" b="1" dirty="0"/>
              <a:t>Provides more foundational material for White Paper.</a:t>
            </a:r>
          </a:p>
          <a:p>
            <a:r>
              <a:rPr lang="en-US" sz="2400" b="1" dirty="0"/>
              <a:t>Attendance and Notes: </a:t>
            </a:r>
            <a:r>
              <a:rPr lang="en-US" sz="2400" b="1" dirty="0">
                <a:hlinkClick r:id="rId2"/>
              </a:rPr>
              <a:t>http://bit.ly/iqc2018esipsummer18jul</a:t>
            </a:r>
            <a:r>
              <a:rPr lang="en-US" sz="2400" b="1" dirty="0"/>
              <a:t> </a:t>
            </a:r>
          </a:p>
          <a:p>
            <a:pPr marL="0" indent="0">
              <a:buNone/>
            </a:pP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896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Points from Summer 2017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hlinkClick r:id="rId2"/>
              </a:rPr>
              <a:t>http://bit.ly/2017ESIPSummerPlenary</a:t>
            </a:r>
            <a:r>
              <a:rPr lang="en-US" dirty="0"/>
              <a:t> (YouTube, 47 min)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Uncertainty needs to be known at the pixel/point level.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Uncertainty often is a “squishy” term and needs to be more better defined so that communities across science disciplines are communicating the same thing.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Less observations that have known uncertainty estimates are more important than having more observations with unknown uncertainties.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Modelers and data assimilators often assume that the quality/uncertainty of their input and/or inter-comparison data is already accounted.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During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val</a:t>
            </a:r>
            <a:r>
              <a:rPr lang="en-US" dirty="0"/>
              <a:t>, the uncertainty of the “ground truth” data is often not a consideration.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The Root of the Mean-Square-Error (MSE) gives a general sense of the error spread (or variance), but is an improper measure of uncertainty as it lacks information based on the probability distribution function.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The biggest impacts that can be made at improving the quality of observations is with algorithms; this is because the largest existing source of uncertainty lies with the algorithms.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Can we think of ways to better communicate uncertainty, and the importance it has on data and science conclusions, to decision makers and the general public?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98911A-A597-CC42-ADB6-E2611B07C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 and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CE80B9-78C7-2A48-9F8E-18D481772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hlinkClick r:id="rId2"/>
              </a:rPr>
              <a:t>http://bit.ly/iqc2018esipsummer19jul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25C1DB3-98AC-E946-AE2B-A5BC8F62E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55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chemeClr val="tx2"/>
                </a:solidFill>
              </a:rPr>
              <a:t>Information Quality Cluster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3733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Vision</a:t>
            </a:r>
          </a:p>
          <a:p>
            <a:pPr lvl="1"/>
            <a:r>
              <a:rPr lang="en-US" dirty="0"/>
              <a:t>Become </a:t>
            </a:r>
            <a:r>
              <a:rPr lang="en-US" b="1" dirty="0"/>
              <a:t>internationally recognized </a:t>
            </a:r>
            <a:r>
              <a:rPr lang="en-US" dirty="0"/>
              <a:t>as an </a:t>
            </a:r>
            <a:r>
              <a:rPr lang="en-US" b="1" dirty="0"/>
              <a:t>authoritative and responsive information resource </a:t>
            </a:r>
            <a:r>
              <a:rPr lang="en-US" dirty="0"/>
              <a:t>for guiding the implementation of </a:t>
            </a:r>
            <a:r>
              <a:rPr lang="en-US" b="1" dirty="0"/>
              <a:t>data quality standards and best practices </a:t>
            </a:r>
            <a:r>
              <a:rPr lang="en-US" dirty="0"/>
              <a:t>of the science data systems, datasets, and data/metadata dissemination services.</a:t>
            </a:r>
          </a:p>
          <a:p>
            <a:r>
              <a:rPr lang="en-US" b="1" dirty="0">
                <a:solidFill>
                  <a:schemeClr val="accent1"/>
                </a:solidFill>
              </a:rPr>
              <a:t>Closely connected to Data Stewardship Committee</a:t>
            </a:r>
          </a:p>
          <a:p>
            <a:r>
              <a:rPr lang="en-US" b="1" dirty="0"/>
              <a:t>Open membership (as with all Collaboration Areas in ESIP)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98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Information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066800"/>
            <a:ext cx="8229600" cy="4495800"/>
          </a:xfrm>
        </p:spPr>
        <p:txBody>
          <a:bodyPr>
            <a:normAutofit fontScale="62500" lnSpcReduction="20000"/>
          </a:bodyPr>
          <a:lstStyle/>
          <a:p>
            <a:r>
              <a:rPr lang="en-US" sz="4000" b="1" dirty="0"/>
              <a:t>Scientific quality </a:t>
            </a:r>
          </a:p>
          <a:p>
            <a:pPr lvl="1"/>
            <a:r>
              <a:rPr lang="en-US" sz="3200" b="1" dirty="0"/>
              <a:t>Accuracy, precision, uncertainty, validity and suitability for use (fitness for purpose) in various applications</a:t>
            </a:r>
          </a:p>
          <a:p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Product quality </a:t>
            </a:r>
          </a:p>
          <a:p>
            <a:pPr lvl="1"/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how well the scientific quality is assessed and documented</a:t>
            </a:r>
          </a:p>
          <a:p>
            <a:pPr lvl="1"/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Completeness of metadata and documentation, provenance and context, etc.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en-US" sz="4000" b="1" dirty="0"/>
              <a:t>Stewardship quality </a:t>
            </a:r>
          </a:p>
          <a:p>
            <a:pPr lvl="1"/>
            <a:r>
              <a:rPr lang="en-US" sz="3200" b="1" dirty="0"/>
              <a:t>how well data are being managed, preserved, and cared for by an archive or repository</a:t>
            </a:r>
          </a:p>
          <a:p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Service Quality</a:t>
            </a:r>
          </a:p>
          <a:p>
            <a:pPr lvl="1"/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how easy it is for users to find, get, understand, trust, and use data</a:t>
            </a:r>
          </a:p>
          <a:p>
            <a:pPr lvl="1"/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whether archive has people who understand the data available to help users.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715000"/>
            <a:ext cx="7086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Information Quality is a combination of all of the above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54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Conclusions/Recommendations from Summer 2017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800" dirty="0">
                <a:hlinkClick r:id="rId2"/>
              </a:rPr>
              <a:t>http://bit.ly/2017ESIPSummerPlenary</a:t>
            </a:r>
            <a:r>
              <a:rPr lang="en-US" sz="2800" dirty="0"/>
              <a:t> (YouTube, 47 min)</a:t>
            </a:r>
          </a:p>
          <a:p>
            <a:r>
              <a:rPr lang="en-US" sz="2800" dirty="0"/>
              <a:t>The IQC should draft a white paper establishing both the proper mathematical definition and recommended applications and interpretations of Earth science data uncertainty.</a:t>
            </a:r>
          </a:p>
          <a:p>
            <a:r>
              <a:rPr lang="en-US" sz="2800" dirty="0"/>
              <a:t>The IQC should strategically invite experts to present on both challenges and solutions of uncertainty quantification, characterization and applications in varying aspects of Earths science, such as: Data Science/Statistics, Remote Sensing, Cal/Val, and Modeling/Assimilation.</a:t>
            </a:r>
          </a:p>
          <a:p>
            <a:r>
              <a:rPr lang="en-US" sz="2800"/>
              <a:t>Stewards of </a:t>
            </a:r>
            <a:r>
              <a:rPr lang="en-US" sz="2800" dirty="0"/>
              <a:t>Earth science data need to consistently convey how the uncertainty of the data they are distributing relates to the overall scientific quality of the data, such as: suitability for scientific use, cross-calibration or validation with other datasets, and the ability to make sound conclusions based on the data.</a:t>
            </a:r>
          </a:p>
          <a:p>
            <a:pPr lvl="1"/>
            <a:r>
              <a:rPr lang="en-US" sz="2400" dirty="0"/>
              <a:t>Most data users often lack the means to do this on their own, or they may utilize incorrect statistical techniques or sub-par “truth” validation datasets to reach unsound conclusions.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25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Key Points from Winter 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1800"/>
              <a:t>Error = “wrongness/mistake”; Uncertainty = Estimate of  “Doubt” of observed “truth”.</a:t>
            </a:r>
          </a:p>
          <a:p>
            <a:r>
              <a:rPr lang="en-US" sz="1800" dirty="0"/>
              <a:t>Observing System - an inverse problem; i.e., deriving a “true” state from what we observed → retrieval algorithm.</a:t>
            </a:r>
          </a:p>
          <a:p>
            <a:r>
              <a:rPr lang="en-US" sz="1800" dirty="0"/>
              <a:t>There is a “chain” of uncertainty in the data production workflow.</a:t>
            </a:r>
          </a:p>
          <a:p>
            <a:r>
              <a:rPr lang="en-US" sz="1800" dirty="0"/>
              <a:t>Uncertainty can be summarized using: bias, variance, quantiles.</a:t>
            </a:r>
          </a:p>
          <a:p>
            <a:r>
              <a:rPr lang="en-US" sz="1800" dirty="0"/>
              <a:t>Uncertainty distributions are not always symmetric; different geophysical conditions often yield different distributions; understanding these distributions is vital to properly characterizing a dataset.</a:t>
            </a:r>
          </a:p>
          <a:p>
            <a:r>
              <a:rPr lang="en-US" sz="1800" dirty="0"/>
              <a:t>Input sources for UQ are (often) dependent upon the very sources of uncertainty that the primary observatory is attempting to observe.</a:t>
            </a:r>
          </a:p>
          <a:p>
            <a:r>
              <a:rPr lang="en-US" sz="1800" dirty="0"/>
              <a:t>UQ can be helpful when determining cost vs. benefit of “lossy” compression on high volume datasets.</a:t>
            </a:r>
          </a:p>
          <a:p>
            <a:r>
              <a:rPr lang="en-US" sz="1800" dirty="0"/>
              <a:t>Quality flags tend to provide a disconnect between quality of data and overall uncertainty of data; quantitative connection is needed.</a:t>
            </a:r>
          </a:p>
          <a:p>
            <a:r>
              <a:rPr lang="en-US" sz="1800" dirty="0"/>
              <a:t>Metadata lacks consistency when characterizing uncertainty.</a:t>
            </a:r>
          </a:p>
          <a:p>
            <a:r>
              <a:rPr lang="en-US" sz="1800" dirty="0"/>
              <a:t>Datasets are often used by broader set of users than the core science community - so it is important to properly communicate uncertainty.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8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F33258-66C2-B54C-8C90-733429532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Key Points from Yesterday’s Panel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3BF865-0261-2C40-980E-9C314AEBF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137150"/>
          </a:xfrm>
        </p:spPr>
        <p:txBody>
          <a:bodyPr>
            <a:normAutofit fontScale="92500" lnSpcReduction="10000"/>
          </a:bodyPr>
          <a:lstStyle/>
          <a:p>
            <a:r>
              <a:rPr lang="en-US" sz="1400" dirty="0"/>
              <a:t>Change of as little 1% on Earth’s heat budget imbalance over a decade has phenomenal impact.</a:t>
            </a:r>
          </a:p>
          <a:p>
            <a:r>
              <a:rPr lang="en-US" sz="1400" dirty="0"/>
              <a:t>Most weather measurements have error budget of around 15% or greater.</a:t>
            </a:r>
          </a:p>
          <a:p>
            <a:r>
              <a:rPr lang="en-US" sz="1400" dirty="0"/>
              <a:t>Constraining error budgets and proper calibration/design for accuracy requirements is costly (e.g., for CERES it accounts for 25% of total cost of launching the instrument).</a:t>
            </a:r>
          </a:p>
          <a:p>
            <a:r>
              <a:rPr lang="en-US" sz="1400" dirty="0"/>
              <a:t>OMB drives accountability for government-funded science using government-funded data; errors reported to OMB must be addressed within 60 days.</a:t>
            </a:r>
          </a:p>
          <a:p>
            <a:r>
              <a:rPr lang="en-US" sz="1400" dirty="0"/>
              <a:t>Geolocation accuracy instrument/measurement pointing reference is just as important as error bars of measurement itself.</a:t>
            </a:r>
          </a:p>
          <a:p>
            <a:r>
              <a:rPr lang="en-US" sz="1400" dirty="0"/>
              <a:t>Uncertainty information is often ignored and/or misunderstood by many data users; perceived importance tends to be dataset-specific; makes it a difficult sell for funding.</a:t>
            </a:r>
          </a:p>
          <a:p>
            <a:r>
              <a:rPr lang="en-US" sz="1400" dirty="0"/>
              <a:t>Data production funding is often a tug-of-war between understanding and constraining uncertainty, improving temporal/spatial resolution, and providing “newer” products.</a:t>
            </a:r>
          </a:p>
          <a:p>
            <a:r>
              <a:rPr lang="en-US" sz="1400" dirty="0"/>
              <a:t>NOAA/NCEI approach is to understand the user-desired uncertainty (objective) in contrast to the documented uncertainty requirement for a given dataset (threshold).</a:t>
            </a:r>
          </a:p>
          <a:p>
            <a:r>
              <a:rPr lang="en-US" sz="1400" dirty="0"/>
              <a:t>Cal/Val is quite challenging with unproven remote sensing technologies, such as CYGNSS; translating Cal/Val results into something useful for data users is equally challenging, as different classes of users have disparate needs and concerns.</a:t>
            </a:r>
          </a:p>
          <a:p>
            <a:r>
              <a:rPr lang="en-US" sz="1400" dirty="0"/>
              <a:t>A diverse and large number of quality flags is meaningless without the proper training to understand how those quality flags translate to dataset limitations under certain conditions.</a:t>
            </a:r>
          </a:p>
          <a:p>
            <a:r>
              <a:rPr lang="en-US" sz="1400" dirty="0"/>
              <a:t>NRC 2012 Paper suggests that a probabilistic framework is required for UQ and characterization.</a:t>
            </a:r>
          </a:p>
          <a:p>
            <a:r>
              <a:rPr lang="en-US" sz="1400" dirty="0"/>
              <a:t>Asymmetry in error distributions is often ignored, yet communicates vital information that can only be explained in a probabilistic framework.</a:t>
            </a:r>
          </a:p>
          <a:p>
            <a:r>
              <a:rPr lang="en-US" sz="1400" dirty="0"/>
              <a:t>Condition-specific uncertainties need to be looked at more closely and systematically for all types of data.</a:t>
            </a:r>
          </a:p>
          <a:p>
            <a:r>
              <a:rPr lang="en-US" sz="1400" dirty="0"/>
              <a:t>Well characterized uncertainty for existing data records are vital in planning/designing future missions/instruments.</a:t>
            </a:r>
          </a:p>
          <a:p>
            <a:r>
              <a:rPr lang="en-US" sz="1400" dirty="0"/>
              <a:t>Field campaigns are vital to provide basis measurements for newer missions in which “ground-truth” is unavailable.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D3C2B2B-3DF4-B842-A5CF-A7C3B9175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47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81112E-7AA8-0649-9424-DDD8DFF76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White Paper Development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722C1A-776E-A648-8C58-264ACCB31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White Paper Outline Drafted.</a:t>
            </a:r>
          </a:p>
          <a:p>
            <a:r>
              <a:rPr lang="en-US" dirty="0">
                <a:hlinkClick r:id="rId2"/>
              </a:rPr>
              <a:t>http://bit.ly/uncertainty2018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Includes link to Outline V2, representing a more publication friendly “look-and-feel”.</a:t>
            </a:r>
          </a:p>
          <a:p>
            <a:r>
              <a:rPr lang="en-US" dirty="0"/>
              <a:t>Terminology and References Collected.</a:t>
            </a:r>
          </a:p>
          <a:p>
            <a:r>
              <a:rPr lang="en-US" dirty="0"/>
              <a:t>5 Confirmed Authors; 1 Confirmed Reviewer/Editor; 10 other contributors.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3AEBEE5-3027-F34D-8355-8E2BB055D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97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1245890"/>
            <a:ext cx="53340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Consider Joining our White Paper Development Team!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76400" y="4114800"/>
            <a:ext cx="601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linkClick r:id="rId2"/>
              </a:rPr>
              <a:t>David.F.Moroni@jpl.nasa.gov</a:t>
            </a:r>
            <a:endParaRPr lang="en-US" dirty="0"/>
          </a:p>
          <a:p>
            <a:pPr algn="ctr"/>
            <a:r>
              <a:rPr lang="en-US" dirty="0">
                <a:hlinkClick r:id="rId3"/>
              </a:rPr>
              <a:t>Ge.Peng@noaa.gov</a:t>
            </a:r>
            <a:endParaRPr lang="en-US" dirty="0">
              <a:hlinkClick r:id="rId4"/>
            </a:endParaRPr>
          </a:p>
          <a:p>
            <a:pPr algn="ctr"/>
            <a:r>
              <a:rPr lang="en-US" dirty="0">
                <a:hlinkClick r:id="rId4"/>
              </a:rPr>
              <a:t>Hampapuram.ramapriyan@ssaihq.com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DA3E54D-EFE1-614D-875E-DB12E5BF22BE}"/>
              </a:ext>
            </a:extLst>
          </p:cNvPr>
          <p:cNvSpPr txBox="1"/>
          <p:nvPr/>
        </p:nvSpPr>
        <p:spPr>
          <a:xfrm>
            <a:off x="1340025" y="3101747"/>
            <a:ext cx="64639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sng" dirty="0">
                <a:hlinkClick r:id="rId5"/>
              </a:rPr>
              <a:t>http://bit.ly/uncertainty2018</a:t>
            </a:r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316711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2190</TotalTime>
  <Words>1357</Words>
  <Application>Microsoft Office PowerPoint</Application>
  <PresentationFormat>On-screen Show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Uncertainty White Paper Development Background and Status </vt:lpstr>
      <vt:lpstr>Attendance and Notes</vt:lpstr>
      <vt:lpstr>Information Quality Cluster</vt:lpstr>
      <vt:lpstr>Information Quality</vt:lpstr>
      <vt:lpstr>Conclusions/Recommendations from Summer 2017</vt:lpstr>
      <vt:lpstr>Key Points from Winter 2018</vt:lpstr>
      <vt:lpstr>Key Points from Yesterday’s Panel</vt:lpstr>
      <vt:lpstr>White Paper Development Status</vt:lpstr>
      <vt:lpstr>PowerPoint Presentation</vt:lpstr>
      <vt:lpstr>Session Agenda for Today</vt:lpstr>
      <vt:lpstr>Bonus Slides</vt:lpstr>
      <vt:lpstr>Session Agenda (from July 18)</vt:lpstr>
      <vt:lpstr>Key Points from Summer 2017</vt:lpstr>
    </vt:vector>
  </TitlesOfParts>
  <Company>SSAI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Stewardship Committee &amp; Citizen Science</dc:title>
  <dc:creator>Hampapuram Ramapriyan</dc:creator>
  <cp:lastModifiedBy>Hampapuram Ramapriyan</cp:lastModifiedBy>
  <cp:revision>159</cp:revision>
  <dcterms:created xsi:type="dcterms:W3CDTF">2015-07-07T21:50:14Z</dcterms:created>
  <dcterms:modified xsi:type="dcterms:W3CDTF">2018-09-24T21:16:36Z</dcterms:modified>
</cp:coreProperties>
</file>