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81" r:id="rId2"/>
    <p:sldId id="282" r:id="rId3"/>
    <p:sldId id="283" r:id="rId4"/>
    <p:sldId id="284" r:id="rId5"/>
    <p:sldId id="285" r:id="rId6"/>
    <p:sldId id="286" r:id="rId7"/>
    <p:sldId id="291" r:id="rId8"/>
    <p:sldId id="292" r:id="rId9"/>
    <p:sldId id="293" r:id="rId10"/>
    <p:sldId id="296" r:id="rId11"/>
    <p:sldId id="297" r:id="rId12"/>
    <p:sldId id="298" r:id="rId13"/>
    <p:sldId id="287" r:id="rId14"/>
    <p:sldId id="300" r:id="rId15"/>
    <p:sldId id="301" r:id="rId16"/>
    <p:sldId id="299" r:id="rId17"/>
    <p:sldId id="302" r:id="rId18"/>
    <p:sldId id="28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4706" autoAdjust="0"/>
    <p:restoredTop sz="91255" autoAdjust="0"/>
  </p:normalViewPr>
  <p:slideViewPr>
    <p:cSldViewPr snapToGrid="0">
      <p:cViewPr varScale="1">
        <p:scale>
          <a:sx n="76" d="100"/>
          <a:sy n="76" d="100"/>
        </p:scale>
        <p:origin x="660" y="6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1B7411-1FE1-41F6-98BD-74D37928A785}" type="datetimeFigureOut">
              <a:rPr lang="en-US" smtClean="0"/>
              <a:t>7/9/2015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91C4FD-3C5C-44F8-8F18-114045C67012}" type="slidenum">
              <a:rPr lang="en-US" smtClean="0"/>
              <a:t>‹#›</a:t>
            </a:fld>
            <a:endParaRPr lang="en-US"/>
          </a:p>
        </p:txBody>
      </p:sp>
    </p:spTree>
    <p:extLst>
      <p:ext uri="{BB962C8B-B14F-4D97-AF65-F5344CB8AC3E}">
        <p14:creationId xmlns:p14="http://schemas.microsoft.com/office/powerpoint/2010/main" val="327554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en.wikipedia.org/wiki/Ptolem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xfrm>
            <a:off x="1371600" y="1143000"/>
            <a:ext cx="4114800" cy="3086100"/>
          </a:xfrm>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Changed to Integrated Library Systems* (plural)</a:t>
            </a:r>
          </a:p>
        </p:txBody>
      </p:sp>
      <p:sp>
        <p:nvSpPr>
          <p:cNvPr id="1741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8742696-0BBB-443B-9324-3CD388A7BBBE}" type="slidenum">
              <a:rPr lang="en-US">
                <a:solidFill>
                  <a:prstClr val="black"/>
                </a:solidFill>
                <a:cs typeface="Arial" charset="0"/>
              </a:rPr>
              <a:pPr fontAlgn="base">
                <a:spcBef>
                  <a:spcPct val="0"/>
                </a:spcBef>
                <a:spcAft>
                  <a:spcPct val="0"/>
                </a:spcAft>
                <a:defRPr/>
              </a:pPr>
              <a:t>1</a:t>
            </a:fld>
            <a:endParaRPr lang="en-US">
              <a:solidFill>
                <a:prstClr val="black"/>
              </a:solidFill>
              <a:cs typeface="Arial" charset="0"/>
            </a:endParaRPr>
          </a:p>
        </p:txBody>
      </p:sp>
    </p:spTree>
    <p:extLst>
      <p:ext uri="{BB962C8B-B14F-4D97-AF65-F5344CB8AC3E}">
        <p14:creationId xmlns:p14="http://schemas.microsoft.com/office/powerpoint/2010/main" val="628097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mn-lt"/>
                <a:ea typeface="+mn-ea"/>
                <a:cs typeface="+mn-cs"/>
              </a:rPr>
              <a:t>157 started it and 95 completed it.  I would report “approximately 100 individuals completed the survey”.</a:t>
            </a:r>
            <a:endParaRPr lang="en-US" dirty="0"/>
          </a:p>
        </p:txBody>
      </p:sp>
      <p:sp>
        <p:nvSpPr>
          <p:cNvPr id="4" name="Slide Number Placeholder 3"/>
          <p:cNvSpPr>
            <a:spLocks noGrp="1"/>
          </p:cNvSpPr>
          <p:nvPr>
            <p:ph type="sldNum" sz="quarter" idx="10"/>
          </p:nvPr>
        </p:nvSpPr>
        <p:spPr/>
        <p:txBody>
          <a:bodyPr/>
          <a:lstStyle/>
          <a:p>
            <a:fld id="{8F640D63-4D30-47EE-809E-6D14DC754DB8}" type="slidenum">
              <a:rPr lang="en-US" smtClean="0"/>
              <a:t>14</a:t>
            </a:fld>
            <a:endParaRPr lang="en-US"/>
          </a:p>
        </p:txBody>
      </p:sp>
    </p:spTree>
    <p:extLst>
      <p:ext uri="{BB962C8B-B14F-4D97-AF65-F5344CB8AC3E}">
        <p14:creationId xmlns:p14="http://schemas.microsoft.com/office/powerpoint/2010/main" val="1474264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overlap in content exists between GIS and LIS</a:t>
            </a:r>
            <a:endParaRPr lang="en-US" dirty="0"/>
          </a:p>
        </p:txBody>
      </p:sp>
      <p:sp>
        <p:nvSpPr>
          <p:cNvPr id="4" name="Slide Number Placeholder 3"/>
          <p:cNvSpPr>
            <a:spLocks noGrp="1"/>
          </p:cNvSpPr>
          <p:nvPr>
            <p:ph type="sldNum" sz="quarter" idx="10"/>
          </p:nvPr>
        </p:nvSpPr>
        <p:spPr/>
        <p:txBody>
          <a:bodyPr/>
          <a:lstStyle/>
          <a:p>
            <a:fld id="{8F640D63-4D30-47EE-809E-6D14DC754DB8}" type="slidenum">
              <a:rPr lang="en-US" smtClean="0"/>
              <a:t>15</a:t>
            </a:fld>
            <a:endParaRPr lang="en-US"/>
          </a:p>
        </p:txBody>
      </p:sp>
    </p:spTree>
    <p:extLst>
      <p:ext uri="{BB962C8B-B14F-4D97-AF65-F5344CB8AC3E}">
        <p14:creationId xmlns:p14="http://schemas.microsoft.com/office/powerpoint/2010/main" val="12220496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40D63-4D30-47EE-809E-6D14DC754DB8}"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473888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3AA9F12-76D0-4A9F-AAF3-6626F6146727}" type="slidenum">
              <a:rPr lang="en-US">
                <a:solidFill>
                  <a:prstClr val="black"/>
                </a:solidFill>
              </a:rPr>
              <a:pPr/>
              <a:t>4</a:t>
            </a:fld>
            <a:endParaRPr lang="en-US">
              <a:solidFill>
                <a:prstClr val="black"/>
              </a:solidFill>
            </a:endParaRPr>
          </a:p>
        </p:txBody>
      </p:sp>
      <p:sp>
        <p:nvSpPr>
          <p:cNvPr id="741378" name="Rectangle 2"/>
          <p:cNvSpPr>
            <a:spLocks noGrp="1" noRot="1" noChangeAspect="1" noChangeArrowheads="1" noTextEdit="1"/>
          </p:cNvSpPr>
          <p:nvPr>
            <p:ph type="sldImg"/>
          </p:nvPr>
        </p:nvSpPr>
        <p:spPr>
          <a:ln/>
        </p:spPr>
      </p:sp>
      <p:sp>
        <p:nvSpPr>
          <p:cNvPr id="741379" name="Rectangle 3"/>
          <p:cNvSpPr>
            <a:spLocks noGrp="1" noChangeArrowheads="1"/>
          </p:cNvSpPr>
          <p:nvPr>
            <p:ph type="body" idx="1"/>
          </p:nvPr>
        </p:nvSpPr>
        <p:spPr/>
        <p:txBody>
          <a:bodyPr/>
          <a:lstStyle/>
          <a:p>
            <a:r>
              <a:rPr lang="en-US" sz="1200" b="0" i="0" kern="1200" dirty="0" smtClean="0">
                <a:solidFill>
                  <a:schemeClr val="tx1"/>
                </a:solidFill>
                <a:effectLst/>
                <a:latin typeface="+mn-lt"/>
                <a:ea typeface="+mn-ea"/>
                <a:cs typeface="+mn-cs"/>
              </a:rPr>
              <a:t>Environmental Systems Research Institute</a:t>
            </a:r>
            <a:endParaRPr lang="en-US" dirty="0"/>
          </a:p>
        </p:txBody>
      </p:sp>
    </p:spTree>
    <p:extLst>
      <p:ext uri="{BB962C8B-B14F-4D97-AF65-F5344CB8AC3E}">
        <p14:creationId xmlns:p14="http://schemas.microsoft.com/office/powerpoint/2010/main" val="37640312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z="1200" b="0" i="0" kern="1200" dirty="0" smtClean="0">
                <a:solidFill>
                  <a:schemeClr val="tx1"/>
                </a:solidFill>
                <a:effectLst/>
                <a:latin typeface="+mn-lt"/>
                <a:ea typeface="+mn-ea"/>
                <a:cs typeface="+mn-cs"/>
              </a:rPr>
              <a:t>Johannes de </a:t>
            </a:r>
            <a:r>
              <a:rPr lang="en-US" sz="1200" b="0" i="0" kern="1200" dirty="0" err="1" smtClean="0">
                <a:solidFill>
                  <a:schemeClr val="tx1"/>
                </a:solidFill>
                <a:effectLst/>
                <a:latin typeface="+mn-lt"/>
                <a:ea typeface="+mn-ea"/>
                <a:cs typeface="+mn-cs"/>
              </a:rPr>
              <a:t>Armsshein</a:t>
            </a:r>
            <a:r>
              <a:rPr lang="en-US" sz="1200" b="0" i="0" kern="1200" dirty="0" smtClean="0">
                <a:solidFill>
                  <a:schemeClr val="tx1"/>
                </a:solidFill>
                <a:effectLst/>
                <a:latin typeface="+mn-lt"/>
                <a:ea typeface="+mn-ea"/>
                <a:cs typeface="+mn-cs"/>
              </a:rPr>
              <a:t>, published in 1482 in Ulm/Germany Historical Map of the Old World, as </a:t>
            </a:r>
            <a:r>
              <a:rPr lang="en-US" sz="1200" b="0" i="0" u="none" strike="noStrike" kern="1200" dirty="0" smtClean="0">
                <a:solidFill>
                  <a:schemeClr val="tx1"/>
                </a:solidFill>
                <a:effectLst/>
                <a:latin typeface="+mn-lt"/>
                <a:ea typeface="+mn-ea"/>
                <a:cs typeface="+mn-cs"/>
                <a:hlinkClick r:id="rId3" tooltip="en:Ptolemy"/>
              </a:rPr>
              <a:t>Ptolemy</a:t>
            </a:r>
            <a:r>
              <a:rPr lang="en-US" sz="1200" b="0" i="0" kern="1200" dirty="0" smtClean="0">
                <a:solidFill>
                  <a:schemeClr val="tx1"/>
                </a:solidFill>
                <a:effectLst/>
                <a:latin typeface="+mn-lt"/>
                <a:ea typeface="+mn-ea"/>
                <a:cs typeface="+mn-cs"/>
              </a:rPr>
              <a:t> knew it. Policy makers think the Earth</a:t>
            </a:r>
            <a:r>
              <a:rPr lang="en-US" sz="1200" b="0" i="0" kern="1200" baseline="0" dirty="0" smtClean="0">
                <a:solidFill>
                  <a:schemeClr val="tx1"/>
                </a:solidFill>
                <a:effectLst/>
                <a:latin typeface="+mn-lt"/>
                <a:ea typeface="+mn-ea"/>
                <a:cs typeface="+mn-cs"/>
              </a:rPr>
              <a:t> is perfect, a sphere than can be controlled caged inside a </a:t>
            </a:r>
            <a:r>
              <a:rPr lang="en-US" sz="1200" b="0" i="0" kern="1200" baseline="0" dirty="0" err="1" smtClean="0">
                <a:solidFill>
                  <a:schemeClr val="tx1"/>
                </a:solidFill>
                <a:effectLst/>
                <a:latin typeface="+mn-lt"/>
                <a:ea typeface="+mn-ea"/>
                <a:cs typeface="+mn-cs"/>
              </a:rPr>
              <a:t>graticule</a:t>
            </a:r>
            <a:r>
              <a:rPr lang="en-US" sz="1200" b="0" i="0" kern="1200" baseline="0" dirty="0" smtClean="0">
                <a:solidFill>
                  <a:schemeClr val="tx1"/>
                </a:solidFill>
                <a:effectLst/>
                <a:latin typeface="+mn-lt"/>
                <a:ea typeface="+mn-ea"/>
                <a:cs typeface="+mn-cs"/>
              </a:rPr>
              <a:t>, but scientists know how complex data collection is on an oblique </a:t>
            </a:r>
            <a:r>
              <a:rPr lang="en-US" sz="1200" b="0" i="0" kern="1200" baseline="0" dirty="0" err="1" smtClean="0">
                <a:solidFill>
                  <a:schemeClr val="tx1"/>
                </a:solidFill>
                <a:effectLst/>
                <a:latin typeface="+mn-lt"/>
                <a:ea typeface="+mn-ea"/>
                <a:cs typeface="+mn-cs"/>
              </a:rPr>
              <a:t>spheriod</a:t>
            </a:r>
            <a:r>
              <a:rPr lang="en-US" sz="1200" b="0" i="0" kern="1200" baseline="0" dirty="0" smtClean="0">
                <a:solidFill>
                  <a:schemeClr val="tx1"/>
                </a:solidFill>
                <a:effectLst/>
                <a:latin typeface="+mn-lt"/>
                <a:ea typeface="+mn-ea"/>
                <a:cs typeface="+mn-cs"/>
              </a:rPr>
              <a:t>, and all residents of Earth sharing VGI probably think more like Ptolemy that the world beyond your knowledge doesn’t exist even if it is under your feet</a:t>
            </a:r>
            <a:endParaRPr lang="en-US" dirty="0" smtClean="0"/>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eaLnBrk="1" hangingPunct="1"/>
            <a:fld id="{5115F53D-4535-450A-9CBB-4C9BB177FAF3}" type="slidenum">
              <a:rPr lang="en-US" sz="1200">
                <a:solidFill>
                  <a:prstClr val="black"/>
                </a:solidFill>
              </a:rPr>
              <a:pPr eaLnBrk="1" hangingPunct="1"/>
              <a:t>5</a:t>
            </a:fld>
            <a:endParaRPr lang="en-US" sz="1200">
              <a:solidFill>
                <a:prstClr val="black"/>
              </a:solidFill>
            </a:endParaRPr>
          </a:p>
        </p:txBody>
      </p:sp>
    </p:spTree>
    <p:extLst>
      <p:ext uri="{BB962C8B-B14F-4D97-AF65-F5344CB8AC3E}">
        <p14:creationId xmlns:p14="http://schemas.microsoft.com/office/powerpoint/2010/main" val="31149003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40D63-4D30-47EE-809E-6D14DC754DB8}" type="slidenum">
              <a:rPr lang="en-US" smtClean="0"/>
              <a:t>6</a:t>
            </a:fld>
            <a:endParaRPr lang="en-US"/>
          </a:p>
        </p:txBody>
      </p:sp>
    </p:spTree>
    <p:extLst>
      <p:ext uri="{BB962C8B-B14F-4D97-AF65-F5344CB8AC3E}">
        <p14:creationId xmlns:p14="http://schemas.microsoft.com/office/powerpoint/2010/main" val="30610144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40D63-4D30-47EE-809E-6D14DC754DB8}" type="slidenum">
              <a:rPr lang="en-US" smtClean="0"/>
              <a:t>7</a:t>
            </a:fld>
            <a:endParaRPr lang="en-US"/>
          </a:p>
        </p:txBody>
      </p:sp>
    </p:spTree>
    <p:extLst>
      <p:ext uri="{BB962C8B-B14F-4D97-AF65-F5344CB8AC3E}">
        <p14:creationId xmlns:p14="http://schemas.microsoft.com/office/powerpoint/2010/main" val="2108004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F640D63-4D30-47EE-809E-6D14DC754DB8}" type="slidenum">
              <a:rPr lang="en-US" smtClean="0"/>
              <a:t>8</a:t>
            </a:fld>
            <a:endParaRPr lang="en-US"/>
          </a:p>
        </p:txBody>
      </p:sp>
    </p:spTree>
    <p:extLst>
      <p:ext uri="{BB962C8B-B14F-4D97-AF65-F5344CB8AC3E}">
        <p14:creationId xmlns:p14="http://schemas.microsoft.com/office/powerpoint/2010/main" val="11296344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Despite the value of these survey findings for GIL curriculum development, the core competencies from 2008 do not explicitly mention how to handle </a:t>
            </a:r>
            <a:r>
              <a:rPr lang="en-US" dirty="0" err="1" smtClean="0"/>
              <a:t>geoweb</a:t>
            </a:r>
            <a:r>
              <a:rPr lang="en-US" dirty="0" smtClean="0"/>
              <a:t> data.</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Update the CORE</a:t>
            </a:r>
          </a:p>
        </p:txBody>
      </p:sp>
      <p:sp>
        <p:nvSpPr>
          <p:cNvPr id="4" name="Slide Number Placeholder 3"/>
          <p:cNvSpPr>
            <a:spLocks noGrp="1"/>
          </p:cNvSpPr>
          <p:nvPr>
            <p:ph type="sldNum" sz="quarter" idx="10"/>
          </p:nvPr>
        </p:nvSpPr>
        <p:spPr/>
        <p:txBody>
          <a:bodyPr/>
          <a:lstStyle/>
          <a:p>
            <a:fld id="{8F640D63-4D30-47EE-809E-6D14DC754DB8}" type="slidenum">
              <a:rPr lang="en-US" smtClean="0"/>
              <a:t>9</a:t>
            </a:fld>
            <a:endParaRPr lang="en-US"/>
          </a:p>
        </p:txBody>
      </p:sp>
    </p:spTree>
    <p:extLst>
      <p:ext uri="{BB962C8B-B14F-4D97-AF65-F5344CB8AC3E}">
        <p14:creationId xmlns:p14="http://schemas.microsoft.com/office/powerpoint/2010/main" val="18007287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Some overlap in content exists between GIS and LIS</a:t>
            </a:r>
            <a:endParaRPr lang="en-US" dirty="0"/>
          </a:p>
        </p:txBody>
      </p:sp>
      <p:sp>
        <p:nvSpPr>
          <p:cNvPr id="4" name="Slide Number Placeholder 3"/>
          <p:cNvSpPr>
            <a:spLocks noGrp="1"/>
          </p:cNvSpPr>
          <p:nvPr>
            <p:ph type="sldNum" sz="quarter" idx="10"/>
          </p:nvPr>
        </p:nvSpPr>
        <p:spPr/>
        <p:txBody>
          <a:bodyPr/>
          <a:lstStyle/>
          <a:p>
            <a:fld id="{8F640D63-4D30-47EE-809E-6D14DC754DB8}" type="slidenum">
              <a:rPr lang="en-US" smtClean="0"/>
              <a:t>10</a:t>
            </a:fld>
            <a:endParaRPr lang="en-US"/>
          </a:p>
        </p:txBody>
      </p:sp>
    </p:spTree>
    <p:extLst>
      <p:ext uri="{BB962C8B-B14F-4D97-AF65-F5344CB8AC3E}">
        <p14:creationId xmlns:p14="http://schemas.microsoft.com/office/powerpoint/2010/main" val="16930907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8"/>
          <p:cNvSpPr/>
          <p:nvPr/>
        </p:nvSpPr>
        <p:spPr>
          <a:xfrm>
            <a:off x="0" y="0"/>
            <a:ext cx="990600" cy="6858000"/>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prstClr val="white"/>
                </a:solidFill>
                <a:latin typeface="Georgia"/>
              </a:rPr>
              <a:t>  </a:t>
            </a:r>
          </a:p>
        </p:txBody>
      </p:sp>
      <p:pic>
        <p:nvPicPr>
          <p:cNvPr id="5" name="Picture 9"/>
          <p:cNvPicPr>
            <a:picLocks noChangeAspect="1"/>
          </p:cNvPicPr>
          <p:nvPr/>
        </p:nvPicPr>
        <p:blipFill>
          <a:blip r:embed="rId2"/>
          <a:srcRect/>
          <a:stretch>
            <a:fillRect/>
          </a:stretch>
        </p:blipFill>
        <p:spPr bwMode="auto">
          <a:xfrm rot="10800000">
            <a:off x="1" y="2698750"/>
            <a:ext cx="1006475" cy="3854450"/>
          </a:xfrm>
          <a:prstGeom prst="rect">
            <a:avLst/>
          </a:prstGeom>
          <a:noFill/>
          <a:ln w="9525">
            <a:noFill/>
            <a:miter lim="800000"/>
            <a:headEnd/>
            <a:tailEnd/>
          </a:ln>
        </p:spPr>
      </p:pic>
      <p:sp>
        <p:nvSpPr>
          <p:cNvPr id="6" name="Rectangle 10"/>
          <p:cNvSpPr/>
          <p:nvPr/>
        </p:nvSpPr>
        <p:spPr>
          <a:xfrm>
            <a:off x="4262439" y="152402"/>
            <a:ext cx="4805362" cy="2968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013">
              <a:solidFill>
                <a:prstClr val="white"/>
              </a:solidFill>
            </a:endParaRPr>
          </a:p>
        </p:txBody>
      </p:sp>
      <p:pic>
        <p:nvPicPr>
          <p:cNvPr id="7" name="Picture 7"/>
          <p:cNvPicPr>
            <a:picLocks noChangeAspect="1"/>
          </p:cNvPicPr>
          <p:nvPr/>
        </p:nvPicPr>
        <p:blipFill>
          <a:blip r:embed="rId3"/>
          <a:srcRect/>
          <a:stretch>
            <a:fillRect/>
          </a:stretch>
        </p:blipFill>
        <p:spPr bwMode="auto">
          <a:xfrm>
            <a:off x="1441450" y="381002"/>
            <a:ext cx="7258050" cy="417513"/>
          </a:xfrm>
          <a:prstGeom prst="rect">
            <a:avLst/>
          </a:prstGeom>
          <a:noFill/>
          <a:ln w="9525">
            <a:noFill/>
            <a:miter lim="800000"/>
            <a:headEnd/>
            <a:tailEnd/>
          </a:ln>
        </p:spPr>
      </p:pic>
      <p:sp>
        <p:nvSpPr>
          <p:cNvPr id="2" name="Title 1"/>
          <p:cNvSpPr>
            <a:spLocks noGrp="1"/>
          </p:cNvSpPr>
          <p:nvPr>
            <p:ph type="ctrTitle"/>
          </p:nvPr>
        </p:nvSpPr>
        <p:spPr>
          <a:xfrm>
            <a:off x="1295401" y="1905006"/>
            <a:ext cx="7454900" cy="1470025"/>
          </a:xfrm>
        </p:spPr>
        <p:txBody>
          <a:bodyPr>
            <a:noAutofit/>
          </a:bodyPr>
          <a:lstStyle>
            <a:lvl1pPr marL="0" algn="ctr" defTabSz="257175" rtl="0" eaLnBrk="1" latinLnBrk="0" hangingPunct="1">
              <a:defRPr lang="en-US" sz="2925" kern="1200" dirty="0">
                <a:solidFill>
                  <a:schemeClr val="accent1"/>
                </a:solidFill>
                <a:latin typeface="Georgia"/>
                <a:ea typeface="+mn-ea"/>
                <a:cs typeface="Georgia"/>
              </a:defRPr>
            </a:lvl1pPr>
          </a:lstStyle>
          <a:p>
            <a:r>
              <a:rPr lang="en-US" smtClean="0"/>
              <a:t>Click to edit Master title style</a:t>
            </a:r>
            <a:endParaRPr lang="en-US" dirty="0"/>
          </a:p>
        </p:txBody>
      </p:sp>
      <p:sp>
        <p:nvSpPr>
          <p:cNvPr id="3" name="Subtitle 2"/>
          <p:cNvSpPr>
            <a:spLocks noGrp="1"/>
          </p:cNvSpPr>
          <p:nvPr>
            <p:ph type="subTitle" idx="1"/>
          </p:nvPr>
        </p:nvSpPr>
        <p:spPr>
          <a:xfrm>
            <a:off x="1308100" y="3962400"/>
            <a:ext cx="7454900" cy="1752600"/>
          </a:xfrm>
        </p:spPr>
        <p:txBody>
          <a:bodyPr/>
          <a:lstStyle>
            <a:lvl1pPr marL="0" indent="0" algn="ctr" defTabSz="257175" rtl="0" eaLnBrk="0" latinLnBrk="0" hangingPunct="0">
              <a:buNone/>
              <a:defRPr lang="en-US" sz="1575" kern="1200" dirty="0">
                <a:solidFill>
                  <a:schemeClr val="tx1">
                    <a:lumMod val="75000"/>
                    <a:lumOff val="25000"/>
                  </a:schemeClr>
                </a:solidFill>
                <a:latin typeface="Georgia"/>
                <a:ea typeface="+mn-ea"/>
                <a:cs typeface="Georgia"/>
              </a:defRPr>
            </a:lvl1pPr>
            <a:lvl2pPr marL="257175" indent="0" algn="ctr">
              <a:buNone/>
              <a:defRPr>
                <a:solidFill>
                  <a:schemeClr val="tx1">
                    <a:tint val="75000"/>
                  </a:schemeClr>
                </a:solidFill>
              </a:defRPr>
            </a:lvl2pPr>
            <a:lvl3pPr marL="514350" indent="0" algn="ctr">
              <a:buNone/>
              <a:defRPr>
                <a:solidFill>
                  <a:schemeClr val="tx1">
                    <a:tint val="75000"/>
                  </a:schemeClr>
                </a:solidFill>
              </a:defRPr>
            </a:lvl3pPr>
            <a:lvl4pPr marL="771525" indent="0" algn="ctr">
              <a:buNone/>
              <a:defRPr>
                <a:solidFill>
                  <a:schemeClr val="tx1">
                    <a:tint val="75000"/>
                  </a:schemeClr>
                </a:solidFill>
              </a:defRPr>
            </a:lvl4pPr>
            <a:lvl5pPr marL="1028700" indent="0" algn="ctr">
              <a:buNone/>
              <a:defRPr>
                <a:solidFill>
                  <a:schemeClr val="tx1">
                    <a:tint val="75000"/>
                  </a:schemeClr>
                </a:solidFill>
              </a:defRPr>
            </a:lvl5pPr>
            <a:lvl6pPr marL="1285875" indent="0" algn="ctr">
              <a:buNone/>
              <a:defRPr>
                <a:solidFill>
                  <a:schemeClr val="tx1">
                    <a:tint val="75000"/>
                  </a:schemeClr>
                </a:solidFill>
              </a:defRPr>
            </a:lvl6pPr>
            <a:lvl7pPr marL="1543050" indent="0" algn="ctr">
              <a:buNone/>
              <a:defRPr>
                <a:solidFill>
                  <a:schemeClr val="tx1">
                    <a:tint val="75000"/>
                  </a:schemeClr>
                </a:solidFill>
              </a:defRPr>
            </a:lvl7pPr>
            <a:lvl8pPr marL="1800225" indent="0" algn="ctr">
              <a:buNone/>
              <a:defRPr>
                <a:solidFill>
                  <a:schemeClr val="tx1">
                    <a:tint val="75000"/>
                  </a:schemeClr>
                </a:solidFill>
              </a:defRPr>
            </a:lvl8pPr>
            <a:lvl9pPr marL="20574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9C04B264-B809-4DE7-B150-1E2E9FB5DAAF}" type="datetimeFigureOut">
              <a:rPr lang="en-US">
                <a:solidFill>
                  <a:srgbClr val="585858">
                    <a:tint val="75000"/>
                  </a:srgbClr>
                </a:solidFill>
              </a:rPr>
              <a:pPr>
                <a:defRPr/>
              </a:pPr>
              <a:t>7/9/2015</a:t>
            </a:fld>
            <a:endParaRPr lang="en-US">
              <a:solidFill>
                <a:srgbClr val="585858">
                  <a:tint val="75000"/>
                </a:srgb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10" name="Slide Number Placeholder 5"/>
          <p:cNvSpPr>
            <a:spLocks noGrp="1"/>
          </p:cNvSpPr>
          <p:nvPr>
            <p:ph type="sldNum" sz="quarter" idx="12"/>
          </p:nvPr>
        </p:nvSpPr>
        <p:spPr/>
        <p:txBody>
          <a:bodyPr/>
          <a:lstStyle>
            <a:lvl1pPr>
              <a:defRPr/>
            </a:lvl1pPr>
          </a:lstStyle>
          <a:p>
            <a:pPr>
              <a:defRPr/>
            </a:pPr>
            <a:fld id="{75D28C5F-6041-4513-804D-D839C7CC5E1E}"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2250595811"/>
      </p:ext>
    </p:extLst>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190500"/>
            <a:ext cx="7010400" cy="1527175"/>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5240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05400" y="1905000"/>
            <a:ext cx="3429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629400" y="6248400"/>
            <a:ext cx="1905000" cy="457200"/>
          </a:xfrm>
        </p:spPr>
        <p:txBody>
          <a:bodyPr/>
          <a:lstStyle>
            <a:lvl1pPr>
              <a:defRPr/>
            </a:lvl1pPr>
          </a:lstStyle>
          <a:p>
            <a:pPr>
              <a:defRPr/>
            </a:pPr>
            <a:fld id="{56FA82D2-DA99-4E4D-A336-66CBD59AF203}" type="datetimeFigureOut">
              <a:rPr lang="en-US">
                <a:solidFill>
                  <a:srgbClr val="585858">
                    <a:tint val="75000"/>
                  </a:srgbClr>
                </a:solidFill>
              </a:rPr>
              <a:pPr>
                <a:defRPr/>
              </a:pPr>
              <a:t>7/9/2015</a:t>
            </a:fld>
            <a:endParaRPr lang="en-US">
              <a:solidFill>
                <a:srgbClr val="585858">
                  <a:tint val="75000"/>
                </a:srgbClr>
              </a:solidFill>
            </a:endParaRPr>
          </a:p>
        </p:txBody>
      </p:sp>
      <p:sp>
        <p:nvSpPr>
          <p:cNvPr id="6" name="Footer Placeholder 5"/>
          <p:cNvSpPr>
            <a:spLocks noGrp="1"/>
          </p:cNvSpPr>
          <p:nvPr>
            <p:ph type="ftr" sz="quarter" idx="11"/>
          </p:nvPr>
        </p:nvSpPr>
        <p:spPr>
          <a:xfrm>
            <a:off x="3276600" y="6248400"/>
            <a:ext cx="2895600" cy="457200"/>
          </a:xfrm>
        </p:spPr>
        <p:txBody>
          <a:bodyPr/>
          <a:lstStyle>
            <a:lvl1pPr>
              <a:defRPr/>
            </a:lvl1pPr>
          </a:lstStyle>
          <a:p>
            <a:pPr>
              <a:defRPr/>
            </a:pPr>
            <a:endParaRPr lang="en-US">
              <a:solidFill>
                <a:srgbClr val="585858">
                  <a:tint val="75000"/>
                </a:srgbClr>
              </a:solidFill>
            </a:endParaRPr>
          </a:p>
        </p:txBody>
      </p:sp>
      <p:sp>
        <p:nvSpPr>
          <p:cNvPr id="7" name="Slide Number Placeholder 6"/>
          <p:cNvSpPr>
            <a:spLocks noGrp="1"/>
          </p:cNvSpPr>
          <p:nvPr>
            <p:ph type="sldNum" sz="quarter" idx="12"/>
          </p:nvPr>
        </p:nvSpPr>
        <p:spPr>
          <a:xfrm>
            <a:off x="1524000" y="6248400"/>
            <a:ext cx="1295400" cy="457200"/>
          </a:xfrm>
        </p:spPr>
        <p:txBody>
          <a:bodyPr/>
          <a:lstStyle>
            <a:lvl1pPr>
              <a:defRPr/>
            </a:lvl1pPr>
          </a:lstStyle>
          <a:p>
            <a:pPr>
              <a:defRPr/>
            </a:pPr>
            <a:fld id="{0BD234D2-61CE-45AB-9123-86E6A42BA22B}"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10451736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1497493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15" name="Subtitle 2"/>
          <p:cNvSpPr>
            <a:spLocks noGrp="1"/>
          </p:cNvSpPr>
          <p:nvPr>
            <p:ph type="subTitle" idx="1"/>
          </p:nvPr>
        </p:nvSpPr>
        <p:spPr>
          <a:xfrm>
            <a:off x="3743324" y="1400176"/>
            <a:ext cx="5120640" cy="1476375"/>
          </a:xfrm>
        </p:spPr>
        <p:txBody>
          <a:bodyPr anchor="b"/>
          <a:lstStyle>
            <a:lvl1pPr marL="0" indent="0" algn="l">
              <a:buNone/>
              <a:defRPr sz="2400" b="0" i="0" cap="none" spc="12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3733801" y="2895601"/>
            <a:ext cx="5129543" cy="2667001"/>
          </a:xfrm>
        </p:spPr>
        <p:txBody>
          <a:bodyPr anchor="t"/>
          <a:lstStyle>
            <a:lvl1pPr>
              <a:defRPr kumimoji="0" lang="en-US" sz="4000" b="0" i="0" u="none" strike="noStrike" kern="1200" cap="all" spc="0" normalizeH="0" baseline="0" noProof="0" dirty="0" smtClean="0">
                <a:ln>
                  <a:noFill/>
                </a:ln>
                <a:solidFill>
                  <a:schemeClr val="tx2"/>
                </a:solidFill>
                <a:effectLst/>
                <a:uLnTx/>
                <a:uFillTx/>
                <a:latin typeface="+mj-lt"/>
                <a:ea typeface="+mj-ea"/>
                <a:cs typeface="Tunga" pitchFamily="2"/>
              </a:defRPr>
            </a:lvl1p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lvl1pPr>
              <a:defRPr>
                <a:solidFill>
                  <a:schemeClr val="bg2"/>
                </a:solidFill>
              </a:defRPr>
            </a:lvl1pPr>
          </a:lstStyle>
          <a:p>
            <a:pPr>
              <a:defRPr/>
            </a:pPr>
            <a:fld id="{35220B8D-34EA-4FB8-8398-6BB659FD67A4}" type="datetimeFigureOut">
              <a:rPr lang="en-US">
                <a:solidFill>
                  <a:srgbClr val="EEECE1"/>
                </a:solidFill>
              </a:rPr>
              <a:pPr>
                <a:defRPr/>
              </a:pPr>
              <a:t>7/9/2015</a:t>
            </a:fld>
            <a:endParaRPr lang="en-US">
              <a:solidFill>
                <a:srgbClr val="EEECE1"/>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F44A0264-CFFA-4696-9DED-44D6CA2C3B21}"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3697594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42C52D36-B557-4AA9-BD21-00A706F18C6A}" type="datetimeFigureOut">
              <a:rPr lang="en-US">
                <a:solidFill>
                  <a:srgbClr val="585858">
                    <a:tint val="75000"/>
                  </a:srgbClr>
                </a:solidFill>
              </a:rPr>
              <a:pPr>
                <a:defRPr/>
              </a:pPr>
              <a:t>7/9/2015</a:t>
            </a:fld>
            <a:endParaRPr lang="en-US">
              <a:solidFill>
                <a:srgbClr val="5858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815CF3DB-9115-404A-B925-132197020D71}"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5280358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35A3A2BC-5E51-46F9-96A0-3C467BC9A4BF}" type="datetimeFigureOut">
              <a:rPr lang="en-US">
                <a:solidFill>
                  <a:srgbClr val="585858">
                    <a:tint val="75000"/>
                  </a:srgbClr>
                </a:solidFill>
              </a:rPr>
              <a:pPr>
                <a:defRPr/>
              </a:pPr>
              <a:t>7/9/2015</a:t>
            </a:fld>
            <a:endParaRPr lang="en-US">
              <a:solidFill>
                <a:srgbClr val="585858">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B5370B0A-FDE7-45B1-A783-F89259A52419}"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525006871"/>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DBDBE8-8607-4A67-B3C1-312E1AA73872}" type="datetimeFigureOut">
              <a:rPr lang="en-US">
                <a:solidFill>
                  <a:srgbClr val="585858">
                    <a:tint val="75000"/>
                  </a:srgbClr>
                </a:solidFill>
              </a:rPr>
              <a:pPr>
                <a:defRPr/>
              </a:pPr>
              <a:t>7/9/2015</a:t>
            </a:fld>
            <a:endParaRPr lang="en-US">
              <a:solidFill>
                <a:srgbClr val="585858">
                  <a:tint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200F134-A7E8-4D50-BC92-328B91F23316}"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83078236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457200"/>
            <a:ext cx="7467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1524000" y="1600206"/>
            <a:ext cx="35052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57800" y="1600206"/>
            <a:ext cx="3733800" cy="4525963"/>
          </a:xfrm>
        </p:spPr>
        <p:txBody>
          <a:bodyPr/>
          <a:lstStyle>
            <a:lvl1pPr>
              <a:defRPr sz="1575"/>
            </a:lvl1pPr>
            <a:lvl2pPr>
              <a:defRPr sz="1350"/>
            </a:lvl2pPr>
            <a:lvl3pPr>
              <a:defRPr sz="1125"/>
            </a:lvl3pPr>
            <a:lvl4pPr>
              <a:defRPr sz="1013"/>
            </a:lvl4pPr>
            <a:lvl5pPr>
              <a:defRPr sz="1013"/>
            </a:lvl5pPr>
            <a:lvl6pPr>
              <a:defRPr sz="1013"/>
            </a:lvl6pPr>
            <a:lvl7pPr>
              <a:defRPr sz="1013"/>
            </a:lvl7pPr>
            <a:lvl8pPr>
              <a:defRPr sz="1013"/>
            </a:lvl8pPr>
            <a:lvl9pPr>
              <a:defRPr sz="101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DEC1E8E-19AF-438C-B6D9-31E34325A236}" type="datetimeFigureOut">
              <a:rPr lang="en-US">
                <a:solidFill>
                  <a:srgbClr val="585858">
                    <a:tint val="75000"/>
                  </a:srgbClr>
                </a:solidFill>
              </a:rPr>
              <a:pPr>
                <a:defRPr/>
              </a:pPr>
              <a:t>7/9/2015</a:t>
            </a:fld>
            <a:endParaRPr lang="en-US">
              <a:solidFill>
                <a:srgbClr val="58585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F3BFBCC-2C89-4A6D-AE93-5489EACC2DD3}"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579434046"/>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57200"/>
            <a:ext cx="7543800" cy="1143000"/>
          </a:xfrm>
        </p:spPr>
        <p:txBody>
          <a:bodyPr/>
          <a:lstStyle>
            <a:lvl1pPr>
              <a:defRPr/>
            </a:lvl1pPr>
          </a:lstStyle>
          <a:p>
            <a:r>
              <a:rPr lang="en-US" smtClean="0"/>
              <a:t>Click to edit Master title style</a:t>
            </a:r>
            <a:endParaRPr lang="en-US"/>
          </a:p>
        </p:txBody>
      </p:sp>
      <p:sp>
        <p:nvSpPr>
          <p:cNvPr id="5" name="Text Placeholder 4"/>
          <p:cNvSpPr>
            <a:spLocks noGrp="1"/>
          </p:cNvSpPr>
          <p:nvPr>
            <p:ph type="body" sz="quarter" idx="3"/>
          </p:nvPr>
        </p:nvSpPr>
        <p:spPr>
          <a:xfrm>
            <a:off x="5257800" y="1600200"/>
            <a:ext cx="3733800" cy="574675"/>
          </a:xfrm>
        </p:spPr>
        <p:txBody>
          <a:bodyPr anchor="b"/>
          <a:lstStyle>
            <a:lvl1pPr marL="0" indent="0">
              <a:buNone/>
              <a:defRPr sz="788" b="1" i="0">
                <a:latin typeface="Aria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6" name="Content Placeholder 5"/>
          <p:cNvSpPr>
            <a:spLocks noGrp="1"/>
          </p:cNvSpPr>
          <p:nvPr>
            <p:ph sz="quarter" idx="4"/>
          </p:nvPr>
        </p:nvSpPr>
        <p:spPr>
          <a:xfrm>
            <a:off x="5257800" y="2220912"/>
            <a:ext cx="3733800" cy="3951288"/>
          </a:xfrm>
        </p:spPr>
        <p:txBody>
          <a:bodyPr/>
          <a:lstStyle>
            <a:lvl1pPr>
              <a:defRPr sz="1238"/>
            </a:lvl1pPr>
            <a:lvl2pPr marL="365189">
              <a:defRPr sz="1125"/>
            </a:lvl2pPr>
            <a:lvl3pPr marL="488633">
              <a:defRPr sz="1013" b="0" i="0" cap="none" spc="28" baseline="0">
                <a:latin typeface="Arial"/>
              </a:defRPr>
            </a:lvl3pPr>
            <a:lvl4pPr marL="642938">
              <a:defRPr sz="900"/>
            </a:lvl4pPr>
            <a:lvl5pPr marL="797243">
              <a:defRPr sz="675" cap="all">
                <a:latin typeface="Arial"/>
              </a:defRPr>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Text Placeholder 4"/>
          <p:cNvSpPr>
            <a:spLocks noGrp="1"/>
          </p:cNvSpPr>
          <p:nvPr>
            <p:ph type="body" sz="quarter" idx="13"/>
          </p:nvPr>
        </p:nvSpPr>
        <p:spPr>
          <a:xfrm>
            <a:off x="1486217" y="1600200"/>
            <a:ext cx="3542985" cy="574675"/>
          </a:xfrm>
        </p:spPr>
        <p:txBody>
          <a:bodyPr anchor="b"/>
          <a:lstStyle>
            <a:lvl1pPr marL="0" indent="0">
              <a:buNone/>
              <a:defRPr sz="788" b="1" i="0">
                <a:latin typeface="Arial"/>
              </a:defRPr>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en-US" dirty="0" smtClean="0"/>
              <a:t>Click to edit Master text styles</a:t>
            </a:r>
          </a:p>
        </p:txBody>
      </p:sp>
      <p:sp>
        <p:nvSpPr>
          <p:cNvPr id="11" name="Content Placeholder 5"/>
          <p:cNvSpPr>
            <a:spLocks noGrp="1"/>
          </p:cNvSpPr>
          <p:nvPr>
            <p:ph sz="quarter" idx="14"/>
          </p:nvPr>
        </p:nvSpPr>
        <p:spPr>
          <a:xfrm>
            <a:off x="1486217" y="2220912"/>
            <a:ext cx="3542985" cy="3951288"/>
          </a:xfrm>
        </p:spPr>
        <p:txBody>
          <a:bodyPr/>
          <a:lstStyle>
            <a:lvl1pPr>
              <a:defRPr sz="1238"/>
            </a:lvl1pPr>
            <a:lvl2pPr marL="365189">
              <a:defRPr sz="1125"/>
            </a:lvl2pPr>
            <a:lvl3pPr marL="488633">
              <a:defRPr sz="1013" b="0" i="0" cap="none" spc="28" baseline="0">
                <a:latin typeface="Arial"/>
              </a:defRPr>
            </a:lvl3pPr>
            <a:lvl4pPr marL="642938">
              <a:defRPr sz="900"/>
            </a:lvl4pPr>
            <a:lvl5pPr marL="797243">
              <a:defRPr sz="675" cap="all">
                <a:latin typeface="Arial"/>
              </a:defRPr>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5"/>
          </p:nvPr>
        </p:nvSpPr>
        <p:spPr/>
        <p:txBody>
          <a:bodyPr/>
          <a:lstStyle>
            <a:lvl1pPr>
              <a:defRPr/>
            </a:lvl1pPr>
          </a:lstStyle>
          <a:p>
            <a:pPr>
              <a:defRPr/>
            </a:pPr>
            <a:fld id="{38D05A10-0683-460D-AF8F-EBC42976E7DE}" type="datetimeFigureOut">
              <a:rPr lang="en-US">
                <a:solidFill>
                  <a:srgbClr val="585858">
                    <a:tint val="75000"/>
                  </a:srgbClr>
                </a:solidFill>
              </a:rPr>
              <a:pPr>
                <a:defRPr/>
              </a:pPr>
              <a:t>7/9/2015</a:t>
            </a:fld>
            <a:endParaRPr lang="en-US">
              <a:solidFill>
                <a:srgbClr val="585858">
                  <a:tint val="75000"/>
                </a:srgbClr>
              </a:solidFill>
            </a:endParaRPr>
          </a:p>
        </p:txBody>
      </p:sp>
      <p:sp>
        <p:nvSpPr>
          <p:cNvPr id="8" name="Footer Placeholder 4"/>
          <p:cNvSpPr>
            <a:spLocks noGrp="1"/>
          </p:cNvSpPr>
          <p:nvPr>
            <p:ph type="ftr" sz="quarter" idx="16"/>
          </p:nvPr>
        </p:nvSpPr>
        <p:spPr/>
        <p:txBody>
          <a:bodyPr/>
          <a:lstStyle>
            <a:lvl1pPr>
              <a:defRPr/>
            </a:lvl1pPr>
          </a:lstStyle>
          <a:p>
            <a:pPr>
              <a:defRPr/>
            </a:pPr>
            <a:endParaRPr lang="en-US">
              <a:solidFill>
                <a:srgbClr val="585858">
                  <a:tint val="75000"/>
                </a:srgbClr>
              </a:solidFill>
            </a:endParaRPr>
          </a:p>
        </p:txBody>
      </p:sp>
      <p:sp>
        <p:nvSpPr>
          <p:cNvPr id="9" name="Slide Number Placeholder 5"/>
          <p:cNvSpPr>
            <a:spLocks noGrp="1"/>
          </p:cNvSpPr>
          <p:nvPr>
            <p:ph type="sldNum" sz="quarter" idx="17"/>
          </p:nvPr>
        </p:nvSpPr>
        <p:spPr/>
        <p:txBody>
          <a:bodyPr/>
          <a:lstStyle>
            <a:lvl1pPr>
              <a:defRPr/>
            </a:lvl1pPr>
          </a:lstStyle>
          <a:p>
            <a:pPr>
              <a:defRPr/>
            </a:pPr>
            <a:fld id="{E1DA25C2-685D-44D2-9B75-32256E837108}"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985885826"/>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640D237F-5B77-478A-A64B-ED966934A080}" type="datetimeFigureOut">
              <a:rPr lang="en-US">
                <a:solidFill>
                  <a:srgbClr val="585858">
                    <a:tint val="75000"/>
                  </a:srgbClr>
                </a:solidFill>
              </a:rPr>
              <a:pPr>
                <a:defRPr/>
              </a:pPr>
              <a:t>7/9/2015</a:t>
            </a:fld>
            <a:endParaRPr lang="en-US">
              <a:solidFill>
                <a:srgbClr val="585858">
                  <a:tint val="75000"/>
                </a:srgb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622F64DF-0A1E-48A1-A255-CC49B5A4621E}"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2139582661"/>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299C12E-205B-4668-B87F-8A9CCC7772EC}" type="datetimeFigureOut">
              <a:rPr lang="en-US">
                <a:solidFill>
                  <a:srgbClr val="585858">
                    <a:tint val="75000"/>
                  </a:srgbClr>
                </a:solidFill>
              </a:rPr>
              <a:pPr>
                <a:defRPr/>
              </a:pPr>
              <a:t>7/9/2015</a:t>
            </a:fld>
            <a:endParaRPr lang="en-US">
              <a:solidFill>
                <a:srgbClr val="585858">
                  <a:tint val="75000"/>
                </a:srgb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4" name="Slide Number Placeholder 5"/>
          <p:cNvSpPr>
            <a:spLocks noGrp="1"/>
          </p:cNvSpPr>
          <p:nvPr>
            <p:ph type="sldNum" sz="quarter" idx="12"/>
          </p:nvPr>
        </p:nvSpPr>
        <p:spPr/>
        <p:txBody>
          <a:bodyPr/>
          <a:lstStyle>
            <a:lvl1pPr>
              <a:defRPr/>
            </a:lvl1pPr>
          </a:lstStyle>
          <a:p>
            <a:pPr>
              <a:defRPr/>
            </a:pPr>
            <a:fld id="{4AE7BD1B-74DF-4DDE-8BBF-BEC471C4EEA5}"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1125821048"/>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1" y="273050"/>
            <a:ext cx="2017713" cy="1162050"/>
          </a:xfrm>
        </p:spPr>
        <p:txBody>
          <a:bodyPr anchor="b"/>
          <a:lstStyle>
            <a:lvl1pPr algn="r">
              <a:defRPr sz="1125" b="0"/>
            </a:lvl1pPr>
          </a:lstStyle>
          <a:p>
            <a:r>
              <a:rPr lang="en-US" smtClean="0"/>
              <a:t>Click to edit Master title style</a:t>
            </a:r>
            <a:endParaRPr lang="en-US" dirty="0"/>
          </a:p>
        </p:txBody>
      </p:sp>
      <p:sp>
        <p:nvSpPr>
          <p:cNvPr id="3" name="Content Placeholder 2"/>
          <p:cNvSpPr>
            <a:spLocks noGrp="1"/>
          </p:cNvSpPr>
          <p:nvPr>
            <p:ph idx="1"/>
          </p:nvPr>
        </p:nvSpPr>
        <p:spPr>
          <a:xfrm>
            <a:off x="3733801" y="1219200"/>
            <a:ext cx="5264150" cy="4913484"/>
          </a:xfrm>
        </p:spPr>
        <p:txBody>
          <a:bodyPr/>
          <a:lstStyle>
            <a:lvl1pPr>
              <a:defRPr sz="1575"/>
            </a:lvl1pPr>
            <a:lvl2pPr>
              <a:defRPr sz="1463"/>
            </a:lvl2pPr>
            <a:lvl3pPr>
              <a:defRPr sz="1238"/>
            </a:lvl3pPr>
            <a:lvl4pPr>
              <a:defRPr sz="1069"/>
            </a:lvl4pPr>
            <a:lvl5pPr>
              <a:defRPr sz="1013">
                <a:latin typeface="Arial"/>
                <a:cs typeface="Arial"/>
              </a:defRPr>
            </a:lvl5pPr>
            <a:lvl6pPr>
              <a:defRPr sz="1125"/>
            </a:lvl6pPr>
            <a:lvl7pPr>
              <a:defRPr sz="1125"/>
            </a:lvl7pPr>
            <a:lvl8pPr>
              <a:defRPr sz="1125"/>
            </a:lvl8pPr>
            <a:lvl9pPr>
              <a:defRPr sz="112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447800" y="1435103"/>
            <a:ext cx="2133600" cy="4691063"/>
          </a:xfrm>
        </p:spPr>
        <p:txBody>
          <a:bodyPr/>
          <a:lstStyle>
            <a:lvl1pPr marL="0" indent="0" algn="r">
              <a:buNone/>
              <a:defRPr sz="619" cap="all" spc="28" baseline="0">
                <a:latin typeface="Arial"/>
              </a:defRPr>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F595330-5EB1-4A2D-9C8C-A6D26E1D68E4}" type="datetimeFigureOut">
              <a:rPr lang="en-US">
                <a:solidFill>
                  <a:srgbClr val="585858">
                    <a:tint val="75000"/>
                  </a:srgbClr>
                </a:solidFill>
              </a:rPr>
              <a:pPr>
                <a:defRPr/>
              </a:pPr>
              <a:t>7/9/2015</a:t>
            </a:fld>
            <a:endParaRPr lang="en-US">
              <a:solidFill>
                <a:srgbClr val="58585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526940D0-1373-4422-BAFE-4EBEB5F424BB}"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388555310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7800" y="4995862"/>
            <a:ext cx="6781800" cy="566738"/>
          </a:xfrm>
        </p:spPr>
        <p:txBody>
          <a:bodyPr anchor="b"/>
          <a:lstStyle>
            <a:lvl1pPr algn="l">
              <a:defRPr sz="1125" b="0"/>
            </a:lvl1pPr>
          </a:lstStyle>
          <a:p>
            <a:r>
              <a:rPr lang="en-US" smtClean="0"/>
              <a:t>Click to edit Master title style</a:t>
            </a:r>
            <a:endParaRPr lang="en-US" dirty="0"/>
          </a:p>
        </p:txBody>
      </p:sp>
      <p:sp>
        <p:nvSpPr>
          <p:cNvPr id="3" name="Picture Placeholder 2"/>
          <p:cNvSpPr>
            <a:spLocks noGrp="1"/>
          </p:cNvSpPr>
          <p:nvPr>
            <p:ph type="pic" idx="1"/>
          </p:nvPr>
        </p:nvSpPr>
        <p:spPr>
          <a:xfrm>
            <a:off x="1447800" y="685800"/>
            <a:ext cx="6781800" cy="4114800"/>
          </a:xfrm>
        </p:spPr>
        <p:txBody>
          <a:bodyPr rtlCol="0">
            <a:normAutofit/>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447800" y="5592913"/>
            <a:ext cx="6781800" cy="731693"/>
          </a:xfrm>
        </p:spPr>
        <p:txBody>
          <a:bodyPr/>
          <a:lstStyle>
            <a:lvl1pPr marL="0" indent="0">
              <a:buNone/>
              <a:defRPr sz="788"/>
            </a:lvl1pPr>
            <a:lvl2pPr marL="257175" indent="0">
              <a:buNone/>
              <a:defRPr sz="675"/>
            </a:lvl2pPr>
            <a:lvl3pPr marL="514350" indent="0">
              <a:buNone/>
              <a:defRPr sz="563"/>
            </a:lvl3pPr>
            <a:lvl4pPr marL="771525" indent="0">
              <a:buNone/>
              <a:defRPr sz="506"/>
            </a:lvl4pPr>
            <a:lvl5pPr marL="1028700" indent="0">
              <a:buNone/>
              <a:defRPr sz="506"/>
            </a:lvl5pPr>
            <a:lvl6pPr marL="1285875" indent="0">
              <a:buNone/>
              <a:defRPr sz="506"/>
            </a:lvl6pPr>
            <a:lvl7pPr marL="1543050" indent="0">
              <a:buNone/>
              <a:defRPr sz="506"/>
            </a:lvl7pPr>
            <a:lvl8pPr marL="1800225" indent="0">
              <a:buNone/>
              <a:defRPr sz="506"/>
            </a:lvl8pPr>
            <a:lvl9pPr marL="2057400" indent="0">
              <a:buNone/>
              <a:defRPr sz="506"/>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F8E1A14-83AC-47B2-AD1B-1EEB117F0938}" type="datetimeFigureOut">
              <a:rPr lang="en-US">
                <a:solidFill>
                  <a:srgbClr val="585858">
                    <a:tint val="75000"/>
                  </a:srgbClr>
                </a:solidFill>
              </a:rPr>
              <a:pPr>
                <a:defRPr/>
              </a:pPr>
              <a:t>7/9/2015</a:t>
            </a:fld>
            <a:endParaRPr lang="en-US">
              <a:solidFill>
                <a:srgbClr val="585858">
                  <a:tint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585858">
                  <a:tint val="75000"/>
                </a:srgbClr>
              </a:solidFill>
            </a:endParaRPr>
          </a:p>
        </p:txBody>
      </p:sp>
      <p:sp>
        <p:nvSpPr>
          <p:cNvPr id="7" name="Slide Number Placeholder 5"/>
          <p:cNvSpPr>
            <a:spLocks noGrp="1"/>
          </p:cNvSpPr>
          <p:nvPr>
            <p:ph type="sldNum" sz="quarter" idx="12"/>
          </p:nvPr>
        </p:nvSpPr>
        <p:spPr/>
        <p:txBody>
          <a:bodyPr/>
          <a:lstStyle>
            <a:lvl1pPr>
              <a:defRPr/>
            </a:lvl1pPr>
          </a:lstStyle>
          <a:p>
            <a:pPr>
              <a:defRPr/>
            </a:pPr>
            <a:fld id="{7D9CE989-BDC4-478C-A15C-F17EFCADE1FF}" type="slidenum">
              <a:rPr lang="en-US">
                <a:solidFill>
                  <a:srgbClr val="585858">
                    <a:tint val="75000"/>
                  </a:srgbClr>
                </a:solidFill>
              </a:rPr>
              <a:pPr>
                <a:defRPr/>
              </a:pPr>
              <a:t>‹#›</a:t>
            </a:fld>
            <a:endParaRPr lang="en-US">
              <a:solidFill>
                <a:srgbClr val="585858">
                  <a:tint val="75000"/>
                </a:srgbClr>
              </a:solidFill>
            </a:endParaRPr>
          </a:p>
        </p:txBody>
      </p:sp>
    </p:spTree>
    <p:extLst>
      <p:ext uri="{BB962C8B-B14F-4D97-AF65-F5344CB8AC3E}">
        <p14:creationId xmlns:p14="http://schemas.microsoft.com/office/powerpoint/2010/main" val="1991537766"/>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447800" y="457200"/>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1447800" y="1752600"/>
            <a:ext cx="7543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1447800" y="6356352"/>
            <a:ext cx="2133600" cy="365125"/>
          </a:xfrm>
          <a:prstGeom prst="rect">
            <a:avLst/>
          </a:prstGeom>
        </p:spPr>
        <p:txBody>
          <a:bodyPr vert="horz" lIns="91440" tIns="45720" rIns="91440" bIns="45720" rtlCol="0" anchor="ctr"/>
          <a:lstStyle>
            <a:lvl1pPr algn="l" fontAlgn="auto">
              <a:spcBef>
                <a:spcPts val="0"/>
              </a:spcBef>
              <a:spcAft>
                <a:spcPts val="0"/>
              </a:spcAft>
              <a:defRPr sz="675">
                <a:solidFill>
                  <a:schemeClr val="tx1">
                    <a:tint val="75000"/>
                  </a:schemeClr>
                </a:solidFill>
                <a:latin typeface="Georgia"/>
                <a:cs typeface="+mn-cs"/>
              </a:defRPr>
            </a:lvl1pPr>
          </a:lstStyle>
          <a:p>
            <a:pPr>
              <a:defRPr/>
            </a:pPr>
            <a:fld id="{0878F9F5-DFA8-4BB3-A55E-CAB91F50A84D}" type="datetimeFigureOut">
              <a:rPr lang="en-US">
                <a:solidFill>
                  <a:srgbClr val="585858">
                    <a:tint val="75000"/>
                  </a:srgbClr>
                </a:solidFill>
              </a:rPr>
              <a:pPr>
                <a:defRPr/>
              </a:pPr>
              <a:t>7/9/2015</a:t>
            </a:fld>
            <a:endParaRPr lang="en-US">
              <a:solidFill>
                <a:srgbClr val="585858">
                  <a:tint val="75000"/>
                </a:srgbClr>
              </a:solidFill>
            </a:endParaRPr>
          </a:p>
        </p:txBody>
      </p:sp>
      <p:sp>
        <p:nvSpPr>
          <p:cNvPr id="5" name="Footer Placeholder 4"/>
          <p:cNvSpPr>
            <a:spLocks noGrp="1"/>
          </p:cNvSpPr>
          <p:nvPr>
            <p:ph type="ftr" sz="quarter" idx="3"/>
          </p:nvPr>
        </p:nvSpPr>
        <p:spPr>
          <a:xfrm>
            <a:off x="3733800" y="6356352"/>
            <a:ext cx="2895600" cy="365125"/>
          </a:xfrm>
          <a:prstGeom prst="rect">
            <a:avLst/>
          </a:prstGeom>
        </p:spPr>
        <p:txBody>
          <a:bodyPr vert="horz" lIns="91440" tIns="45720" rIns="91440" bIns="45720" rtlCol="0" anchor="ctr"/>
          <a:lstStyle>
            <a:lvl1pPr algn="ctr" fontAlgn="auto">
              <a:spcBef>
                <a:spcPts val="0"/>
              </a:spcBef>
              <a:spcAft>
                <a:spcPts val="0"/>
              </a:spcAft>
              <a:defRPr sz="675">
                <a:solidFill>
                  <a:schemeClr val="tx1">
                    <a:tint val="75000"/>
                  </a:schemeClr>
                </a:solidFill>
                <a:latin typeface="Georgia"/>
                <a:cs typeface="+mn-cs"/>
              </a:defRPr>
            </a:lvl1pPr>
          </a:lstStyle>
          <a:p>
            <a:pPr>
              <a:defRPr/>
            </a:pPr>
            <a:endParaRPr lang="en-US">
              <a:solidFill>
                <a:srgbClr val="585858">
                  <a:tint val="75000"/>
                </a:srgbClr>
              </a:solidFill>
            </a:endParaRPr>
          </a:p>
        </p:txBody>
      </p:sp>
      <p:sp>
        <p:nvSpPr>
          <p:cNvPr id="6" name="Slide Number Placeholder 5"/>
          <p:cNvSpPr>
            <a:spLocks noGrp="1"/>
          </p:cNvSpPr>
          <p:nvPr>
            <p:ph type="sldNum" sz="quarter" idx="4"/>
          </p:nvPr>
        </p:nvSpPr>
        <p:spPr>
          <a:xfrm>
            <a:off x="6858000" y="6356352"/>
            <a:ext cx="2133600" cy="365125"/>
          </a:xfrm>
          <a:prstGeom prst="rect">
            <a:avLst/>
          </a:prstGeom>
        </p:spPr>
        <p:txBody>
          <a:bodyPr vert="horz" lIns="91440" tIns="45720" rIns="91440" bIns="45720" rtlCol="0" anchor="ctr"/>
          <a:lstStyle>
            <a:lvl1pPr algn="r" fontAlgn="auto">
              <a:spcBef>
                <a:spcPts val="0"/>
              </a:spcBef>
              <a:spcAft>
                <a:spcPts val="0"/>
              </a:spcAft>
              <a:defRPr sz="675">
                <a:solidFill>
                  <a:schemeClr val="tx1">
                    <a:tint val="75000"/>
                  </a:schemeClr>
                </a:solidFill>
                <a:latin typeface="Georgia"/>
                <a:cs typeface="+mn-cs"/>
              </a:defRPr>
            </a:lvl1pPr>
          </a:lstStyle>
          <a:p>
            <a:pPr>
              <a:defRPr/>
            </a:pPr>
            <a:fld id="{58B26B07-7988-459F-B8E1-DE71CBD2F6A0}" type="slidenum">
              <a:rPr lang="en-US">
                <a:solidFill>
                  <a:srgbClr val="585858">
                    <a:tint val="75000"/>
                  </a:srgbClr>
                </a:solidFill>
              </a:rPr>
              <a:pPr>
                <a:defRPr/>
              </a:pPr>
              <a:t>‹#›</a:t>
            </a:fld>
            <a:endParaRPr lang="en-US">
              <a:solidFill>
                <a:srgbClr val="585858">
                  <a:tint val="75000"/>
                </a:srgbClr>
              </a:solidFill>
            </a:endParaRPr>
          </a:p>
        </p:txBody>
      </p:sp>
      <p:sp>
        <p:nvSpPr>
          <p:cNvPr id="7" name="Rectangle 6"/>
          <p:cNvSpPr/>
          <p:nvPr/>
        </p:nvSpPr>
        <p:spPr>
          <a:xfrm>
            <a:off x="0" y="0"/>
            <a:ext cx="990600" cy="6858000"/>
          </a:xfrm>
          <a:prstGeom prst="rect">
            <a:avLst/>
          </a:prstGeom>
          <a:solidFill>
            <a:srgbClr val="F7964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013" dirty="0">
                <a:solidFill>
                  <a:prstClr val="white"/>
                </a:solidFill>
                <a:latin typeface="Georgia"/>
              </a:rPr>
              <a:t>  </a:t>
            </a:r>
          </a:p>
        </p:txBody>
      </p:sp>
      <p:pic>
        <p:nvPicPr>
          <p:cNvPr id="1032" name="Picture 8"/>
          <p:cNvPicPr>
            <a:picLocks noChangeAspect="1"/>
          </p:cNvPicPr>
          <p:nvPr/>
        </p:nvPicPr>
        <p:blipFill>
          <a:blip r:embed="rId15"/>
          <a:srcRect/>
          <a:stretch>
            <a:fillRect/>
          </a:stretch>
        </p:blipFill>
        <p:spPr bwMode="auto">
          <a:xfrm>
            <a:off x="5178426" y="220663"/>
            <a:ext cx="3813175" cy="220662"/>
          </a:xfrm>
          <a:prstGeom prst="rect">
            <a:avLst/>
          </a:prstGeom>
          <a:noFill/>
          <a:ln w="9525">
            <a:noFill/>
            <a:miter lim="800000"/>
            <a:headEnd/>
            <a:tailEnd/>
          </a:ln>
        </p:spPr>
      </p:pic>
    </p:spTree>
    <p:extLst>
      <p:ext uri="{BB962C8B-B14F-4D97-AF65-F5344CB8AC3E}">
        <p14:creationId xmlns:p14="http://schemas.microsoft.com/office/powerpoint/2010/main" val="22559565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ransition spd="slow"/>
  <p:timing>
    <p:tnLst>
      <p:par>
        <p:cTn id="1" dur="indefinite" restart="never" nodeType="tmRoot"/>
      </p:par>
    </p:tnLst>
  </p:timing>
  <p:txStyles>
    <p:titleStyle>
      <a:lvl1pPr algn="l" defTabSz="514350" rtl="0" eaLnBrk="0" fontAlgn="base" hangingPunct="0">
        <a:spcBef>
          <a:spcPct val="0"/>
        </a:spcBef>
        <a:spcAft>
          <a:spcPct val="0"/>
        </a:spcAft>
        <a:defRPr sz="2300" kern="1200">
          <a:solidFill>
            <a:srgbClr val="828282"/>
          </a:solidFill>
          <a:latin typeface="Georgia"/>
          <a:ea typeface="+mj-ea"/>
          <a:cs typeface="+mj-cs"/>
        </a:defRPr>
      </a:lvl1pPr>
      <a:lvl2pPr algn="l" defTabSz="514350" rtl="0" eaLnBrk="0" fontAlgn="base" hangingPunct="0">
        <a:spcBef>
          <a:spcPct val="0"/>
        </a:spcBef>
        <a:spcAft>
          <a:spcPct val="0"/>
        </a:spcAft>
        <a:defRPr sz="2300">
          <a:solidFill>
            <a:srgbClr val="828282"/>
          </a:solidFill>
          <a:latin typeface="Georgia" pitchFamily="18" charset="0"/>
        </a:defRPr>
      </a:lvl2pPr>
      <a:lvl3pPr algn="l" defTabSz="514350" rtl="0" eaLnBrk="0" fontAlgn="base" hangingPunct="0">
        <a:spcBef>
          <a:spcPct val="0"/>
        </a:spcBef>
        <a:spcAft>
          <a:spcPct val="0"/>
        </a:spcAft>
        <a:defRPr sz="2300">
          <a:solidFill>
            <a:srgbClr val="828282"/>
          </a:solidFill>
          <a:latin typeface="Georgia" pitchFamily="18" charset="0"/>
        </a:defRPr>
      </a:lvl3pPr>
      <a:lvl4pPr algn="l" defTabSz="514350" rtl="0" eaLnBrk="0" fontAlgn="base" hangingPunct="0">
        <a:spcBef>
          <a:spcPct val="0"/>
        </a:spcBef>
        <a:spcAft>
          <a:spcPct val="0"/>
        </a:spcAft>
        <a:defRPr sz="2300">
          <a:solidFill>
            <a:srgbClr val="828282"/>
          </a:solidFill>
          <a:latin typeface="Georgia" pitchFamily="18" charset="0"/>
        </a:defRPr>
      </a:lvl4pPr>
      <a:lvl5pPr algn="l" defTabSz="514350" rtl="0" eaLnBrk="0" fontAlgn="base" hangingPunct="0">
        <a:spcBef>
          <a:spcPct val="0"/>
        </a:spcBef>
        <a:spcAft>
          <a:spcPct val="0"/>
        </a:spcAft>
        <a:defRPr sz="2300">
          <a:solidFill>
            <a:srgbClr val="828282"/>
          </a:solidFill>
          <a:latin typeface="Georgia" pitchFamily="18" charset="0"/>
        </a:defRPr>
      </a:lvl5pPr>
      <a:lvl6pPr marL="457200" algn="l" defTabSz="514350" rtl="0" fontAlgn="base">
        <a:spcBef>
          <a:spcPct val="0"/>
        </a:spcBef>
        <a:spcAft>
          <a:spcPct val="0"/>
        </a:spcAft>
        <a:defRPr sz="2300">
          <a:solidFill>
            <a:srgbClr val="828282"/>
          </a:solidFill>
          <a:latin typeface="Georgia" pitchFamily="18" charset="0"/>
        </a:defRPr>
      </a:lvl6pPr>
      <a:lvl7pPr marL="914400" algn="l" defTabSz="514350" rtl="0" fontAlgn="base">
        <a:spcBef>
          <a:spcPct val="0"/>
        </a:spcBef>
        <a:spcAft>
          <a:spcPct val="0"/>
        </a:spcAft>
        <a:defRPr sz="2300">
          <a:solidFill>
            <a:srgbClr val="828282"/>
          </a:solidFill>
          <a:latin typeface="Georgia" pitchFamily="18" charset="0"/>
        </a:defRPr>
      </a:lvl7pPr>
      <a:lvl8pPr marL="1371600" algn="l" defTabSz="514350" rtl="0" fontAlgn="base">
        <a:spcBef>
          <a:spcPct val="0"/>
        </a:spcBef>
        <a:spcAft>
          <a:spcPct val="0"/>
        </a:spcAft>
        <a:defRPr sz="2300">
          <a:solidFill>
            <a:srgbClr val="828282"/>
          </a:solidFill>
          <a:latin typeface="Georgia" pitchFamily="18" charset="0"/>
        </a:defRPr>
      </a:lvl8pPr>
      <a:lvl9pPr marL="1828800" algn="l" defTabSz="514350" rtl="0" fontAlgn="base">
        <a:spcBef>
          <a:spcPct val="0"/>
        </a:spcBef>
        <a:spcAft>
          <a:spcPct val="0"/>
        </a:spcAft>
        <a:defRPr sz="2300">
          <a:solidFill>
            <a:srgbClr val="828282"/>
          </a:solidFill>
          <a:latin typeface="Georgia" pitchFamily="18" charset="0"/>
        </a:defRPr>
      </a:lvl9pPr>
    </p:titleStyle>
    <p:bodyStyle>
      <a:lvl1pPr marL="192088" indent="-192088" algn="l" defTabSz="514350" rtl="0" eaLnBrk="0" fontAlgn="base" hangingPunct="0">
        <a:spcBef>
          <a:spcPct val="20000"/>
        </a:spcBef>
        <a:spcAft>
          <a:spcPct val="0"/>
        </a:spcAft>
        <a:buClr>
          <a:srgbClr val="F79646"/>
        </a:buClr>
        <a:buFont typeface="Wingdings" pitchFamily="2" charset="2"/>
        <a:buChar char="§"/>
        <a:defRPr kern="1200">
          <a:solidFill>
            <a:srgbClr val="696969"/>
          </a:solidFill>
          <a:latin typeface="Georgia"/>
          <a:ea typeface="+mn-ea"/>
          <a:cs typeface="+mn-cs"/>
        </a:defRPr>
      </a:lvl1pPr>
      <a:lvl2pPr marL="365125" indent="-160338" algn="l" defTabSz="514350" rtl="0" eaLnBrk="0" fontAlgn="base" hangingPunct="0">
        <a:spcBef>
          <a:spcPct val="20000"/>
        </a:spcBef>
        <a:spcAft>
          <a:spcPct val="0"/>
        </a:spcAft>
        <a:buFont typeface="Arial" charset="0"/>
        <a:buChar char="–"/>
        <a:defRPr sz="1500" kern="1200">
          <a:solidFill>
            <a:srgbClr val="696969"/>
          </a:solidFill>
          <a:latin typeface="Georgia"/>
          <a:ea typeface="+mn-ea"/>
          <a:cs typeface="+mn-cs"/>
        </a:defRPr>
      </a:lvl2pPr>
      <a:lvl3pPr marL="514350" indent="-128588" algn="l" defTabSz="514350" rtl="0" eaLnBrk="0" fontAlgn="base" hangingPunct="0">
        <a:spcBef>
          <a:spcPct val="20000"/>
        </a:spcBef>
        <a:spcAft>
          <a:spcPct val="0"/>
        </a:spcAft>
        <a:buFont typeface="Arial" charset="0"/>
        <a:buChar char="•"/>
        <a:defRPr sz="1300" kern="1200">
          <a:solidFill>
            <a:srgbClr val="696969"/>
          </a:solidFill>
          <a:latin typeface="Georgia"/>
          <a:ea typeface="+mn-ea"/>
          <a:cs typeface="+mn-cs"/>
        </a:defRPr>
      </a:lvl3pPr>
      <a:lvl4pPr marL="693738" indent="-128588" algn="l" defTabSz="514350" rtl="0" eaLnBrk="0" fontAlgn="base" hangingPunct="0">
        <a:spcBef>
          <a:spcPct val="20000"/>
        </a:spcBef>
        <a:spcAft>
          <a:spcPct val="0"/>
        </a:spcAft>
        <a:buFont typeface="Arial" charset="0"/>
        <a:buChar char="–"/>
        <a:defRPr sz="1100" kern="1200">
          <a:solidFill>
            <a:srgbClr val="696969"/>
          </a:solidFill>
          <a:latin typeface="Georgia"/>
          <a:ea typeface="+mn-ea"/>
          <a:cs typeface="+mn-cs"/>
        </a:defRPr>
      </a:lvl4pPr>
      <a:lvl5pPr marL="847725" indent="-128588" algn="l" defTabSz="514350" rtl="0" eaLnBrk="0" fontAlgn="base" hangingPunct="0">
        <a:spcBef>
          <a:spcPct val="20000"/>
        </a:spcBef>
        <a:spcAft>
          <a:spcPct val="0"/>
        </a:spcAft>
        <a:buFont typeface="Arial" charset="0"/>
        <a:buChar char="»"/>
        <a:defRPr sz="1100" kern="1200">
          <a:solidFill>
            <a:srgbClr val="696969"/>
          </a:solidFill>
          <a:latin typeface="Georgia"/>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p:bodyStyle>
    <p:otherStyle>
      <a:defPPr>
        <a:defRPr lang="en-US"/>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dx.doi.org/10.5210/fm.v19i7.5316"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hyperlink" Target="mailto:wade.bishop@utk.edu" TargetMode="Externa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799" y="1143000"/>
            <a:ext cx="7284245" cy="1924050"/>
          </a:xfrm>
        </p:spPr>
        <p:txBody>
          <a:bodyPr rtlCol="0" anchor="t"/>
          <a:lstStyle/>
          <a:p>
            <a:pPr fontAlgn="auto">
              <a:spcAft>
                <a:spcPts val="0"/>
              </a:spcAft>
              <a:defRPr/>
            </a:pPr>
            <a:r>
              <a:rPr sz="3200"/>
              <a:t/>
            </a:r>
            <a:br>
              <a:rPr sz="3200"/>
            </a:br>
            <a:r>
              <a:rPr lang="en-US" sz="3200"/>
              <a:t>Developing a Curriculum for the Earth Science Data Scientist</a:t>
            </a:r>
            <a:endParaRPr sz="3200" b="1" dirty="0"/>
          </a:p>
        </p:txBody>
      </p:sp>
      <p:sp>
        <p:nvSpPr>
          <p:cNvPr id="16386" name="Subtitle 2"/>
          <p:cNvSpPr txBox="1">
            <a:spLocks/>
          </p:cNvSpPr>
          <p:nvPr/>
        </p:nvSpPr>
        <p:spPr bwMode="auto">
          <a:xfrm>
            <a:off x="3432572" y="3067050"/>
            <a:ext cx="3314700" cy="1771650"/>
          </a:xfrm>
          <a:prstGeom prst="rect">
            <a:avLst/>
          </a:prstGeom>
          <a:noFill/>
          <a:ln w="9525">
            <a:noFill/>
            <a:miter lim="800000"/>
            <a:headEnd/>
            <a:tailEnd/>
          </a:ln>
        </p:spPr>
        <p:txBody>
          <a:bodyPr/>
          <a:lstStyle/>
          <a:p>
            <a:pPr algn="ctr" fontAlgn="base">
              <a:lnSpc>
                <a:spcPct val="120000"/>
              </a:lnSpc>
              <a:spcBef>
                <a:spcPts val="1000"/>
              </a:spcBef>
              <a:spcAft>
                <a:spcPct val="0"/>
              </a:spcAft>
            </a:pPr>
            <a:r>
              <a:rPr lang="en-US" sz="1600" dirty="0">
                <a:solidFill>
                  <a:srgbClr val="7F7F7F"/>
                </a:solidFill>
                <a:latin typeface="Georgia" pitchFamily="18" charset="0"/>
                <a:cs typeface="Times New Roman" pitchFamily="18" charset="0"/>
              </a:rPr>
              <a:t>Wade Bishop, Ph.D., M.L.S.</a:t>
            </a:r>
          </a:p>
          <a:p>
            <a:pPr algn="ctr" fontAlgn="base">
              <a:lnSpc>
                <a:spcPct val="120000"/>
              </a:lnSpc>
              <a:spcBef>
                <a:spcPts val="1000"/>
              </a:spcBef>
              <a:spcAft>
                <a:spcPct val="0"/>
              </a:spcAft>
            </a:pPr>
            <a:r>
              <a:rPr lang="en-US" sz="1600" dirty="0">
                <a:solidFill>
                  <a:srgbClr val="7F7F7F"/>
                </a:solidFill>
                <a:latin typeface="Georgia" pitchFamily="18" charset="0"/>
                <a:cs typeface="Times New Roman" pitchFamily="18" charset="0"/>
              </a:rPr>
              <a:t>School of Information Sciences</a:t>
            </a:r>
          </a:p>
          <a:p>
            <a:pPr algn="ctr" fontAlgn="base">
              <a:lnSpc>
                <a:spcPct val="120000"/>
              </a:lnSpc>
              <a:spcBef>
                <a:spcPts val="1000"/>
              </a:spcBef>
              <a:spcAft>
                <a:spcPct val="0"/>
              </a:spcAft>
            </a:pPr>
            <a:r>
              <a:rPr lang="en-US" sz="1600" dirty="0">
                <a:solidFill>
                  <a:srgbClr val="7F7F7F"/>
                </a:solidFill>
                <a:latin typeface="Georgia" pitchFamily="18" charset="0"/>
                <a:cs typeface="Times New Roman" pitchFamily="18" charset="0"/>
              </a:rPr>
              <a:t>University of Tennessee</a:t>
            </a:r>
          </a:p>
          <a:p>
            <a:pPr algn="ctr" fontAlgn="base">
              <a:lnSpc>
                <a:spcPct val="120000"/>
              </a:lnSpc>
              <a:spcBef>
                <a:spcPts val="1000"/>
              </a:spcBef>
              <a:spcAft>
                <a:spcPct val="0"/>
              </a:spcAft>
            </a:pPr>
            <a:r>
              <a:rPr lang="en-US" sz="1600" dirty="0" smtClean="0">
                <a:solidFill>
                  <a:srgbClr val="7F7F7F"/>
                </a:solidFill>
                <a:latin typeface="Georgia" pitchFamily="18" charset="0"/>
                <a:cs typeface="Times New Roman" pitchFamily="18" charset="0"/>
              </a:rPr>
              <a:t>July 14, </a:t>
            </a:r>
            <a:r>
              <a:rPr lang="en-US" sz="1600" dirty="0">
                <a:solidFill>
                  <a:srgbClr val="7F7F7F"/>
                </a:solidFill>
                <a:latin typeface="Georgia" pitchFamily="18" charset="0"/>
                <a:cs typeface="Times New Roman" pitchFamily="18" charset="0"/>
              </a:rPr>
              <a:t>2015</a:t>
            </a:r>
          </a:p>
        </p:txBody>
      </p:sp>
      <p:sp>
        <p:nvSpPr>
          <p:cNvPr id="5" name="Title 1"/>
          <p:cNvSpPr txBox="1">
            <a:spLocks/>
          </p:cNvSpPr>
          <p:nvPr/>
        </p:nvSpPr>
        <p:spPr bwMode="auto">
          <a:xfrm>
            <a:off x="4605337" y="5503069"/>
            <a:ext cx="4538663" cy="1259681"/>
          </a:xfrm>
          <a:prstGeom prst="rect">
            <a:avLst/>
          </a:prstGeom>
          <a:noFill/>
          <a:ln w="9525">
            <a:noFill/>
            <a:miter lim="800000"/>
            <a:headEnd/>
            <a:tailEnd/>
          </a:ln>
        </p:spPr>
        <p:txBody>
          <a:bodyPr vert="horz" wrap="square" lIns="91440" tIns="45720" rIns="91440" bIns="45720" numCol="1" rtlCol="0" anchor="ctr" anchorCtr="0" compatLnSpc="1">
            <a:prstTxWarp prst="textNoShape">
              <a:avLst/>
            </a:prstTxWarp>
            <a:noAutofit/>
          </a:bodyPr>
          <a:lstStyle>
            <a:lvl1pPr marL="0" algn="ctr" defTabSz="257175" rtl="0" eaLnBrk="1" fontAlgn="base" latinLnBrk="0" hangingPunct="1">
              <a:spcBef>
                <a:spcPct val="0"/>
              </a:spcBef>
              <a:spcAft>
                <a:spcPct val="0"/>
              </a:spcAft>
              <a:defRPr lang="en-US" sz="2925" kern="1200" dirty="0">
                <a:solidFill>
                  <a:schemeClr val="accent1"/>
                </a:solidFill>
                <a:latin typeface="Georgia"/>
                <a:ea typeface="+mn-ea"/>
                <a:cs typeface="Georgia"/>
              </a:defRPr>
            </a:lvl1pPr>
            <a:lvl2pPr algn="l" defTabSz="514350" rtl="0" eaLnBrk="0" fontAlgn="base" hangingPunct="0">
              <a:spcBef>
                <a:spcPct val="0"/>
              </a:spcBef>
              <a:spcAft>
                <a:spcPct val="0"/>
              </a:spcAft>
              <a:defRPr sz="2300">
                <a:solidFill>
                  <a:srgbClr val="828282"/>
                </a:solidFill>
                <a:latin typeface="Georgia" pitchFamily="18" charset="0"/>
              </a:defRPr>
            </a:lvl2pPr>
            <a:lvl3pPr algn="l" defTabSz="514350" rtl="0" eaLnBrk="0" fontAlgn="base" hangingPunct="0">
              <a:spcBef>
                <a:spcPct val="0"/>
              </a:spcBef>
              <a:spcAft>
                <a:spcPct val="0"/>
              </a:spcAft>
              <a:defRPr sz="2300">
                <a:solidFill>
                  <a:srgbClr val="828282"/>
                </a:solidFill>
                <a:latin typeface="Georgia" pitchFamily="18" charset="0"/>
              </a:defRPr>
            </a:lvl3pPr>
            <a:lvl4pPr algn="l" defTabSz="514350" rtl="0" eaLnBrk="0" fontAlgn="base" hangingPunct="0">
              <a:spcBef>
                <a:spcPct val="0"/>
              </a:spcBef>
              <a:spcAft>
                <a:spcPct val="0"/>
              </a:spcAft>
              <a:defRPr sz="2300">
                <a:solidFill>
                  <a:srgbClr val="828282"/>
                </a:solidFill>
                <a:latin typeface="Georgia" pitchFamily="18" charset="0"/>
              </a:defRPr>
            </a:lvl4pPr>
            <a:lvl5pPr algn="l" defTabSz="514350" rtl="0" eaLnBrk="0" fontAlgn="base" hangingPunct="0">
              <a:spcBef>
                <a:spcPct val="0"/>
              </a:spcBef>
              <a:spcAft>
                <a:spcPct val="0"/>
              </a:spcAft>
              <a:defRPr sz="2300">
                <a:solidFill>
                  <a:srgbClr val="828282"/>
                </a:solidFill>
                <a:latin typeface="Georgia" pitchFamily="18" charset="0"/>
              </a:defRPr>
            </a:lvl5pPr>
            <a:lvl6pPr marL="457200" algn="l" defTabSz="514350" rtl="0" fontAlgn="base">
              <a:spcBef>
                <a:spcPct val="0"/>
              </a:spcBef>
              <a:spcAft>
                <a:spcPct val="0"/>
              </a:spcAft>
              <a:defRPr sz="2300">
                <a:solidFill>
                  <a:srgbClr val="828282"/>
                </a:solidFill>
                <a:latin typeface="Georgia" pitchFamily="18" charset="0"/>
              </a:defRPr>
            </a:lvl6pPr>
            <a:lvl7pPr marL="914400" algn="l" defTabSz="514350" rtl="0" fontAlgn="base">
              <a:spcBef>
                <a:spcPct val="0"/>
              </a:spcBef>
              <a:spcAft>
                <a:spcPct val="0"/>
              </a:spcAft>
              <a:defRPr sz="2300">
                <a:solidFill>
                  <a:srgbClr val="828282"/>
                </a:solidFill>
                <a:latin typeface="Georgia" pitchFamily="18" charset="0"/>
              </a:defRPr>
            </a:lvl7pPr>
            <a:lvl8pPr marL="1371600" algn="l" defTabSz="514350" rtl="0" fontAlgn="base">
              <a:spcBef>
                <a:spcPct val="0"/>
              </a:spcBef>
              <a:spcAft>
                <a:spcPct val="0"/>
              </a:spcAft>
              <a:defRPr sz="2300">
                <a:solidFill>
                  <a:srgbClr val="828282"/>
                </a:solidFill>
                <a:latin typeface="Georgia" pitchFamily="18" charset="0"/>
              </a:defRPr>
            </a:lvl8pPr>
            <a:lvl9pPr marL="1828800" algn="l" defTabSz="514350" rtl="0" fontAlgn="base">
              <a:spcBef>
                <a:spcPct val="0"/>
              </a:spcBef>
              <a:spcAft>
                <a:spcPct val="0"/>
              </a:spcAft>
              <a:defRPr sz="2300">
                <a:solidFill>
                  <a:srgbClr val="828282"/>
                </a:solidFill>
                <a:latin typeface="Georgia" pitchFamily="18" charset="0"/>
              </a:defRPr>
            </a:lvl9pPr>
          </a:lstStyle>
          <a:p>
            <a:pPr algn="r"/>
            <a:r>
              <a:rPr lang="en-US" sz="1600" dirty="0"/>
              <a:t>Teaching Science Data Analytics Skills, and the Earth Science Data Scientist</a:t>
            </a:r>
          </a:p>
        </p:txBody>
      </p:sp>
      <p:pic>
        <p:nvPicPr>
          <p:cNvPr id="6" name="Picture 5" descr="Description: Description: C:\Users\Bishop\Desktop\IMLS_Logo_2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81448" y="4335780"/>
            <a:ext cx="2212848" cy="1005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ubtitle 2"/>
          <p:cNvSpPr txBox="1">
            <a:spLocks/>
          </p:cNvSpPr>
          <p:nvPr/>
        </p:nvSpPr>
        <p:spPr bwMode="auto">
          <a:xfrm>
            <a:off x="1132096" y="5341620"/>
            <a:ext cx="2705100" cy="2362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000" dirty="0">
                <a:solidFill>
                  <a:schemeClr val="tx1">
                    <a:lumMod val="50000"/>
                  </a:schemeClr>
                </a:solidFill>
              </a:rPr>
              <a:t>The Institute of Museum and Library Services is the primary source of federal support for the nation’s 123,000 libraries and 17,500 museums. Through grant making, policy development, and research, IMLS helps communities and individuals thrive through broad public access to knowledge, cultural heritage, and lifelong learning.</a:t>
            </a:r>
          </a:p>
        </p:txBody>
      </p:sp>
    </p:spTree>
    <p:extLst>
      <p:ext uri="{BB962C8B-B14F-4D97-AF65-F5344CB8AC3E}">
        <p14:creationId xmlns:p14="http://schemas.microsoft.com/office/powerpoint/2010/main" val="17478511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8229600" cy="1066800"/>
          </a:xfrm>
        </p:spPr>
        <p:txBody>
          <a:bodyPr/>
          <a:lstStyle/>
          <a:p>
            <a:r>
              <a:rPr lang="en-US" sz="3000" dirty="0" smtClean="0"/>
              <a:t>GIL – Phase II (Spring 2013)</a:t>
            </a:r>
            <a:endParaRPr lang="en-US" sz="3000" dirty="0"/>
          </a:p>
        </p:txBody>
      </p:sp>
      <p:sp>
        <p:nvSpPr>
          <p:cNvPr id="3" name="Content Placeholder 2"/>
          <p:cNvSpPr>
            <a:spLocks noGrp="1"/>
          </p:cNvSpPr>
          <p:nvPr>
            <p:ph idx="1"/>
          </p:nvPr>
        </p:nvSpPr>
        <p:spPr>
          <a:xfrm>
            <a:off x="1066800" y="1954551"/>
            <a:ext cx="8229600" cy="4324350"/>
          </a:xfrm>
        </p:spPr>
        <p:txBody>
          <a:bodyPr/>
          <a:lstStyle/>
          <a:p>
            <a:r>
              <a:rPr lang="en-US" sz="2800" dirty="0" smtClean="0"/>
              <a:t>Developed GIL course that reflected</a:t>
            </a:r>
            <a:r>
              <a:rPr lang="en-US" sz="2800" dirty="0"/>
              <a:t> </a:t>
            </a:r>
            <a:r>
              <a:rPr lang="en-US" sz="2800" dirty="0" smtClean="0"/>
              <a:t>only </a:t>
            </a:r>
            <a:r>
              <a:rPr lang="en-US" sz="2800" dirty="0"/>
              <a:t>those 23 CC’s that rated 2.3 and above out of </a:t>
            </a:r>
            <a:r>
              <a:rPr lang="en-US" sz="2800" dirty="0" smtClean="0"/>
              <a:t>3</a:t>
            </a:r>
          </a:p>
          <a:p>
            <a:r>
              <a:rPr lang="en-US" sz="2800" dirty="0" smtClean="0"/>
              <a:t>Those </a:t>
            </a:r>
            <a:r>
              <a:rPr lang="en-US" sz="2800" dirty="0"/>
              <a:t>were revised into thirteen student learning outcomes for the GIL </a:t>
            </a:r>
            <a:r>
              <a:rPr lang="en-US" sz="2800" dirty="0" smtClean="0"/>
              <a:t>courses</a:t>
            </a:r>
          </a:p>
          <a:p>
            <a:r>
              <a:rPr lang="en-US" sz="2800" dirty="0" smtClean="0"/>
              <a:t>Also, we included new developments related to the </a:t>
            </a:r>
            <a:r>
              <a:rPr lang="en-US" sz="2800" dirty="0" err="1" smtClean="0"/>
              <a:t>Geoweb</a:t>
            </a:r>
            <a:r>
              <a:rPr lang="en-US" sz="2800" dirty="0" smtClean="0"/>
              <a:t> not in 2008 CC’s and some learning outcomes for the </a:t>
            </a:r>
            <a:r>
              <a:rPr lang="en-US" sz="2800" dirty="0"/>
              <a:t>University Consortium for Geographic Information Science's (UCGIS) Geographic Information Science and Technology Body of Knowledge (</a:t>
            </a:r>
            <a:r>
              <a:rPr lang="en-US" sz="2800" dirty="0" err="1"/>
              <a:t>BoK</a:t>
            </a:r>
            <a:r>
              <a:rPr lang="en-US" sz="2800" dirty="0"/>
              <a:t>). </a:t>
            </a:r>
            <a:endParaRPr lang="en-US" sz="2800" dirty="0" smtClean="0"/>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10</a:t>
            </a:fld>
            <a:endParaRPr lang="en-US"/>
          </a:p>
        </p:txBody>
      </p:sp>
    </p:spTree>
    <p:extLst>
      <p:ext uri="{BB962C8B-B14F-4D97-AF65-F5344CB8AC3E}">
        <p14:creationId xmlns:p14="http://schemas.microsoft.com/office/powerpoint/2010/main" val="1510870486"/>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76200"/>
          <a:ext cx="9144000" cy="7254875"/>
        </p:xfrm>
        <a:graphic>
          <a:graphicData uri="http://schemas.openxmlformats.org/drawingml/2006/table">
            <a:tbl>
              <a:tblPr firstRow="1" firstCol="1" bandRow="1">
                <a:tableStyleId>{5C22544A-7EE6-4342-B048-85BDC9FD1C3A}</a:tableStyleId>
              </a:tblPr>
              <a:tblGrid>
                <a:gridCol w="2901226"/>
                <a:gridCol w="6242774"/>
              </a:tblGrid>
              <a:tr h="517556">
                <a:tc>
                  <a:txBody>
                    <a:bodyPr/>
                    <a:lstStyle/>
                    <a:p>
                      <a:pPr marL="0" marR="0" algn="ctr">
                        <a:lnSpc>
                          <a:spcPct val="107000"/>
                        </a:lnSpc>
                        <a:spcBef>
                          <a:spcPts val="0"/>
                        </a:spcBef>
                        <a:spcAft>
                          <a:spcPts val="0"/>
                        </a:spcAft>
                      </a:pPr>
                      <a:r>
                        <a:rPr lang="en-US" sz="2600" dirty="0">
                          <a:effectLst/>
                        </a:rPr>
                        <a:t>Course 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c>
                  <a:txBody>
                    <a:bodyPr/>
                    <a:lstStyle/>
                    <a:p>
                      <a:pPr marL="0" marR="0" algn="ctr">
                        <a:lnSpc>
                          <a:spcPct val="107000"/>
                        </a:lnSpc>
                        <a:spcBef>
                          <a:spcPts val="0"/>
                        </a:spcBef>
                        <a:spcAft>
                          <a:spcPts val="0"/>
                        </a:spcAft>
                      </a:pPr>
                      <a:r>
                        <a:rPr lang="en-US" sz="2600" dirty="0">
                          <a:effectLst/>
                        </a:rPr>
                        <a:t>Student Learning Outcome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r>
              <a:tr h="939746">
                <a:tc>
                  <a:txBody>
                    <a:bodyPr/>
                    <a:lstStyle/>
                    <a:p>
                      <a:pPr>
                        <a:spcAft>
                          <a:spcPts val="0"/>
                        </a:spcAft>
                      </a:pPr>
                      <a:r>
                        <a:rPr lang="en-US" sz="2800" dirty="0">
                          <a:effectLst/>
                        </a:rPr>
                        <a:t>1. Geography and Cartography</a:t>
                      </a:r>
                      <a:endParaRPr lang="en-US" sz="2800" dirty="0">
                        <a:effectLst/>
                        <a:latin typeface="Calibri" panose="020F0502020204030204" pitchFamily="34" charset="0"/>
                      </a:endParaRPr>
                    </a:p>
                  </a:txBody>
                  <a:tcPr marL="41459" marR="41459" marT="0" marB="0"/>
                </a:tc>
                <a:tc>
                  <a:txBody>
                    <a:bodyPr/>
                    <a:lstStyle/>
                    <a:p>
                      <a:pPr marL="457200" marR="0" indent="-457200">
                        <a:lnSpc>
                          <a:spcPct val="107000"/>
                        </a:lnSpc>
                        <a:spcBef>
                          <a:spcPts val="0"/>
                        </a:spcBef>
                        <a:spcAft>
                          <a:spcPts val="0"/>
                        </a:spcAft>
                      </a:pPr>
                      <a:r>
                        <a:rPr lang="en-US" sz="2200" dirty="0">
                          <a:effectLst/>
                        </a:rPr>
                        <a:t>1.1	Students will demonstrate geographic and cartographic principles, including geographic and cartographic scale, projection, grids, and geographic coordinate systems</a:t>
                      </a:r>
                      <a:endParaRPr lang="en-US" sz="22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r>
              <a:tr h="5302219">
                <a:tc>
                  <a:txBody>
                    <a:bodyPr/>
                    <a:lstStyle/>
                    <a:p>
                      <a:pPr marL="0" marR="0">
                        <a:lnSpc>
                          <a:spcPct val="107000"/>
                        </a:lnSpc>
                        <a:spcBef>
                          <a:spcPts val="0"/>
                        </a:spcBef>
                        <a:spcAft>
                          <a:spcPts val="0"/>
                        </a:spcAft>
                      </a:pPr>
                      <a:r>
                        <a:rPr lang="en-US" sz="2800" dirty="0">
                          <a:effectLst/>
                        </a:rPr>
                        <a:t>2. Collection Development /Records Appraisal/</a:t>
                      </a:r>
                    </a:p>
                    <a:p>
                      <a:pPr marL="0" marR="0">
                        <a:lnSpc>
                          <a:spcPct val="107000"/>
                        </a:lnSpc>
                        <a:spcBef>
                          <a:spcPts val="0"/>
                        </a:spcBef>
                        <a:spcAft>
                          <a:spcPts val="0"/>
                        </a:spcAft>
                      </a:pPr>
                      <a:r>
                        <a:rPr lang="en-US" sz="2800" dirty="0">
                          <a:effectLst/>
                        </a:rPr>
                        <a:t>Collection Maintenance</a:t>
                      </a:r>
                    </a:p>
                    <a:p>
                      <a:pPr marL="0" marR="0">
                        <a:lnSpc>
                          <a:spcPct val="107000"/>
                        </a:lnSpc>
                        <a:spcBef>
                          <a:spcPts val="0"/>
                        </a:spcBef>
                        <a:spcAft>
                          <a:spcPts val="0"/>
                        </a:spcAft>
                      </a:pPr>
                      <a:r>
                        <a:rPr lang="en-US" sz="1900" dirty="0">
                          <a:effectLst/>
                        </a:rPr>
                        <a:t> </a:t>
                      </a:r>
                    </a:p>
                    <a:p>
                      <a:pPr marL="457200" marR="0">
                        <a:spcBef>
                          <a:spcPts val="0"/>
                        </a:spcBef>
                        <a:spcAft>
                          <a:spcPts val="0"/>
                        </a:spcAft>
                      </a:pPr>
                      <a:r>
                        <a:rPr lang="en-US" sz="1900" dirty="0">
                          <a:effectLst/>
                        </a:rPr>
                        <a:t> </a:t>
                      </a:r>
                    </a:p>
                    <a:p>
                      <a:pPr marL="0" marR="0" algn="ctr">
                        <a:lnSpc>
                          <a:spcPct val="107000"/>
                        </a:lnSpc>
                        <a:spcBef>
                          <a:spcPts val="0"/>
                        </a:spcBef>
                        <a:spcAft>
                          <a:spcPts val="0"/>
                        </a:spcAft>
                      </a:pPr>
                      <a:r>
                        <a:rPr lang="en-US" sz="1900" dirty="0">
                          <a:effectLst/>
                        </a:rPr>
                        <a:t> </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c>
                  <a:txBody>
                    <a:bodyPr/>
                    <a:lstStyle/>
                    <a:p>
                      <a:pPr marL="457200" marR="0" indent="-457200">
                        <a:lnSpc>
                          <a:spcPct val="107000"/>
                        </a:lnSpc>
                        <a:spcBef>
                          <a:spcPts val="0"/>
                        </a:spcBef>
                        <a:spcAft>
                          <a:spcPts val="0"/>
                        </a:spcAft>
                      </a:pPr>
                      <a:r>
                        <a:rPr lang="en-US" sz="1900" dirty="0">
                          <a:effectLst/>
                        </a:rPr>
                        <a:t>2.1 	Students will demonstrate knowledge of local, state/provincial, federal and international mapping agencies and private map publishers, map series and similar publication patterns, and gazetteers, data portals, volunteered geographic information, and aspects of the </a:t>
                      </a:r>
                      <a:r>
                        <a:rPr lang="en-US" sz="1900" dirty="0" smtClean="0">
                          <a:effectLst/>
                        </a:rPr>
                        <a:t>FDLP</a:t>
                      </a:r>
                    </a:p>
                    <a:p>
                      <a:pPr marL="457200" marR="0" indent="-457200">
                        <a:lnSpc>
                          <a:spcPct val="107000"/>
                        </a:lnSpc>
                        <a:spcBef>
                          <a:spcPts val="0"/>
                        </a:spcBef>
                        <a:spcAft>
                          <a:spcPts val="0"/>
                        </a:spcAft>
                      </a:pPr>
                      <a:r>
                        <a:rPr lang="en-US" sz="1900" dirty="0" smtClean="0">
                          <a:effectLst/>
                        </a:rPr>
                        <a:t>2.2 </a:t>
                      </a:r>
                      <a:r>
                        <a:rPr lang="en-US" sz="1900" dirty="0">
                          <a:effectLst/>
                        </a:rPr>
                        <a:t>	Students will select strategies to obtain different </a:t>
                      </a:r>
                      <a:endParaRPr lang="en-US" sz="1900" dirty="0" smtClean="0">
                        <a:effectLst/>
                      </a:endParaRPr>
                    </a:p>
                    <a:p>
                      <a:pPr marL="0" marR="0">
                        <a:lnSpc>
                          <a:spcPct val="107000"/>
                        </a:lnSpc>
                        <a:spcBef>
                          <a:spcPts val="0"/>
                        </a:spcBef>
                        <a:spcAft>
                          <a:spcPts val="0"/>
                        </a:spcAft>
                      </a:pPr>
                      <a:r>
                        <a:rPr lang="en-US" sz="1900" dirty="0" smtClean="0">
                          <a:effectLst/>
                        </a:rPr>
                        <a:t>        types </a:t>
                      </a:r>
                      <a:r>
                        <a:rPr lang="en-US" sz="1900" dirty="0">
                          <a:effectLst/>
                        </a:rPr>
                        <a:t>of </a:t>
                      </a:r>
                      <a:r>
                        <a:rPr lang="en-US" sz="1900" dirty="0" smtClean="0">
                          <a:effectLst/>
                        </a:rPr>
                        <a:t>maps</a:t>
                      </a:r>
                      <a:r>
                        <a:rPr lang="en-US" sz="1900" dirty="0">
                          <a:effectLst/>
                        </a:rPr>
                        <a:t>, imagery, and other geospatial data</a:t>
                      </a:r>
                    </a:p>
                    <a:p>
                      <a:pPr marL="457200" marR="0" indent="-457200">
                        <a:lnSpc>
                          <a:spcPct val="107000"/>
                        </a:lnSpc>
                        <a:spcBef>
                          <a:spcPts val="0"/>
                        </a:spcBef>
                        <a:spcAft>
                          <a:spcPts val="0"/>
                        </a:spcAft>
                      </a:pPr>
                      <a:r>
                        <a:rPr lang="en-US" sz="1900" dirty="0">
                          <a:effectLst/>
                        </a:rPr>
                        <a:t>2.3 	Students will describe copyright considerations and the ability to negotiate licensing agreements for databases and collections of geographic information</a:t>
                      </a:r>
                    </a:p>
                    <a:p>
                      <a:pPr marL="457200" marR="0" indent="-457200">
                        <a:lnSpc>
                          <a:spcPct val="107000"/>
                        </a:lnSpc>
                        <a:spcBef>
                          <a:spcPts val="0"/>
                        </a:spcBef>
                        <a:spcAft>
                          <a:spcPts val="0"/>
                        </a:spcAft>
                      </a:pPr>
                      <a:r>
                        <a:rPr lang="en-US" sz="1900" dirty="0">
                          <a:effectLst/>
                        </a:rPr>
                        <a:t>2.4	Students will explain how to assess the strengths and specialties in a collection and the needs of users to inform collection development</a:t>
                      </a:r>
                    </a:p>
                    <a:p>
                      <a:pPr marL="0" marR="0">
                        <a:lnSpc>
                          <a:spcPct val="107000"/>
                        </a:lnSpc>
                        <a:spcBef>
                          <a:spcPts val="0"/>
                        </a:spcBef>
                        <a:spcAft>
                          <a:spcPts val="0"/>
                        </a:spcAft>
                      </a:pPr>
                      <a:r>
                        <a:rPr lang="en-US" sz="1900" dirty="0">
                          <a:effectLst/>
                        </a:rPr>
                        <a:t>2.5 </a:t>
                      </a:r>
                      <a:r>
                        <a:rPr lang="en-US" sz="1900" baseline="0" dirty="0" smtClean="0">
                          <a:effectLst/>
                        </a:rPr>
                        <a:t>  </a:t>
                      </a:r>
                      <a:r>
                        <a:rPr lang="en-US" sz="1900" dirty="0" smtClean="0">
                          <a:effectLst/>
                        </a:rPr>
                        <a:t>Students </a:t>
                      </a:r>
                      <a:r>
                        <a:rPr lang="en-US" sz="1900" dirty="0">
                          <a:effectLst/>
                        </a:rPr>
                        <a:t>will describe proper materials handling,    </a:t>
                      </a:r>
                    </a:p>
                    <a:p>
                      <a:pPr marL="0" marR="0">
                        <a:lnSpc>
                          <a:spcPct val="107000"/>
                        </a:lnSpc>
                        <a:spcBef>
                          <a:spcPts val="0"/>
                        </a:spcBef>
                        <a:spcAft>
                          <a:spcPts val="0"/>
                        </a:spcAft>
                      </a:pPr>
                      <a:r>
                        <a:rPr lang="en-US" sz="1900" dirty="0">
                          <a:effectLst/>
                        </a:rPr>
                        <a:t>       </a:t>
                      </a:r>
                      <a:r>
                        <a:rPr lang="en-US" sz="1900" dirty="0" smtClean="0">
                          <a:effectLst/>
                        </a:rPr>
                        <a:t>  </a:t>
                      </a:r>
                      <a:r>
                        <a:rPr lang="en-US" sz="1900" dirty="0">
                          <a:effectLst/>
                        </a:rPr>
                        <a:t>especially for rare and fragile materials</a:t>
                      </a:r>
                      <a:endParaRPr lang="en-US" sz="19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r>
            </a:tbl>
          </a:graphicData>
        </a:graphic>
      </p:graphicFrame>
    </p:spTree>
    <p:extLst>
      <p:ext uri="{BB962C8B-B14F-4D97-AF65-F5344CB8AC3E}">
        <p14:creationId xmlns:p14="http://schemas.microsoft.com/office/powerpoint/2010/main" val="2362593345"/>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0" y="-59961"/>
          <a:ext cx="9144000" cy="7075013"/>
        </p:xfrm>
        <a:graphic>
          <a:graphicData uri="http://schemas.openxmlformats.org/drawingml/2006/table">
            <a:tbl>
              <a:tblPr firstRow="1" firstCol="1" bandRow="1">
                <a:tableStyleId>{5C22544A-7EE6-4342-B048-85BDC9FD1C3A}</a:tableStyleId>
              </a:tblPr>
              <a:tblGrid>
                <a:gridCol w="2901226"/>
                <a:gridCol w="6242774"/>
              </a:tblGrid>
              <a:tr h="517161">
                <a:tc>
                  <a:txBody>
                    <a:bodyPr/>
                    <a:lstStyle/>
                    <a:p>
                      <a:pPr marL="0" marR="0" algn="ctr">
                        <a:lnSpc>
                          <a:spcPct val="107000"/>
                        </a:lnSpc>
                        <a:spcBef>
                          <a:spcPts val="0"/>
                        </a:spcBef>
                        <a:spcAft>
                          <a:spcPts val="0"/>
                        </a:spcAft>
                      </a:pPr>
                      <a:r>
                        <a:rPr lang="en-US" sz="2600" dirty="0">
                          <a:effectLst/>
                        </a:rPr>
                        <a:t>Course Section</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c>
                  <a:txBody>
                    <a:bodyPr/>
                    <a:lstStyle/>
                    <a:p>
                      <a:pPr marL="0" marR="0" algn="ctr">
                        <a:lnSpc>
                          <a:spcPct val="107000"/>
                        </a:lnSpc>
                        <a:spcBef>
                          <a:spcPts val="0"/>
                        </a:spcBef>
                        <a:spcAft>
                          <a:spcPts val="0"/>
                        </a:spcAft>
                      </a:pPr>
                      <a:r>
                        <a:rPr lang="en-US" sz="2600" dirty="0">
                          <a:effectLst/>
                        </a:rPr>
                        <a:t>Student Learning Outcome</a:t>
                      </a:r>
                      <a:endParaRPr lang="en-US"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r>
              <a:tr h="2880246">
                <a:tc>
                  <a:txBody>
                    <a:bodyPr/>
                    <a:lstStyle/>
                    <a:p>
                      <a:pPr marL="0" marR="0">
                        <a:lnSpc>
                          <a:spcPct val="107000"/>
                        </a:lnSpc>
                        <a:spcBef>
                          <a:spcPts val="0"/>
                        </a:spcBef>
                        <a:spcAft>
                          <a:spcPts val="0"/>
                        </a:spcAft>
                      </a:pPr>
                      <a:r>
                        <a:rPr lang="en-US" sz="2800" dirty="0">
                          <a:effectLst/>
                        </a:rPr>
                        <a:t>3. Reference and Instruction</a:t>
                      </a:r>
                    </a:p>
                    <a:p>
                      <a:pPr marL="0" marR="0">
                        <a:lnSpc>
                          <a:spcPct val="107000"/>
                        </a:lnSpc>
                        <a:spcBef>
                          <a:spcPts val="0"/>
                        </a:spcBef>
                        <a:spcAft>
                          <a:spcPts val="0"/>
                        </a:spcAft>
                        <a:tabLst>
                          <a:tab pos="1162050" algn="l"/>
                        </a:tabLst>
                      </a:pPr>
                      <a:r>
                        <a:rPr lang="en-US" sz="2800" dirty="0">
                          <a:effectLst/>
                        </a:rPr>
                        <a:t>	</a:t>
                      </a:r>
                    </a:p>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c>
                  <a:txBody>
                    <a:bodyPr/>
                    <a:lstStyle/>
                    <a:p>
                      <a:pPr marL="0" marR="0">
                        <a:lnSpc>
                          <a:spcPct val="107000"/>
                        </a:lnSpc>
                        <a:spcBef>
                          <a:spcPts val="0"/>
                        </a:spcBef>
                        <a:spcAft>
                          <a:spcPts val="0"/>
                        </a:spcAft>
                      </a:pPr>
                      <a:r>
                        <a:rPr lang="en-US" sz="2400" dirty="0">
                          <a:effectLst/>
                        </a:rPr>
                        <a:t>3.1	Students will demonstrate the ability to </a:t>
                      </a:r>
                      <a:endParaRPr lang="en-US" sz="2400" dirty="0" smtClean="0">
                        <a:effectLst/>
                      </a:endParaRPr>
                    </a:p>
                    <a:p>
                      <a:pPr marL="0" marR="0">
                        <a:lnSpc>
                          <a:spcPct val="107000"/>
                        </a:lnSpc>
                        <a:spcBef>
                          <a:spcPts val="0"/>
                        </a:spcBef>
                        <a:spcAft>
                          <a:spcPts val="0"/>
                        </a:spcAft>
                      </a:pPr>
                      <a:r>
                        <a:rPr lang="en-US" sz="2400" dirty="0" smtClean="0">
                          <a:effectLst/>
                        </a:rPr>
                        <a:t>       locate geospatial </a:t>
                      </a:r>
                      <a:r>
                        <a:rPr lang="en-US" sz="2400" dirty="0">
                          <a:effectLst/>
                        </a:rPr>
                        <a:t>data and </a:t>
                      </a:r>
                      <a:r>
                        <a:rPr lang="en-US" sz="2400" dirty="0" smtClean="0">
                          <a:effectLst/>
                        </a:rPr>
                        <a:t>software</a:t>
                      </a:r>
                      <a:r>
                        <a:rPr lang="en-US" sz="2400" baseline="0" dirty="0" smtClean="0">
                          <a:effectLst/>
                        </a:rPr>
                        <a:t> </a:t>
                      </a:r>
                    </a:p>
                    <a:p>
                      <a:pPr marL="0" marR="0">
                        <a:lnSpc>
                          <a:spcPct val="107000"/>
                        </a:lnSpc>
                        <a:spcBef>
                          <a:spcPts val="0"/>
                        </a:spcBef>
                        <a:spcAft>
                          <a:spcPts val="0"/>
                        </a:spcAft>
                      </a:pPr>
                      <a:r>
                        <a:rPr lang="en-US" sz="2400" baseline="0" dirty="0" smtClean="0">
                          <a:effectLst/>
                        </a:rPr>
                        <a:t>       </a:t>
                      </a:r>
                      <a:r>
                        <a:rPr lang="en-US" sz="2400" dirty="0" smtClean="0">
                          <a:effectLst/>
                        </a:rPr>
                        <a:t>support</a:t>
                      </a:r>
                      <a:endParaRPr lang="en-US" sz="2400" dirty="0">
                        <a:effectLst/>
                      </a:endParaRPr>
                    </a:p>
                    <a:p>
                      <a:pPr marL="0" marR="0">
                        <a:lnSpc>
                          <a:spcPct val="107000"/>
                        </a:lnSpc>
                        <a:spcBef>
                          <a:spcPts val="0"/>
                        </a:spcBef>
                        <a:spcAft>
                          <a:spcPts val="0"/>
                        </a:spcAft>
                      </a:pPr>
                      <a:r>
                        <a:rPr lang="en-US" sz="2400" dirty="0">
                          <a:effectLst/>
                        </a:rPr>
                        <a:t>3.2	Students will gain awareness of GIS </a:t>
                      </a:r>
                      <a:endParaRPr lang="en-US" sz="2400" dirty="0" smtClean="0">
                        <a:effectLst/>
                      </a:endParaRPr>
                    </a:p>
                    <a:p>
                      <a:pPr marL="0" marR="0">
                        <a:lnSpc>
                          <a:spcPct val="107000"/>
                        </a:lnSpc>
                        <a:spcBef>
                          <a:spcPts val="0"/>
                        </a:spcBef>
                        <a:spcAft>
                          <a:spcPts val="0"/>
                        </a:spcAft>
                      </a:pPr>
                      <a:r>
                        <a:rPr lang="en-US" sz="2400" dirty="0" smtClean="0">
                          <a:effectLst/>
                        </a:rPr>
                        <a:t>       tutorials &amp; </a:t>
                      </a:r>
                      <a:r>
                        <a:rPr lang="en-US" sz="2400" dirty="0">
                          <a:effectLst/>
                        </a:rPr>
                        <a:t>training</a:t>
                      </a:r>
                    </a:p>
                    <a:p>
                      <a:pPr marL="0" marR="0">
                        <a:lnSpc>
                          <a:spcPct val="107000"/>
                        </a:lnSpc>
                        <a:spcBef>
                          <a:spcPts val="0"/>
                        </a:spcBef>
                        <a:spcAft>
                          <a:spcPts val="0"/>
                        </a:spcAft>
                      </a:pPr>
                      <a:r>
                        <a:rPr lang="en-US" sz="2400" dirty="0">
                          <a:effectLst/>
                        </a:rPr>
                        <a:t>3.3	Students will develop and deliver </a:t>
                      </a:r>
                      <a:endParaRPr lang="en-US" sz="2400" dirty="0" smtClean="0">
                        <a:effectLst/>
                      </a:endParaRPr>
                    </a:p>
                    <a:p>
                      <a:pPr marL="0" marR="0">
                        <a:lnSpc>
                          <a:spcPct val="107000"/>
                        </a:lnSpc>
                        <a:spcBef>
                          <a:spcPts val="0"/>
                        </a:spcBef>
                        <a:spcAft>
                          <a:spcPts val="0"/>
                        </a:spcAft>
                      </a:pPr>
                      <a:r>
                        <a:rPr lang="en-US" sz="2400" dirty="0" smtClean="0">
                          <a:effectLst/>
                        </a:rPr>
                        <a:t>       geographic information </a:t>
                      </a:r>
                      <a:r>
                        <a:rPr lang="en-US" sz="2400" dirty="0">
                          <a:effectLst/>
                        </a:rPr>
                        <a:t>consultations</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r>
              <a:tr h="3677606">
                <a:tc>
                  <a:txBody>
                    <a:bodyPr/>
                    <a:lstStyle/>
                    <a:p>
                      <a:pPr marL="0" marR="0">
                        <a:lnSpc>
                          <a:spcPct val="107000"/>
                        </a:lnSpc>
                        <a:spcBef>
                          <a:spcPts val="0"/>
                        </a:spcBef>
                        <a:spcAft>
                          <a:spcPts val="0"/>
                        </a:spcAft>
                      </a:pPr>
                      <a:r>
                        <a:rPr lang="en-US" sz="2800" dirty="0">
                          <a:effectLst/>
                        </a:rPr>
                        <a:t>4. Metadata/</a:t>
                      </a:r>
                    </a:p>
                    <a:p>
                      <a:pPr marL="0" marR="0">
                        <a:lnSpc>
                          <a:spcPct val="107000"/>
                        </a:lnSpc>
                        <a:spcBef>
                          <a:spcPts val="0"/>
                        </a:spcBef>
                        <a:spcAft>
                          <a:spcPts val="0"/>
                        </a:spcAft>
                      </a:pPr>
                      <a:r>
                        <a:rPr lang="en-US" sz="2800" dirty="0">
                          <a:effectLst/>
                        </a:rPr>
                        <a:t>Cataloging</a:t>
                      </a:r>
                    </a:p>
                    <a:p>
                      <a:pPr marL="0" marR="0">
                        <a:lnSpc>
                          <a:spcPct val="107000"/>
                        </a:lnSpc>
                        <a:spcBef>
                          <a:spcPts val="0"/>
                        </a:spcBef>
                        <a:spcAft>
                          <a:spcPts val="0"/>
                        </a:spcAft>
                      </a:pPr>
                      <a:r>
                        <a:rPr lang="en-US" sz="2800" dirty="0">
                          <a:effectLst/>
                        </a:rPr>
                        <a:t> </a:t>
                      </a:r>
                    </a:p>
                    <a:p>
                      <a:pPr marL="0" marR="0">
                        <a:lnSpc>
                          <a:spcPct val="107000"/>
                        </a:lnSpc>
                        <a:spcBef>
                          <a:spcPts val="0"/>
                        </a:spcBef>
                        <a:spcAft>
                          <a:spcPts val="0"/>
                        </a:spcAft>
                      </a:pPr>
                      <a:r>
                        <a:rPr lang="en-US" sz="2800" dirty="0">
                          <a:effectLst/>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c>
                  <a:txBody>
                    <a:bodyPr/>
                    <a:lstStyle/>
                    <a:p>
                      <a:pPr marL="0" marR="0">
                        <a:lnSpc>
                          <a:spcPct val="107000"/>
                        </a:lnSpc>
                        <a:spcBef>
                          <a:spcPts val="0"/>
                        </a:spcBef>
                        <a:spcAft>
                          <a:spcPts val="0"/>
                        </a:spcAft>
                      </a:pPr>
                      <a:r>
                        <a:rPr lang="en-US" sz="2400" dirty="0">
                          <a:effectLst/>
                        </a:rPr>
                        <a:t>4.1	Students will explain metadata standards, </a:t>
                      </a:r>
                      <a:endParaRPr lang="en-US" sz="2400" dirty="0" smtClean="0">
                        <a:effectLst/>
                      </a:endParaRPr>
                    </a:p>
                    <a:p>
                      <a:pPr marL="0" marR="0">
                        <a:lnSpc>
                          <a:spcPct val="107000"/>
                        </a:lnSpc>
                        <a:spcBef>
                          <a:spcPts val="0"/>
                        </a:spcBef>
                        <a:spcAft>
                          <a:spcPts val="0"/>
                        </a:spcAft>
                      </a:pPr>
                      <a:r>
                        <a:rPr lang="en-US" sz="2400" dirty="0" smtClean="0">
                          <a:effectLst/>
                        </a:rPr>
                        <a:t>       schemas</a:t>
                      </a:r>
                      <a:r>
                        <a:rPr lang="en-US" sz="2400" dirty="0">
                          <a:effectLst/>
                        </a:rPr>
                        <a:t>, </a:t>
                      </a:r>
                      <a:r>
                        <a:rPr lang="en-US" sz="2400" dirty="0" smtClean="0">
                          <a:effectLst/>
                        </a:rPr>
                        <a:t>and issues</a:t>
                      </a:r>
                      <a:endParaRPr lang="en-US" sz="2400" dirty="0">
                        <a:effectLst/>
                      </a:endParaRPr>
                    </a:p>
                    <a:p>
                      <a:pPr marL="0" marR="0">
                        <a:lnSpc>
                          <a:spcPct val="107000"/>
                        </a:lnSpc>
                        <a:spcBef>
                          <a:spcPts val="0"/>
                        </a:spcBef>
                        <a:spcAft>
                          <a:spcPts val="0"/>
                        </a:spcAft>
                      </a:pPr>
                      <a:r>
                        <a:rPr lang="en-US" sz="2400" dirty="0">
                          <a:effectLst/>
                        </a:rPr>
                        <a:t>4.2 </a:t>
                      </a:r>
                      <a:r>
                        <a:rPr lang="en-US" sz="2400" dirty="0" smtClean="0">
                          <a:effectLst/>
                        </a:rPr>
                        <a:t>Students </a:t>
                      </a:r>
                      <a:r>
                        <a:rPr lang="en-US" sz="2400" dirty="0">
                          <a:effectLst/>
                        </a:rPr>
                        <a:t>will understand and </a:t>
                      </a:r>
                      <a:r>
                        <a:rPr lang="en-US" sz="2400" dirty="0" smtClean="0">
                          <a:effectLst/>
                        </a:rPr>
                        <a:t>interpret</a:t>
                      </a:r>
                      <a:r>
                        <a:rPr lang="en-US" sz="2400" baseline="0" dirty="0" smtClean="0">
                          <a:effectLst/>
                        </a:rPr>
                        <a:t>    </a:t>
                      </a:r>
                    </a:p>
                    <a:p>
                      <a:pPr marL="0" marR="0">
                        <a:lnSpc>
                          <a:spcPct val="107000"/>
                        </a:lnSpc>
                        <a:spcBef>
                          <a:spcPts val="0"/>
                        </a:spcBef>
                        <a:spcAft>
                          <a:spcPts val="0"/>
                        </a:spcAft>
                      </a:pPr>
                      <a:r>
                        <a:rPr lang="en-US" sz="2400" baseline="0" dirty="0" smtClean="0">
                          <a:effectLst/>
                        </a:rPr>
                        <a:t>       </a:t>
                      </a:r>
                      <a:r>
                        <a:rPr lang="en-US" sz="2400" dirty="0" smtClean="0">
                          <a:effectLst/>
                        </a:rPr>
                        <a:t>existing </a:t>
                      </a:r>
                      <a:r>
                        <a:rPr lang="en-US" sz="2400" dirty="0">
                          <a:effectLst/>
                        </a:rPr>
                        <a:t>metadata in geospatial records </a:t>
                      </a:r>
                    </a:p>
                    <a:p>
                      <a:pPr marL="457200" marR="0" indent="-457200">
                        <a:lnSpc>
                          <a:spcPct val="107000"/>
                        </a:lnSpc>
                        <a:spcBef>
                          <a:spcPts val="0"/>
                        </a:spcBef>
                        <a:spcAft>
                          <a:spcPts val="0"/>
                        </a:spcAft>
                      </a:pPr>
                      <a:r>
                        <a:rPr lang="en-US" sz="2400" dirty="0">
                          <a:effectLst/>
                        </a:rPr>
                        <a:t>4.3	</a:t>
                      </a:r>
                      <a:r>
                        <a:rPr lang="en-US" sz="2400" dirty="0" smtClean="0">
                          <a:effectLst/>
                        </a:rPr>
                        <a:t> Students </a:t>
                      </a:r>
                      <a:r>
                        <a:rPr lang="en-US" sz="2400" dirty="0">
                          <a:effectLst/>
                        </a:rPr>
                        <a:t>will define projections, coordinate </a:t>
                      </a:r>
                      <a:r>
                        <a:rPr lang="en-US" sz="2400" dirty="0" smtClean="0">
                          <a:effectLst/>
                        </a:rPr>
                        <a:t>systems</a:t>
                      </a:r>
                      <a:r>
                        <a:rPr lang="en-US" sz="2400" dirty="0">
                          <a:effectLst/>
                        </a:rPr>
                        <a:t>, and other physical characteristics of cartographic items to create metadata </a:t>
                      </a:r>
                    </a:p>
                    <a:p>
                      <a:pPr marL="0" marR="0">
                        <a:lnSpc>
                          <a:spcPct val="107000"/>
                        </a:lnSpc>
                        <a:spcBef>
                          <a:spcPts val="0"/>
                        </a:spcBef>
                        <a:spcAft>
                          <a:spcPts val="0"/>
                        </a:spcAft>
                      </a:pPr>
                      <a:r>
                        <a:rPr lang="en-US" sz="2400" dirty="0">
                          <a:effectLst/>
                        </a:rPr>
                        <a:t>4.4	Students will interpret and calculate </a:t>
                      </a:r>
                      <a:endParaRPr lang="en-US" sz="2400" dirty="0" smtClean="0">
                        <a:effectLst/>
                      </a:endParaRPr>
                    </a:p>
                    <a:p>
                      <a:pPr marL="0" marR="0">
                        <a:lnSpc>
                          <a:spcPct val="107000"/>
                        </a:lnSpc>
                        <a:spcBef>
                          <a:spcPts val="0"/>
                        </a:spcBef>
                        <a:spcAft>
                          <a:spcPts val="0"/>
                        </a:spcAft>
                      </a:pPr>
                      <a:r>
                        <a:rPr lang="en-US" sz="2400" dirty="0" smtClean="0">
                          <a:effectLst/>
                        </a:rPr>
                        <a:t>      cartographic </a:t>
                      </a:r>
                      <a:r>
                        <a:rPr lang="en-US" sz="2400" dirty="0">
                          <a:effectLst/>
                        </a:rPr>
                        <a:t>scale</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41459" marR="41459" marT="0" marB="0"/>
                </a:tc>
              </a:tr>
            </a:tbl>
          </a:graphicData>
        </a:graphic>
      </p:graphicFrame>
    </p:spTree>
    <p:extLst>
      <p:ext uri="{BB962C8B-B14F-4D97-AF65-F5344CB8AC3E}">
        <p14:creationId xmlns:p14="http://schemas.microsoft.com/office/powerpoint/2010/main" val="277910344"/>
      </p:ext>
    </p:extLst>
  </p:cSld>
  <p:clrMapOvr>
    <a:masterClrMapping/>
  </p:clrMapOvr>
  <p:transition spd="slow"/>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533400"/>
            <a:ext cx="7543800" cy="1143000"/>
          </a:xfrm>
        </p:spPr>
        <p:txBody>
          <a:bodyPr/>
          <a:lstStyle/>
          <a:p>
            <a:r>
              <a:rPr lang="en-US" sz="4000" dirty="0" smtClean="0"/>
              <a:t>Careers</a:t>
            </a:r>
            <a:endParaRPr lang="en-US" sz="4000" dirty="0"/>
          </a:p>
        </p:txBody>
      </p:sp>
      <p:sp>
        <p:nvSpPr>
          <p:cNvPr id="3" name="Content Placeholder 2"/>
          <p:cNvSpPr>
            <a:spLocks noGrp="1"/>
          </p:cNvSpPr>
          <p:nvPr>
            <p:ph idx="1"/>
          </p:nvPr>
        </p:nvSpPr>
        <p:spPr/>
        <p:txBody>
          <a:bodyPr/>
          <a:lstStyle/>
          <a:p>
            <a:r>
              <a:rPr lang="en-US" sz="2800" dirty="0" smtClean="0"/>
              <a:t>IS 543 </a:t>
            </a:r>
            <a:r>
              <a:rPr lang="en-US" sz="2800" dirty="0"/>
              <a:t>Geographic Information in Information </a:t>
            </a:r>
            <a:r>
              <a:rPr lang="en-US" sz="2800" dirty="0" smtClean="0"/>
              <a:t>Sciences</a:t>
            </a:r>
          </a:p>
          <a:p>
            <a:r>
              <a:rPr lang="en-US" sz="2800" dirty="0" smtClean="0"/>
              <a:t>Other master’s coursework to earn an ALA accredited degree.</a:t>
            </a:r>
            <a:endParaRPr lang="en-US" sz="2800" dirty="0"/>
          </a:p>
        </p:txBody>
      </p:sp>
      <p:sp>
        <p:nvSpPr>
          <p:cNvPr id="4" name="AutoShape 2" descr="https://bblearn.utk.edu/bbcswebdav/pid-326571-dt-content-rid-1154632_1/orgs/sis-faculty-staff/SIS-Fac-Staff_ImportedContent_20130605101558/Logos/ALA%20accredited%20seal.jpg/ALA%20accredited%20seal.jpg.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https://bblearn.utk.edu/bbcswebdav/pid-326571-dt-content-rid-1154632_1/orgs/sis-faculty-staff/SIS-Fac-Staff_ImportedContent_20130605101558/Logos/ALA%20accredited%20seal.jpg/ALA%20accredited%20seal.jpg.jp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3429000"/>
            <a:ext cx="2878313" cy="29260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descr="http://www.unl.pt/thumb.php?file=/data/noticias/2013/logo_ischools.jpg&amp;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3939540"/>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2157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546970"/>
            <a:ext cx="8229600" cy="1066800"/>
          </a:xfrm>
        </p:spPr>
        <p:txBody>
          <a:bodyPr/>
          <a:lstStyle/>
          <a:p>
            <a:r>
              <a:rPr lang="en-US" sz="4000" dirty="0" smtClean="0"/>
              <a:t>Year 1 Papers</a:t>
            </a:r>
            <a:endParaRPr lang="en-US" sz="4000" dirty="0"/>
          </a:p>
        </p:txBody>
      </p:sp>
      <p:sp>
        <p:nvSpPr>
          <p:cNvPr id="3" name="Content Placeholder 2"/>
          <p:cNvSpPr>
            <a:spLocks noGrp="1"/>
          </p:cNvSpPr>
          <p:nvPr>
            <p:ph idx="1"/>
          </p:nvPr>
        </p:nvSpPr>
        <p:spPr>
          <a:xfrm>
            <a:off x="914400" y="1600200"/>
            <a:ext cx="8229600" cy="4324350"/>
          </a:xfrm>
        </p:spPr>
        <p:txBody>
          <a:bodyPr/>
          <a:lstStyle/>
          <a:p>
            <a:r>
              <a:rPr lang="en-US" sz="2200" b="1" dirty="0" smtClean="0"/>
              <a:t>Bishop</a:t>
            </a:r>
            <a:r>
              <a:rPr lang="en-US" sz="2200" b="1" dirty="0"/>
              <a:t>, B. W.</a:t>
            </a:r>
            <a:r>
              <a:rPr lang="en-US" sz="2200" dirty="0"/>
              <a:t>, Cadle, A. W., &amp; </a:t>
            </a:r>
            <a:r>
              <a:rPr lang="en-US" sz="2200" dirty="0" err="1"/>
              <a:t>Grubesic</a:t>
            </a:r>
            <a:r>
              <a:rPr lang="en-US" sz="2200" dirty="0"/>
              <a:t>, T. H. </a:t>
            </a:r>
            <a:r>
              <a:rPr lang="en-US" sz="2200" dirty="0" smtClean="0"/>
              <a:t>(2015). </a:t>
            </a:r>
            <a:r>
              <a:rPr lang="en-US" sz="2200" dirty="0"/>
              <a:t>Job Analyses of Emerging Information Professions: A Survey Validation of the American Library Association's Map and Geospatial Information Round Table (MAGIRT) Core Competencies to Inform Geographic Information Librarianship (GIL) Curriculum. </a:t>
            </a:r>
            <a:r>
              <a:rPr lang="en-US" sz="2200" i="1" dirty="0"/>
              <a:t>Library </a:t>
            </a:r>
            <a:r>
              <a:rPr lang="en-US" sz="2200" i="1" dirty="0" smtClean="0"/>
              <a:t>Quarterly, 85</a:t>
            </a:r>
            <a:r>
              <a:rPr lang="en-US" sz="2200" dirty="0" smtClean="0"/>
              <a:t>(1), 64-84. </a:t>
            </a:r>
            <a:endParaRPr lang="en-US" sz="2200" dirty="0"/>
          </a:p>
          <a:p>
            <a:r>
              <a:rPr lang="en-US" sz="2200" dirty="0" smtClean="0"/>
              <a:t>Lingel</a:t>
            </a:r>
            <a:r>
              <a:rPr lang="en-US" sz="2200" dirty="0"/>
              <a:t>, J. F. &amp; </a:t>
            </a:r>
            <a:r>
              <a:rPr lang="en-US" sz="2200" b="1" dirty="0"/>
              <a:t>Bishop, B. W.</a:t>
            </a:r>
            <a:r>
              <a:rPr lang="en-US" sz="2200" dirty="0"/>
              <a:t> (2014). The </a:t>
            </a:r>
            <a:r>
              <a:rPr lang="en-US" sz="2200" dirty="0" err="1"/>
              <a:t>Geoweb</a:t>
            </a:r>
            <a:r>
              <a:rPr lang="en-US" sz="2200" dirty="0"/>
              <a:t> and Everyday Life: An Analysis of Spatial Tactics and Voluntary Geographic Information. </a:t>
            </a:r>
            <a:r>
              <a:rPr lang="en-US" sz="2200" i="1" dirty="0"/>
              <a:t>First Monday, 19</a:t>
            </a:r>
            <a:r>
              <a:rPr lang="en-US" sz="2200" dirty="0"/>
              <a:t>(7). </a:t>
            </a:r>
            <a:r>
              <a:rPr lang="en-US" sz="2200" u="sng" dirty="0" smtClean="0">
                <a:hlinkClick r:id="rId3"/>
              </a:rPr>
              <a:t>doi.org/10.5210/fm.v19i7.5316</a:t>
            </a:r>
            <a:endParaRPr lang="en-US" sz="2200" u="sng" dirty="0" smtClean="0"/>
          </a:p>
          <a:p>
            <a:r>
              <a:rPr lang="en-US" sz="2200" b="1" dirty="0"/>
              <a:t>Bishop, B. W.</a:t>
            </a:r>
            <a:r>
              <a:rPr lang="en-US" sz="2200" dirty="0"/>
              <a:t>, Grubesic, T. H. &amp; </a:t>
            </a:r>
            <a:r>
              <a:rPr lang="en-US" sz="2200" dirty="0" err="1"/>
              <a:t>Prasertong</a:t>
            </a:r>
            <a:r>
              <a:rPr lang="en-US" sz="2200" dirty="0"/>
              <a:t>, S. (2013). Digital Curation and the </a:t>
            </a:r>
            <a:r>
              <a:rPr lang="en-US" sz="2200" dirty="0" err="1"/>
              <a:t>GeoWeb</a:t>
            </a:r>
            <a:r>
              <a:rPr lang="en-US" sz="2200" dirty="0"/>
              <a:t>: An Emerging Role of Geographic Information Librarians (GILs).</a:t>
            </a:r>
            <a:r>
              <a:rPr lang="en-US" sz="2200" b="1" dirty="0"/>
              <a:t> </a:t>
            </a:r>
            <a:r>
              <a:rPr lang="en-US" sz="2200" i="1" dirty="0"/>
              <a:t>Journal of Map and Geography Libraries, 9</a:t>
            </a:r>
            <a:r>
              <a:rPr lang="en-US" sz="2200" dirty="0"/>
              <a:t>(3), 296-312. </a:t>
            </a:r>
          </a:p>
          <a:p>
            <a:endParaRPr lang="en-US" sz="2200" dirty="0"/>
          </a:p>
          <a:p>
            <a:pPr marL="109537" indent="0">
              <a:buNone/>
            </a:pPr>
            <a:endParaRPr lang="en-US" sz="2200" dirty="0"/>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14</a:t>
            </a:fld>
            <a:endParaRPr lang="en-US"/>
          </a:p>
        </p:txBody>
      </p:sp>
    </p:spTree>
    <p:extLst>
      <p:ext uri="{BB962C8B-B14F-4D97-AF65-F5344CB8AC3E}">
        <p14:creationId xmlns:p14="http://schemas.microsoft.com/office/powerpoint/2010/main" val="330908764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533400"/>
            <a:ext cx="8229600" cy="1066800"/>
          </a:xfrm>
        </p:spPr>
        <p:txBody>
          <a:bodyPr/>
          <a:lstStyle/>
          <a:p>
            <a:r>
              <a:rPr lang="en-US" sz="4000" dirty="0" smtClean="0"/>
              <a:t>Year 2 Papers</a:t>
            </a:r>
            <a:endParaRPr lang="en-US" sz="4000" dirty="0"/>
          </a:p>
        </p:txBody>
      </p:sp>
      <p:sp>
        <p:nvSpPr>
          <p:cNvPr id="3" name="Content Placeholder 2"/>
          <p:cNvSpPr>
            <a:spLocks noGrp="1"/>
          </p:cNvSpPr>
          <p:nvPr>
            <p:ph idx="1"/>
          </p:nvPr>
        </p:nvSpPr>
        <p:spPr>
          <a:xfrm>
            <a:off x="990600" y="1815143"/>
            <a:ext cx="8229600" cy="4324350"/>
          </a:xfrm>
        </p:spPr>
        <p:txBody>
          <a:bodyPr/>
          <a:lstStyle/>
          <a:p>
            <a:r>
              <a:rPr lang="en-US" sz="2400" b="1" dirty="0" smtClean="0"/>
              <a:t>Bishop</a:t>
            </a:r>
            <a:r>
              <a:rPr lang="en-US" sz="2400" b="1" dirty="0"/>
              <a:t>, B. W</a:t>
            </a:r>
            <a:r>
              <a:rPr lang="en-US" sz="2400" b="1" dirty="0" smtClean="0"/>
              <a:t>., </a:t>
            </a:r>
            <a:r>
              <a:rPr lang="en-US" sz="2400" dirty="0"/>
              <a:t>Moulaison, H. L. </a:t>
            </a:r>
            <a:r>
              <a:rPr lang="en-US" sz="2400" dirty="0" smtClean="0"/>
              <a:t>&amp; Burwell, C. L. </a:t>
            </a:r>
            <a:r>
              <a:rPr lang="en-US" sz="2400" dirty="0" smtClean="0"/>
              <a:t>(in </a:t>
            </a:r>
            <a:r>
              <a:rPr lang="en-US" sz="2400" dirty="0" smtClean="0"/>
              <a:t>press</a:t>
            </a:r>
            <a:r>
              <a:rPr lang="en-US" sz="2400" dirty="0" smtClean="0"/>
              <a:t>). </a:t>
            </a:r>
            <a:r>
              <a:rPr lang="en-US" sz="2400" dirty="0"/>
              <a:t>Geographic Information Organization: Critical Cataloging and Place-Names in the </a:t>
            </a:r>
            <a:r>
              <a:rPr lang="en-US" sz="2400" dirty="0" err="1"/>
              <a:t>Geoweb</a:t>
            </a:r>
            <a:r>
              <a:rPr lang="en-US" sz="2400" dirty="0"/>
              <a:t>. </a:t>
            </a:r>
            <a:r>
              <a:rPr lang="en-US" sz="2400" i="1" dirty="0"/>
              <a:t>Knowledge Organization</a:t>
            </a:r>
            <a:r>
              <a:rPr lang="en-US" sz="2400" dirty="0"/>
              <a:t>.</a:t>
            </a:r>
          </a:p>
          <a:p>
            <a:r>
              <a:rPr lang="en-US" sz="2400" b="1" dirty="0" smtClean="0"/>
              <a:t>Bishop</a:t>
            </a:r>
            <a:r>
              <a:rPr lang="en-US" sz="2400" b="1" dirty="0"/>
              <a:t>, B. W., </a:t>
            </a:r>
            <a:r>
              <a:rPr lang="en-US" sz="2400" dirty="0"/>
              <a:t>Parrish, T</a:t>
            </a:r>
            <a:r>
              <a:rPr lang="en-US" sz="2400" dirty="0" smtClean="0"/>
              <a:t>., </a:t>
            </a:r>
            <a:r>
              <a:rPr lang="en-US" sz="2400" dirty="0"/>
              <a:t>&amp; </a:t>
            </a:r>
            <a:r>
              <a:rPr lang="en-US" sz="2400" dirty="0" err="1"/>
              <a:t>Grubesic</a:t>
            </a:r>
            <a:r>
              <a:rPr lang="en-US" sz="2400" dirty="0"/>
              <a:t>, T. H. </a:t>
            </a:r>
            <a:r>
              <a:rPr lang="en-US" sz="2400" dirty="0" smtClean="0"/>
              <a:t>(2015</a:t>
            </a:r>
            <a:r>
              <a:rPr lang="en-US" sz="2400" dirty="0"/>
              <a:t>). Collaborative development and assessment of Student Learning Outcomes for LIS electives.</a:t>
            </a:r>
            <a:r>
              <a:rPr lang="en-US" sz="2400" i="1" dirty="0" smtClean="0"/>
              <a:t> </a:t>
            </a:r>
            <a:r>
              <a:rPr lang="en-US" sz="2400" i="1" dirty="0"/>
              <a:t>Journal of Education for Library and Information </a:t>
            </a:r>
            <a:r>
              <a:rPr lang="en-US" sz="2400" i="1" dirty="0" smtClean="0"/>
              <a:t>Science, 56</a:t>
            </a:r>
            <a:r>
              <a:rPr lang="en-US" sz="2400" dirty="0" smtClean="0"/>
              <a:t>(4). </a:t>
            </a:r>
            <a:endParaRPr lang="en-US" sz="2400" dirty="0"/>
          </a:p>
          <a:p>
            <a:r>
              <a:rPr lang="en-US" sz="2400" dirty="0" smtClean="0"/>
              <a:t>Wei</a:t>
            </a:r>
            <a:r>
              <a:rPr lang="en-US" sz="2400" dirty="0"/>
              <a:t>, F., Grubesic, T. H., &amp; Bishop, B. W. (2015). Exploring the GIS Knowledge Domain Using </a:t>
            </a:r>
            <a:r>
              <a:rPr lang="en-US" sz="2400" dirty="0" err="1"/>
              <a:t>CiteSpace</a:t>
            </a:r>
            <a:r>
              <a:rPr lang="en-US" sz="2400" dirty="0"/>
              <a:t>. </a:t>
            </a:r>
            <a:r>
              <a:rPr lang="en-US" sz="2400" i="1" dirty="0"/>
              <a:t>The Professional Geographer, 67</a:t>
            </a:r>
            <a:r>
              <a:rPr lang="en-US" sz="2400" dirty="0"/>
              <a:t>(2). </a:t>
            </a:r>
            <a:r>
              <a:rPr lang="en-US" sz="2400" dirty="0" err="1"/>
              <a:t>doi</a:t>
            </a:r>
            <a:r>
              <a:rPr lang="en-US" sz="2400" dirty="0"/>
              <a:t>: </a:t>
            </a:r>
            <a:r>
              <a:rPr lang="en-US" sz="2400" dirty="0" smtClean="0"/>
              <a:t>10.1080/00330124.2014.983588</a:t>
            </a:r>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15</a:t>
            </a:fld>
            <a:endParaRPr lang="en-US"/>
          </a:p>
        </p:txBody>
      </p:sp>
    </p:spTree>
    <p:extLst>
      <p:ext uri="{BB962C8B-B14F-4D97-AF65-F5344CB8AC3E}">
        <p14:creationId xmlns:p14="http://schemas.microsoft.com/office/powerpoint/2010/main" val="630724201"/>
      </p:ext>
    </p:extLst>
  </p:cSld>
  <p:clrMapOvr>
    <a:masterClrMapping/>
  </p:clrMapOvr>
  <p:transition spd="slow"/>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Developing a Curriculum (DACUM)</a:t>
            </a:r>
            <a:endParaRPr lang="en-US" sz="3200" dirty="0"/>
          </a:p>
        </p:txBody>
      </p:sp>
      <p:sp>
        <p:nvSpPr>
          <p:cNvPr id="3" name="Content Placeholder 2"/>
          <p:cNvSpPr>
            <a:spLocks noGrp="1"/>
          </p:cNvSpPr>
          <p:nvPr>
            <p:ph idx="1"/>
          </p:nvPr>
        </p:nvSpPr>
        <p:spPr/>
        <p:txBody>
          <a:bodyPr/>
          <a:lstStyle/>
          <a:p>
            <a:r>
              <a:rPr lang="en-US" sz="2000" dirty="0"/>
              <a:t>A DACUM is a job analysis process at a lower cost and time commitment compared to direct observation. </a:t>
            </a:r>
            <a:endParaRPr lang="en-US" sz="2000" dirty="0" smtClean="0"/>
          </a:p>
          <a:p>
            <a:r>
              <a:rPr lang="en-US" sz="2000" dirty="0" smtClean="0"/>
              <a:t>A </a:t>
            </a:r>
            <a:r>
              <a:rPr lang="en-US" sz="2000" dirty="0"/>
              <a:t>DACUM is based on three core principles. </a:t>
            </a:r>
            <a:endParaRPr lang="en-US" sz="2000" dirty="0" smtClean="0"/>
          </a:p>
          <a:p>
            <a:pPr marL="547687" lvl="1" indent="-342900">
              <a:buFont typeface="+mj-lt"/>
              <a:buAutoNum type="arabicParenR"/>
            </a:pPr>
            <a:r>
              <a:rPr lang="en-US" sz="2000" dirty="0" smtClean="0"/>
              <a:t>Job </a:t>
            </a:r>
            <a:r>
              <a:rPr lang="en-US" sz="2000" dirty="0"/>
              <a:t>incumbents know their job better than anyone </a:t>
            </a:r>
            <a:r>
              <a:rPr lang="en-US" sz="2000" dirty="0" smtClean="0"/>
              <a:t>else! They are </a:t>
            </a:r>
            <a:r>
              <a:rPr lang="en-US" sz="2000" dirty="0"/>
              <a:t>currently working in the field and are not necessarily leaders or educators in the </a:t>
            </a:r>
            <a:r>
              <a:rPr lang="en-US" sz="2000" dirty="0" smtClean="0"/>
              <a:t>field!</a:t>
            </a:r>
          </a:p>
          <a:p>
            <a:pPr marL="547687" lvl="1" indent="-342900">
              <a:buFont typeface="+mj-lt"/>
              <a:buAutoNum type="arabicParenR"/>
            </a:pPr>
            <a:r>
              <a:rPr lang="en-US" sz="2000" dirty="0" smtClean="0"/>
              <a:t>The </a:t>
            </a:r>
            <a:r>
              <a:rPr lang="en-US" sz="2000" dirty="0"/>
              <a:t>best way to define a job is by describing the specific tasks that are performed on the job</a:t>
            </a:r>
            <a:r>
              <a:rPr lang="en-US" sz="2000" dirty="0" smtClean="0"/>
              <a:t>. Professionals </a:t>
            </a:r>
            <a:r>
              <a:rPr lang="en-US" sz="2000" dirty="0"/>
              <a:t>who are actually performing the jobs currently should be best able to clearly explain what those tasks are in terms of task statements. </a:t>
            </a:r>
            <a:endParaRPr lang="en-US" sz="2000" dirty="0" smtClean="0"/>
          </a:p>
          <a:p>
            <a:pPr marL="547687" lvl="1" indent="-342900">
              <a:buFont typeface="+mj-lt"/>
              <a:buAutoNum type="arabicParenR"/>
            </a:pPr>
            <a:r>
              <a:rPr lang="en-US" sz="2000" dirty="0" smtClean="0"/>
              <a:t>All </a:t>
            </a:r>
            <a:r>
              <a:rPr lang="en-US" sz="2000" dirty="0"/>
              <a:t>tasks performed on a job require the use of knowledge, skills and abilities (KSA) that enable successful performance of those tasks.</a:t>
            </a:r>
          </a:p>
        </p:txBody>
      </p:sp>
    </p:spTree>
    <p:extLst>
      <p:ext uri="{BB962C8B-B14F-4D97-AF65-F5344CB8AC3E}">
        <p14:creationId xmlns:p14="http://schemas.microsoft.com/office/powerpoint/2010/main" val="1489560647"/>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ESIP DACUM </a:t>
            </a:r>
            <a:r>
              <a:rPr lang="en-US" sz="2400" dirty="0"/>
              <a:t>*Friday, 10:45– Room 4</a:t>
            </a:r>
            <a:r>
              <a:rPr lang="en-US" sz="2400" dirty="0" smtClean="0"/>
              <a:t>*</a:t>
            </a:r>
            <a:endParaRPr lang="en-US" dirty="0"/>
          </a:p>
        </p:txBody>
      </p:sp>
      <p:sp>
        <p:nvSpPr>
          <p:cNvPr id="3" name="Content Placeholder 2"/>
          <p:cNvSpPr>
            <a:spLocks noGrp="1"/>
          </p:cNvSpPr>
          <p:nvPr>
            <p:ph idx="1"/>
          </p:nvPr>
        </p:nvSpPr>
        <p:spPr/>
        <p:txBody>
          <a:bodyPr/>
          <a:lstStyle/>
          <a:p>
            <a:r>
              <a:rPr lang="en-US" dirty="0"/>
              <a:t>A sample of convenience will be used and only participants who are currently employed as data scientists, 18 years or older, and attending the Federation of Earth Science Information Partners (ESIP) Summer and Winter meetings will be recruited</a:t>
            </a:r>
            <a:r>
              <a:rPr lang="en-US" dirty="0" smtClean="0"/>
              <a:t>.</a:t>
            </a:r>
          </a:p>
          <a:p>
            <a:r>
              <a:rPr lang="en-US" dirty="0"/>
              <a:t>The first focus group will conduct a scope statement focus group at the ESIP Summer meeting with approximately 10-12 individuals. </a:t>
            </a:r>
            <a:endParaRPr lang="en-US" dirty="0" smtClean="0"/>
          </a:p>
          <a:p>
            <a:r>
              <a:rPr lang="en-US" dirty="0" smtClean="0"/>
              <a:t>A </a:t>
            </a:r>
            <a:r>
              <a:rPr lang="en-US" dirty="0"/>
              <a:t>scope statement is the first step in a DACUM job analysis. Put simply, a scope statement defines what the job of a typical earth data scientist is.</a:t>
            </a:r>
          </a:p>
          <a:p>
            <a:r>
              <a:rPr lang="en-US" dirty="0" smtClean="0"/>
              <a:t>Does ESIP need a KSA?</a:t>
            </a:r>
          </a:p>
          <a:p>
            <a:r>
              <a:rPr lang="en-US" dirty="0" smtClean="0"/>
              <a:t>What steers continuing education </a:t>
            </a:r>
            <a:r>
              <a:rPr lang="en-US" smtClean="0"/>
              <a:t>at present?</a:t>
            </a:r>
            <a:endParaRPr lang="en-US" dirty="0" smtClean="0"/>
          </a:p>
          <a:p>
            <a:endParaRPr lang="en-US" dirty="0"/>
          </a:p>
        </p:txBody>
      </p:sp>
    </p:spTree>
    <p:extLst>
      <p:ext uri="{BB962C8B-B14F-4D97-AF65-F5344CB8AC3E}">
        <p14:creationId xmlns:p14="http://schemas.microsoft.com/office/powerpoint/2010/main" val="3286071547"/>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txBox="1">
            <a:spLocks/>
          </p:cNvSpPr>
          <p:nvPr/>
        </p:nvSpPr>
        <p:spPr>
          <a:xfrm>
            <a:off x="1053059" y="3123587"/>
            <a:ext cx="4343400" cy="1219200"/>
          </a:xfrm>
          <a:prstGeom prst="rect">
            <a:avLst/>
          </a:prstGeom>
          <a:noFill/>
          <a:ln>
            <a:noFill/>
          </a:ln>
        </p:spPr>
        <p:txBody>
          <a:bodyPr>
            <a:normAutofit/>
          </a:bodyPr>
          <a:lstStyle/>
          <a:p>
            <a:pPr marL="319088" indent="-319088">
              <a:spcBef>
                <a:spcPts val="700"/>
              </a:spcBef>
              <a:buClr>
                <a:srgbClr val="C0504D"/>
              </a:buClr>
              <a:buSzPct val="60000"/>
              <a:buFont typeface="Wingdings"/>
              <a:buNone/>
              <a:defRPr/>
            </a:pPr>
            <a:r>
              <a:rPr lang="en-US" sz="2800" dirty="0">
                <a:solidFill>
                  <a:prstClr val="black"/>
                </a:solidFill>
                <a:latin typeface="Georgia" panose="02040502050405020303" pitchFamily="18" charset="0"/>
              </a:rPr>
              <a:t>Comments, Questions</a:t>
            </a:r>
          </a:p>
          <a:p>
            <a:pPr marL="319088" indent="-319088">
              <a:spcBef>
                <a:spcPts val="700"/>
              </a:spcBef>
              <a:buClr>
                <a:srgbClr val="C0504D"/>
              </a:buClr>
              <a:buSzPct val="60000"/>
              <a:buFont typeface="Wingdings"/>
              <a:buNone/>
              <a:defRPr/>
            </a:pPr>
            <a:r>
              <a:rPr lang="en-US" sz="2800" dirty="0" smtClean="0">
                <a:solidFill>
                  <a:srgbClr val="4F81BD">
                    <a:lumMod val="50000"/>
                  </a:srgbClr>
                </a:solidFill>
                <a:latin typeface="Georgia" panose="02040502050405020303" pitchFamily="18" charset="0"/>
                <a:hlinkClick r:id="rId2"/>
              </a:rPr>
              <a:t>wade.bishop@utk.edu</a:t>
            </a:r>
            <a:endParaRPr lang="en-US" sz="2800" dirty="0">
              <a:solidFill>
                <a:srgbClr val="4F81BD">
                  <a:lumMod val="50000"/>
                </a:srgbClr>
              </a:solidFill>
              <a:latin typeface="Georgia" panose="02040502050405020303" pitchFamily="18" charset="0"/>
            </a:endParaRPr>
          </a:p>
          <a:p>
            <a:pPr marL="319088" indent="-319088">
              <a:spcBef>
                <a:spcPts val="700"/>
              </a:spcBef>
              <a:buClr>
                <a:srgbClr val="C0504D"/>
              </a:buClr>
              <a:buSzPct val="60000"/>
              <a:buFont typeface="Wingdings"/>
              <a:buNone/>
              <a:defRPr/>
            </a:pPr>
            <a:endParaRPr lang="en-US" sz="2800" dirty="0">
              <a:solidFill>
                <a:prstClr val="black"/>
              </a:solidFill>
              <a:latin typeface="Georgia" panose="02040502050405020303" pitchFamily="18" charset="0"/>
            </a:endParaRPr>
          </a:p>
          <a:p>
            <a:pPr marL="319088" indent="-319088">
              <a:spcBef>
                <a:spcPts val="700"/>
              </a:spcBef>
              <a:buClr>
                <a:srgbClr val="C0504D"/>
              </a:buClr>
              <a:buSzPct val="60000"/>
              <a:buFont typeface="Wingdings"/>
              <a:buNone/>
              <a:defRPr/>
            </a:pPr>
            <a:endParaRPr lang="en-US" sz="2800" dirty="0">
              <a:solidFill>
                <a:prstClr val="black"/>
              </a:solidFill>
              <a:latin typeface="Georgia" panose="02040502050405020303" pitchFamily="18" charset="0"/>
            </a:endParaRPr>
          </a:p>
        </p:txBody>
      </p:sp>
      <p:sp>
        <p:nvSpPr>
          <p:cNvPr id="83971" name="Text Box 3"/>
          <p:cNvSpPr txBox="1">
            <a:spLocks noChangeArrowheads="1"/>
          </p:cNvSpPr>
          <p:nvPr/>
        </p:nvSpPr>
        <p:spPr bwMode="auto">
          <a:xfrm>
            <a:off x="6063428" y="-565542"/>
            <a:ext cx="2817813" cy="4594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30046" tIns="65023" rIns="130046" bIns="65023">
            <a:spAutoFit/>
          </a:bodyPr>
          <a:lstStyle>
            <a:lvl1pPr defTabSz="1300163">
              <a:spcBef>
                <a:spcPts val="700"/>
              </a:spcBef>
              <a:buClr>
                <a:schemeClr val="accent2"/>
              </a:buClr>
              <a:buSzPct val="60000"/>
              <a:buFont typeface="Wingdings" panose="05000000000000000000" pitchFamily="2" charset="2"/>
              <a:buChar char=""/>
              <a:defRPr sz="2900">
                <a:solidFill>
                  <a:schemeClr val="tx1"/>
                </a:solidFill>
                <a:latin typeface="Tw Cen MT" panose="020B0602020104020603" pitchFamily="34" charset="0"/>
              </a:defRPr>
            </a:lvl1pPr>
            <a:lvl2pPr marL="742950" indent="-285750" defTabSz="1300163">
              <a:spcBef>
                <a:spcPts val="550"/>
              </a:spcBef>
              <a:buClr>
                <a:schemeClr val="accent1"/>
              </a:buClr>
              <a:buSzPct val="70000"/>
              <a:buFont typeface="Wingdings 2" panose="05020102010507070707" pitchFamily="18" charset="2"/>
              <a:buChar char=""/>
              <a:defRPr sz="2600">
                <a:solidFill>
                  <a:schemeClr val="tx1"/>
                </a:solidFill>
                <a:latin typeface="Tw Cen MT" panose="020B0602020104020603" pitchFamily="34" charset="0"/>
              </a:defRPr>
            </a:lvl2pPr>
            <a:lvl3pPr marL="1143000" indent="-228600" defTabSz="1300163">
              <a:spcBef>
                <a:spcPts val="500"/>
              </a:spcBef>
              <a:buClr>
                <a:schemeClr val="accent2"/>
              </a:buClr>
              <a:buSzPct val="75000"/>
              <a:buFont typeface="Wingdings" panose="05000000000000000000" pitchFamily="2" charset="2"/>
              <a:buChar char=""/>
              <a:defRPr sz="2300">
                <a:solidFill>
                  <a:schemeClr val="tx1"/>
                </a:solidFill>
                <a:latin typeface="Tw Cen MT" panose="020B0602020104020603" pitchFamily="34" charset="0"/>
              </a:defRPr>
            </a:lvl3pPr>
            <a:lvl4pPr marL="1600200" indent="-228600" defTabSz="1300163">
              <a:spcBef>
                <a:spcPts val="400"/>
              </a:spcBef>
              <a:buClr>
                <a:srgbClr val="0BD0D9"/>
              </a:buClr>
              <a:buSzPct val="75000"/>
              <a:buFont typeface="Wingdings" panose="05000000000000000000" pitchFamily="2" charset="2"/>
              <a:buChar char=""/>
              <a:defRPr sz="2000">
                <a:solidFill>
                  <a:schemeClr val="tx1"/>
                </a:solidFill>
                <a:latin typeface="Tw Cen MT" panose="020B0602020104020603" pitchFamily="34" charset="0"/>
              </a:defRPr>
            </a:lvl4pPr>
            <a:lvl5pPr marL="2057400" indent="-228600" defTabSz="1300163">
              <a:spcBef>
                <a:spcPts val="400"/>
              </a:spcBef>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5pPr>
            <a:lvl6pPr marL="2514600" indent="-228600" defTabSz="1300163"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6pPr>
            <a:lvl7pPr marL="2971800" indent="-228600" defTabSz="1300163"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7pPr>
            <a:lvl8pPr marL="3429000" indent="-228600" defTabSz="1300163"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8pPr>
            <a:lvl9pPr marL="3886200" indent="-228600" defTabSz="1300163" eaLnBrk="0" fontAlgn="base" hangingPunct="0">
              <a:spcBef>
                <a:spcPts val="400"/>
              </a:spcBef>
              <a:spcAft>
                <a:spcPct val="0"/>
              </a:spcAft>
              <a:buClr>
                <a:srgbClr val="10CF9B"/>
              </a:buClr>
              <a:buSzPct val="65000"/>
              <a:buFont typeface="Wingdings" panose="05000000000000000000" pitchFamily="2" charset="2"/>
              <a:buChar char=""/>
              <a:defRPr sz="2000">
                <a:solidFill>
                  <a:schemeClr val="tx1"/>
                </a:solidFill>
                <a:latin typeface="Tw Cen MT" panose="020B0602020104020603" pitchFamily="34" charset="0"/>
              </a:defRPr>
            </a:lvl9pPr>
          </a:lstStyle>
          <a:p>
            <a:pPr fontAlgn="base">
              <a:spcBef>
                <a:spcPct val="50000"/>
              </a:spcBef>
              <a:spcAft>
                <a:spcPct val="0"/>
              </a:spcAft>
              <a:buClrTx/>
              <a:buSzTx/>
              <a:buFontTx/>
              <a:buNone/>
            </a:pPr>
            <a:r>
              <a:rPr lang="en-US" altLang="en-US" sz="29000" dirty="0" smtClean="0">
                <a:solidFill>
                  <a:srgbClr val="6699FF"/>
                </a:solidFill>
                <a:latin typeface="Haettenschweiler" panose="020B0706040902060204" pitchFamily="34" charset="0"/>
              </a:rPr>
              <a:t>?</a:t>
            </a:r>
          </a:p>
        </p:txBody>
      </p:sp>
      <p:sp>
        <p:nvSpPr>
          <p:cNvPr id="2" name="TextBox 1"/>
          <p:cNvSpPr txBox="1"/>
          <p:nvPr/>
        </p:nvSpPr>
        <p:spPr>
          <a:xfrm>
            <a:off x="1129259" y="762000"/>
            <a:ext cx="4191000" cy="1938992"/>
          </a:xfrm>
          <a:prstGeom prst="rect">
            <a:avLst/>
          </a:prstGeom>
          <a:noFill/>
        </p:spPr>
        <p:txBody>
          <a:bodyPr wrap="square" rtlCol="0">
            <a:spAutoFit/>
          </a:bodyPr>
          <a:lstStyle/>
          <a:p>
            <a:r>
              <a:rPr lang="en-US" sz="2400" dirty="0">
                <a:latin typeface="Georgia" panose="02040502050405020303" pitchFamily="18" charset="0"/>
              </a:rPr>
              <a:t>April 4</a:t>
            </a:r>
            <a:r>
              <a:rPr lang="en-US" sz="2400" baseline="30000" dirty="0">
                <a:latin typeface="Georgia" panose="02040502050405020303" pitchFamily="18" charset="0"/>
              </a:rPr>
              <a:t>th</a:t>
            </a:r>
            <a:r>
              <a:rPr lang="en-US" sz="2400" dirty="0">
                <a:latin typeface="Georgia" panose="02040502050405020303" pitchFamily="18" charset="0"/>
              </a:rPr>
              <a:t>, 2013 – Coffee with Mike; </a:t>
            </a:r>
          </a:p>
          <a:p>
            <a:r>
              <a:rPr lang="en-US" sz="2400" dirty="0">
                <a:latin typeface="Georgia" panose="02040502050405020303" pitchFamily="18" charset="0"/>
              </a:rPr>
              <a:t>“The only metadata I need is the phone number of the guy who created the data</a:t>
            </a:r>
            <a:r>
              <a:rPr lang="en-US" sz="2400" dirty="0" smtClean="0">
                <a:latin typeface="Georgia" panose="02040502050405020303" pitchFamily="18" charset="0"/>
              </a:rPr>
              <a:t>”</a:t>
            </a:r>
            <a:endParaRPr lang="en-US" sz="2400" dirty="0">
              <a:latin typeface="Georgia" panose="02040502050405020303"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9259" y="4941957"/>
            <a:ext cx="3181350" cy="1466850"/>
          </a:xfrm>
          <a:prstGeom prst="rect">
            <a:avLst/>
          </a:prstGeom>
        </p:spPr>
      </p:pic>
      <p:sp>
        <p:nvSpPr>
          <p:cNvPr id="7" name="Content Placeholder 2"/>
          <p:cNvSpPr txBox="1">
            <a:spLocks/>
          </p:cNvSpPr>
          <p:nvPr/>
        </p:nvSpPr>
        <p:spPr>
          <a:xfrm>
            <a:off x="4771171" y="3919159"/>
            <a:ext cx="4372829" cy="2247901"/>
          </a:xfrm>
          <a:prstGeom prst="rect">
            <a:avLst/>
          </a:prstGeom>
        </p:spPr>
        <p:txBody>
          <a:bodyPr>
            <a:noAutofit/>
          </a:bodyPr>
          <a:lstStyle>
            <a:lvl1pPr marL="192088" indent="-192088" algn="l" defTabSz="514350" rtl="0" eaLnBrk="0" fontAlgn="base" hangingPunct="0">
              <a:spcBef>
                <a:spcPct val="20000"/>
              </a:spcBef>
              <a:spcAft>
                <a:spcPct val="0"/>
              </a:spcAft>
              <a:buClr>
                <a:srgbClr val="F79646"/>
              </a:buClr>
              <a:buFont typeface="Wingdings" pitchFamily="2" charset="2"/>
              <a:buChar char="§"/>
              <a:defRPr kern="1200">
                <a:solidFill>
                  <a:srgbClr val="696969"/>
                </a:solidFill>
                <a:latin typeface="Georgia"/>
                <a:ea typeface="+mn-ea"/>
                <a:cs typeface="+mn-cs"/>
              </a:defRPr>
            </a:lvl1pPr>
            <a:lvl2pPr marL="365125" indent="-160338" algn="l" defTabSz="514350" rtl="0" eaLnBrk="0" fontAlgn="base" hangingPunct="0">
              <a:spcBef>
                <a:spcPct val="20000"/>
              </a:spcBef>
              <a:spcAft>
                <a:spcPct val="0"/>
              </a:spcAft>
              <a:buFont typeface="Arial" charset="0"/>
              <a:buChar char="–"/>
              <a:defRPr sz="1500" kern="1200">
                <a:solidFill>
                  <a:srgbClr val="696969"/>
                </a:solidFill>
                <a:latin typeface="Georgia"/>
                <a:ea typeface="+mn-ea"/>
                <a:cs typeface="+mn-cs"/>
              </a:defRPr>
            </a:lvl2pPr>
            <a:lvl3pPr marL="514350" indent="-128588" algn="l" defTabSz="514350" rtl="0" eaLnBrk="0" fontAlgn="base" hangingPunct="0">
              <a:spcBef>
                <a:spcPct val="20000"/>
              </a:spcBef>
              <a:spcAft>
                <a:spcPct val="0"/>
              </a:spcAft>
              <a:buFont typeface="Arial" charset="0"/>
              <a:buChar char="•"/>
              <a:defRPr sz="1300" kern="1200">
                <a:solidFill>
                  <a:srgbClr val="696969"/>
                </a:solidFill>
                <a:latin typeface="Georgia"/>
                <a:ea typeface="+mn-ea"/>
                <a:cs typeface="+mn-cs"/>
              </a:defRPr>
            </a:lvl3pPr>
            <a:lvl4pPr marL="693738" indent="-128588" algn="l" defTabSz="514350" rtl="0" eaLnBrk="0" fontAlgn="base" hangingPunct="0">
              <a:spcBef>
                <a:spcPct val="20000"/>
              </a:spcBef>
              <a:spcAft>
                <a:spcPct val="0"/>
              </a:spcAft>
              <a:buFont typeface="Arial" charset="0"/>
              <a:buChar char="–"/>
              <a:defRPr sz="1100" kern="1200">
                <a:solidFill>
                  <a:srgbClr val="696969"/>
                </a:solidFill>
                <a:latin typeface="Georgia"/>
                <a:ea typeface="+mn-ea"/>
                <a:cs typeface="+mn-cs"/>
              </a:defRPr>
            </a:lvl4pPr>
            <a:lvl5pPr marL="847725" indent="-128588" algn="l" defTabSz="514350" rtl="0" eaLnBrk="0" fontAlgn="base" hangingPunct="0">
              <a:spcBef>
                <a:spcPct val="20000"/>
              </a:spcBef>
              <a:spcAft>
                <a:spcPct val="0"/>
              </a:spcAft>
              <a:buFont typeface="Arial" charset="0"/>
              <a:buChar char="»"/>
              <a:defRPr sz="1100" kern="1200">
                <a:solidFill>
                  <a:srgbClr val="696969"/>
                </a:solidFill>
                <a:latin typeface="Georgia"/>
                <a:ea typeface="+mn-ea"/>
                <a:cs typeface="+mn-cs"/>
              </a:defRPr>
            </a:lvl5pPr>
            <a:lvl6pPr marL="141446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6pPr>
            <a:lvl7pPr marL="167163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7pPr>
            <a:lvl8pPr marL="1928813"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8pPr>
            <a:lvl9pPr marL="2185988" indent="-128588" algn="l" defTabSz="514350" rtl="0" eaLnBrk="1" latinLnBrk="0" hangingPunct="1">
              <a:spcBef>
                <a:spcPct val="20000"/>
              </a:spcBef>
              <a:buFont typeface="Arial" pitchFamily="34" charset="0"/>
              <a:buChar char="•"/>
              <a:defRPr sz="1125" kern="1200">
                <a:solidFill>
                  <a:schemeClr val="tx1"/>
                </a:solidFill>
                <a:latin typeface="+mn-lt"/>
                <a:ea typeface="+mn-ea"/>
                <a:cs typeface="+mn-cs"/>
              </a:defRPr>
            </a:lvl9pPr>
          </a:lstStyle>
          <a:p>
            <a:pPr marL="0" indent="0">
              <a:buNone/>
            </a:pPr>
            <a:r>
              <a:rPr lang="en-US" sz="2200" dirty="0" smtClean="0">
                <a:solidFill>
                  <a:schemeClr val="tx1"/>
                </a:solidFill>
              </a:rPr>
              <a:t>April 8</a:t>
            </a:r>
            <a:r>
              <a:rPr lang="en-US" sz="2200" baseline="30000" dirty="0" smtClean="0">
                <a:solidFill>
                  <a:schemeClr val="tx1"/>
                </a:solidFill>
              </a:rPr>
              <a:t>th</a:t>
            </a:r>
            <a:r>
              <a:rPr lang="en-US" sz="2200" dirty="0" smtClean="0">
                <a:solidFill>
                  <a:schemeClr val="tx1"/>
                </a:solidFill>
              </a:rPr>
              <a:t>, 2014 he reiterated the comment and said </a:t>
            </a:r>
            <a:r>
              <a:rPr lang="en-US" sz="2200" dirty="0" smtClean="0">
                <a:solidFill>
                  <a:schemeClr val="tx1"/>
                </a:solidFill>
              </a:rPr>
              <a:t>he </a:t>
            </a:r>
            <a:r>
              <a:rPr lang="en-US" sz="2200" dirty="0" smtClean="0">
                <a:solidFill>
                  <a:schemeClr val="tx1"/>
                </a:solidFill>
              </a:rPr>
              <a:t>can look at data and instantly know all the metadata elements. Creators and advanced users of geographic information do not need their own </a:t>
            </a:r>
            <a:r>
              <a:rPr lang="en-US" sz="2200" dirty="0" smtClean="0">
                <a:solidFill>
                  <a:schemeClr val="tx1"/>
                </a:solidFill>
              </a:rPr>
              <a:t>metadata.</a:t>
            </a:r>
            <a:endParaRPr lang="en-US" sz="2200" dirty="0">
              <a:solidFill>
                <a:schemeClr val="tx1"/>
              </a:solidFill>
            </a:endParaRPr>
          </a:p>
        </p:txBody>
      </p:sp>
    </p:spTree>
    <p:extLst>
      <p:ext uri="{BB962C8B-B14F-4D97-AF65-F5344CB8AC3E}">
        <p14:creationId xmlns:p14="http://schemas.microsoft.com/office/powerpoint/2010/main" val="3415372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Content Placeholder 2"/>
          <p:cNvSpPr>
            <a:spLocks noGrp="1"/>
          </p:cNvSpPr>
          <p:nvPr>
            <p:ph idx="1"/>
          </p:nvPr>
        </p:nvSpPr>
        <p:spPr>
          <a:xfrm>
            <a:off x="1752599" y="2057400"/>
            <a:ext cx="6376101" cy="2286000"/>
          </a:xfrm>
        </p:spPr>
        <p:txBody>
          <a:bodyPr/>
          <a:lstStyle/>
          <a:p>
            <a:pPr eaLnBrk="1" hangingPunct="1"/>
            <a:r>
              <a:rPr lang="en-US" sz="2800" dirty="0" smtClean="0"/>
              <a:t>Review of the IMLS Geographic Information Librarianship project</a:t>
            </a:r>
          </a:p>
          <a:p>
            <a:pPr eaLnBrk="1" hangingPunct="1"/>
            <a:r>
              <a:rPr lang="en-US" sz="2800" dirty="0" smtClean="0"/>
              <a:t>ESIP DACUM </a:t>
            </a:r>
            <a:r>
              <a:rPr lang="en-US" sz="2200" dirty="0" smtClean="0"/>
              <a:t>*Friday, 10:45– Room 4*</a:t>
            </a:r>
            <a:endParaRPr lang="en-US" sz="2200" dirty="0"/>
          </a:p>
          <a:p>
            <a:pPr eaLnBrk="1" hangingPunct="1"/>
            <a:r>
              <a:rPr lang="en-US" sz="2800" dirty="0" smtClean="0"/>
              <a:t>Discussion</a:t>
            </a:r>
            <a:endParaRPr lang="en-US" sz="2800" dirty="0"/>
          </a:p>
          <a:p>
            <a:pPr eaLnBrk="1" hangingPunct="1"/>
            <a:endParaRPr lang="en-US" sz="2800" dirty="0"/>
          </a:p>
          <a:p>
            <a:pPr marL="0" indent="0" eaLnBrk="1" hangingPunct="1">
              <a:buNone/>
            </a:pPr>
            <a:endParaRPr lang="en-US" sz="2800" dirty="0">
              <a:latin typeface="Georgia" pitchFamily="18" charset="0"/>
            </a:endParaRPr>
          </a:p>
        </p:txBody>
      </p:sp>
      <p:sp>
        <p:nvSpPr>
          <p:cNvPr id="24578" name="Title 1"/>
          <p:cNvSpPr txBox="1">
            <a:spLocks/>
          </p:cNvSpPr>
          <p:nvPr/>
        </p:nvSpPr>
        <p:spPr bwMode="auto">
          <a:xfrm>
            <a:off x="1066800" y="623888"/>
            <a:ext cx="7924800" cy="1143000"/>
          </a:xfrm>
          <a:prstGeom prst="rect">
            <a:avLst/>
          </a:prstGeom>
          <a:noFill/>
          <a:ln w="9525">
            <a:noFill/>
            <a:miter lim="800000"/>
            <a:headEnd/>
            <a:tailEnd/>
          </a:ln>
        </p:spPr>
        <p:txBody>
          <a:bodyPr anchor="ctr"/>
          <a:lstStyle/>
          <a:p>
            <a:pPr defTabSz="514350" fontAlgn="base">
              <a:spcBef>
                <a:spcPct val="0"/>
              </a:spcBef>
              <a:spcAft>
                <a:spcPct val="0"/>
              </a:spcAft>
            </a:pPr>
            <a:r>
              <a:rPr lang="en-US" sz="3200" dirty="0">
                <a:solidFill>
                  <a:srgbClr val="828282"/>
                </a:solidFill>
                <a:latin typeface="Georgia" pitchFamily="18" charset="0"/>
                <a:cs typeface="Arial" charset="0"/>
              </a:rPr>
              <a:t>Outline</a:t>
            </a:r>
          </a:p>
        </p:txBody>
      </p:sp>
    </p:spTree>
    <p:extLst>
      <p:ext uri="{BB962C8B-B14F-4D97-AF65-F5344CB8AC3E}">
        <p14:creationId xmlns:p14="http://schemas.microsoft.com/office/powerpoint/2010/main" val="12512442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990600" y="533400"/>
            <a:ext cx="8153400" cy="990600"/>
          </a:xfrm>
        </p:spPr>
        <p:txBody>
          <a:bodyPr/>
          <a:lstStyle/>
          <a:p>
            <a:r>
              <a:rPr lang="en-US" sz="3500" dirty="0" smtClean="0"/>
              <a:t>Software, Policy and Data</a:t>
            </a:r>
          </a:p>
        </p:txBody>
      </p:sp>
      <p:sp>
        <p:nvSpPr>
          <p:cNvPr id="11267" name="Content Placeholder 2"/>
          <p:cNvSpPr>
            <a:spLocks noGrp="1"/>
          </p:cNvSpPr>
          <p:nvPr>
            <p:ph idx="1"/>
          </p:nvPr>
        </p:nvSpPr>
        <p:spPr>
          <a:xfrm>
            <a:off x="973899" y="1600200"/>
            <a:ext cx="8153400" cy="4495800"/>
          </a:xfrm>
        </p:spPr>
        <p:txBody>
          <a:bodyPr/>
          <a:lstStyle/>
          <a:p>
            <a:pPr>
              <a:buClrTx/>
              <a:buSzPct val="100000"/>
              <a:buFont typeface="Arial" charset="0"/>
              <a:buChar char="•"/>
            </a:pPr>
            <a:r>
              <a:rPr lang="en-US" sz="2800" dirty="0" smtClean="0"/>
              <a:t>The Occupational Outlook Handbook states that employment in fields which use GIS are expected to increase at a rate faster than the average rate of </a:t>
            </a:r>
            <a:r>
              <a:rPr lang="en-US" sz="2800" dirty="0"/>
              <a:t>growth for all occupations between 2012 and 2022; at a rate of 16 percent as compared to the average of 11 percent </a:t>
            </a:r>
            <a:r>
              <a:rPr lang="en-US" sz="2800" dirty="0" smtClean="0"/>
              <a:t>(U.S. Dept. of Labor, 2014). </a:t>
            </a:r>
          </a:p>
          <a:p>
            <a:pPr>
              <a:buClrTx/>
              <a:buSzPct val="100000"/>
              <a:buFont typeface="Arial" charset="0"/>
              <a:buChar char="•"/>
            </a:pPr>
            <a:r>
              <a:rPr lang="en-US" sz="2800" dirty="0" smtClean="0"/>
              <a:t>At least </a:t>
            </a:r>
            <a:r>
              <a:rPr lang="en-US" sz="2800" dirty="0"/>
              <a:t>100,000 or more job openings over the next </a:t>
            </a:r>
            <a:r>
              <a:rPr lang="en-US" sz="2800" dirty="0" smtClean="0"/>
              <a:t>decade are expected.</a:t>
            </a:r>
          </a:p>
          <a:p>
            <a:pPr>
              <a:buClrTx/>
              <a:buSzPct val="100000"/>
              <a:buFont typeface="Arial" charset="0"/>
              <a:buChar char="•"/>
            </a:pPr>
            <a:r>
              <a:rPr lang="en-US" sz="2800" dirty="0" smtClean="0"/>
              <a:t>Some will be information professional jobs.</a:t>
            </a:r>
          </a:p>
        </p:txBody>
      </p:sp>
      <p:sp>
        <p:nvSpPr>
          <p:cNvPr id="2" name="Slide Number Placeholder 1"/>
          <p:cNvSpPr>
            <a:spLocks noGrp="1"/>
          </p:cNvSpPr>
          <p:nvPr>
            <p:ph type="sldNum" sz="quarter" idx="12"/>
          </p:nvPr>
        </p:nvSpPr>
        <p:spPr/>
        <p:txBody>
          <a:bodyPr/>
          <a:lstStyle/>
          <a:p>
            <a:pPr>
              <a:defRPr/>
            </a:pPr>
            <a:fld id="{9BCC23EC-EA2A-4B07-8477-63C8860B44C4}" type="slidenum">
              <a:rPr lang="en-US" smtClean="0"/>
              <a:pPr>
                <a:defRPr/>
              </a:pPr>
              <a:t>3</a:t>
            </a:fld>
            <a:endParaRPr lang="en-US"/>
          </a:p>
        </p:txBody>
      </p:sp>
    </p:spTree>
    <p:extLst>
      <p:ext uri="{BB962C8B-B14F-4D97-AF65-F5344CB8AC3E}">
        <p14:creationId xmlns:p14="http://schemas.microsoft.com/office/powerpoint/2010/main" val="2452942480"/>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4211" name="Rectangle 3"/>
          <p:cNvSpPr>
            <a:spLocks noGrp="1" noChangeArrowheads="1"/>
          </p:cNvSpPr>
          <p:nvPr>
            <p:ph type="title"/>
          </p:nvPr>
        </p:nvSpPr>
        <p:spPr>
          <a:xfrm>
            <a:off x="457200" y="609600"/>
            <a:ext cx="8229600" cy="1066800"/>
          </a:xfrm>
        </p:spPr>
        <p:txBody>
          <a:bodyPr/>
          <a:lstStyle/>
          <a:p>
            <a:r>
              <a:rPr lang="en-US" sz="4000" dirty="0" smtClean="0"/>
              <a:t>            Two thirds of GIS is </a:t>
            </a:r>
            <a:r>
              <a:rPr lang="en-US" sz="4000" dirty="0" err="1" smtClean="0"/>
              <a:t>IS</a:t>
            </a:r>
            <a:r>
              <a:rPr lang="en-US" sz="4000" dirty="0" smtClean="0"/>
              <a:t>!</a:t>
            </a:r>
            <a:endParaRPr lang="en-US" sz="4000" dirty="0"/>
          </a:p>
        </p:txBody>
      </p:sp>
      <p:sp>
        <p:nvSpPr>
          <p:cNvPr id="734212" name="Rectangle 4"/>
          <p:cNvSpPr>
            <a:spLocks noGrp="1" noChangeArrowheads="1"/>
          </p:cNvSpPr>
          <p:nvPr>
            <p:ph idx="1"/>
          </p:nvPr>
        </p:nvSpPr>
        <p:spPr>
          <a:xfrm>
            <a:off x="1219200" y="1608551"/>
            <a:ext cx="8229600" cy="4324350"/>
          </a:xfrm>
        </p:spPr>
        <p:txBody>
          <a:bodyPr/>
          <a:lstStyle/>
          <a:p>
            <a:r>
              <a:rPr lang="en-US" sz="2800" dirty="0" smtClean="0"/>
              <a:t>Geodatabases</a:t>
            </a:r>
          </a:p>
          <a:p>
            <a:r>
              <a:rPr lang="en-US" sz="2800" dirty="0" err="1" smtClean="0"/>
              <a:t>Geolibraries</a:t>
            </a:r>
            <a:endParaRPr lang="en-US" sz="2800" dirty="0"/>
          </a:p>
          <a:p>
            <a:r>
              <a:rPr lang="en-US" sz="2800" dirty="0" err="1" smtClean="0"/>
              <a:t>ArcCatalog</a:t>
            </a:r>
            <a:r>
              <a:rPr lang="en-US" sz="2800" dirty="0" smtClean="0"/>
              <a:t> (ESRI)</a:t>
            </a:r>
            <a:endParaRPr lang="en-US" sz="2800" dirty="0"/>
          </a:p>
          <a:p>
            <a:r>
              <a:rPr lang="en-US" sz="2800" dirty="0"/>
              <a:t>Organizing and disseminating </a:t>
            </a:r>
            <a:r>
              <a:rPr lang="en-US" sz="2800" dirty="0" smtClean="0"/>
              <a:t>information</a:t>
            </a:r>
          </a:p>
          <a:p>
            <a:r>
              <a:rPr lang="en-US" sz="2800" dirty="0" smtClean="0"/>
              <a:t>Metadata (CSDGM; ISO) </a:t>
            </a:r>
          </a:p>
          <a:p>
            <a:pPr lvl="1"/>
            <a:r>
              <a:rPr lang="en-US" sz="2800" dirty="0"/>
              <a:t>Added value</a:t>
            </a:r>
          </a:p>
          <a:p>
            <a:pPr lvl="1"/>
            <a:r>
              <a:rPr lang="en-US" sz="2800" dirty="0"/>
              <a:t>Makes it easier to share and retrieve data</a:t>
            </a:r>
          </a:p>
          <a:p>
            <a:r>
              <a:rPr lang="en-US" sz="2800" dirty="0" smtClean="0"/>
              <a:t>Two thirds of GIS is GI!</a:t>
            </a:r>
          </a:p>
          <a:p>
            <a:pPr lvl="1"/>
            <a:endParaRPr lang="en-US" sz="2800" dirty="0" smtClean="0"/>
          </a:p>
        </p:txBody>
      </p:sp>
      <p:sp>
        <p:nvSpPr>
          <p:cNvPr id="2" name="Slide Number Placeholder 1"/>
          <p:cNvSpPr>
            <a:spLocks noGrp="1"/>
          </p:cNvSpPr>
          <p:nvPr>
            <p:ph type="sldNum" sz="quarter" idx="12"/>
          </p:nvPr>
        </p:nvSpPr>
        <p:spPr/>
        <p:txBody>
          <a:bodyPr/>
          <a:lstStyle/>
          <a:p>
            <a:pPr>
              <a:defRPr/>
            </a:pPr>
            <a:fld id="{9BCC23EC-EA2A-4B07-8477-63C8860B44C4}" type="slidenum">
              <a:rPr lang="en-US" smtClean="0"/>
              <a:pPr>
                <a:defRPr/>
              </a:pPr>
              <a:t>4</a:t>
            </a:fld>
            <a:endParaRPr lang="en-US" dirty="0"/>
          </a:p>
        </p:txBody>
      </p:sp>
      <p:pic>
        <p:nvPicPr>
          <p:cNvPr id="5" name="Picture 6"/>
          <p:cNvPicPr>
            <a:picLocks noChangeAspect="1" noChangeArrowheads="1"/>
          </p:cNvPicPr>
          <p:nvPr/>
        </p:nvPicPr>
        <p:blipFill>
          <a:blip r:embed="rId3">
            <a:lum bright="-2000" contrast="-4000"/>
            <a:extLst>
              <a:ext uri="{28A0092B-C50C-407E-A947-70E740481C1C}">
                <a14:useLocalDpi xmlns:a14="http://schemas.microsoft.com/office/drawing/2010/main" val="0"/>
              </a:ext>
            </a:extLst>
          </a:blip>
          <a:srcRect/>
          <a:stretch>
            <a:fillRect/>
          </a:stretch>
        </p:blipFill>
        <p:spPr bwMode="auto">
          <a:xfrm>
            <a:off x="6019800" y="1676400"/>
            <a:ext cx="1905000" cy="1325563"/>
          </a:xfrm>
          <a:prstGeom prst="rect">
            <a:avLst/>
          </a:prstGeom>
          <a:noFill/>
          <a:ln w="635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3516196"/>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3421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http://www.anselm.edu/homepage/dbanach/pyth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79623" y="4724400"/>
            <a:ext cx="2249977" cy="1828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1447800"/>
            <a:ext cx="10698480" cy="1069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4287"/>
            <a:ext cx="7772400" cy="405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http://upload.wikimedia.org/wikipedia/commons/5/5f/World_of_Ptolemy_as_shown_by_Johannes_de_Armsshein_-_Ulm_1482.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304800"/>
            <a:ext cx="8554222" cy="6217920"/>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pic>
        <p:nvPicPr>
          <p:cNvPr id="2" name="Picture 2" descr="http://i996.photobucket.com/albums/af90/paradoxgreg/gmaps-grndk-bla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981200" y="23622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i996.photobucket.com/albums/af90/paradoxgreg/gmaps-grndk-bla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469497" y="27978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i996.photobucket.com/albums/af90/paradoxgreg/gmaps-grndk-bla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5111" y="36195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http://i996.photobucket.com/albums/af90/paradoxgreg/gmaps-grndk-bla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83898" y="44196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i996.photobucket.com/albums/af90/paradoxgreg/gmaps-grndk-bla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7092" y="165487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http://i996.photobucket.com/albums/af90/paradoxgreg/gmaps-grndk-blank.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54491" y="4862513"/>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Orange Google Earth Placemark photo gmaps-orange-blan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49446" y="12954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range Google Earth Placemark photo gmaps-orange-blan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73384" y="2206052"/>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range Google Earth Placemark photo gmaps-orange-blan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5000" y="39624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Orange Google Earth Placemark photo gmaps-orange-blank.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9610" y="2514600"/>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Red Google Earth Placemark photo gmaps-reddk-blan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4823" y="352978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d Google Earth Placemark photo gmaps-reddk-blan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16225" y="247719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Red Google Earth Placemark photo gmaps-reddk-blan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35389" y="121332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Red Google Earth Placemark photo gmaps-reddk-blan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1967" y="2643414"/>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Red Google Earth Placemark photo gmaps-reddk-blank.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448186" y="247719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Blue Google Earth Placemark photo gmaps-blu-bla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5271" y="2451867"/>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Blue Google Earth Placemark photo gmaps-blu-bla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81651" y="2256445"/>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50" name="Picture 26" descr="Blue Google Earth Placemark photo gmaps-blu-bla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65199" y="3217911"/>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52" name="Picture 28" descr="Blue Google Earth Placemark photo gmaps-blu-bla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72193" y="2743899"/>
            <a:ext cx="609600" cy="609600"/>
          </a:xfrm>
          <a:prstGeom prst="rect">
            <a:avLst/>
          </a:prstGeom>
          <a:noFill/>
          <a:extLst>
            <a:ext uri="{909E8E84-426E-40DD-AFC4-6F175D3DCCD1}">
              <a14:hiddenFill xmlns:a14="http://schemas.microsoft.com/office/drawing/2010/main">
                <a:solidFill>
                  <a:srgbClr val="FFFFFF"/>
                </a:solidFill>
              </a14:hiddenFill>
            </a:ext>
          </a:extLst>
        </p:spPr>
      </p:pic>
      <p:pic>
        <p:nvPicPr>
          <p:cNvPr id="1054" name="Picture 30" descr="Blue Google Earth Placemark photo gmaps-blu-blank.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77898" y="797874"/>
            <a:ext cx="609600" cy="609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77972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102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5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6"/>
                                        </p:tgtEl>
                                        <p:attrNameLst>
                                          <p:attrName>style.visibility</p:attrName>
                                        </p:attrNameLst>
                                      </p:cBhvr>
                                      <p:to>
                                        <p:strVal val="visible"/>
                                      </p:to>
                                    </p:set>
                                  </p:childTnLst>
                                </p:cTn>
                              </p:par>
                            </p:childTnLst>
                          </p:cTn>
                        </p:par>
                        <p:par>
                          <p:cTn id="23" fill="hold">
                            <p:stCondLst>
                              <p:cond delay="0"/>
                            </p:stCondLst>
                            <p:childTnLst>
                              <p:par>
                                <p:cTn id="24" presetID="2" presetClass="entr" presetSubtype="1" fill="hold" nodeType="afterEffect">
                                  <p:stCondLst>
                                    <p:cond delay="0"/>
                                  </p:stCondLst>
                                  <p:childTnLst>
                                    <p:set>
                                      <p:cBhvr>
                                        <p:cTn id="25" dur="1" fill="hold">
                                          <p:stCondLst>
                                            <p:cond delay="0"/>
                                          </p:stCondLst>
                                        </p:cTn>
                                        <p:tgtEl>
                                          <p:spTgt spid="1038"/>
                                        </p:tgtEl>
                                        <p:attrNameLst>
                                          <p:attrName>style.visibility</p:attrName>
                                        </p:attrNameLst>
                                      </p:cBhvr>
                                      <p:to>
                                        <p:strVal val="visible"/>
                                      </p:to>
                                    </p:set>
                                    <p:anim calcmode="lin" valueType="num">
                                      <p:cBhvr additive="base">
                                        <p:cTn id="26" dur="10" fill="hold"/>
                                        <p:tgtEl>
                                          <p:spTgt spid="1038"/>
                                        </p:tgtEl>
                                        <p:attrNameLst>
                                          <p:attrName>ppt_x</p:attrName>
                                        </p:attrNameLst>
                                      </p:cBhvr>
                                      <p:tavLst>
                                        <p:tav tm="0">
                                          <p:val>
                                            <p:strVal val="#ppt_x"/>
                                          </p:val>
                                        </p:tav>
                                        <p:tav tm="100000">
                                          <p:val>
                                            <p:strVal val="#ppt_x"/>
                                          </p:val>
                                        </p:tav>
                                      </p:tavLst>
                                    </p:anim>
                                    <p:anim calcmode="lin" valueType="num">
                                      <p:cBhvr additive="base">
                                        <p:cTn id="27" dur="10" fill="hold"/>
                                        <p:tgtEl>
                                          <p:spTgt spid="1038"/>
                                        </p:tgtEl>
                                        <p:attrNameLst>
                                          <p:attrName>ppt_y</p:attrName>
                                        </p:attrNameLst>
                                      </p:cBhvr>
                                      <p:tavLst>
                                        <p:tav tm="0">
                                          <p:val>
                                            <p:strVal val="0-#ppt_h/2"/>
                                          </p:val>
                                        </p:tav>
                                        <p:tav tm="100000">
                                          <p:val>
                                            <p:strVal val="#ppt_y"/>
                                          </p:val>
                                        </p:tav>
                                      </p:tavLst>
                                    </p:anim>
                                  </p:childTnLst>
                                </p:cTn>
                              </p:par>
                            </p:childTnLst>
                          </p:cTn>
                        </p:par>
                        <p:par>
                          <p:cTn id="28" fill="hold">
                            <p:stCondLst>
                              <p:cond delay="10"/>
                            </p:stCondLst>
                            <p:childTnLst>
                              <p:par>
                                <p:cTn id="29" presetID="2" presetClass="entr" presetSubtype="1" fill="hold" nodeType="afterEffect">
                                  <p:stCondLst>
                                    <p:cond delay="0"/>
                                  </p:stCondLst>
                                  <p:childTnLst>
                                    <p:set>
                                      <p:cBhvr>
                                        <p:cTn id="30" dur="1" fill="hold">
                                          <p:stCondLst>
                                            <p:cond delay="0"/>
                                          </p:stCondLst>
                                        </p:cTn>
                                        <p:tgtEl>
                                          <p:spTgt spid="1046"/>
                                        </p:tgtEl>
                                        <p:attrNameLst>
                                          <p:attrName>style.visibility</p:attrName>
                                        </p:attrNameLst>
                                      </p:cBhvr>
                                      <p:to>
                                        <p:strVal val="visible"/>
                                      </p:to>
                                    </p:set>
                                    <p:anim calcmode="lin" valueType="num">
                                      <p:cBhvr additive="base">
                                        <p:cTn id="31" dur="10" fill="hold"/>
                                        <p:tgtEl>
                                          <p:spTgt spid="1046"/>
                                        </p:tgtEl>
                                        <p:attrNameLst>
                                          <p:attrName>ppt_x</p:attrName>
                                        </p:attrNameLst>
                                      </p:cBhvr>
                                      <p:tavLst>
                                        <p:tav tm="0">
                                          <p:val>
                                            <p:strVal val="#ppt_x"/>
                                          </p:val>
                                        </p:tav>
                                        <p:tav tm="100000">
                                          <p:val>
                                            <p:strVal val="#ppt_x"/>
                                          </p:val>
                                        </p:tav>
                                      </p:tavLst>
                                    </p:anim>
                                    <p:anim calcmode="lin" valueType="num">
                                      <p:cBhvr additive="base">
                                        <p:cTn id="32" dur="10" fill="hold"/>
                                        <p:tgtEl>
                                          <p:spTgt spid="1046"/>
                                        </p:tgtEl>
                                        <p:attrNameLst>
                                          <p:attrName>ppt_y</p:attrName>
                                        </p:attrNameLst>
                                      </p:cBhvr>
                                      <p:tavLst>
                                        <p:tav tm="0">
                                          <p:val>
                                            <p:strVal val="0-#ppt_h/2"/>
                                          </p:val>
                                        </p:tav>
                                        <p:tav tm="100000">
                                          <p:val>
                                            <p:strVal val="#ppt_y"/>
                                          </p:val>
                                        </p:tav>
                                      </p:tavLst>
                                    </p:anim>
                                  </p:childTnLst>
                                </p:cTn>
                              </p:par>
                            </p:childTnLst>
                          </p:cTn>
                        </p:par>
                        <p:par>
                          <p:cTn id="33" fill="hold">
                            <p:stCondLst>
                              <p:cond delay="20"/>
                            </p:stCondLst>
                            <p:childTnLst>
                              <p:par>
                                <p:cTn id="34" presetID="2" presetClass="entr" presetSubtype="1"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 fill="hold"/>
                                        <p:tgtEl>
                                          <p:spTgt spid="2"/>
                                        </p:tgtEl>
                                        <p:attrNameLst>
                                          <p:attrName>ppt_x</p:attrName>
                                        </p:attrNameLst>
                                      </p:cBhvr>
                                      <p:tavLst>
                                        <p:tav tm="0">
                                          <p:val>
                                            <p:strVal val="#ppt_x"/>
                                          </p:val>
                                        </p:tav>
                                        <p:tav tm="100000">
                                          <p:val>
                                            <p:strVal val="#ppt_x"/>
                                          </p:val>
                                        </p:tav>
                                      </p:tavLst>
                                    </p:anim>
                                    <p:anim calcmode="lin" valueType="num">
                                      <p:cBhvr additive="base">
                                        <p:cTn id="37" dur="10" fill="hold"/>
                                        <p:tgtEl>
                                          <p:spTgt spid="2"/>
                                        </p:tgtEl>
                                        <p:attrNameLst>
                                          <p:attrName>ppt_y</p:attrName>
                                        </p:attrNameLst>
                                      </p:cBhvr>
                                      <p:tavLst>
                                        <p:tav tm="0">
                                          <p:val>
                                            <p:strVal val="0-#ppt_h/2"/>
                                          </p:val>
                                        </p:tav>
                                        <p:tav tm="100000">
                                          <p:val>
                                            <p:strVal val="#ppt_y"/>
                                          </p:val>
                                        </p:tav>
                                      </p:tavLst>
                                    </p:anim>
                                  </p:childTnLst>
                                </p:cTn>
                              </p:par>
                            </p:childTnLst>
                          </p:cTn>
                        </p:par>
                        <p:par>
                          <p:cTn id="38" fill="hold">
                            <p:stCondLst>
                              <p:cond delay="30"/>
                            </p:stCondLst>
                            <p:childTnLst>
                              <p:par>
                                <p:cTn id="39" presetID="2" presetClass="entr" presetSubtype="1" fill="hold" nodeType="afterEffect">
                                  <p:stCondLst>
                                    <p:cond delay="0"/>
                                  </p:stCondLst>
                                  <p:childTnLst>
                                    <p:set>
                                      <p:cBhvr>
                                        <p:cTn id="40" dur="1" fill="hold">
                                          <p:stCondLst>
                                            <p:cond delay="0"/>
                                          </p:stCondLst>
                                        </p:cTn>
                                        <p:tgtEl>
                                          <p:spTgt spid="1036"/>
                                        </p:tgtEl>
                                        <p:attrNameLst>
                                          <p:attrName>style.visibility</p:attrName>
                                        </p:attrNameLst>
                                      </p:cBhvr>
                                      <p:to>
                                        <p:strVal val="visible"/>
                                      </p:to>
                                    </p:set>
                                    <p:anim calcmode="lin" valueType="num">
                                      <p:cBhvr additive="base">
                                        <p:cTn id="41" dur="10" fill="hold"/>
                                        <p:tgtEl>
                                          <p:spTgt spid="1036"/>
                                        </p:tgtEl>
                                        <p:attrNameLst>
                                          <p:attrName>ppt_x</p:attrName>
                                        </p:attrNameLst>
                                      </p:cBhvr>
                                      <p:tavLst>
                                        <p:tav tm="0">
                                          <p:val>
                                            <p:strVal val="#ppt_x"/>
                                          </p:val>
                                        </p:tav>
                                        <p:tav tm="100000">
                                          <p:val>
                                            <p:strVal val="#ppt_x"/>
                                          </p:val>
                                        </p:tav>
                                      </p:tavLst>
                                    </p:anim>
                                    <p:anim calcmode="lin" valueType="num">
                                      <p:cBhvr additive="base">
                                        <p:cTn id="42" dur="10" fill="hold"/>
                                        <p:tgtEl>
                                          <p:spTgt spid="1036"/>
                                        </p:tgtEl>
                                        <p:attrNameLst>
                                          <p:attrName>ppt_y</p:attrName>
                                        </p:attrNameLst>
                                      </p:cBhvr>
                                      <p:tavLst>
                                        <p:tav tm="0">
                                          <p:val>
                                            <p:strVal val="0-#ppt_h/2"/>
                                          </p:val>
                                        </p:tav>
                                        <p:tav tm="100000">
                                          <p:val>
                                            <p:strVal val="#ppt_y"/>
                                          </p:val>
                                        </p:tav>
                                      </p:tavLst>
                                    </p:anim>
                                  </p:childTnLst>
                                </p:cTn>
                              </p:par>
                            </p:childTnLst>
                          </p:cTn>
                        </p:par>
                        <p:par>
                          <p:cTn id="43" fill="hold">
                            <p:stCondLst>
                              <p:cond delay="40"/>
                            </p:stCondLst>
                            <p:childTnLst>
                              <p:par>
                                <p:cTn id="44" presetID="2" presetClass="entr" presetSubtype="1" fill="hold" nodeType="afterEffect">
                                  <p:stCondLst>
                                    <p:cond delay="0"/>
                                  </p:stCondLst>
                                  <p:childTnLst>
                                    <p:set>
                                      <p:cBhvr>
                                        <p:cTn id="45" dur="1" fill="hold">
                                          <p:stCondLst>
                                            <p:cond delay="0"/>
                                          </p:stCondLst>
                                        </p:cTn>
                                        <p:tgtEl>
                                          <p:spTgt spid="9"/>
                                        </p:tgtEl>
                                        <p:attrNameLst>
                                          <p:attrName>style.visibility</p:attrName>
                                        </p:attrNameLst>
                                      </p:cBhvr>
                                      <p:to>
                                        <p:strVal val="visible"/>
                                      </p:to>
                                    </p:set>
                                    <p:anim calcmode="lin" valueType="num">
                                      <p:cBhvr additive="base">
                                        <p:cTn id="46" dur="10" fill="hold"/>
                                        <p:tgtEl>
                                          <p:spTgt spid="9"/>
                                        </p:tgtEl>
                                        <p:attrNameLst>
                                          <p:attrName>ppt_x</p:attrName>
                                        </p:attrNameLst>
                                      </p:cBhvr>
                                      <p:tavLst>
                                        <p:tav tm="0">
                                          <p:val>
                                            <p:strVal val="#ppt_x"/>
                                          </p:val>
                                        </p:tav>
                                        <p:tav tm="100000">
                                          <p:val>
                                            <p:strVal val="#ppt_x"/>
                                          </p:val>
                                        </p:tav>
                                      </p:tavLst>
                                    </p:anim>
                                    <p:anim calcmode="lin" valueType="num">
                                      <p:cBhvr additive="base">
                                        <p:cTn id="47" dur="1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1" fill="hold" nodeType="clickEffect">
                                  <p:stCondLst>
                                    <p:cond delay="0"/>
                                  </p:stCondLst>
                                  <p:childTnLst>
                                    <p:set>
                                      <p:cBhvr>
                                        <p:cTn id="51" dur="1" fill="hold">
                                          <p:stCondLst>
                                            <p:cond delay="0"/>
                                          </p:stCondLst>
                                        </p:cTn>
                                        <p:tgtEl>
                                          <p:spTgt spid="1044"/>
                                        </p:tgtEl>
                                        <p:attrNameLst>
                                          <p:attrName>style.visibility</p:attrName>
                                        </p:attrNameLst>
                                      </p:cBhvr>
                                      <p:to>
                                        <p:strVal val="visible"/>
                                      </p:to>
                                    </p:set>
                                    <p:anim calcmode="lin" valueType="num">
                                      <p:cBhvr additive="base">
                                        <p:cTn id="52" dur="250" fill="hold"/>
                                        <p:tgtEl>
                                          <p:spTgt spid="1044"/>
                                        </p:tgtEl>
                                        <p:attrNameLst>
                                          <p:attrName>ppt_x</p:attrName>
                                        </p:attrNameLst>
                                      </p:cBhvr>
                                      <p:tavLst>
                                        <p:tav tm="0">
                                          <p:val>
                                            <p:strVal val="#ppt_x"/>
                                          </p:val>
                                        </p:tav>
                                        <p:tav tm="100000">
                                          <p:val>
                                            <p:strVal val="#ppt_x"/>
                                          </p:val>
                                        </p:tav>
                                      </p:tavLst>
                                    </p:anim>
                                    <p:anim calcmode="lin" valueType="num">
                                      <p:cBhvr additive="base">
                                        <p:cTn id="53" dur="250" fill="hold"/>
                                        <p:tgtEl>
                                          <p:spTgt spid="1044"/>
                                        </p:tgtEl>
                                        <p:attrNameLst>
                                          <p:attrName>ppt_y</p:attrName>
                                        </p:attrNameLst>
                                      </p:cBhvr>
                                      <p:tavLst>
                                        <p:tav tm="0">
                                          <p:val>
                                            <p:strVal val="0-#ppt_h/2"/>
                                          </p:val>
                                        </p:tav>
                                        <p:tav tm="100000">
                                          <p:val>
                                            <p:strVal val="#ppt_y"/>
                                          </p:val>
                                        </p:tav>
                                      </p:tavLst>
                                    </p:anim>
                                  </p:childTnLst>
                                </p:cTn>
                              </p:par>
                              <p:par>
                                <p:cTn id="54" presetID="2" presetClass="entr" presetSubtype="1" fill="hold" nodeType="with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250" fill="hold"/>
                                        <p:tgtEl>
                                          <p:spTgt spid="10"/>
                                        </p:tgtEl>
                                        <p:attrNameLst>
                                          <p:attrName>ppt_x</p:attrName>
                                        </p:attrNameLst>
                                      </p:cBhvr>
                                      <p:tavLst>
                                        <p:tav tm="0">
                                          <p:val>
                                            <p:strVal val="#ppt_x"/>
                                          </p:val>
                                        </p:tav>
                                        <p:tav tm="100000">
                                          <p:val>
                                            <p:strVal val="#ppt_x"/>
                                          </p:val>
                                        </p:tav>
                                      </p:tavLst>
                                    </p:anim>
                                    <p:anim calcmode="lin" valueType="num">
                                      <p:cBhvr additive="base">
                                        <p:cTn id="57" dur="250" fill="hold"/>
                                        <p:tgtEl>
                                          <p:spTgt spid="10"/>
                                        </p:tgtEl>
                                        <p:attrNameLst>
                                          <p:attrName>ppt_y</p:attrName>
                                        </p:attrNameLst>
                                      </p:cBhvr>
                                      <p:tavLst>
                                        <p:tav tm="0">
                                          <p:val>
                                            <p:strVal val="0-#ppt_h/2"/>
                                          </p:val>
                                        </p:tav>
                                        <p:tav tm="100000">
                                          <p:val>
                                            <p:strVal val="#ppt_y"/>
                                          </p:val>
                                        </p:tav>
                                      </p:tavLst>
                                    </p:anim>
                                  </p:childTnLst>
                                </p:cTn>
                              </p:par>
                              <p:par>
                                <p:cTn id="58" presetID="2" presetClass="entr" presetSubtype="1" fill="hold" nodeType="withEffect">
                                  <p:stCondLst>
                                    <p:cond delay="0"/>
                                  </p:stCondLst>
                                  <p:childTnLst>
                                    <p:set>
                                      <p:cBhvr>
                                        <p:cTn id="59" dur="1" fill="hold">
                                          <p:stCondLst>
                                            <p:cond delay="0"/>
                                          </p:stCondLst>
                                        </p:cTn>
                                        <p:tgtEl>
                                          <p:spTgt spid="1034"/>
                                        </p:tgtEl>
                                        <p:attrNameLst>
                                          <p:attrName>style.visibility</p:attrName>
                                        </p:attrNameLst>
                                      </p:cBhvr>
                                      <p:to>
                                        <p:strVal val="visible"/>
                                      </p:to>
                                    </p:set>
                                    <p:anim calcmode="lin" valueType="num">
                                      <p:cBhvr additive="base">
                                        <p:cTn id="60" dur="250" fill="hold"/>
                                        <p:tgtEl>
                                          <p:spTgt spid="1034"/>
                                        </p:tgtEl>
                                        <p:attrNameLst>
                                          <p:attrName>ppt_x</p:attrName>
                                        </p:attrNameLst>
                                      </p:cBhvr>
                                      <p:tavLst>
                                        <p:tav tm="0">
                                          <p:val>
                                            <p:strVal val="#ppt_x"/>
                                          </p:val>
                                        </p:tav>
                                        <p:tav tm="100000">
                                          <p:val>
                                            <p:strVal val="#ppt_x"/>
                                          </p:val>
                                        </p:tav>
                                      </p:tavLst>
                                    </p:anim>
                                    <p:anim calcmode="lin" valueType="num">
                                      <p:cBhvr additive="base">
                                        <p:cTn id="61" dur="250" fill="hold"/>
                                        <p:tgtEl>
                                          <p:spTgt spid="1034"/>
                                        </p:tgtEl>
                                        <p:attrNameLst>
                                          <p:attrName>ppt_y</p:attrName>
                                        </p:attrNameLst>
                                      </p:cBhvr>
                                      <p:tavLst>
                                        <p:tav tm="0">
                                          <p:val>
                                            <p:strVal val="0-#ppt_h/2"/>
                                          </p:val>
                                        </p:tav>
                                        <p:tav tm="100000">
                                          <p:val>
                                            <p:strVal val="#ppt_y"/>
                                          </p:val>
                                        </p:tav>
                                      </p:tavLst>
                                    </p:anim>
                                  </p:childTnLst>
                                </p:cTn>
                              </p:par>
                              <p:par>
                                <p:cTn id="62" presetID="2" presetClass="entr" presetSubtype="1" fill="hold" nodeType="withEffect">
                                  <p:stCondLst>
                                    <p:cond delay="0"/>
                                  </p:stCondLst>
                                  <p:childTnLst>
                                    <p:set>
                                      <p:cBhvr>
                                        <p:cTn id="63" dur="1" fill="hold">
                                          <p:stCondLst>
                                            <p:cond delay="0"/>
                                          </p:stCondLst>
                                        </p:cTn>
                                        <p:tgtEl>
                                          <p:spTgt spid="7"/>
                                        </p:tgtEl>
                                        <p:attrNameLst>
                                          <p:attrName>style.visibility</p:attrName>
                                        </p:attrNameLst>
                                      </p:cBhvr>
                                      <p:to>
                                        <p:strVal val="visible"/>
                                      </p:to>
                                    </p:set>
                                    <p:anim calcmode="lin" valueType="num">
                                      <p:cBhvr additive="base">
                                        <p:cTn id="64" dur="250" fill="hold"/>
                                        <p:tgtEl>
                                          <p:spTgt spid="7"/>
                                        </p:tgtEl>
                                        <p:attrNameLst>
                                          <p:attrName>ppt_x</p:attrName>
                                        </p:attrNameLst>
                                      </p:cBhvr>
                                      <p:tavLst>
                                        <p:tav tm="0">
                                          <p:val>
                                            <p:strVal val="#ppt_x"/>
                                          </p:val>
                                        </p:tav>
                                        <p:tav tm="100000">
                                          <p:val>
                                            <p:strVal val="#ppt_x"/>
                                          </p:val>
                                        </p:tav>
                                      </p:tavLst>
                                    </p:anim>
                                    <p:anim calcmode="lin" valueType="num">
                                      <p:cBhvr additive="base">
                                        <p:cTn id="65" dur="250" fill="hold"/>
                                        <p:tgtEl>
                                          <p:spTgt spid="7"/>
                                        </p:tgtEl>
                                        <p:attrNameLst>
                                          <p:attrName>ppt_y</p:attrName>
                                        </p:attrNameLst>
                                      </p:cBhvr>
                                      <p:tavLst>
                                        <p:tav tm="0">
                                          <p:val>
                                            <p:strVal val="0-#ppt_h/2"/>
                                          </p:val>
                                        </p:tav>
                                        <p:tav tm="100000">
                                          <p:val>
                                            <p:strVal val="#ppt_y"/>
                                          </p:val>
                                        </p:tav>
                                      </p:tavLst>
                                    </p:anim>
                                  </p:childTnLst>
                                </p:cTn>
                              </p:par>
                              <p:par>
                                <p:cTn id="66" presetID="2" presetClass="entr" presetSubtype="1" fill="hold" nodeType="withEffect">
                                  <p:stCondLst>
                                    <p:cond delay="0"/>
                                  </p:stCondLst>
                                  <p:childTnLst>
                                    <p:set>
                                      <p:cBhvr>
                                        <p:cTn id="67" dur="1" fill="hold">
                                          <p:stCondLst>
                                            <p:cond delay="0"/>
                                          </p:stCondLst>
                                        </p:cTn>
                                        <p:tgtEl>
                                          <p:spTgt spid="1032"/>
                                        </p:tgtEl>
                                        <p:attrNameLst>
                                          <p:attrName>style.visibility</p:attrName>
                                        </p:attrNameLst>
                                      </p:cBhvr>
                                      <p:to>
                                        <p:strVal val="visible"/>
                                      </p:to>
                                    </p:set>
                                    <p:anim calcmode="lin" valueType="num">
                                      <p:cBhvr additive="base">
                                        <p:cTn id="68" dur="250" fill="hold"/>
                                        <p:tgtEl>
                                          <p:spTgt spid="1032"/>
                                        </p:tgtEl>
                                        <p:attrNameLst>
                                          <p:attrName>ppt_x</p:attrName>
                                        </p:attrNameLst>
                                      </p:cBhvr>
                                      <p:tavLst>
                                        <p:tav tm="0">
                                          <p:val>
                                            <p:strVal val="#ppt_x"/>
                                          </p:val>
                                        </p:tav>
                                        <p:tav tm="100000">
                                          <p:val>
                                            <p:strVal val="#ppt_x"/>
                                          </p:val>
                                        </p:tav>
                                      </p:tavLst>
                                    </p:anim>
                                    <p:anim calcmode="lin" valueType="num">
                                      <p:cBhvr additive="base">
                                        <p:cTn id="69" dur="250" fill="hold"/>
                                        <p:tgtEl>
                                          <p:spTgt spid="1032"/>
                                        </p:tgtEl>
                                        <p:attrNameLst>
                                          <p:attrName>ppt_y</p:attrName>
                                        </p:attrNameLst>
                                      </p:cBhvr>
                                      <p:tavLst>
                                        <p:tav tm="0">
                                          <p:val>
                                            <p:strVal val="0-#ppt_h/2"/>
                                          </p:val>
                                        </p:tav>
                                        <p:tav tm="100000">
                                          <p:val>
                                            <p:strVal val="#ppt_y"/>
                                          </p:val>
                                        </p:tav>
                                      </p:tavLst>
                                    </p:anim>
                                  </p:childTnLst>
                                </p:cTn>
                              </p:par>
                            </p:childTnLst>
                          </p:cTn>
                        </p:par>
                        <p:par>
                          <p:cTn id="70" fill="hold">
                            <p:stCondLst>
                              <p:cond delay="250"/>
                            </p:stCondLst>
                            <p:childTnLst>
                              <p:par>
                                <p:cTn id="71" presetID="2" presetClass="entr" presetSubtype="1" fill="hold" nodeType="afterEffect">
                                  <p:stCondLst>
                                    <p:cond delay="100"/>
                                  </p:stCondLst>
                                  <p:childTnLst>
                                    <p:set>
                                      <p:cBhvr>
                                        <p:cTn id="72" dur="1" fill="hold">
                                          <p:stCondLst>
                                            <p:cond delay="0"/>
                                          </p:stCondLst>
                                        </p:cTn>
                                        <p:tgtEl>
                                          <p:spTgt spid="1042"/>
                                        </p:tgtEl>
                                        <p:attrNameLst>
                                          <p:attrName>style.visibility</p:attrName>
                                        </p:attrNameLst>
                                      </p:cBhvr>
                                      <p:to>
                                        <p:strVal val="visible"/>
                                      </p:to>
                                    </p:set>
                                    <p:anim calcmode="lin" valueType="num">
                                      <p:cBhvr additive="base">
                                        <p:cTn id="73" dur="250" fill="hold"/>
                                        <p:tgtEl>
                                          <p:spTgt spid="1042"/>
                                        </p:tgtEl>
                                        <p:attrNameLst>
                                          <p:attrName>ppt_x</p:attrName>
                                        </p:attrNameLst>
                                      </p:cBhvr>
                                      <p:tavLst>
                                        <p:tav tm="0">
                                          <p:val>
                                            <p:strVal val="#ppt_x"/>
                                          </p:val>
                                        </p:tav>
                                        <p:tav tm="100000">
                                          <p:val>
                                            <p:strVal val="#ppt_x"/>
                                          </p:val>
                                        </p:tav>
                                      </p:tavLst>
                                    </p:anim>
                                    <p:anim calcmode="lin" valueType="num">
                                      <p:cBhvr additive="base">
                                        <p:cTn id="74" dur="250" fill="hold"/>
                                        <p:tgtEl>
                                          <p:spTgt spid="1042"/>
                                        </p:tgtEl>
                                        <p:attrNameLst>
                                          <p:attrName>ppt_y</p:attrName>
                                        </p:attrNameLst>
                                      </p:cBhvr>
                                      <p:tavLst>
                                        <p:tav tm="0">
                                          <p:val>
                                            <p:strVal val="0-#ppt_h/2"/>
                                          </p:val>
                                        </p:tav>
                                        <p:tav tm="100000">
                                          <p:val>
                                            <p:strVal val="#ppt_y"/>
                                          </p:val>
                                        </p:tav>
                                      </p:tavLst>
                                    </p:anim>
                                  </p:childTnLst>
                                </p:cTn>
                              </p:par>
                            </p:childTnLst>
                          </p:cTn>
                        </p:par>
                        <p:par>
                          <p:cTn id="75" fill="hold">
                            <p:stCondLst>
                              <p:cond delay="600"/>
                            </p:stCondLst>
                            <p:childTnLst>
                              <p:par>
                                <p:cTn id="76" presetID="2" presetClass="entr" presetSubtype="1" fill="hold" nodeType="afterEffect">
                                  <p:stCondLst>
                                    <p:cond delay="10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250" fill="hold"/>
                                        <p:tgtEl>
                                          <p:spTgt spid="8"/>
                                        </p:tgtEl>
                                        <p:attrNameLst>
                                          <p:attrName>ppt_x</p:attrName>
                                        </p:attrNameLst>
                                      </p:cBhvr>
                                      <p:tavLst>
                                        <p:tav tm="0">
                                          <p:val>
                                            <p:strVal val="#ppt_x"/>
                                          </p:val>
                                        </p:tav>
                                        <p:tav tm="100000">
                                          <p:val>
                                            <p:strVal val="#ppt_x"/>
                                          </p:val>
                                        </p:tav>
                                      </p:tavLst>
                                    </p:anim>
                                    <p:anim calcmode="lin" valueType="num">
                                      <p:cBhvr additive="base">
                                        <p:cTn id="79" dur="250" fill="hold"/>
                                        <p:tgtEl>
                                          <p:spTgt spid="8"/>
                                        </p:tgtEl>
                                        <p:attrNameLst>
                                          <p:attrName>ppt_y</p:attrName>
                                        </p:attrNameLst>
                                      </p:cBhvr>
                                      <p:tavLst>
                                        <p:tav tm="0">
                                          <p:val>
                                            <p:strVal val="0-#ppt_h/2"/>
                                          </p:val>
                                        </p:tav>
                                        <p:tav tm="100000">
                                          <p:val>
                                            <p:strVal val="#ppt_y"/>
                                          </p:val>
                                        </p:tav>
                                      </p:tavLst>
                                    </p:anim>
                                  </p:childTnLst>
                                </p:cTn>
                              </p:par>
                            </p:childTnLst>
                          </p:cTn>
                        </p:par>
                        <p:par>
                          <p:cTn id="80" fill="hold">
                            <p:stCondLst>
                              <p:cond delay="950"/>
                            </p:stCondLst>
                            <p:childTnLst>
                              <p:par>
                                <p:cTn id="81" presetID="2" presetClass="entr" presetSubtype="1" fill="hold" nodeType="afterEffect">
                                  <p:stCondLst>
                                    <p:cond delay="100"/>
                                  </p:stCondLst>
                                  <p:childTnLst>
                                    <p:set>
                                      <p:cBhvr>
                                        <p:cTn id="82" dur="1" fill="hold">
                                          <p:stCondLst>
                                            <p:cond delay="0"/>
                                          </p:stCondLst>
                                        </p:cTn>
                                        <p:tgtEl>
                                          <p:spTgt spid="1028"/>
                                        </p:tgtEl>
                                        <p:attrNameLst>
                                          <p:attrName>style.visibility</p:attrName>
                                        </p:attrNameLst>
                                      </p:cBhvr>
                                      <p:to>
                                        <p:strVal val="visible"/>
                                      </p:to>
                                    </p:set>
                                    <p:anim calcmode="lin" valueType="num">
                                      <p:cBhvr additive="base">
                                        <p:cTn id="83" dur="250" fill="hold"/>
                                        <p:tgtEl>
                                          <p:spTgt spid="1028"/>
                                        </p:tgtEl>
                                        <p:attrNameLst>
                                          <p:attrName>ppt_x</p:attrName>
                                        </p:attrNameLst>
                                      </p:cBhvr>
                                      <p:tavLst>
                                        <p:tav tm="0">
                                          <p:val>
                                            <p:strVal val="#ppt_x"/>
                                          </p:val>
                                        </p:tav>
                                        <p:tav tm="100000">
                                          <p:val>
                                            <p:strVal val="#ppt_x"/>
                                          </p:val>
                                        </p:tav>
                                      </p:tavLst>
                                    </p:anim>
                                    <p:anim calcmode="lin" valueType="num">
                                      <p:cBhvr additive="base">
                                        <p:cTn id="84" dur="250" fill="hold"/>
                                        <p:tgtEl>
                                          <p:spTgt spid="1028"/>
                                        </p:tgtEl>
                                        <p:attrNameLst>
                                          <p:attrName>ppt_y</p:attrName>
                                        </p:attrNameLst>
                                      </p:cBhvr>
                                      <p:tavLst>
                                        <p:tav tm="0">
                                          <p:val>
                                            <p:strVal val="0-#ppt_h/2"/>
                                          </p:val>
                                        </p:tav>
                                        <p:tav tm="100000">
                                          <p:val>
                                            <p:strVal val="#ppt_y"/>
                                          </p:val>
                                        </p:tav>
                                      </p:tavLst>
                                    </p:anim>
                                  </p:childTnLst>
                                </p:cTn>
                              </p:par>
                            </p:childTnLst>
                          </p:cTn>
                        </p:par>
                        <p:par>
                          <p:cTn id="85" fill="hold">
                            <p:stCondLst>
                              <p:cond delay="1300"/>
                            </p:stCondLst>
                            <p:childTnLst>
                              <p:par>
                                <p:cTn id="86" presetID="2" presetClass="entr" presetSubtype="1" fill="hold" nodeType="afterEffect">
                                  <p:stCondLst>
                                    <p:cond delay="100"/>
                                  </p:stCondLst>
                                  <p:childTnLst>
                                    <p:set>
                                      <p:cBhvr>
                                        <p:cTn id="87" dur="1" fill="hold">
                                          <p:stCondLst>
                                            <p:cond delay="0"/>
                                          </p:stCondLst>
                                        </p:cTn>
                                        <p:tgtEl>
                                          <p:spTgt spid="1052"/>
                                        </p:tgtEl>
                                        <p:attrNameLst>
                                          <p:attrName>style.visibility</p:attrName>
                                        </p:attrNameLst>
                                      </p:cBhvr>
                                      <p:to>
                                        <p:strVal val="visible"/>
                                      </p:to>
                                    </p:set>
                                    <p:anim calcmode="lin" valueType="num">
                                      <p:cBhvr additive="base">
                                        <p:cTn id="88" dur="250" fill="hold"/>
                                        <p:tgtEl>
                                          <p:spTgt spid="1052"/>
                                        </p:tgtEl>
                                        <p:attrNameLst>
                                          <p:attrName>ppt_x</p:attrName>
                                        </p:attrNameLst>
                                      </p:cBhvr>
                                      <p:tavLst>
                                        <p:tav tm="0">
                                          <p:val>
                                            <p:strVal val="#ppt_x"/>
                                          </p:val>
                                        </p:tav>
                                        <p:tav tm="100000">
                                          <p:val>
                                            <p:strVal val="#ppt_x"/>
                                          </p:val>
                                        </p:tav>
                                      </p:tavLst>
                                    </p:anim>
                                    <p:anim calcmode="lin" valueType="num">
                                      <p:cBhvr additive="base">
                                        <p:cTn id="89" dur="250" fill="hold"/>
                                        <p:tgtEl>
                                          <p:spTgt spid="1052"/>
                                        </p:tgtEl>
                                        <p:attrNameLst>
                                          <p:attrName>ppt_y</p:attrName>
                                        </p:attrNameLst>
                                      </p:cBhvr>
                                      <p:tavLst>
                                        <p:tav tm="0">
                                          <p:val>
                                            <p:strVal val="0-#ppt_h/2"/>
                                          </p:val>
                                        </p:tav>
                                        <p:tav tm="100000">
                                          <p:val>
                                            <p:strVal val="#ppt_y"/>
                                          </p:val>
                                        </p:tav>
                                      </p:tavLst>
                                    </p:anim>
                                  </p:childTnLst>
                                </p:cTn>
                              </p:par>
                            </p:childTnLst>
                          </p:cTn>
                        </p:par>
                        <p:par>
                          <p:cTn id="90" fill="hold">
                            <p:stCondLst>
                              <p:cond delay="1650"/>
                            </p:stCondLst>
                            <p:childTnLst>
                              <p:par>
                                <p:cTn id="91" presetID="2" presetClass="entr" presetSubtype="1" fill="hold" nodeType="afterEffect">
                                  <p:stCondLst>
                                    <p:cond delay="100"/>
                                  </p:stCondLst>
                                  <p:childTnLst>
                                    <p:set>
                                      <p:cBhvr>
                                        <p:cTn id="92" dur="1" fill="hold">
                                          <p:stCondLst>
                                            <p:cond delay="0"/>
                                          </p:stCondLst>
                                        </p:cTn>
                                        <p:tgtEl>
                                          <p:spTgt spid="11"/>
                                        </p:tgtEl>
                                        <p:attrNameLst>
                                          <p:attrName>style.visibility</p:attrName>
                                        </p:attrNameLst>
                                      </p:cBhvr>
                                      <p:to>
                                        <p:strVal val="visible"/>
                                      </p:to>
                                    </p:set>
                                    <p:anim calcmode="lin" valueType="num">
                                      <p:cBhvr additive="base">
                                        <p:cTn id="93" dur="250" fill="hold"/>
                                        <p:tgtEl>
                                          <p:spTgt spid="11"/>
                                        </p:tgtEl>
                                        <p:attrNameLst>
                                          <p:attrName>ppt_x</p:attrName>
                                        </p:attrNameLst>
                                      </p:cBhvr>
                                      <p:tavLst>
                                        <p:tav tm="0">
                                          <p:val>
                                            <p:strVal val="#ppt_x"/>
                                          </p:val>
                                        </p:tav>
                                        <p:tav tm="100000">
                                          <p:val>
                                            <p:strVal val="#ppt_x"/>
                                          </p:val>
                                        </p:tav>
                                      </p:tavLst>
                                    </p:anim>
                                    <p:anim calcmode="lin" valueType="num">
                                      <p:cBhvr additive="base">
                                        <p:cTn id="94" dur="250" fill="hold"/>
                                        <p:tgtEl>
                                          <p:spTgt spid="11"/>
                                        </p:tgtEl>
                                        <p:attrNameLst>
                                          <p:attrName>ppt_y</p:attrName>
                                        </p:attrNameLst>
                                      </p:cBhvr>
                                      <p:tavLst>
                                        <p:tav tm="0">
                                          <p:val>
                                            <p:strVal val="0-#ppt_h/2"/>
                                          </p:val>
                                        </p:tav>
                                        <p:tav tm="100000">
                                          <p:val>
                                            <p:strVal val="#ppt_y"/>
                                          </p:val>
                                        </p:tav>
                                      </p:tavLst>
                                    </p:anim>
                                  </p:childTnLst>
                                </p:cTn>
                              </p:par>
                            </p:childTnLst>
                          </p:cTn>
                        </p:par>
                        <p:par>
                          <p:cTn id="95" fill="hold">
                            <p:stCondLst>
                              <p:cond delay="2000"/>
                            </p:stCondLst>
                            <p:childTnLst>
                              <p:par>
                                <p:cTn id="96" presetID="2" presetClass="entr" presetSubtype="1" fill="hold" nodeType="afterEffect">
                                  <p:stCondLst>
                                    <p:cond delay="100"/>
                                  </p:stCondLst>
                                  <p:childTnLst>
                                    <p:set>
                                      <p:cBhvr>
                                        <p:cTn id="97" dur="1" fill="hold">
                                          <p:stCondLst>
                                            <p:cond delay="0"/>
                                          </p:stCondLst>
                                        </p:cTn>
                                        <p:tgtEl>
                                          <p:spTgt spid="1050"/>
                                        </p:tgtEl>
                                        <p:attrNameLst>
                                          <p:attrName>style.visibility</p:attrName>
                                        </p:attrNameLst>
                                      </p:cBhvr>
                                      <p:to>
                                        <p:strVal val="visible"/>
                                      </p:to>
                                    </p:set>
                                    <p:anim calcmode="lin" valueType="num">
                                      <p:cBhvr additive="base">
                                        <p:cTn id="98" dur="250" fill="hold"/>
                                        <p:tgtEl>
                                          <p:spTgt spid="1050"/>
                                        </p:tgtEl>
                                        <p:attrNameLst>
                                          <p:attrName>ppt_x</p:attrName>
                                        </p:attrNameLst>
                                      </p:cBhvr>
                                      <p:tavLst>
                                        <p:tav tm="0">
                                          <p:val>
                                            <p:strVal val="#ppt_x"/>
                                          </p:val>
                                        </p:tav>
                                        <p:tav tm="100000">
                                          <p:val>
                                            <p:strVal val="#ppt_x"/>
                                          </p:val>
                                        </p:tav>
                                      </p:tavLst>
                                    </p:anim>
                                    <p:anim calcmode="lin" valueType="num">
                                      <p:cBhvr additive="base">
                                        <p:cTn id="99" dur="250" fill="hold"/>
                                        <p:tgtEl>
                                          <p:spTgt spid="1050"/>
                                        </p:tgtEl>
                                        <p:attrNameLst>
                                          <p:attrName>ppt_y</p:attrName>
                                        </p:attrNameLst>
                                      </p:cBhvr>
                                      <p:tavLst>
                                        <p:tav tm="0">
                                          <p:val>
                                            <p:strVal val="0-#ppt_h/2"/>
                                          </p:val>
                                        </p:tav>
                                        <p:tav tm="100000">
                                          <p:val>
                                            <p:strVal val="#ppt_y"/>
                                          </p:val>
                                        </p:tav>
                                      </p:tavLst>
                                    </p:anim>
                                  </p:childTnLst>
                                </p:cTn>
                              </p:par>
                            </p:childTnLst>
                          </p:cTn>
                        </p:par>
                        <p:par>
                          <p:cTn id="100" fill="hold">
                            <p:stCondLst>
                              <p:cond delay="2350"/>
                            </p:stCondLst>
                            <p:childTnLst>
                              <p:par>
                                <p:cTn id="101" presetID="2" presetClass="entr" presetSubtype="1" fill="hold" nodeType="afterEffect">
                                  <p:stCondLst>
                                    <p:cond delay="100"/>
                                  </p:stCondLst>
                                  <p:childTnLst>
                                    <p:set>
                                      <p:cBhvr>
                                        <p:cTn id="102" dur="1" fill="hold">
                                          <p:stCondLst>
                                            <p:cond delay="0"/>
                                          </p:stCondLst>
                                        </p:cTn>
                                        <p:tgtEl>
                                          <p:spTgt spid="1048"/>
                                        </p:tgtEl>
                                        <p:attrNameLst>
                                          <p:attrName>style.visibility</p:attrName>
                                        </p:attrNameLst>
                                      </p:cBhvr>
                                      <p:to>
                                        <p:strVal val="visible"/>
                                      </p:to>
                                    </p:set>
                                    <p:anim calcmode="lin" valueType="num">
                                      <p:cBhvr additive="base">
                                        <p:cTn id="103" dur="250" fill="hold"/>
                                        <p:tgtEl>
                                          <p:spTgt spid="1048"/>
                                        </p:tgtEl>
                                        <p:attrNameLst>
                                          <p:attrName>ppt_x</p:attrName>
                                        </p:attrNameLst>
                                      </p:cBhvr>
                                      <p:tavLst>
                                        <p:tav tm="0">
                                          <p:val>
                                            <p:strVal val="#ppt_x"/>
                                          </p:val>
                                        </p:tav>
                                        <p:tav tm="100000">
                                          <p:val>
                                            <p:strVal val="#ppt_x"/>
                                          </p:val>
                                        </p:tav>
                                      </p:tavLst>
                                    </p:anim>
                                    <p:anim calcmode="lin" valueType="num">
                                      <p:cBhvr additive="base">
                                        <p:cTn id="104" dur="250" fill="hold"/>
                                        <p:tgtEl>
                                          <p:spTgt spid="1048"/>
                                        </p:tgtEl>
                                        <p:attrNameLst>
                                          <p:attrName>ppt_y</p:attrName>
                                        </p:attrNameLst>
                                      </p:cBhvr>
                                      <p:tavLst>
                                        <p:tav tm="0">
                                          <p:val>
                                            <p:strVal val="0-#ppt_h/2"/>
                                          </p:val>
                                        </p:tav>
                                        <p:tav tm="100000">
                                          <p:val>
                                            <p:strVal val="#ppt_y"/>
                                          </p:val>
                                        </p:tav>
                                      </p:tavLst>
                                    </p:anim>
                                  </p:childTnLst>
                                </p:cTn>
                              </p:par>
                            </p:childTnLst>
                          </p:cTn>
                        </p:par>
                        <p:par>
                          <p:cTn id="105" fill="hold">
                            <p:stCondLst>
                              <p:cond delay="2700"/>
                            </p:stCondLst>
                            <p:childTnLst>
                              <p:par>
                                <p:cTn id="106" presetID="2" presetClass="entr" presetSubtype="1" fill="hold" nodeType="afterEffect">
                                  <p:stCondLst>
                                    <p:cond delay="0"/>
                                  </p:stCondLst>
                                  <p:childTnLst>
                                    <p:set>
                                      <p:cBhvr>
                                        <p:cTn id="107" dur="1" fill="hold">
                                          <p:stCondLst>
                                            <p:cond delay="0"/>
                                          </p:stCondLst>
                                        </p:cTn>
                                        <p:tgtEl>
                                          <p:spTgt spid="1040"/>
                                        </p:tgtEl>
                                        <p:attrNameLst>
                                          <p:attrName>style.visibility</p:attrName>
                                        </p:attrNameLst>
                                      </p:cBhvr>
                                      <p:to>
                                        <p:strVal val="visible"/>
                                      </p:to>
                                    </p:set>
                                    <p:anim calcmode="lin" valueType="num">
                                      <p:cBhvr additive="base">
                                        <p:cTn id="108" dur="250" fill="hold"/>
                                        <p:tgtEl>
                                          <p:spTgt spid="1040"/>
                                        </p:tgtEl>
                                        <p:attrNameLst>
                                          <p:attrName>ppt_x</p:attrName>
                                        </p:attrNameLst>
                                      </p:cBhvr>
                                      <p:tavLst>
                                        <p:tav tm="0">
                                          <p:val>
                                            <p:strVal val="#ppt_x"/>
                                          </p:val>
                                        </p:tav>
                                        <p:tav tm="100000">
                                          <p:val>
                                            <p:strVal val="#ppt_x"/>
                                          </p:val>
                                        </p:tav>
                                      </p:tavLst>
                                    </p:anim>
                                    <p:anim calcmode="lin" valueType="num">
                                      <p:cBhvr additive="base">
                                        <p:cTn id="109" dur="250" fill="hold"/>
                                        <p:tgtEl>
                                          <p:spTgt spid="1040"/>
                                        </p:tgtEl>
                                        <p:attrNameLst>
                                          <p:attrName>ppt_y</p:attrName>
                                        </p:attrNameLst>
                                      </p:cBhvr>
                                      <p:tavLst>
                                        <p:tav tm="0">
                                          <p:val>
                                            <p:strVal val="0-#ppt_h/2"/>
                                          </p:val>
                                        </p:tav>
                                        <p:tav tm="100000">
                                          <p:val>
                                            <p:strVal val="#ppt_y"/>
                                          </p:val>
                                        </p:tav>
                                      </p:tavLst>
                                    </p:anim>
                                  </p:childTnLst>
                                </p:cTn>
                              </p:par>
                            </p:childTnLst>
                          </p:cTn>
                        </p:par>
                        <p:par>
                          <p:cTn id="110" fill="hold">
                            <p:stCondLst>
                              <p:cond delay="2950"/>
                            </p:stCondLst>
                            <p:childTnLst>
                              <p:par>
                                <p:cTn id="111" presetID="2" presetClass="entr" presetSubtype="1" fill="hold" nodeType="afterEffect">
                                  <p:stCondLst>
                                    <p:cond delay="0"/>
                                  </p:stCondLst>
                                  <p:childTnLst>
                                    <p:set>
                                      <p:cBhvr>
                                        <p:cTn id="112" dur="1" fill="hold">
                                          <p:stCondLst>
                                            <p:cond delay="0"/>
                                          </p:stCondLst>
                                        </p:cTn>
                                        <p:tgtEl>
                                          <p:spTgt spid="1054"/>
                                        </p:tgtEl>
                                        <p:attrNameLst>
                                          <p:attrName>style.visibility</p:attrName>
                                        </p:attrNameLst>
                                      </p:cBhvr>
                                      <p:to>
                                        <p:strVal val="visible"/>
                                      </p:to>
                                    </p:set>
                                    <p:anim calcmode="lin" valueType="num">
                                      <p:cBhvr additive="base">
                                        <p:cTn id="113" dur="250" fill="hold"/>
                                        <p:tgtEl>
                                          <p:spTgt spid="1054"/>
                                        </p:tgtEl>
                                        <p:attrNameLst>
                                          <p:attrName>ppt_x</p:attrName>
                                        </p:attrNameLst>
                                      </p:cBhvr>
                                      <p:tavLst>
                                        <p:tav tm="0">
                                          <p:val>
                                            <p:strVal val="#ppt_x"/>
                                          </p:val>
                                        </p:tav>
                                        <p:tav tm="100000">
                                          <p:val>
                                            <p:strVal val="#ppt_x"/>
                                          </p:val>
                                        </p:tav>
                                      </p:tavLst>
                                    </p:anim>
                                    <p:anim calcmode="lin" valueType="num">
                                      <p:cBhvr additive="base">
                                        <p:cTn id="114" dur="250" fill="hold"/>
                                        <p:tgtEl>
                                          <p:spTgt spid="1054"/>
                                        </p:tgtEl>
                                        <p:attrNameLst>
                                          <p:attrName>ppt_y</p:attrName>
                                        </p:attrNameLst>
                                      </p:cBhvr>
                                      <p:tavLst>
                                        <p:tav tm="0">
                                          <p:val>
                                            <p:strVal val="0-#ppt_h/2"/>
                                          </p:val>
                                        </p:tav>
                                        <p:tav tm="100000">
                                          <p:val>
                                            <p:strVal val="#ppt_y"/>
                                          </p:val>
                                        </p:tav>
                                      </p:tavLst>
                                    </p:anim>
                                  </p:childTnLst>
                                </p:cTn>
                              </p:par>
                            </p:childTnLst>
                          </p:cTn>
                        </p:par>
                        <p:par>
                          <p:cTn id="115" fill="hold">
                            <p:stCondLst>
                              <p:cond delay="3200"/>
                            </p:stCondLst>
                            <p:childTnLst>
                              <p:par>
                                <p:cTn id="116" presetID="2" presetClass="entr" presetSubtype="1" fill="hold" nodeType="afterEffect">
                                  <p:stCondLst>
                                    <p:cond delay="0"/>
                                  </p:stCondLst>
                                  <p:childTnLst>
                                    <p:set>
                                      <p:cBhvr>
                                        <p:cTn id="117" dur="1" fill="hold">
                                          <p:stCondLst>
                                            <p:cond delay="0"/>
                                          </p:stCondLst>
                                        </p:cTn>
                                        <p:tgtEl>
                                          <p:spTgt spid="1030"/>
                                        </p:tgtEl>
                                        <p:attrNameLst>
                                          <p:attrName>style.visibility</p:attrName>
                                        </p:attrNameLst>
                                      </p:cBhvr>
                                      <p:to>
                                        <p:strVal val="visible"/>
                                      </p:to>
                                    </p:set>
                                    <p:anim calcmode="lin" valueType="num">
                                      <p:cBhvr additive="base">
                                        <p:cTn id="118" dur="250" fill="hold"/>
                                        <p:tgtEl>
                                          <p:spTgt spid="1030"/>
                                        </p:tgtEl>
                                        <p:attrNameLst>
                                          <p:attrName>ppt_x</p:attrName>
                                        </p:attrNameLst>
                                      </p:cBhvr>
                                      <p:tavLst>
                                        <p:tav tm="0">
                                          <p:val>
                                            <p:strVal val="#ppt_x"/>
                                          </p:val>
                                        </p:tav>
                                        <p:tav tm="100000">
                                          <p:val>
                                            <p:strVal val="#ppt_x"/>
                                          </p:val>
                                        </p:tav>
                                      </p:tavLst>
                                    </p:anim>
                                    <p:anim calcmode="lin" valueType="num">
                                      <p:cBhvr additive="base">
                                        <p:cTn id="119" dur="250" fill="hold"/>
                                        <p:tgtEl>
                                          <p:spTgt spid="10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652963"/>
            <a:ext cx="8229600" cy="1066800"/>
          </a:xfrm>
        </p:spPr>
        <p:txBody>
          <a:bodyPr/>
          <a:lstStyle/>
          <a:p>
            <a:r>
              <a:rPr lang="en-US" sz="3200" dirty="0" smtClean="0"/>
              <a:t>Careers </a:t>
            </a:r>
            <a:r>
              <a:rPr lang="en-US" sz="3200" dirty="0"/>
              <a:t>and </a:t>
            </a:r>
            <a:r>
              <a:rPr lang="en-US" sz="3200" dirty="0" smtClean="0"/>
              <a:t>Collaborations</a:t>
            </a:r>
            <a:endParaRPr lang="en-US" sz="3200" dirty="0"/>
          </a:p>
        </p:txBody>
      </p:sp>
      <p:sp>
        <p:nvSpPr>
          <p:cNvPr id="3" name="Content Placeholder 2"/>
          <p:cNvSpPr>
            <a:spLocks noGrp="1"/>
          </p:cNvSpPr>
          <p:nvPr>
            <p:ph idx="1"/>
          </p:nvPr>
        </p:nvSpPr>
        <p:spPr>
          <a:xfrm>
            <a:off x="1219200" y="2057400"/>
            <a:ext cx="7772400" cy="4324350"/>
          </a:xfrm>
        </p:spPr>
        <p:txBody>
          <a:bodyPr/>
          <a:lstStyle/>
          <a:p>
            <a:pPr marL="623887" indent="-514350">
              <a:buFont typeface="+mj-lt"/>
              <a:buAutoNum type="arabicParenR"/>
            </a:pPr>
            <a:r>
              <a:rPr lang="en-US" sz="3200" dirty="0" smtClean="0"/>
              <a:t>Geographic </a:t>
            </a:r>
            <a:r>
              <a:rPr lang="en-US" sz="3200" dirty="0"/>
              <a:t>Information </a:t>
            </a:r>
            <a:r>
              <a:rPr lang="en-US" sz="3200" dirty="0" smtClean="0"/>
              <a:t>Librarianship</a:t>
            </a:r>
            <a:r>
              <a:rPr lang="en-US" sz="1900" dirty="0" smtClean="0"/>
              <a:t> (2012-2015) </a:t>
            </a:r>
            <a:r>
              <a:rPr lang="en-US" sz="1900" b="1" dirty="0" smtClean="0"/>
              <a:t>Co-principal investigator:</a:t>
            </a:r>
            <a:r>
              <a:rPr lang="en-US" sz="1900" dirty="0" smtClean="0"/>
              <a:t> </a:t>
            </a:r>
            <a:r>
              <a:rPr lang="en-US" sz="1900" dirty="0"/>
              <a:t>Tony H. Grubesic </a:t>
            </a:r>
            <a:r>
              <a:rPr lang="en-US" sz="1900" dirty="0" smtClean="0"/>
              <a:t>(University of Arizona) </a:t>
            </a:r>
            <a:r>
              <a:rPr lang="en-US" sz="1900" dirty="0"/>
              <a:t>&amp; </a:t>
            </a:r>
            <a:r>
              <a:rPr lang="en-US" sz="1900" b="1" dirty="0"/>
              <a:t>Bradley Wade Bishop</a:t>
            </a:r>
            <a:r>
              <a:rPr lang="en-US" sz="1900" dirty="0"/>
              <a:t>. Building Institutional Capacity. Institute of Museum and Library </a:t>
            </a:r>
            <a:r>
              <a:rPr lang="en-US" sz="1900" dirty="0" smtClean="0"/>
              <a:t>Services. $345,270.</a:t>
            </a:r>
          </a:p>
          <a:p>
            <a:pPr marL="623887" indent="-514350">
              <a:buFont typeface="+mj-lt"/>
              <a:buAutoNum type="arabicParenR"/>
            </a:pPr>
            <a:r>
              <a:rPr lang="en-US" sz="3200" dirty="0"/>
              <a:t>The IS in </a:t>
            </a:r>
            <a:r>
              <a:rPr lang="en-US" sz="3200" dirty="0" smtClean="0"/>
              <a:t>GIS</a:t>
            </a:r>
          </a:p>
          <a:p>
            <a:pPr lvl="1"/>
            <a:r>
              <a:rPr lang="en-US" sz="2000" dirty="0" smtClean="0"/>
              <a:t>Bolster </a:t>
            </a:r>
            <a:r>
              <a:rPr lang="en-US" sz="2000" dirty="0"/>
              <a:t>librarian management and preservation of resources created by an array of geospatial </a:t>
            </a:r>
            <a:r>
              <a:rPr lang="en-US" sz="2000" dirty="0" smtClean="0"/>
              <a:t>tools</a:t>
            </a:r>
            <a:r>
              <a:rPr lang="en-US" sz="2000" dirty="0"/>
              <a:t>;</a:t>
            </a:r>
          </a:p>
          <a:p>
            <a:pPr lvl="1"/>
            <a:r>
              <a:rPr lang="en-US" sz="2000" dirty="0" smtClean="0"/>
              <a:t>Create and deliver two </a:t>
            </a:r>
            <a:r>
              <a:rPr lang="en-US" sz="2000" dirty="0"/>
              <a:t>online GIL </a:t>
            </a:r>
            <a:r>
              <a:rPr lang="en-US" sz="2000" dirty="0" smtClean="0"/>
              <a:t>courses at two </a:t>
            </a:r>
            <a:r>
              <a:rPr lang="en-US" sz="2000" dirty="0"/>
              <a:t>institutions; </a:t>
            </a:r>
          </a:p>
          <a:p>
            <a:pPr lvl="1"/>
            <a:r>
              <a:rPr lang="en-US" sz="2000" dirty="0"/>
              <a:t>Develop and use a survey validation study of the knowledge, skills, and abilities to inform </a:t>
            </a:r>
            <a:r>
              <a:rPr lang="en-US" sz="2000" dirty="0" smtClean="0"/>
              <a:t>curricula</a:t>
            </a:r>
            <a:endParaRPr lang="en-US" sz="2000" dirty="0"/>
          </a:p>
          <a:p>
            <a:pPr marL="796924" lvl="1" indent="-514350">
              <a:buFont typeface="+mj-lt"/>
              <a:buAutoNum type="arabicParenR"/>
            </a:pPr>
            <a:endParaRPr lang="en-US" sz="2900" dirty="0"/>
          </a:p>
          <a:p>
            <a:pPr marL="623887" indent="-514350">
              <a:buFont typeface="+mj-lt"/>
              <a:buAutoNum type="arabicParenR"/>
            </a:pPr>
            <a:endParaRPr lang="en-US" sz="3200" dirty="0"/>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6</a:t>
            </a:fld>
            <a:endParaRPr lang="en-US"/>
          </a:p>
        </p:txBody>
      </p:sp>
    </p:spTree>
    <p:extLst>
      <p:ext uri="{BB962C8B-B14F-4D97-AF65-F5344CB8AC3E}">
        <p14:creationId xmlns:p14="http://schemas.microsoft.com/office/powerpoint/2010/main" val="4183657919"/>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8229600" cy="1066800"/>
          </a:xfrm>
        </p:spPr>
        <p:txBody>
          <a:bodyPr/>
          <a:lstStyle/>
          <a:p>
            <a:r>
              <a:rPr lang="en-US" sz="3200" dirty="0" smtClean="0"/>
              <a:t>GIL – Phase I (Fall 2012)</a:t>
            </a:r>
            <a:endParaRPr lang="en-US" sz="3200" dirty="0"/>
          </a:p>
        </p:txBody>
      </p:sp>
      <p:sp>
        <p:nvSpPr>
          <p:cNvPr id="3" name="Content Placeholder 2"/>
          <p:cNvSpPr>
            <a:spLocks noGrp="1"/>
          </p:cNvSpPr>
          <p:nvPr>
            <p:ph idx="1"/>
          </p:nvPr>
        </p:nvSpPr>
        <p:spPr>
          <a:xfrm>
            <a:off x="990600" y="1828800"/>
            <a:ext cx="8229600" cy="4324350"/>
          </a:xfrm>
        </p:spPr>
        <p:txBody>
          <a:bodyPr/>
          <a:lstStyle/>
          <a:p>
            <a:r>
              <a:rPr lang="en-US" sz="3200" dirty="0" smtClean="0"/>
              <a:t>In 2008, the </a:t>
            </a:r>
            <a:r>
              <a:rPr lang="en-US" sz="3200" dirty="0"/>
              <a:t>American Library Association's Map and Geospatial Information Round Table (MAGIRT)  education committee developed core competencies required to perform GIL, circulated the core competencies to the round table’s members (~360), and made suggested changes into a final core competencies </a:t>
            </a:r>
            <a:r>
              <a:rPr lang="en-US" sz="3200" dirty="0" smtClean="0"/>
              <a:t>document. </a:t>
            </a:r>
            <a:endParaRPr lang="en-US" sz="3200" dirty="0"/>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7</a:t>
            </a:fld>
            <a:endParaRPr lang="en-US"/>
          </a:p>
        </p:txBody>
      </p:sp>
    </p:spTree>
    <p:extLst>
      <p:ext uri="{BB962C8B-B14F-4D97-AF65-F5344CB8AC3E}">
        <p14:creationId xmlns:p14="http://schemas.microsoft.com/office/powerpoint/2010/main" val="275156167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623809"/>
            <a:ext cx="8229600" cy="1066800"/>
          </a:xfrm>
        </p:spPr>
        <p:txBody>
          <a:bodyPr/>
          <a:lstStyle/>
          <a:p>
            <a:r>
              <a:rPr lang="en-US" sz="3000" dirty="0" smtClean="0"/>
              <a:t>MAGIRT Core Competencies 2008 (75 of them)</a:t>
            </a:r>
            <a:endParaRPr lang="en-US" sz="3000" dirty="0"/>
          </a:p>
        </p:txBody>
      </p:sp>
      <p:sp>
        <p:nvSpPr>
          <p:cNvPr id="3" name="Content Placeholder 2"/>
          <p:cNvSpPr>
            <a:spLocks noGrp="1"/>
          </p:cNvSpPr>
          <p:nvPr>
            <p:ph idx="1"/>
          </p:nvPr>
        </p:nvSpPr>
        <p:spPr>
          <a:xfrm>
            <a:off x="1066800" y="2032000"/>
            <a:ext cx="8229600" cy="4324350"/>
          </a:xfrm>
        </p:spPr>
        <p:txBody>
          <a:bodyPr/>
          <a:lstStyle/>
          <a:p>
            <a:pPr lvl="0"/>
            <a:r>
              <a:rPr lang="en-US" sz="2800" dirty="0"/>
              <a:t>General Geographic/Cartographic Competencies</a:t>
            </a:r>
          </a:p>
          <a:p>
            <a:pPr lvl="0"/>
            <a:r>
              <a:rPr lang="en-US" sz="2800" dirty="0"/>
              <a:t>Collection Development/Records Appraisal</a:t>
            </a:r>
          </a:p>
          <a:p>
            <a:pPr lvl="0"/>
            <a:r>
              <a:rPr lang="en-US" sz="2800" dirty="0"/>
              <a:t>Collection Maintenance and Organization</a:t>
            </a:r>
          </a:p>
          <a:p>
            <a:pPr lvl="0"/>
            <a:r>
              <a:rPr lang="en-US" sz="2800" dirty="0"/>
              <a:t>Reference and Instruction/Data Discovery</a:t>
            </a:r>
          </a:p>
          <a:p>
            <a:pPr lvl="0"/>
            <a:r>
              <a:rPr lang="en-US" sz="2800" dirty="0"/>
              <a:t>Technological Infrastructure </a:t>
            </a:r>
          </a:p>
          <a:p>
            <a:pPr lvl="0"/>
            <a:r>
              <a:rPr lang="en-US" sz="2800" dirty="0"/>
              <a:t>Metadata Creation/Bibliographic Record Creation</a:t>
            </a:r>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8</a:t>
            </a:fld>
            <a:endParaRPr lang="en-US"/>
          </a:p>
        </p:txBody>
      </p:sp>
    </p:spTree>
    <p:extLst>
      <p:ext uri="{BB962C8B-B14F-4D97-AF65-F5344CB8AC3E}">
        <p14:creationId xmlns:p14="http://schemas.microsoft.com/office/powerpoint/2010/main" val="181878269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609600"/>
            <a:ext cx="8229600" cy="1066800"/>
          </a:xfrm>
        </p:spPr>
        <p:txBody>
          <a:bodyPr/>
          <a:lstStyle/>
          <a:p>
            <a:r>
              <a:rPr lang="en-US" sz="2800" dirty="0" smtClean="0"/>
              <a:t>Survey validation</a:t>
            </a:r>
            <a:endParaRPr lang="en-US" sz="2800" dirty="0"/>
          </a:p>
        </p:txBody>
      </p:sp>
      <p:sp>
        <p:nvSpPr>
          <p:cNvPr id="3" name="Content Placeholder 2"/>
          <p:cNvSpPr>
            <a:spLocks noGrp="1"/>
          </p:cNvSpPr>
          <p:nvPr>
            <p:ph idx="1"/>
          </p:nvPr>
        </p:nvSpPr>
        <p:spPr>
          <a:xfrm>
            <a:off x="990600" y="1676400"/>
            <a:ext cx="8229600" cy="4324350"/>
          </a:xfrm>
        </p:spPr>
        <p:txBody>
          <a:bodyPr/>
          <a:lstStyle/>
          <a:p>
            <a:r>
              <a:rPr lang="en-US" sz="2800" dirty="0" smtClean="0"/>
              <a:t>The </a:t>
            </a:r>
            <a:r>
              <a:rPr lang="en-US" sz="2800" dirty="0"/>
              <a:t>survey validation approach has been used by a variety of other professions such as teaching, nursing, and law to inform curricula with empirical data from actual </a:t>
            </a:r>
            <a:r>
              <a:rPr lang="en-US" sz="2800" dirty="0" smtClean="0"/>
              <a:t>practice. </a:t>
            </a:r>
          </a:p>
          <a:p>
            <a:r>
              <a:rPr lang="en-US" sz="2800" dirty="0"/>
              <a:t>The curriculum development plan for the IMLS </a:t>
            </a:r>
            <a:r>
              <a:rPr lang="en-US" sz="2800" i="1" dirty="0"/>
              <a:t>GIL</a:t>
            </a:r>
            <a:r>
              <a:rPr lang="en-US" sz="2800" dirty="0"/>
              <a:t> project includes a survey of practicing GIS and map librarians, archivists, and other information professionals to </a:t>
            </a:r>
            <a:r>
              <a:rPr lang="en-US" sz="2800" dirty="0" smtClean="0"/>
              <a:t>weigh the importance of listed knowledge, skills, and abilities (KSAs) from their real-world library experience to inform curriculum development.  </a:t>
            </a:r>
          </a:p>
          <a:p>
            <a:pPr marL="109537" indent="0">
              <a:buNone/>
            </a:pPr>
            <a:endParaRPr lang="en-US" sz="2800" dirty="0"/>
          </a:p>
          <a:p>
            <a:endParaRPr lang="en-US" sz="2800" dirty="0"/>
          </a:p>
        </p:txBody>
      </p:sp>
      <p:sp>
        <p:nvSpPr>
          <p:cNvPr id="4" name="Slide Number Placeholder 3"/>
          <p:cNvSpPr>
            <a:spLocks noGrp="1"/>
          </p:cNvSpPr>
          <p:nvPr>
            <p:ph type="sldNum" sz="quarter" idx="12"/>
          </p:nvPr>
        </p:nvSpPr>
        <p:spPr/>
        <p:txBody>
          <a:bodyPr/>
          <a:lstStyle/>
          <a:p>
            <a:pPr>
              <a:defRPr/>
            </a:pPr>
            <a:fld id="{9BCC23EC-EA2A-4B07-8477-63C8860B44C4}" type="slidenum">
              <a:rPr lang="en-US" smtClean="0"/>
              <a:pPr>
                <a:defRPr/>
              </a:pPr>
              <a:t>9</a:t>
            </a:fld>
            <a:endParaRPr lang="en-US"/>
          </a:p>
        </p:txBody>
      </p:sp>
    </p:spTree>
    <p:extLst>
      <p:ext uri="{BB962C8B-B14F-4D97-AF65-F5344CB8AC3E}">
        <p14:creationId xmlns:p14="http://schemas.microsoft.com/office/powerpoint/2010/main" val="1922497658"/>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UTK Theme">
  <a:themeElements>
    <a:clrScheme name="Custom 10">
      <a:dk1>
        <a:srgbClr val="585858"/>
      </a:dk1>
      <a:lt1>
        <a:sysClr val="window" lastClr="FFFFFF"/>
      </a:lt1>
      <a:dk2>
        <a:srgbClr val="1F497D"/>
      </a:dk2>
      <a:lt2>
        <a:srgbClr val="EEECE1"/>
      </a:lt2>
      <a:accent1>
        <a:srgbClr val="585858"/>
      </a:accent1>
      <a:accent2>
        <a:srgbClr val="FF3300"/>
      </a:accent2>
      <a:accent3>
        <a:srgbClr val="FFCC33"/>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UTK Theme" id="{58527DF1-1463-4154-8B4E-EAE6CFAC6C75}" vid="{FBC6DCF6-806E-413E-9A3B-649D990E1F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1975</TotalTime>
  <Words>1319</Words>
  <Application>Microsoft Office PowerPoint</Application>
  <PresentationFormat>On-screen Show (4:3)</PresentationFormat>
  <Paragraphs>142</Paragraphs>
  <Slides>18</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MS PGothic</vt:lpstr>
      <vt:lpstr>Arial</vt:lpstr>
      <vt:lpstr>Calibri</vt:lpstr>
      <vt:lpstr>Georgia</vt:lpstr>
      <vt:lpstr>Haettenschweiler</vt:lpstr>
      <vt:lpstr>Times New Roman</vt:lpstr>
      <vt:lpstr>Tunga</vt:lpstr>
      <vt:lpstr>Wingdings</vt:lpstr>
      <vt:lpstr>UTK Theme</vt:lpstr>
      <vt:lpstr> Developing a Curriculum for the Earth Science Data Scientist</vt:lpstr>
      <vt:lpstr>PowerPoint Presentation</vt:lpstr>
      <vt:lpstr>Software, Policy and Data</vt:lpstr>
      <vt:lpstr>            Two thirds of GIS is IS!</vt:lpstr>
      <vt:lpstr>PowerPoint Presentation</vt:lpstr>
      <vt:lpstr>Careers and Collaborations</vt:lpstr>
      <vt:lpstr>GIL – Phase I (Fall 2012)</vt:lpstr>
      <vt:lpstr>MAGIRT Core Competencies 2008 (75 of them)</vt:lpstr>
      <vt:lpstr>Survey validation</vt:lpstr>
      <vt:lpstr>GIL – Phase II (Spring 2013)</vt:lpstr>
      <vt:lpstr>PowerPoint Presentation</vt:lpstr>
      <vt:lpstr>PowerPoint Presentation</vt:lpstr>
      <vt:lpstr>Careers</vt:lpstr>
      <vt:lpstr>Year 1 Papers</vt:lpstr>
      <vt:lpstr>Year 2 Papers</vt:lpstr>
      <vt:lpstr>Developing a Curriculum (DACUM)</vt:lpstr>
      <vt:lpstr>ESIP DACUM *Friday, 10:45– Room 4*</vt:lpstr>
      <vt:lpstr>PowerPoint Presentation</vt:lpstr>
    </vt:vector>
  </TitlesOfParts>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Huitt, Drew</dc:creator>
  <cp:lastModifiedBy>Bishop, Bradley</cp:lastModifiedBy>
  <cp:revision>56</cp:revision>
  <dcterms:created xsi:type="dcterms:W3CDTF">2015-04-07T00:11:41Z</dcterms:created>
  <dcterms:modified xsi:type="dcterms:W3CDTF">2015-07-09T19:42:18Z</dcterms:modified>
</cp:coreProperties>
</file>