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2"/>
  </p:notesMasterIdLst>
  <p:sldIdLst>
    <p:sldId id="256" r:id="rId2"/>
    <p:sldId id="257" r:id="rId3"/>
    <p:sldId id="259" r:id="rId4"/>
    <p:sldId id="258" r:id="rId5"/>
    <p:sldId id="264" r:id="rId6"/>
    <p:sldId id="265" r:id="rId7"/>
    <p:sldId id="266" r:id="rId8"/>
    <p:sldId id="267" r:id="rId9"/>
    <p:sldId id="260" r:id="rId10"/>
    <p:sldId id="278" r:id="rId11"/>
    <p:sldId id="268" r:id="rId12"/>
    <p:sldId id="284" r:id="rId13"/>
    <p:sldId id="285" r:id="rId14"/>
    <p:sldId id="279" r:id="rId15"/>
    <p:sldId id="281" r:id="rId16"/>
    <p:sldId id="277" r:id="rId17"/>
    <p:sldId id="280" r:id="rId18"/>
    <p:sldId id="261" r:id="rId19"/>
    <p:sldId id="269" r:id="rId20"/>
    <p:sldId id="286" r:id="rId21"/>
    <p:sldId id="271" r:id="rId22"/>
    <p:sldId id="272" r:id="rId23"/>
    <p:sldId id="287" r:id="rId24"/>
    <p:sldId id="273" r:id="rId25"/>
    <p:sldId id="275" r:id="rId26"/>
    <p:sldId id="276" r:id="rId27"/>
    <p:sldId id="262" r:id="rId28"/>
    <p:sldId id="263" r:id="rId29"/>
    <p:sldId id="282" r:id="rId30"/>
    <p:sldId id="283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5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3333" autoAdjust="0"/>
  </p:normalViewPr>
  <p:slideViewPr>
    <p:cSldViewPr snapToGrid="0" snapToObjects="1">
      <p:cViewPr varScale="1">
        <p:scale>
          <a:sx n="93" d="100"/>
          <a:sy n="93" d="100"/>
        </p:scale>
        <p:origin x="-196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notesMaster" Target="notesMasters/notes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interSettings" Target="printerSettings/printerSettings1.bin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AF7E19-E771-0B49-B3E7-29453A20ADC5}" type="datetimeFigureOut">
              <a:rPr lang="en-US" smtClean="0"/>
              <a:pPr/>
              <a:t>1/7/13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68EE4E-0B04-F440-90D7-5ECD75592A6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7323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r>
              <a:rPr lang="en-US" baseline="0" dirty="0" smtClean="0"/>
              <a:t> of </a:t>
            </a:r>
            <a:r>
              <a:rPr lang="en-US" baseline="0" dirty="0" err="1" smtClean="0"/>
              <a:t>ToolMatch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8EE4E-0B04-F440-90D7-5ECD75592A6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884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Discuss what was learnt from the ESIP Summer Meeting Hack-a-thon.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8EE4E-0B04-F440-90D7-5ECD75592A6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4776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following 4 slides list Chris’s pseudo-natural</a:t>
            </a:r>
            <a:r>
              <a:rPr lang="en-US" baseline="0" dirty="0" smtClean="0"/>
              <a:t> language </a:t>
            </a:r>
            <a:r>
              <a:rPr lang="en-US" baseline="0" dirty="0" err="1" smtClean="0"/>
              <a:t>ToolMatch</a:t>
            </a:r>
            <a:r>
              <a:rPr lang="en-US" baseline="0" dirty="0" smtClean="0"/>
              <a:t> use cases / rules.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8EE4E-0B04-F440-90D7-5ECD75592A6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3245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</a:t>
            </a:r>
            <a:r>
              <a:rPr lang="en-US" baseline="0" dirty="0" smtClean="0"/>
              <a:t> following six slides show what the rules look like in Turtle, CMAP, and Protégé Ontology Editor.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8EE4E-0B04-F440-90D7-5ECD75592A6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6152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following</a:t>
            </a:r>
            <a:r>
              <a:rPr lang="en-US" baseline="0" dirty="0" smtClean="0"/>
              <a:t> six slides walk through the process of inferring additional triples on a </a:t>
            </a:r>
            <a:r>
              <a:rPr lang="en-US" baseline="0" dirty="0" err="1" smtClean="0"/>
              <a:t>DataCollection</a:t>
            </a:r>
            <a:r>
              <a:rPr lang="en-US" baseline="0" dirty="0" smtClean="0"/>
              <a:t> instance.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8EE4E-0B04-F440-90D7-5ECD75592A60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4936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primary</a:t>
            </a:r>
            <a:r>
              <a:rPr lang="en-US" baseline="0" dirty="0" smtClean="0"/>
              <a:t> purpose of this slide is to develop a feeling for the types of authoring interfaces that will be required.</a:t>
            </a:r>
          </a:p>
          <a:p>
            <a:r>
              <a:rPr lang="en-US" baseline="0" dirty="0" smtClean="0"/>
              <a:t>What sorts of APIs could be provided to accommodate mapping of entire catalogs?</a:t>
            </a:r>
          </a:p>
          <a:p>
            <a:r>
              <a:rPr lang="en-US" baseline="0" dirty="0" smtClean="0"/>
              <a:t>Will lay users flock to Web forms, or will natural language be their preference?</a:t>
            </a:r>
          </a:p>
          <a:p>
            <a:r>
              <a:rPr lang="en-US" baseline="0" dirty="0" smtClean="0"/>
              <a:t>Would expert users want to submit via SPARQL update, or POST triples directly?</a:t>
            </a:r>
          </a:p>
          <a:p>
            <a:r>
              <a:rPr lang="en-US" baseline="0" dirty="0" smtClean="0"/>
              <a:t>Are there additional authoring scenarios we have not yet considered?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8EE4E-0B04-F440-90D7-5ECD75592A60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7274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slide</a:t>
            </a:r>
            <a:r>
              <a:rPr lang="en-US" baseline="0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8EE4E-0B04-F440-90D7-5ECD75592A60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4671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1/7/13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1/7/13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1/7/13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1/7/13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1/7/13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1/7/13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1/7/13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1/7/13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1/7/13</a:t>
            </a:fld>
            <a:endParaRPr lang="en-US" sz="1000">
              <a:solidFill>
                <a:schemeClr val="tx2">
                  <a:shade val="50000"/>
                </a:scheme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 algn="ctr" eaLnBrk="1" latinLnBrk="0" hangingPunct="1"/>
            <a:endParaRPr kumimoji="0" lang="en-US" sz="1000" dirty="0">
              <a:solidFill>
                <a:schemeClr val="tx2">
                  <a:shade val="50000"/>
                </a:scheme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 sz="1000" dirty="0">
              <a:solidFill>
                <a:schemeClr val="tx2">
                  <a:shade val="50000"/>
                </a:schemeClr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iki.esipfed.org/index.php/ToolMatch" TargetMode="External"/><Relationship Id="rId3" Type="http://schemas.openxmlformats.org/officeDocument/2006/relationships/hyperlink" Target="http://sadl.sourceforge.net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Moving forward on </a:t>
            </a:r>
            <a:r>
              <a:rPr lang="en-US" dirty="0" err="1" smtClean="0"/>
              <a:t>toolmatch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ESIP Semantic Web Working Group</a:t>
            </a:r>
          </a:p>
          <a:p>
            <a:r>
              <a:rPr lang="en-US" dirty="0" smtClean="0"/>
              <a:t>2013 ESIP Winter Meeting</a:t>
            </a:r>
          </a:p>
          <a:p>
            <a:r>
              <a:rPr lang="en-US" dirty="0" smtClean="0"/>
              <a:t>3:30PM EST, Wednesday, January 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8371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1 (Turtle)</a:t>
            </a:r>
            <a:endParaRPr lang="en-US" dirty="0"/>
          </a:p>
        </p:txBody>
      </p:sp>
      <p:pic>
        <p:nvPicPr>
          <p:cNvPr id="3" name="Picture 2" descr="Rule1ttl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929" y="1761437"/>
            <a:ext cx="3381984" cy="3985909"/>
          </a:xfrm>
          <a:prstGeom prst="rect">
            <a:avLst/>
          </a:prstGeom>
        </p:spPr>
      </p:pic>
      <p:pic>
        <p:nvPicPr>
          <p:cNvPr id="4" name="Picture 3" descr="Rule1ttl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7457" y="150200"/>
            <a:ext cx="4235104" cy="6583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5761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1 (Graphical)</a:t>
            </a:r>
            <a:endParaRPr lang="en-US" dirty="0"/>
          </a:p>
        </p:txBody>
      </p:sp>
      <p:pic>
        <p:nvPicPr>
          <p:cNvPr id="5" name="Picture 4" descr="Rule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54849"/>
            <a:ext cx="9144000" cy="5016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73638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1 (Graphical)</a:t>
            </a:r>
            <a:endParaRPr lang="en-US" dirty="0"/>
          </a:p>
        </p:txBody>
      </p:sp>
      <p:pic>
        <p:nvPicPr>
          <p:cNvPr id="5" name="Picture 4" descr="Rule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54849"/>
            <a:ext cx="9144000" cy="5016406"/>
          </a:xfrm>
          <a:prstGeom prst="rect">
            <a:avLst/>
          </a:prstGeom>
        </p:spPr>
      </p:pic>
      <p:pic>
        <p:nvPicPr>
          <p:cNvPr id="4" name="Picture 3" descr="Rule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263" b="46140"/>
          <a:stretch>
            <a:fillRect/>
          </a:stretch>
        </p:blipFill>
        <p:spPr>
          <a:xfrm>
            <a:off x="152400" y="1707249"/>
            <a:ext cx="8365108" cy="4599614"/>
          </a:xfrm>
          <a:prstGeom prst="rect">
            <a:avLst/>
          </a:prstGeom>
          <a:ln>
            <a:solidFill>
              <a:srgbClr val="6EA0B0"/>
            </a:solidFill>
          </a:ln>
        </p:spPr>
      </p:pic>
    </p:spTree>
    <p:extLst>
      <p:ext uri="{BB962C8B-B14F-4D97-AF65-F5344CB8AC3E}">
        <p14:creationId xmlns:p14="http://schemas.microsoft.com/office/powerpoint/2010/main" val="4573638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1 (Graphical)</a:t>
            </a:r>
            <a:endParaRPr lang="en-US" dirty="0"/>
          </a:p>
        </p:txBody>
      </p:sp>
      <p:pic>
        <p:nvPicPr>
          <p:cNvPr id="5" name="Picture 4" descr="Rule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54849"/>
            <a:ext cx="9144000" cy="5016406"/>
          </a:xfrm>
          <a:prstGeom prst="rect">
            <a:avLst/>
          </a:prstGeom>
        </p:spPr>
      </p:pic>
      <p:pic>
        <p:nvPicPr>
          <p:cNvPr id="4" name="Picture 3" descr="Rule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93" t="30820"/>
          <a:stretch>
            <a:fillRect/>
          </a:stretch>
        </p:blipFill>
        <p:spPr>
          <a:xfrm>
            <a:off x="0" y="1869229"/>
            <a:ext cx="9167686" cy="4171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73638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1 (Protégé Editor)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Equivalent Class</a:t>
            </a:r>
          </a:p>
          <a:p>
            <a:pPr marL="36576" indent="0">
              <a:buNone/>
            </a:pPr>
            <a:r>
              <a:rPr lang="en-US" sz="2000" dirty="0" err="1"/>
              <a:t>DataCollection</a:t>
            </a:r>
            <a:endParaRPr lang="en-US" sz="2000" dirty="0"/>
          </a:p>
          <a:p>
            <a:pPr marL="36576" indent="0">
              <a:buNone/>
            </a:pPr>
            <a:r>
              <a:rPr lang="en-US" sz="2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and </a:t>
            </a:r>
            <a:r>
              <a:rPr lang="en-US" sz="2000" dirty="0"/>
              <a:t>(</a:t>
            </a:r>
            <a:r>
              <a:rPr lang="en-US" sz="2000" dirty="0" err="1"/>
              <a:t>hasAccessibility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E55EFF"/>
                </a:solidFill>
              </a:rPr>
              <a:t>value</a:t>
            </a:r>
            <a:r>
              <a:rPr lang="en-US" sz="2000" dirty="0"/>
              <a:t> </a:t>
            </a:r>
            <a:r>
              <a:rPr lang="en-US" sz="2000" dirty="0" err="1"/>
              <a:t>OPeNDAP</a:t>
            </a:r>
            <a:r>
              <a:rPr lang="en-US" sz="2000" dirty="0"/>
              <a:t>)</a:t>
            </a:r>
          </a:p>
          <a:p>
            <a:pPr marL="36576" indent="0">
              <a:buNone/>
            </a:pPr>
            <a:r>
              <a:rPr lang="en-US" sz="2000" dirty="0"/>
              <a:t>     </a:t>
            </a:r>
            <a:r>
              <a:rPr lang="en-US" sz="2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or</a:t>
            </a:r>
            <a:r>
              <a:rPr lang="en-US" sz="2000" dirty="0"/>
              <a:t> (</a:t>
            </a:r>
            <a:r>
              <a:rPr lang="en-US" sz="2000" dirty="0" err="1"/>
              <a:t>hasDataFormat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E55EFF"/>
                </a:solidFill>
              </a:rPr>
              <a:t>value</a:t>
            </a:r>
            <a:r>
              <a:rPr lang="en-US" sz="2000" dirty="0"/>
              <a:t> </a:t>
            </a:r>
            <a:r>
              <a:rPr lang="en-US" sz="2000" dirty="0" err="1"/>
              <a:t>NetCDF</a:t>
            </a:r>
            <a:r>
              <a:rPr lang="en-US" sz="2000" dirty="0"/>
              <a:t>)</a:t>
            </a:r>
          </a:p>
          <a:p>
            <a:pPr marL="36576" indent="0">
              <a:buNone/>
            </a:pPr>
            <a:r>
              <a:rPr lang="en-US" sz="2000" dirty="0">
                <a:solidFill>
                  <a:srgbClr val="A8C6D0"/>
                </a:solidFill>
              </a:rPr>
              <a:t>and</a:t>
            </a:r>
            <a:r>
              <a:rPr lang="en-US" sz="2000" dirty="0"/>
              <a:t> (</a:t>
            </a:r>
            <a:r>
              <a:rPr lang="en-US" sz="2000" dirty="0" err="1"/>
              <a:t>usesGridType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E55EFF"/>
                </a:solidFill>
              </a:rPr>
              <a:t>value</a:t>
            </a:r>
            <a:r>
              <a:rPr lang="en-US" sz="2000" dirty="0"/>
              <a:t> </a:t>
            </a:r>
            <a:r>
              <a:rPr lang="en-US" sz="2000" dirty="0" err="1"/>
              <a:t>AuxiliaryLatLonGrid</a:t>
            </a:r>
            <a:r>
              <a:rPr lang="en-US" sz="2000" dirty="0"/>
              <a:t>)</a:t>
            </a:r>
          </a:p>
          <a:p>
            <a:pPr marL="36576" indent="0">
              <a:buNone/>
            </a:pPr>
            <a:r>
              <a:rPr lang="en-US" sz="2000" dirty="0"/>
              <a:t>     </a:t>
            </a:r>
            <a:r>
              <a:rPr lang="en-US" sz="2000" dirty="0">
                <a:solidFill>
                  <a:srgbClr val="A8C6D0"/>
                </a:solidFill>
              </a:rPr>
              <a:t>or</a:t>
            </a:r>
            <a:r>
              <a:rPr lang="en-US" sz="2000" dirty="0"/>
              <a:t> (</a:t>
            </a:r>
            <a:r>
              <a:rPr lang="en-US" sz="2000" dirty="0" err="1"/>
              <a:t>usesGridType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E55EFF"/>
                </a:solidFill>
              </a:rPr>
              <a:t>value</a:t>
            </a:r>
            <a:r>
              <a:rPr lang="en-US" sz="2000" dirty="0"/>
              <a:t> </a:t>
            </a:r>
            <a:r>
              <a:rPr lang="en-US" sz="2000" dirty="0" err="1"/>
              <a:t>RegularLatLonGrid</a:t>
            </a:r>
            <a:r>
              <a:rPr lang="en-US" sz="2000" dirty="0"/>
              <a:t>)</a:t>
            </a:r>
          </a:p>
          <a:p>
            <a:pPr marL="36576" indent="0">
              <a:buNone/>
            </a:pPr>
            <a:r>
              <a:rPr lang="en-US" sz="2000" dirty="0">
                <a:solidFill>
                  <a:srgbClr val="A8C6D0"/>
                </a:solidFill>
              </a:rPr>
              <a:t>and</a:t>
            </a:r>
            <a:r>
              <a:rPr lang="en-US" sz="2000" dirty="0"/>
              <a:t> </a:t>
            </a:r>
            <a:r>
              <a:rPr lang="en-US" sz="2000" dirty="0" err="1"/>
              <a:t>usesConvention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E55EFF"/>
                </a:solidFill>
              </a:rPr>
              <a:t>value</a:t>
            </a:r>
            <a:r>
              <a:rPr lang="en-US" sz="2000" dirty="0"/>
              <a:t> CF1Convention</a:t>
            </a:r>
            <a:endParaRPr lang="en-US" sz="2000" dirty="0" smtClean="0"/>
          </a:p>
          <a:p>
            <a:r>
              <a:rPr lang="en-US" dirty="0" smtClean="0"/>
              <a:t>Subclass Of</a:t>
            </a:r>
          </a:p>
          <a:p>
            <a:pPr marL="36576" indent="0">
              <a:buNone/>
            </a:pPr>
            <a:r>
              <a:rPr lang="en-US" sz="2200" dirty="0" err="1"/>
              <a:t>mappedBy</a:t>
            </a:r>
            <a:r>
              <a:rPr lang="en-US" sz="2200" dirty="0"/>
              <a:t> </a:t>
            </a:r>
            <a:r>
              <a:rPr lang="en-US" sz="2200" dirty="0">
                <a:solidFill>
                  <a:srgbClr val="E55EFF"/>
                </a:solidFill>
              </a:rPr>
              <a:t>value</a:t>
            </a:r>
            <a:r>
              <a:rPr lang="en-US" sz="2200" dirty="0"/>
              <a:t> IDV</a:t>
            </a:r>
          </a:p>
          <a:p>
            <a:pPr marL="36576" indent="0">
              <a:buNone/>
            </a:pPr>
            <a:r>
              <a:rPr lang="en-US" sz="22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and</a:t>
            </a:r>
            <a:r>
              <a:rPr lang="en-US" sz="2200" dirty="0"/>
              <a:t> </a:t>
            </a:r>
            <a:r>
              <a:rPr lang="en-US" sz="2200" dirty="0" err="1"/>
              <a:t>mappedBy</a:t>
            </a:r>
            <a:r>
              <a:rPr lang="en-US" sz="2200" dirty="0"/>
              <a:t> </a:t>
            </a:r>
            <a:r>
              <a:rPr lang="en-US" sz="2200" dirty="0">
                <a:solidFill>
                  <a:srgbClr val="E55EFF"/>
                </a:solidFill>
              </a:rPr>
              <a:t>value</a:t>
            </a:r>
            <a:r>
              <a:rPr lang="en-US" sz="2200" dirty="0"/>
              <a:t> </a:t>
            </a:r>
            <a:r>
              <a:rPr lang="en-US" sz="2200" dirty="0" err="1"/>
              <a:t>McIDAS</a:t>
            </a:r>
            <a:r>
              <a:rPr lang="en-US" sz="2200" dirty="0"/>
              <a:t>-V</a:t>
            </a:r>
          </a:p>
          <a:p>
            <a:pPr marL="36576" indent="0">
              <a:buNone/>
            </a:pPr>
            <a:r>
              <a:rPr lang="en-US" sz="2200" dirty="0">
                <a:solidFill>
                  <a:srgbClr val="A8C6D0"/>
                </a:solidFill>
              </a:rPr>
              <a:t>and</a:t>
            </a:r>
            <a:r>
              <a:rPr lang="en-US" sz="2200" dirty="0"/>
              <a:t> </a:t>
            </a:r>
            <a:r>
              <a:rPr lang="en-US" sz="2200" dirty="0" err="1"/>
              <a:t>mappedBy</a:t>
            </a:r>
            <a:r>
              <a:rPr lang="en-US" sz="2200" dirty="0"/>
              <a:t> </a:t>
            </a:r>
            <a:r>
              <a:rPr lang="en-US" sz="2200" dirty="0">
                <a:solidFill>
                  <a:srgbClr val="E55EFF"/>
                </a:solidFill>
              </a:rPr>
              <a:t>value</a:t>
            </a:r>
            <a:r>
              <a:rPr lang="en-US" sz="2200" dirty="0"/>
              <a:t> Panoply</a:t>
            </a:r>
            <a:endParaRPr lang="en-US" sz="22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66455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</a:t>
            </a:r>
            <a:r>
              <a:rPr lang="en-US" dirty="0"/>
              <a:t>2</a:t>
            </a:r>
            <a:r>
              <a:rPr lang="en-US" dirty="0" smtClean="0"/>
              <a:t> (Protégé Editor)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Equivalent Class</a:t>
            </a:r>
          </a:p>
          <a:p>
            <a:pPr marL="36576" indent="0">
              <a:buNone/>
            </a:pPr>
            <a:r>
              <a:rPr lang="en-US" sz="2000" dirty="0" err="1"/>
              <a:t>DataCollection</a:t>
            </a:r>
            <a:endParaRPr lang="en-US" sz="2000" dirty="0"/>
          </a:p>
          <a:p>
            <a:pPr marL="36576" indent="0">
              <a:buNone/>
            </a:pPr>
            <a:r>
              <a:rPr lang="en-US" sz="2000" dirty="0">
                <a:solidFill>
                  <a:srgbClr val="A8C6D0"/>
                </a:solidFill>
              </a:rPr>
              <a:t>and</a:t>
            </a:r>
            <a:r>
              <a:rPr lang="en-US" sz="2000" dirty="0"/>
              <a:t> (</a:t>
            </a:r>
            <a:r>
              <a:rPr lang="en-US" sz="2000" dirty="0" err="1"/>
              <a:t>hasAccessibility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E55EFF"/>
                </a:solidFill>
              </a:rPr>
              <a:t>value</a:t>
            </a:r>
            <a:r>
              <a:rPr lang="en-US" sz="2000" dirty="0"/>
              <a:t> </a:t>
            </a:r>
            <a:r>
              <a:rPr lang="en-US" sz="2000" dirty="0" err="1"/>
              <a:t>OPeNDAP</a:t>
            </a:r>
            <a:r>
              <a:rPr lang="en-US" sz="2000" dirty="0"/>
              <a:t>)</a:t>
            </a:r>
          </a:p>
          <a:p>
            <a:pPr marL="36576" indent="0">
              <a:buNone/>
            </a:pPr>
            <a:r>
              <a:rPr lang="en-US" sz="2000" dirty="0"/>
              <a:t>    </a:t>
            </a:r>
            <a:r>
              <a:rPr lang="en-US" sz="2000" dirty="0">
                <a:solidFill>
                  <a:srgbClr val="A8C6D0"/>
                </a:solidFill>
              </a:rPr>
              <a:t> or </a:t>
            </a:r>
            <a:r>
              <a:rPr lang="en-US" sz="2000" dirty="0"/>
              <a:t>(</a:t>
            </a:r>
            <a:r>
              <a:rPr lang="en-US" sz="2000" dirty="0" err="1"/>
              <a:t>hasDataFormat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E55EFF"/>
                </a:solidFill>
              </a:rPr>
              <a:t>value</a:t>
            </a:r>
            <a:r>
              <a:rPr lang="en-US" sz="2000" dirty="0"/>
              <a:t> </a:t>
            </a:r>
            <a:r>
              <a:rPr lang="en-US" sz="2000" dirty="0" err="1"/>
              <a:t>NetCDF</a:t>
            </a:r>
            <a:r>
              <a:rPr lang="en-US" sz="2000" dirty="0"/>
              <a:t>)</a:t>
            </a:r>
          </a:p>
          <a:p>
            <a:pPr marL="36576" indent="0">
              <a:buNone/>
            </a:pPr>
            <a:r>
              <a:rPr lang="en-US" sz="2000" dirty="0">
                <a:solidFill>
                  <a:srgbClr val="A8C6D0"/>
                </a:solidFill>
              </a:rPr>
              <a:t>and</a:t>
            </a:r>
            <a:r>
              <a:rPr lang="en-US" sz="2000" dirty="0"/>
              <a:t> </a:t>
            </a:r>
            <a:r>
              <a:rPr lang="en-US" sz="2000" dirty="0" err="1"/>
              <a:t>usesConvention</a:t>
            </a:r>
            <a:r>
              <a:rPr lang="en-US" sz="2000" dirty="0">
                <a:solidFill>
                  <a:srgbClr val="E55EFF"/>
                </a:solidFill>
              </a:rPr>
              <a:t> value </a:t>
            </a:r>
            <a:r>
              <a:rPr lang="en-US" sz="2000" dirty="0"/>
              <a:t>CF1Convention</a:t>
            </a:r>
          </a:p>
          <a:p>
            <a:pPr marL="36576" indent="0">
              <a:buNone/>
            </a:pPr>
            <a:r>
              <a:rPr lang="en-US" sz="2000" dirty="0">
                <a:solidFill>
                  <a:srgbClr val="A8C6D0"/>
                </a:solidFill>
              </a:rPr>
              <a:t>and</a:t>
            </a:r>
            <a:r>
              <a:rPr lang="en-US" sz="2000" dirty="0"/>
              <a:t> </a:t>
            </a:r>
            <a:r>
              <a:rPr lang="en-US" sz="2000" dirty="0" err="1"/>
              <a:t>usesGridType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E55EFF"/>
                </a:solidFill>
              </a:rPr>
              <a:t>value</a:t>
            </a:r>
            <a:r>
              <a:rPr lang="en-US" sz="2000" dirty="0"/>
              <a:t> </a:t>
            </a:r>
            <a:r>
              <a:rPr lang="en-US" sz="2000" dirty="0" err="1"/>
              <a:t>RegularLatLonGrid</a:t>
            </a:r>
            <a:endParaRPr lang="en-US" sz="2000" dirty="0" smtClean="0"/>
          </a:p>
          <a:p>
            <a:r>
              <a:rPr lang="en-US" dirty="0" smtClean="0"/>
              <a:t>Subclass Of</a:t>
            </a:r>
          </a:p>
          <a:p>
            <a:pPr marL="36576" indent="0">
              <a:buNone/>
            </a:pPr>
            <a:r>
              <a:rPr lang="en-US" sz="2000" dirty="0" err="1"/>
              <a:t>mappedBy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E55EFF"/>
                </a:solidFill>
              </a:rPr>
              <a:t>value</a:t>
            </a:r>
            <a:r>
              <a:rPr lang="en-US" sz="2000" dirty="0"/>
              <a:t> Ferret</a:t>
            </a:r>
          </a:p>
          <a:p>
            <a:pPr marL="36576" indent="0">
              <a:buNone/>
            </a:pPr>
            <a:r>
              <a:rPr lang="en-US" sz="2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and</a:t>
            </a:r>
            <a:r>
              <a:rPr lang="en-US" sz="2000" dirty="0"/>
              <a:t> </a:t>
            </a:r>
            <a:r>
              <a:rPr lang="en-US" sz="2000" dirty="0" err="1"/>
              <a:t>mappedBy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E55EFF"/>
                </a:solidFill>
              </a:rPr>
              <a:t>value</a:t>
            </a:r>
            <a:r>
              <a:rPr lang="en-US" sz="2000" dirty="0"/>
              <a:t> </a:t>
            </a:r>
            <a:r>
              <a:rPr lang="en-US" sz="2000" dirty="0" err="1"/>
              <a:t>GrADS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2657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3 (Protégé Editor)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Equivalent Class</a:t>
            </a:r>
          </a:p>
          <a:p>
            <a:pPr marL="36576" indent="0">
              <a:buNone/>
            </a:pPr>
            <a:r>
              <a:rPr lang="en-US" sz="2000" dirty="0" err="1"/>
              <a:t>DataCollection</a:t>
            </a:r>
            <a:endParaRPr lang="en-US" sz="2000" dirty="0"/>
          </a:p>
          <a:p>
            <a:pPr marL="36576" indent="0">
              <a:buNone/>
            </a:pPr>
            <a:r>
              <a:rPr lang="en-US" sz="2000" dirty="0">
                <a:solidFill>
                  <a:srgbClr val="A8C6D0"/>
                </a:solidFill>
              </a:rPr>
              <a:t>and </a:t>
            </a:r>
            <a:r>
              <a:rPr lang="en-US" sz="2000" dirty="0"/>
              <a:t>(</a:t>
            </a:r>
            <a:r>
              <a:rPr lang="en-US" sz="2000" dirty="0" err="1"/>
              <a:t>hasAccessibility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E55EFF"/>
                </a:solidFill>
              </a:rPr>
              <a:t>value</a:t>
            </a:r>
            <a:r>
              <a:rPr lang="en-US" sz="2000" dirty="0"/>
              <a:t> </a:t>
            </a:r>
            <a:r>
              <a:rPr lang="en-US" sz="2000" dirty="0" err="1"/>
              <a:t>OPeNDAP</a:t>
            </a:r>
            <a:r>
              <a:rPr lang="en-US" sz="2000" dirty="0"/>
              <a:t>)</a:t>
            </a:r>
          </a:p>
          <a:p>
            <a:pPr marL="36576" indent="0">
              <a:buNone/>
            </a:pPr>
            <a:r>
              <a:rPr lang="en-US" sz="2000" dirty="0"/>
              <a:t>    </a:t>
            </a:r>
            <a:r>
              <a:rPr lang="en-US" sz="2000" dirty="0">
                <a:solidFill>
                  <a:srgbClr val="A8C6D0"/>
                </a:solidFill>
              </a:rPr>
              <a:t> or </a:t>
            </a:r>
            <a:r>
              <a:rPr lang="en-US" sz="2000" dirty="0"/>
              <a:t>(</a:t>
            </a:r>
            <a:r>
              <a:rPr lang="en-US" sz="2000" dirty="0" err="1"/>
              <a:t>hasDataFormat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E55EFF"/>
                </a:solidFill>
              </a:rPr>
              <a:t>value</a:t>
            </a:r>
            <a:r>
              <a:rPr lang="en-US" sz="2000" dirty="0"/>
              <a:t> </a:t>
            </a:r>
            <a:r>
              <a:rPr lang="en-US" sz="2000" dirty="0" err="1"/>
              <a:t>NetCDF</a:t>
            </a:r>
            <a:r>
              <a:rPr lang="en-US" sz="2000" dirty="0"/>
              <a:t>)</a:t>
            </a:r>
          </a:p>
          <a:p>
            <a:pPr marL="36576" indent="0">
              <a:buNone/>
            </a:pPr>
            <a:r>
              <a:rPr lang="en-US" sz="2000" dirty="0">
                <a:solidFill>
                  <a:srgbClr val="A8C6D0"/>
                </a:solidFill>
              </a:rPr>
              <a:t>and</a:t>
            </a:r>
            <a:r>
              <a:rPr lang="en-US" sz="2000" dirty="0"/>
              <a:t> </a:t>
            </a:r>
            <a:r>
              <a:rPr lang="en-US" sz="2000" dirty="0" err="1"/>
              <a:t>usesConvention</a:t>
            </a:r>
            <a:r>
              <a:rPr lang="en-US" sz="2000" dirty="0">
                <a:solidFill>
                  <a:srgbClr val="E55EFF"/>
                </a:solidFill>
              </a:rPr>
              <a:t> value </a:t>
            </a:r>
            <a:r>
              <a:rPr lang="en-US" sz="2000" dirty="0"/>
              <a:t>CF1Convention</a:t>
            </a:r>
          </a:p>
          <a:p>
            <a:pPr marL="36576" indent="0">
              <a:buNone/>
            </a:pPr>
            <a:r>
              <a:rPr lang="en-US" sz="2000" dirty="0">
                <a:solidFill>
                  <a:srgbClr val="A8C6D0"/>
                </a:solidFill>
              </a:rPr>
              <a:t>and </a:t>
            </a:r>
            <a:r>
              <a:rPr lang="en-US" sz="2000" dirty="0" err="1"/>
              <a:t>usesGridType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E55EFF"/>
                </a:solidFill>
              </a:rPr>
              <a:t>value</a:t>
            </a:r>
            <a:r>
              <a:rPr lang="en-US" sz="2000" dirty="0"/>
              <a:t> </a:t>
            </a:r>
            <a:r>
              <a:rPr lang="en-US" sz="2000" dirty="0" err="1"/>
              <a:t>AuxiliaryLatLonGrid</a:t>
            </a:r>
            <a:endParaRPr lang="en-US" sz="2000" dirty="0" smtClean="0"/>
          </a:p>
          <a:p>
            <a:r>
              <a:rPr lang="en-US" dirty="0" smtClean="0"/>
              <a:t>Subclass Of</a:t>
            </a:r>
          </a:p>
          <a:p>
            <a:pPr marL="36576" indent="0">
              <a:buNone/>
            </a:pPr>
            <a:r>
              <a:rPr lang="en-US" sz="2000" dirty="0" err="1"/>
              <a:t>griddedBy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E55EFF"/>
                </a:solidFill>
              </a:rPr>
              <a:t>value</a:t>
            </a:r>
            <a:r>
              <a:rPr lang="en-US" sz="2000" dirty="0"/>
              <a:t> Ferret</a:t>
            </a:r>
          </a:p>
        </p:txBody>
      </p:sp>
    </p:spTree>
    <p:extLst>
      <p:ext uri="{BB962C8B-B14F-4D97-AF65-F5344CB8AC3E}">
        <p14:creationId xmlns:p14="http://schemas.microsoft.com/office/powerpoint/2010/main" val="10901113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Aux. Rule </a:t>
            </a:r>
            <a:r>
              <a:rPr lang="en-US" dirty="0"/>
              <a:t>1</a:t>
            </a:r>
            <a:r>
              <a:rPr lang="en-US" dirty="0" smtClean="0"/>
              <a:t> (Protégé Editor)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4525963"/>
          </a:xfrm>
        </p:spPr>
        <p:txBody>
          <a:bodyPr>
            <a:normAutofit/>
          </a:bodyPr>
          <a:lstStyle/>
          <a:p>
            <a:r>
              <a:rPr lang="en-US" dirty="0"/>
              <a:t>Equivalent Class</a:t>
            </a:r>
          </a:p>
          <a:p>
            <a:pPr marL="36576" indent="0">
              <a:buNone/>
            </a:pPr>
            <a:r>
              <a:rPr lang="en-US" sz="2000" dirty="0" err="1"/>
              <a:t>DataCollection</a:t>
            </a:r>
            <a:endParaRPr lang="en-US" sz="2000" dirty="0"/>
          </a:p>
          <a:p>
            <a:pPr marL="36576" indent="0">
              <a:buNone/>
            </a:pPr>
            <a:r>
              <a:rPr lang="en-US" sz="2000" dirty="0">
                <a:solidFill>
                  <a:srgbClr val="A8C6D0"/>
                </a:solidFill>
              </a:rPr>
              <a:t>and</a:t>
            </a:r>
            <a:r>
              <a:rPr lang="en-US" sz="2000" dirty="0"/>
              <a:t> (</a:t>
            </a:r>
            <a:r>
              <a:rPr lang="en-US" sz="2000" dirty="0" err="1"/>
              <a:t>hasAccessibility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E55EFF"/>
                </a:solidFill>
              </a:rPr>
              <a:t>value</a:t>
            </a:r>
            <a:r>
              <a:rPr lang="en-US" sz="2000" dirty="0"/>
              <a:t> </a:t>
            </a:r>
            <a:r>
              <a:rPr lang="en-US" sz="2000" dirty="0" err="1"/>
              <a:t>GrADSDataServer</a:t>
            </a:r>
            <a:r>
              <a:rPr lang="en-US" sz="2000" dirty="0"/>
              <a:t>)</a:t>
            </a:r>
          </a:p>
          <a:p>
            <a:pPr marL="36576" indent="0">
              <a:buNone/>
            </a:pPr>
            <a:r>
              <a:rPr lang="en-US" sz="2000" dirty="0"/>
              <a:t>    </a:t>
            </a:r>
            <a:r>
              <a:rPr lang="en-US" sz="2000" dirty="0">
                <a:solidFill>
                  <a:srgbClr val="A8C6D0"/>
                </a:solidFill>
              </a:rPr>
              <a:t> or </a:t>
            </a:r>
            <a:r>
              <a:rPr lang="en-US" sz="2000" dirty="0"/>
              <a:t>(</a:t>
            </a:r>
            <a:r>
              <a:rPr lang="en-US" sz="2000" dirty="0" err="1"/>
              <a:t>hasAccessibility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E55EFF"/>
                </a:solidFill>
              </a:rPr>
              <a:t>value</a:t>
            </a:r>
            <a:r>
              <a:rPr lang="en-US" sz="2000" dirty="0"/>
              <a:t> Hyrax)</a:t>
            </a:r>
          </a:p>
          <a:p>
            <a:pPr marL="36576" indent="0">
              <a:buNone/>
            </a:pPr>
            <a:r>
              <a:rPr lang="en-US" sz="2000" dirty="0"/>
              <a:t>     </a:t>
            </a:r>
            <a:r>
              <a:rPr lang="en-US" sz="2000" dirty="0">
                <a:solidFill>
                  <a:srgbClr val="A8C6D0"/>
                </a:solidFill>
              </a:rPr>
              <a:t>or</a:t>
            </a:r>
            <a:r>
              <a:rPr lang="en-US" sz="2000" dirty="0"/>
              <a:t> (</a:t>
            </a:r>
            <a:r>
              <a:rPr lang="en-US" sz="2000" dirty="0" err="1"/>
              <a:t>hasAccessibility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E55EFF"/>
                </a:solidFill>
              </a:rPr>
              <a:t>value</a:t>
            </a:r>
            <a:r>
              <a:rPr lang="en-US" sz="2000" dirty="0"/>
              <a:t> </a:t>
            </a:r>
            <a:r>
              <a:rPr lang="en-US" sz="2000" dirty="0" err="1"/>
              <a:t>ThreddsDataServer</a:t>
            </a:r>
            <a:r>
              <a:rPr lang="en-US" sz="2000" dirty="0"/>
              <a:t>)</a:t>
            </a:r>
          </a:p>
          <a:p>
            <a:pPr marL="36576" indent="0">
              <a:buNone/>
            </a:pPr>
            <a:r>
              <a:rPr lang="en-US" sz="2000" dirty="0"/>
              <a:t>     </a:t>
            </a:r>
            <a:r>
              <a:rPr lang="en-US" sz="2000" dirty="0">
                <a:solidFill>
                  <a:srgbClr val="A8C6D0"/>
                </a:solidFill>
              </a:rPr>
              <a:t>or</a:t>
            </a:r>
            <a:r>
              <a:rPr lang="en-US" sz="2000" dirty="0"/>
              <a:t> (</a:t>
            </a:r>
            <a:r>
              <a:rPr lang="en-US" sz="2000" dirty="0" err="1"/>
              <a:t>hasAccessibility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E55EFF"/>
                </a:solidFill>
              </a:rPr>
              <a:t>value</a:t>
            </a:r>
            <a:r>
              <a:rPr lang="en-US" sz="2000" dirty="0"/>
              <a:t> </a:t>
            </a:r>
            <a:r>
              <a:rPr lang="en-US" sz="2000" dirty="0" err="1"/>
              <a:t>erddap</a:t>
            </a:r>
            <a:r>
              <a:rPr lang="en-US" sz="2000" dirty="0"/>
              <a:t>)</a:t>
            </a:r>
          </a:p>
          <a:p>
            <a:r>
              <a:rPr lang="en-US" dirty="0"/>
              <a:t>Subclass Of</a:t>
            </a:r>
          </a:p>
          <a:p>
            <a:pPr marL="36576" indent="0">
              <a:buNone/>
            </a:pPr>
            <a:r>
              <a:rPr lang="en-US" sz="2000" dirty="0" err="1"/>
              <a:t>hasAccessibility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E55EFF"/>
                </a:solidFill>
              </a:rPr>
              <a:t>value</a:t>
            </a:r>
            <a:r>
              <a:rPr lang="en-US" sz="2000" dirty="0"/>
              <a:t> </a:t>
            </a:r>
            <a:r>
              <a:rPr lang="en-US" sz="2000" dirty="0" err="1"/>
              <a:t>OPeNDAP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2869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Reasoner</a:t>
            </a:r>
            <a:r>
              <a:rPr lang="en-US" dirty="0" smtClean="0"/>
              <a:t> in Action (Demo)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Type inference</a:t>
            </a:r>
          </a:p>
          <a:p>
            <a:r>
              <a:rPr lang="en-US" dirty="0" smtClean="0"/>
              <a:t>Rule-chaining</a:t>
            </a:r>
          </a:p>
          <a:p>
            <a:r>
              <a:rPr lang="en-US" dirty="0" smtClean="0"/>
              <a:t>Higher-level reasoning via query (not shown in following slides)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8453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Reasoner</a:t>
            </a:r>
            <a:r>
              <a:rPr lang="en-US" dirty="0" smtClean="0"/>
              <a:t> in Action</a:t>
            </a:r>
            <a:endParaRPr lang="en-US" dirty="0"/>
          </a:p>
        </p:txBody>
      </p:sp>
      <p:pic>
        <p:nvPicPr>
          <p:cNvPr id="4" name="Picture 3" descr="TestCollectionStep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64" y="2560913"/>
            <a:ext cx="8826500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4193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</a:t>
            </a:r>
            <a:r>
              <a:rPr lang="en-US" dirty="0" err="1" smtClean="0"/>
              <a:t>ToolMatch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Dual-purpose framework for discovering tools commonly used with (or otherwise compatible with) datasets</a:t>
            </a:r>
          </a:p>
          <a:p>
            <a:r>
              <a:rPr lang="en-US" dirty="0" smtClean="0"/>
              <a:t>Likewise, can be used by tool developers for finding test case datasets</a:t>
            </a:r>
          </a:p>
          <a:p>
            <a:r>
              <a:rPr lang="en-US" dirty="0" smtClean="0"/>
              <a:t>Use linked data and other Semantic Web technologies to automate repetitive aspects of annotating tools and datasets</a:t>
            </a:r>
          </a:p>
        </p:txBody>
      </p:sp>
    </p:spTree>
    <p:extLst>
      <p:ext uri="{BB962C8B-B14F-4D97-AF65-F5344CB8AC3E}">
        <p14:creationId xmlns:p14="http://schemas.microsoft.com/office/powerpoint/2010/main" val="22117075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Aux. Rule </a:t>
            </a:r>
            <a:r>
              <a:rPr lang="en-US" dirty="0"/>
              <a:t>1</a:t>
            </a:r>
            <a:r>
              <a:rPr lang="en-US" dirty="0" smtClean="0"/>
              <a:t> (Protégé Editor)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4525963"/>
          </a:xfrm>
        </p:spPr>
        <p:txBody>
          <a:bodyPr>
            <a:normAutofit/>
          </a:bodyPr>
          <a:lstStyle/>
          <a:p>
            <a:r>
              <a:rPr lang="en-US" dirty="0"/>
              <a:t>Equivalent Class</a:t>
            </a:r>
          </a:p>
          <a:p>
            <a:pPr marL="36576" indent="0">
              <a:buNone/>
            </a:pPr>
            <a:r>
              <a:rPr lang="en-US" sz="2000" dirty="0" err="1"/>
              <a:t>DataCollection</a:t>
            </a:r>
            <a:endParaRPr lang="en-US" sz="2000" dirty="0"/>
          </a:p>
          <a:p>
            <a:pPr marL="36576" indent="0">
              <a:buNone/>
            </a:pPr>
            <a:r>
              <a:rPr lang="en-US" sz="2000" dirty="0">
                <a:solidFill>
                  <a:srgbClr val="A8C6D0"/>
                </a:solidFill>
              </a:rPr>
              <a:t>and</a:t>
            </a:r>
            <a:r>
              <a:rPr lang="en-US" sz="2000" dirty="0"/>
              <a:t> (</a:t>
            </a:r>
            <a:r>
              <a:rPr lang="en-US" sz="2000" dirty="0" err="1"/>
              <a:t>hasAccessibility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E55EFF"/>
                </a:solidFill>
              </a:rPr>
              <a:t>value</a:t>
            </a:r>
            <a:r>
              <a:rPr lang="en-US" sz="2000" dirty="0"/>
              <a:t> </a:t>
            </a:r>
            <a:r>
              <a:rPr lang="en-US" sz="2000" dirty="0" err="1"/>
              <a:t>GrADSDataServer</a:t>
            </a:r>
            <a:r>
              <a:rPr lang="en-US" sz="2000" dirty="0"/>
              <a:t>)</a:t>
            </a:r>
          </a:p>
          <a:p>
            <a:pPr marL="36576" indent="0">
              <a:buNone/>
            </a:pPr>
            <a:r>
              <a:rPr lang="en-US" sz="2000" dirty="0"/>
              <a:t>    </a:t>
            </a:r>
            <a:r>
              <a:rPr lang="en-US" sz="2000" dirty="0">
                <a:solidFill>
                  <a:srgbClr val="A8C6D0"/>
                </a:solidFill>
              </a:rPr>
              <a:t> or </a:t>
            </a:r>
            <a:r>
              <a:rPr lang="en-US" sz="2000" dirty="0"/>
              <a:t>(</a:t>
            </a:r>
            <a:r>
              <a:rPr lang="en-US" sz="2000" dirty="0" err="1"/>
              <a:t>hasAccessibility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E55EFF"/>
                </a:solidFill>
              </a:rPr>
              <a:t>value</a:t>
            </a:r>
            <a:r>
              <a:rPr lang="en-US" sz="2000" dirty="0"/>
              <a:t> Hyrax)</a:t>
            </a:r>
          </a:p>
          <a:p>
            <a:pPr marL="36576" indent="0">
              <a:buNone/>
            </a:pPr>
            <a:r>
              <a:rPr lang="en-US" sz="2000" dirty="0"/>
              <a:t>     </a:t>
            </a:r>
            <a:r>
              <a:rPr lang="en-US" sz="2000" dirty="0">
                <a:solidFill>
                  <a:srgbClr val="A8C6D0"/>
                </a:solidFill>
              </a:rPr>
              <a:t>or</a:t>
            </a:r>
            <a:r>
              <a:rPr lang="en-US" sz="2000" dirty="0"/>
              <a:t> (</a:t>
            </a:r>
            <a:r>
              <a:rPr lang="en-US" sz="2000" dirty="0" err="1"/>
              <a:t>hasAccessibility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E55EFF"/>
                </a:solidFill>
              </a:rPr>
              <a:t>value</a:t>
            </a:r>
            <a:r>
              <a:rPr lang="en-US" sz="2000" dirty="0"/>
              <a:t> </a:t>
            </a:r>
            <a:r>
              <a:rPr lang="en-US" sz="2000" dirty="0" err="1"/>
              <a:t>ThreddsDataServer</a:t>
            </a:r>
            <a:r>
              <a:rPr lang="en-US" sz="2000" dirty="0"/>
              <a:t>)</a:t>
            </a:r>
          </a:p>
          <a:p>
            <a:pPr marL="36576" indent="0">
              <a:buNone/>
            </a:pPr>
            <a:r>
              <a:rPr lang="en-US" sz="2000" dirty="0"/>
              <a:t>     </a:t>
            </a:r>
            <a:r>
              <a:rPr lang="en-US" sz="2000" dirty="0">
                <a:solidFill>
                  <a:srgbClr val="A8C6D0"/>
                </a:solidFill>
              </a:rPr>
              <a:t>or</a:t>
            </a:r>
            <a:r>
              <a:rPr lang="en-US" sz="2000" dirty="0"/>
              <a:t> (</a:t>
            </a:r>
            <a:r>
              <a:rPr lang="en-US" sz="2000" dirty="0" err="1"/>
              <a:t>hasAccessibility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E55EFF"/>
                </a:solidFill>
              </a:rPr>
              <a:t>value</a:t>
            </a:r>
            <a:r>
              <a:rPr lang="en-US" sz="2000" dirty="0"/>
              <a:t> </a:t>
            </a:r>
            <a:r>
              <a:rPr lang="en-US" sz="2000" dirty="0" err="1"/>
              <a:t>erddap</a:t>
            </a:r>
            <a:r>
              <a:rPr lang="en-US" sz="2000" dirty="0"/>
              <a:t>)</a:t>
            </a:r>
          </a:p>
          <a:p>
            <a:r>
              <a:rPr lang="en-US" dirty="0"/>
              <a:t>Subclass Of</a:t>
            </a:r>
          </a:p>
          <a:p>
            <a:pPr marL="36576" indent="0">
              <a:buNone/>
            </a:pPr>
            <a:r>
              <a:rPr lang="en-US" sz="2000" dirty="0" err="1"/>
              <a:t>hasAccessibility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E55EFF"/>
                </a:solidFill>
              </a:rPr>
              <a:t>value</a:t>
            </a:r>
            <a:r>
              <a:rPr lang="en-US" sz="2000" dirty="0"/>
              <a:t> </a:t>
            </a:r>
            <a:r>
              <a:rPr lang="en-US" sz="2000" dirty="0" err="1"/>
              <a:t>OPeNDAP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8810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Reasoner</a:t>
            </a:r>
            <a:r>
              <a:rPr lang="en-US" dirty="0" smtClean="0"/>
              <a:t> in Action</a:t>
            </a:r>
            <a:endParaRPr lang="en-US" dirty="0"/>
          </a:p>
        </p:txBody>
      </p:sp>
      <p:pic>
        <p:nvPicPr>
          <p:cNvPr id="3" name="Picture 2" descr="TestCollectionStep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30151"/>
            <a:ext cx="9144000" cy="2140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41005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Reasoner</a:t>
            </a:r>
            <a:r>
              <a:rPr lang="en-US" dirty="0" smtClean="0"/>
              <a:t> in Action</a:t>
            </a:r>
            <a:endParaRPr lang="en-US" dirty="0"/>
          </a:p>
        </p:txBody>
      </p:sp>
      <p:pic>
        <p:nvPicPr>
          <p:cNvPr id="4" name="Picture 3" descr="TestCollectionStep3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96663"/>
            <a:ext cx="9144000" cy="2025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65249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1 (Protégé Editor)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Equivalent Class</a:t>
            </a:r>
          </a:p>
          <a:p>
            <a:pPr marL="36576" indent="0">
              <a:buNone/>
            </a:pPr>
            <a:r>
              <a:rPr lang="en-US" sz="2000" dirty="0" err="1"/>
              <a:t>DataCollection</a:t>
            </a:r>
            <a:endParaRPr lang="en-US" sz="2000" dirty="0"/>
          </a:p>
          <a:p>
            <a:pPr marL="36576" indent="0">
              <a:buNone/>
            </a:pPr>
            <a:r>
              <a:rPr lang="en-US" sz="2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and </a:t>
            </a:r>
            <a:r>
              <a:rPr lang="en-US" sz="2000" dirty="0"/>
              <a:t>(</a:t>
            </a:r>
            <a:r>
              <a:rPr lang="en-US" sz="2000" dirty="0" err="1"/>
              <a:t>hasAccessibility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E55EFF"/>
                </a:solidFill>
              </a:rPr>
              <a:t>value</a:t>
            </a:r>
            <a:r>
              <a:rPr lang="en-US" sz="2000" dirty="0"/>
              <a:t> </a:t>
            </a:r>
            <a:r>
              <a:rPr lang="en-US" sz="2000" dirty="0" err="1"/>
              <a:t>OPeNDAP</a:t>
            </a:r>
            <a:r>
              <a:rPr lang="en-US" sz="2000" dirty="0"/>
              <a:t>)</a:t>
            </a:r>
          </a:p>
          <a:p>
            <a:pPr marL="36576" indent="0">
              <a:buNone/>
            </a:pPr>
            <a:r>
              <a:rPr lang="en-US" sz="2000" dirty="0"/>
              <a:t>     </a:t>
            </a:r>
            <a:r>
              <a:rPr lang="en-US" sz="2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or</a:t>
            </a:r>
            <a:r>
              <a:rPr lang="en-US" sz="2000" dirty="0"/>
              <a:t> (</a:t>
            </a:r>
            <a:r>
              <a:rPr lang="en-US" sz="2000" dirty="0" err="1"/>
              <a:t>hasDataFormat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E55EFF"/>
                </a:solidFill>
              </a:rPr>
              <a:t>value</a:t>
            </a:r>
            <a:r>
              <a:rPr lang="en-US" sz="2000" dirty="0"/>
              <a:t> </a:t>
            </a:r>
            <a:r>
              <a:rPr lang="en-US" sz="2000" dirty="0" err="1"/>
              <a:t>NetCDF</a:t>
            </a:r>
            <a:r>
              <a:rPr lang="en-US" sz="2000" dirty="0"/>
              <a:t>)</a:t>
            </a:r>
          </a:p>
          <a:p>
            <a:pPr marL="36576" indent="0">
              <a:buNone/>
            </a:pPr>
            <a:r>
              <a:rPr lang="en-US" sz="2000" dirty="0">
                <a:solidFill>
                  <a:srgbClr val="A8C6D0"/>
                </a:solidFill>
              </a:rPr>
              <a:t>and</a:t>
            </a:r>
            <a:r>
              <a:rPr lang="en-US" sz="2000" dirty="0"/>
              <a:t> (</a:t>
            </a:r>
            <a:r>
              <a:rPr lang="en-US" sz="2000" dirty="0" err="1"/>
              <a:t>usesGridType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E55EFF"/>
                </a:solidFill>
              </a:rPr>
              <a:t>value</a:t>
            </a:r>
            <a:r>
              <a:rPr lang="en-US" sz="2000" dirty="0"/>
              <a:t> </a:t>
            </a:r>
            <a:r>
              <a:rPr lang="en-US" sz="2000" dirty="0" err="1"/>
              <a:t>AuxiliaryLatLonGrid</a:t>
            </a:r>
            <a:r>
              <a:rPr lang="en-US" sz="2000" dirty="0"/>
              <a:t>)</a:t>
            </a:r>
          </a:p>
          <a:p>
            <a:pPr marL="36576" indent="0">
              <a:buNone/>
            </a:pPr>
            <a:r>
              <a:rPr lang="en-US" sz="2000" dirty="0"/>
              <a:t>     </a:t>
            </a:r>
            <a:r>
              <a:rPr lang="en-US" sz="2000" dirty="0">
                <a:solidFill>
                  <a:srgbClr val="A8C6D0"/>
                </a:solidFill>
              </a:rPr>
              <a:t>or</a:t>
            </a:r>
            <a:r>
              <a:rPr lang="en-US" sz="2000" dirty="0"/>
              <a:t> (</a:t>
            </a:r>
            <a:r>
              <a:rPr lang="en-US" sz="2000" dirty="0" err="1"/>
              <a:t>usesGridType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E55EFF"/>
                </a:solidFill>
              </a:rPr>
              <a:t>value</a:t>
            </a:r>
            <a:r>
              <a:rPr lang="en-US" sz="2000" dirty="0"/>
              <a:t> </a:t>
            </a:r>
            <a:r>
              <a:rPr lang="en-US" sz="2000" dirty="0" err="1"/>
              <a:t>RegularLatLonGrid</a:t>
            </a:r>
            <a:r>
              <a:rPr lang="en-US" sz="2000" dirty="0"/>
              <a:t>)</a:t>
            </a:r>
          </a:p>
          <a:p>
            <a:pPr marL="36576" indent="0">
              <a:buNone/>
            </a:pPr>
            <a:r>
              <a:rPr lang="en-US" sz="2000" dirty="0">
                <a:solidFill>
                  <a:srgbClr val="A8C6D0"/>
                </a:solidFill>
              </a:rPr>
              <a:t>and</a:t>
            </a:r>
            <a:r>
              <a:rPr lang="en-US" sz="2000" dirty="0"/>
              <a:t> </a:t>
            </a:r>
            <a:r>
              <a:rPr lang="en-US" sz="2000" dirty="0" err="1"/>
              <a:t>usesConvention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E55EFF"/>
                </a:solidFill>
              </a:rPr>
              <a:t>value</a:t>
            </a:r>
            <a:r>
              <a:rPr lang="en-US" sz="2000" dirty="0"/>
              <a:t> CF1Convention</a:t>
            </a:r>
            <a:endParaRPr lang="en-US" sz="2000" dirty="0" smtClean="0"/>
          </a:p>
          <a:p>
            <a:r>
              <a:rPr lang="en-US" dirty="0" smtClean="0"/>
              <a:t>Subclass Of</a:t>
            </a:r>
          </a:p>
          <a:p>
            <a:pPr marL="36576" indent="0">
              <a:buNone/>
            </a:pPr>
            <a:r>
              <a:rPr lang="en-US" sz="2200" dirty="0" err="1"/>
              <a:t>mappedBy</a:t>
            </a:r>
            <a:r>
              <a:rPr lang="en-US" sz="2200" dirty="0"/>
              <a:t> </a:t>
            </a:r>
            <a:r>
              <a:rPr lang="en-US" sz="2200" dirty="0">
                <a:solidFill>
                  <a:srgbClr val="E55EFF"/>
                </a:solidFill>
              </a:rPr>
              <a:t>value</a:t>
            </a:r>
            <a:r>
              <a:rPr lang="en-US" sz="2200" dirty="0"/>
              <a:t> IDV</a:t>
            </a:r>
          </a:p>
          <a:p>
            <a:pPr marL="36576" indent="0">
              <a:buNone/>
            </a:pPr>
            <a:r>
              <a:rPr lang="en-US" sz="22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and</a:t>
            </a:r>
            <a:r>
              <a:rPr lang="en-US" sz="2200" dirty="0"/>
              <a:t> </a:t>
            </a:r>
            <a:r>
              <a:rPr lang="en-US" sz="2200" dirty="0" err="1"/>
              <a:t>mappedBy</a:t>
            </a:r>
            <a:r>
              <a:rPr lang="en-US" sz="2200" dirty="0"/>
              <a:t> </a:t>
            </a:r>
            <a:r>
              <a:rPr lang="en-US" sz="2200" dirty="0">
                <a:solidFill>
                  <a:srgbClr val="E55EFF"/>
                </a:solidFill>
              </a:rPr>
              <a:t>value</a:t>
            </a:r>
            <a:r>
              <a:rPr lang="en-US" sz="2200" dirty="0"/>
              <a:t> </a:t>
            </a:r>
            <a:r>
              <a:rPr lang="en-US" sz="2200" dirty="0" err="1"/>
              <a:t>McIDAS</a:t>
            </a:r>
            <a:r>
              <a:rPr lang="en-US" sz="2200" dirty="0"/>
              <a:t>-V</a:t>
            </a:r>
          </a:p>
          <a:p>
            <a:pPr marL="36576" indent="0">
              <a:buNone/>
            </a:pPr>
            <a:r>
              <a:rPr lang="en-US" sz="2200" dirty="0">
                <a:solidFill>
                  <a:srgbClr val="A8C6D0"/>
                </a:solidFill>
              </a:rPr>
              <a:t>and</a:t>
            </a:r>
            <a:r>
              <a:rPr lang="en-US" sz="2200" dirty="0"/>
              <a:t> </a:t>
            </a:r>
            <a:r>
              <a:rPr lang="en-US" sz="2200" dirty="0" err="1"/>
              <a:t>mappedBy</a:t>
            </a:r>
            <a:r>
              <a:rPr lang="en-US" sz="2200" dirty="0"/>
              <a:t> </a:t>
            </a:r>
            <a:r>
              <a:rPr lang="en-US" sz="2200" dirty="0">
                <a:solidFill>
                  <a:srgbClr val="E55EFF"/>
                </a:solidFill>
              </a:rPr>
              <a:t>value</a:t>
            </a:r>
            <a:r>
              <a:rPr lang="en-US" sz="2200" dirty="0"/>
              <a:t> Panoply</a:t>
            </a:r>
            <a:endParaRPr lang="en-US" sz="22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62890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Reasoner</a:t>
            </a:r>
            <a:r>
              <a:rPr lang="en-US" dirty="0" smtClean="0"/>
              <a:t> in Action</a:t>
            </a:r>
            <a:endParaRPr lang="en-US" dirty="0"/>
          </a:p>
        </p:txBody>
      </p:sp>
      <p:pic>
        <p:nvPicPr>
          <p:cNvPr id="4" name="Picture 3" descr="TestCollectionStep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43217"/>
            <a:ext cx="9144000" cy="2232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87776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Reasoner</a:t>
            </a:r>
            <a:r>
              <a:rPr lang="en-US" dirty="0" smtClean="0"/>
              <a:t> in Action</a:t>
            </a:r>
            <a:endParaRPr lang="en-US" dirty="0"/>
          </a:p>
        </p:txBody>
      </p:sp>
      <p:pic>
        <p:nvPicPr>
          <p:cNvPr id="3" name="Picture 2" descr="TestCollectionStep5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50322"/>
            <a:ext cx="9144000" cy="3418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224518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Reasoner</a:t>
            </a:r>
            <a:r>
              <a:rPr lang="en-US" dirty="0" smtClean="0"/>
              <a:t> in Action</a:t>
            </a:r>
            <a:endParaRPr lang="en-US" dirty="0"/>
          </a:p>
        </p:txBody>
      </p:sp>
      <p:pic>
        <p:nvPicPr>
          <p:cNvPr id="4" name="Picture 3" descr="TestCollectionStep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38216"/>
            <a:ext cx="9144000" cy="323357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009567" y="6211669"/>
            <a:ext cx="51344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*Additional triples (not shown) would be inferred for inverse relationships from tools to datasets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71936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Instance Authoring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Cases</a:t>
            </a:r>
          </a:p>
          <a:p>
            <a:pPr lvl="1"/>
            <a:r>
              <a:rPr lang="en-US" dirty="0" err="1" smtClean="0"/>
              <a:t>ToolMatch</a:t>
            </a:r>
            <a:r>
              <a:rPr lang="en-US" dirty="0" smtClean="0"/>
              <a:t> works at the data collection level (i.e., what tools work with a collection). </a:t>
            </a:r>
            <a:r>
              <a:rPr lang="en-US" dirty="0"/>
              <a:t> </a:t>
            </a:r>
            <a:r>
              <a:rPr lang="en-US" dirty="0" smtClean="0"/>
              <a:t>Must accommodate mapping of entire catalogs.</a:t>
            </a:r>
          </a:p>
          <a:p>
            <a:pPr lvl="1"/>
            <a:r>
              <a:rPr lang="en-US" dirty="0" smtClean="0"/>
              <a:t>Lay users: Web forms? Natural language authoring?</a:t>
            </a:r>
          </a:p>
          <a:p>
            <a:pPr lvl="1"/>
            <a:r>
              <a:rPr lang="en-US" dirty="0" smtClean="0"/>
              <a:t>Expert users (e.g., submission via SPARQL, POST RDF triples via REST)</a:t>
            </a:r>
          </a:p>
        </p:txBody>
      </p:sp>
    </p:spTree>
    <p:extLst>
      <p:ext uri="{BB962C8B-B14F-4D97-AF65-F5344CB8AC3E}">
        <p14:creationId xmlns:p14="http://schemas.microsoft.com/office/powerpoint/2010/main" val="156659108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Use Cases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“rules” are not so clean-cut, there are usually cases where collections meet all the criteria but are still incompatible.</a:t>
            </a:r>
          </a:p>
          <a:p>
            <a:r>
              <a:rPr lang="en-US" dirty="0" smtClean="0"/>
              <a:t>Rules mapping entire classes of tools to classes of data collections.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30324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Your Role?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Would you like to…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ontribute data collections?</a:t>
            </a:r>
          </a:p>
          <a:p>
            <a:pPr lvl="1"/>
            <a:r>
              <a:rPr lang="en-US" dirty="0" smtClean="0"/>
              <a:t>Annotate the tools you commonly use?</a:t>
            </a:r>
          </a:p>
          <a:p>
            <a:pPr lvl="1"/>
            <a:r>
              <a:rPr lang="en-US" dirty="0" smtClean="0"/>
              <a:t>Write new rules?</a:t>
            </a:r>
          </a:p>
          <a:p>
            <a:pPr lvl="1"/>
            <a:r>
              <a:rPr lang="en-US" dirty="0" smtClean="0"/>
              <a:t>Extend </a:t>
            </a:r>
            <a:r>
              <a:rPr lang="en-US" dirty="0"/>
              <a:t>the ontology with</a:t>
            </a:r>
            <a:r>
              <a:rPr lang="en-US" dirty="0" smtClean="0"/>
              <a:t> common data </a:t>
            </a:r>
            <a:r>
              <a:rPr lang="en-US" dirty="0"/>
              <a:t>formats,</a:t>
            </a:r>
            <a:r>
              <a:rPr lang="en-US" dirty="0" smtClean="0"/>
              <a:t> access </a:t>
            </a:r>
            <a:r>
              <a:rPr lang="en-US" dirty="0"/>
              <a:t>protocols, or</a:t>
            </a:r>
            <a:r>
              <a:rPr lang="en-US" dirty="0" smtClean="0"/>
              <a:t> conventions?</a:t>
            </a:r>
          </a:p>
          <a:p>
            <a:pPr lvl="1"/>
            <a:r>
              <a:rPr lang="en-US" dirty="0"/>
              <a:t>Brainstorm new use </a:t>
            </a:r>
            <a:r>
              <a:rPr lang="en-US" dirty="0" smtClean="0"/>
              <a:t>cases? </a:t>
            </a:r>
            <a:r>
              <a:rPr lang="en-US" dirty="0"/>
              <a:t>(negation, class-to-class mappings, etc.</a:t>
            </a:r>
            <a:r>
              <a:rPr lang="en-US" dirty="0" smtClean="0"/>
              <a:t>)</a:t>
            </a:r>
            <a:endParaRPr lang="en-US" dirty="0"/>
          </a:p>
          <a:p>
            <a:pPr lvl="1"/>
            <a:r>
              <a:rPr lang="en-US" dirty="0" smtClean="0"/>
              <a:t>Build authoring tools? (see SADL, CLCE, …)</a:t>
            </a:r>
          </a:p>
          <a:p>
            <a:pPr lvl="1"/>
            <a:r>
              <a:rPr lang="en-US" dirty="0" smtClean="0"/>
              <a:t>Incorporate </a:t>
            </a:r>
            <a:r>
              <a:rPr lang="en-US" dirty="0" err="1" smtClean="0"/>
              <a:t>ToolMatch</a:t>
            </a:r>
            <a:r>
              <a:rPr lang="en-US" dirty="0" smtClean="0"/>
              <a:t> into client applications?</a:t>
            </a:r>
          </a:p>
          <a:p>
            <a:pPr lvl="1"/>
            <a:endParaRPr lang="en-US" dirty="0" smtClean="0"/>
          </a:p>
          <a:p>
            <a:pPr marL="36576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20279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2012 ESIP Summer Meeting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Experiment:</a:t>
            </a:r>
          </a:p>
          <a:p>
            <a:pPr lvl="1"/>
            <a:r>
              <a:rPr lang="en-US" dirty="0" smtClean="0"/>
              <a:t>Put a bunch of people in a room and write triples regarding tool and dataset compatibility</a:t>
            </a:r>
          </a:p>
          <a:p>
            <a:r>
              <a:rPr lang="en-US" dirty="0" smtClean="0"/>
              <a:t>Results:</a:t>
            </a:r>
          </a:p>
          <a:p>
            <a:pPr lvl="1"/>
            <a:r>
              <a:rPr lang="en-US" dirty="0" smtClean="0"/>
              <a:t>A handful of “good” triples were produced</a:t>
            </a:r>
          </a:p>
          <a:p>
            <a:pPr lvl="1"/>
            <a:r>
              <a:rPr lang="en-US" dirty="0" smtClean="0"/>
              <a:t>Some automated the process and began writing scripts to harvest datasets and create mappings</a:t>
            </a:r>
          </a:p>
          <a:p>
            <a:pPr lvl="1"/>
            <a:r>
              <a:rPr lang="en-US" dirty="0" smtClean="0"/>
              <a:t>Questions arose, e.g., “Why map datasets directly to tools when you can map datasets to types and types to tools?” (i.e., an inferred model)</a:t>
            </a:r>
          </a:p>
        </p:txBody>
      </p:sp>
    </p:spTree>
    <p:extLst>
      <p:ext uri="{BB962C8B-B14F-4D97-AF65-F5344CB8AC3E}">
        <p14:creationId xmlns:p14="http://schemas.microsoft.com/office/powerpoint/2010/main" val="241797581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ToolMatch</a:t>
            </a:r>
            <a:r>
              <a:rPr lang="en-US" dirty="0" smtClean="0"/>
              <a:t> Wiki</a:t>
            </a:r>
          </a:p>
          <a:p>
            <a:pPr lvl="1"/>
            <a:r>
              <a:rPr lang="en-US" dirty="0">
                <a:hlinkClick r:id="rId2"/>
              </a:rPr>
              <a:t>http://wiki.esipfed.org/index.php/</a:t>
            </a:r>
            <a:r>
              <a:rPr lang="en-US" dirty="0" smtClean="0">
                <a:hlinkClick r:id="rId2"/>
              </a:rPr>
              <a:t>ToolMatch</a:t>
            </a:r>
            <a:r>
              <a:rPr lang="en-US" dirty="0" smtClean="0"/>
              <a:t> </a:t>
            </a:r>
          </a:p>
          <a:p>
            <a:r>
              <a:rPr lang="en-US" dirty="0" smtClean="0"/>
              <a:t>SADL (Semantic Application Design Language)</a:t>
            </a:r>
          </a:p>
          <a:p>
            <a:pPr lvl="1"/>
            <a:r>
              <a:rPr lang="en-US" dirty="0">
                <a:hlinkClick r:id="rId3"/>
              </a:rPr>
              <a:t>http://sadl.sourceforge.net</a:t>
            </a:r>
            <a:r>
              <a:rPr lang="en-US" dirty="0" smtClean="0">
                <a:hlinkClick r:id="rId3"/>
              </a:rPr>
              <a:t>/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5454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Cases for </a:t>
            </a:r>
            <a:r>
              <a:rPr lang="en-US" dirty="0" err="1" smtClean="0"/>
              <a:t>ToolMatch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Contributors caught on quickly that an inferred model was the way to go*.</a:t>
            </a:r>
          </a:p>
          <a:p>
            <a:r>
              <a:rPr lang="en-US" dirty="0" smtClean="0"/>
              <a:t>A set of (natural language) rules have been developed to serve as seed use cases for </a:t>
            </a:r>
            <a:r>
              <a:rPr lang="en-US" dirty="0" err="1" smtClean="0"/>
              <a:t>ToolMatch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5802997"/>
            <a:ext cx="84039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*Caveat:  however, due to bugs, incomplete standards compliance and other shortcomings in software and data, exceptions to the rules may sometimes be necessary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3720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1 (Natural Language)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If a data </a:t>
            </a:r>
            <a:r>
              <a:rPr lang="en-US" dirty="0" smtClean="0"/>
              <a:t>product:</a:t>
            </a:r>
            <a:endParaRPr lang="en-US" dirty="0"/>
          </a:p>
          <a:p>
            <a:pPr lvl="1"/>
            <a:r>
              <a:rPr lang="en-US" dirty="0" smtClean="0"/>
              <a:t>is </a:t>
            </a:r>
            <a:r>
              <a:rPr lang="en-US" dirty="0" err="1"/>
              <a:t>netCDF</a:t>
            </a:r>
            <a:r>
              <a:rPr lang="en-US" dirty="0"/>
              <a:t> OR is available via </a:t>
            </a:r>
            <a:r>
              <a:rPr lang="en-US" dirty="0" err="1"/>
              <a:t>OPeNDAP</a:t>
            </a:r>
            <a:endParaRPr lang="en-US" dirty="0" smtClean="0"/>
          </a:p>
          <a:p>
            <a:pPr lvl="1"/>
            <a:r>
              <a:rPr lang="en-US" dirty="0" smtClean="0"/>
              <a:t>AND follows </a:t>
            </a:r>
            <a:r>
              <a:rPr lang="en-US" dirty="0"/>
              <a:t>CF-1 conventions for coordinates</a:t>
            </a:r>
            <a:endParaRPr lang="en-US" dirty="0" smtClean="0"/>
          </a:p>
          <a:p>
            <a:pPr lvl="1"/>
            <a:r>
              <a:rPr lang="en-US" dirty="0" smtClean="0"/>
              <a:t>AND is </a:t>
            </a:r>
            <a:r>
              <a:rPr lang="en-US" dirty="0"/>
              <a:t>on a regular lat/</a:t>
            </a:r>
            <a:r>
              <a:rPr lang="en-US" dirty="0" err="1"/>
              <a:t>lon</a:t>
            </a:r>
            <a:r>
              <a:rPr lang="en-US" dirty="0"/>
              <a:t> grid OR contains auxiliary coordinates for a lat/</a:t>
            </a:r>
            <a:r>
              <a:rPr lang="en-US" dirty="0" err="1"/>
              <a:t>lon</a:t>
            </a:r>
            <a:r>
              <a:rPr lang="en-US" dirty="0"/>
              <a:t> grid</a:t>
            </a:r>
          </a:p>
          <a:p>
            <a:r>
              <a:rPr lang="en-US" dirty="0"/>
              <a:t>T</a:t>
            </a:r>
            <a:r>
              <a:rPr lang="en-US" dirty="0" smtClean="0"/>
              <a:t>hen </a:t>
            </a:r>
            <a:r>
              <a:rPr lang="en-US" dirty="0"/>
              <a:t>the following tools can visualize it on a map:</a:t>
            </a:r>
          </a:p>
          <a:p>
            <a:pPr lvl="1"/>
            <a:r>
              <a:rPr lang="en-US" dirty="0" smtClean="0"/>
              <a:t>Panoply</a:t>
            </a:r>
            <a:endParaRPr lang="en-US" dirty="0"/>
          </a:p>
          <a:p>
            <a:pPr lvl="1"/>
            <a:r>
              <a:rPr lang="en-US" dirty="0" smtClean="0"/>
              <a:t>IDV</a:t>
            </a:r>
            <a:endParaRPr lang="en-US" dirty="0"/>
          </a:p>
          <a:p>
            <a:pPr lvl="1"/>
            <a:r>
              <a:rPr lang="en-US" dirty="0" err="1" smtClean="0"/>
              <a:t>McIDAS</a:t>
            </a:r>
            <a:r>
              <a:rPr lang="en-US" dirty="0"/>
              <a:t>-V</a:t>
            </a:r>
          </a:p>
        </p:txBody>
      </p:sp>
    </p:spTree>
    <p:extLst>
      <p:ext uri="{BB962C8B-B14F-4D97-AF65-F5344CB8AC3E}">
        <p14:creationId xmlns:p14="http://schemas.microsoft.com/office/powerpoint/2010/main" val="17563054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2 (NL)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If a data </a:t>
            </a:r>
            <a:r>
              <a:rPr lang="en-US" dirty="0" smtClean="0"/>
              <a:t>product:</a:t>
            </a:r>
            <a:endParaRPr lang="en-US" dirty="0"/>
          </a:p>
          <a:p>
            <a:pPr lvl="1"/>
            <a:r>
              <a:rPr lang="en-US" dirty="0" smtClean="0"/>
              <a:t>is </a:t>
            </a:r>
            <a:r>
              <a:rPr lang="en-US" dirty="0" err="1"/>
              <a:t>netCDF</a:t>
            </a:r>
            <a:r>
              <a:rPr lang="en-US" dirty="0"/>
              <a:t> OR is available via </a:t>
            </a:r>
            <a:r>
              <a:rPr lang="en-US" dirty="0" err="1"/>
              <a:t>OPeNDAP</a:t>
            </a:r>
            <a:endParaRPr lang="en-US" dirty="0" smtClean="0"/>
          </a:p>
          <a:p>
            <a:pPr lvl="1"/>
            <a:r>
              <a:rPr lang="en-US" dirty="0" smtClean="0"/>
              <a:t>AND follows </a:t>
            </a:r>
            <a:r>
              <a:rPr lang="en-US" dirty="0"/>
              <a:t>CF-1 conventions for coordinates</a:t>
            </a:r>
            <a:endParaRPr lang="en-US" dirty="0" smtClean="0"/>
          </a:p>
          <a:p>
            <a:pPr lvl="1"/>
            <a:r>
              <a:rPr lang="en-US" dirty="0" smtClean="0"/>
              <a:t>AND is </a:t>
            </a:r>
            <a:r>
              <a:rPr lang="en-US" dirty="0"/>
              <a:t>on a regular lat/</a:t>
            </a:r>
            <a:r>
              <a:rPr lang="en-US" dirty="0" err="1"/>
              <a:t>lon</a:t>
            </a:r>
            <a:r>
              <a:rPr lang="en-US" dirty="0"/>
              <a:t> grid</a:t>
            </a:r>
          </a:p>
          <a:p>
            <a:r>
              <a:rPr lang="en-US" dirty="0"/>
              <a:t>T</a:t>
            </a:r>
            <a:r>
              <a:rPr lang="en-US" dirty="0" smtClean="0"/>
              <a:t>hen </a:t>
            </a:r>
            <a:r>
              <a:rPr lang="en-US" dirty="0"/>
              <a:t>the following tools can visualize it on a map:</a:t>
            </a:r>
          </a:p>
          <a:p>
            <a:pPr lvl="1"/>
            <a:r>
              <a:rPr lang="en-US" dirty="0" err="1" smtClean="0"/>
              <a:t>GrADS</a:t>
            </a:r>
            <a:endParaRPr lang="en-US" dirty="0"/>
          </a:p>
          <a:p>
            <a:pPr lvl="1"/>
            <a:r>
              <a:rPr lang="en-US" dirty="0" smtClean="0"/>
              <a:t>Ferret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402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3 </a:t>
            </a:r>
            <a:r>
              <a:rPr lang="en-US" dirty="0"/>
              <a:t>(</a:t>
            </a:r>
            <a:r>
              <a:rPr lang="en-US" dirty="0" smtClean="0"/>
              <a:t>NL)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 data </a:t>
            </a:r>
            <a:r>
              <a:rPr lang="en-US" dirty="0" smtClean="0"/>
              <a:t>product:</a:t>
            </a:r>
            <a:endParaRPr lang="en-US" dirty="0"/>
          </a:p>
          <a:p>
            <a:pPr lvl="1"/>
            <a:r>
              <a:rPr lang="en-US" dirty="0" smtClean="0"/>
              <a:t>is </a:t>
            </a:r>
            <a:r>
              <a:rPr lang="en-US" dirty="0" err="1"/>
              <a:t>netCDF</a:t>
            </a:r>
            <a:r>
              <a:rPr lang="en-US" dirty="0"/>
              <a:t> OR is available via </a:t>
            </a:r>
            <a:r>
              <a:rPr lang="en-US" dirty="0" err="1"/>
              <a:t>OPeNDAP</a:t>
            </a:r>
            <a:endParaRPr lang="en-US" dirty="0" smtClean="0"/>
          </a:p>
          <a:p>
            <a:pPr lvl="1"/>
            <a:r>
              <a:rPr lang="en-US" dirty="0" smtClean="0"/>
              <a:t>AND follows </a:t>
            </a:r>
            <a:r>
              <a:rPr lang="en-US" dirty="0"/>
              <a:t>CF-1 conventions for coordinates</a:t>
            </a:r>
            <a:endParaRPr lang="en-US" dirty="0" smtClean="0"/>
          </a:p>
          <a:p>
            <a:pPr lvl="1"/>
            <a:r>
              <a:rPr lang="en-US" dirty="0" smtClean="0"/>
              <a:t>AND contains </a:t>
            </a:r>
            <a:r>
              <a:rPr lang="en-US" dirty="0"/>
              <a:t>auxiliary coordinates for a lat/</a:t>
            </a:r>
            <a:r>
              <a:rPr lang="en-US" dirty="0" err="1"/>
              <a:t>lon</a:t>
            </a:r>
            <a:r>
              <a:rPr lang="en-US" dirty="0"/>
              <a:t> grid</a:t>
            </a:r>
          </a:p>
          <a:p>
            <a:r>
              <a:rPr lang="en-US" dirty="0" smtClean="0"/>
              <a:t>Then:</a:t>
            </a:r>
          </a:p>
          <a:p>
            <a:pPr lvl="1"/>
            <a:r>
              <a:rPr lang="en-US" dirty="0" smtClean="0"/>
              <a:t> Ferret </a:t>
            </a:r>
            <a:r>
              <a:rPr lang="en-US" dirty="0"/>
              <a:t>can visualize it as a grid.</a:t>
            </a:r>
          </a:p>
        </p:txBody>
      </p:sp>
    </p:spTree>
    <p:extLst>
      <p:ext uri="{BB962C8B-B14F-4D97-AF65-F5344CB8AC3E}">
        <p14:creationId xmlns:p14="http://schemas.microsoft.com/office/powerpoint/2010/main" val="39035823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Auxiliary Rule 1 (NL)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 data product is offered through:</a:t>
            </a:r>
          </a:p>
          <a:p>
            <a:pPr lvl="1"/>
            <a:r>
              <a:rPr lang="en-US" dirty="0" smtClean="0"/>
              <a:t>Hyrax</a:t>
            </a:r>
          </a:p>
          <a:p>
            <a:pPr lvl="1"/>
            <a:r>
              <a:rPr lang="en-US" dirty="0" smtClean="0"/>
              <a:t>OR THREDDS </a:t>
            </a:r>
            <a:r>
              <a:rPr lang="en-US" dirty="0"/>
              <a:t>Data Server</a:t>
            </a:r>
            <a:endParaRPr lang="en-US" dirty="0" smtClean="0"/>
          </a:p>
          <a:p>
            <a:pPr lvl="1"/>
            <a:r>
              <a:rPr lang="en-US" dirty="0" smtClean="0"/>
              <a:t>OR </a:t>
            </a:r>
            <a:r>
              <a:rPr lang="en-US" dirty="0" err="1" smtClean="0"/>
              <a:t>GrADS</a:t>
            </a:r>
            <a:r>
              <a:rPr lang="en-US" dirty="0" smtClean="0"/>
              <a:t> </a:t>
            </a:r>
            <a:r>
              <a:rPr lang="en-US" dirty="0"/>
              <a:t>Data Server</a:t>
            </a:r>
            <a:endParaRPr lang="en-US" dirty="0" smtClean="0"/>
          </a:p>
          <a:p>
            <a:pPr lvl="1"/>
            <a:r>
              <a:rPr lang="en-US" dirty="0" smtClean="0"/>
              <a:t>OR </a:t>
            </a:r>
            <a:r>
              <a:rPr lang="en-US" dirty="0" err="1" smtClean="0"/>
              <a:t>erddap</a:t>
            </a:r>
            <a:endParaRPr lang="en-US" dirty="0"/>
          </a:p>
          <a:p>
            <a:r>
              <a:rPr lang="en-US" dirty="0" smtClean="0"/>
              <a:t>Then: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t </a:t>
            </a:r>
            <a:r>
              <a:rPr lang="en-US" dirty="0"/>
              <a:t>is available through </a:t>
            </a:r>
            <a:r>
              <a:rPr lang="en-US" dirty="0" err="1"/>
              <a:t>OPeNDAP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244956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Rules Authoring from Use Cases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Description Logics can accommodate each of these rules using only type inference and </a:t>
            </a:r>
            <a:r>
              <a:rPr lang="en-US" dirty="0" err="1" smtClean="0"/>
              <a:t>subsumption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For those versed in description logics, these rules use </a:t>
            </a:r>
            <a:r>
              <a:rPr lang="en-US" sz="2800" dirty="0" smtClean="0">
                <a:latin typeface="Monotype Corsiva"/>
                <a:cs typeface="Monotype Corsiva"/>
              </a:rPr>
              <a:t>SHOI</a:t>
            </a:r>
            <a:r>
              <a:rPr lang="en-US" dirty="0" smtClean="0"/>
              <a:t> DL expressivity.</a:t>
            </a:r>
          </a:p>
          <a:p>
            <a:r>
              <a:rPr lang="en-US" dirty="0" smtClean="0"/>
              <a:t>There are various means of authoring DL rules, shown as follows…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8484322"/>
      </p:ext>
    </p:extLst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Technic.thmx</Template>
  <TotalTime>3263</TotalTime>
  <Words>1154</Words>
  <Application>Microsoft Macintosh PowerPoint</Application>
  <PresentationFormat>On-screen Show (4:3)</PresentationFormat>
  <Paragraphs>171</Paragraphs>
  <Slides>30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Technic</vt:lpstr>
      <vt:lpstr>Moving forward on toolmatch</vt:lpstr>
      <vt:lpstr>What is ToolMatch?</vt:lpstr>
      <vt:lpstr>2012 ESIP Summer Meeting</vt:lpstr>
      <vt:lpstr>Use Cases for ToolMatch</vt:lpstr>
      <vt:lpstr>Rule 1 (Natural Language)</vt:lpstr>
      <vt:lpstr>Rule 2 (NL)</vt:lpstr>
      <vt:lpstr>Rule 3 (NL)</vt:lpstr>
      <vt:lpstr>Auxiliary Rule 1 (NL)</vt:lpstr>
      <vt:lpstr>Rules Authoring from Use Cases</vt:lpstr>
      <vt:lpstr>Rule 1 (Turtle)</vt:lpstr>
      <vt:lpstr>Rule 1 (Graphical)</vt:lpstr>
      <vt:lpstr>Rule 1 (Graphical)</vt:lpstr>
      <vt:lpstr>Rule 1 (Graphical)</vt:lpstr>
      <vt:lpstr>Rule 1 (Protégé Editor)</vt:lpstr>
      <vt:lpstr>Rule 2 (Protégé Editor)</vt:lpstr>
      <vt:lpstr>Rule 3 (Protégé Editor)</vt:lpstr>
      <vt:lpstr>Aux. Rule 1 (Protégé Editor)</vt:lpstr>
      <vt:lpstr>Reasoner in Action (Demo)</vt:lpstr>
      <vt:lpstr>Reasoner in Action</vt:lpstr>
      <vt:lpstr>Aux. Rule 1 (Protégé Editor)</vt:lpstr>
      <vt:lpstr>Reasoner in Action</vt:lpstr>
      <vt:lpstr>Reasoner in Action</vt:lpstr>
      <vt:lpstr>Rule 1 (Protégé Editor)</vt:lpstr>
      <vt:lpstr>Reasoner in Action</vt:lpstr>
      <vt:lpstr>Reasoner in Action</vt:lpstr>
      <vt:lpstr>Reasoner in Action</vt:lpstr>
      <vt:lpstr>Instance Authoring</vt:lpstr>
      <vt:lpstr>Other Use Cases</vt:lpstr>
      <vt:lpstr>What’s Your Role?</vt:lpstr>
      <vt:lpstr>Resources</vt:lpstr>
    </vt:vector>
  </TitlesOfParts>
  <Company>Tetherless World Constellation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Moving forward on toolmatch</dc:title>
  <dc:creator>Eric Rozell</dc:creator>
  <cp:lastModifiedBy>Eric Rozell</cp:lastModifiedBy>
  <cp:revision>11</cp:revision>
  <dcterms:created xsi:type="dcterms:W3CDTF">2013-01-04T22:35:18Z</dcterms:created>
  <dcterms:modified xsi:type="dcterms:W3CDTF">2013-01-09T20:31:25Z</dcterms:modified>
</cp:coreProperties>
</file>