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8"/>
  </p:notesMasterIdLst>
  <p:handoutMasterIdLst>
    <p:handoutMasterId r:id="rId19"/>
  </p:handoutMasterIdLst>
  <p:sldIdLst>
    <p:sldId id="357" r:id="rId2"/>
    <p:sldId id="377" r:id="rId3"/>
    <p:sldId id="381" r:id="rId4"/>
    <p:sldId id="383" r:id="rId5"/>
    <p:sldId id="384" r:id="rId6"/>
    <p:sldId id="382" r:id="rId7"/>
    <p:sldId id="389" r:id="rId8"/>
    <p:sldId id="391" r:id="rId9"/>
    <p:sldId id="387" r:id="rId10"/>
    <p:sldId id="390" r:id="rId11"/>
    <p:sldId id="392" r:id="rId12"/>
    <p:sldId id="393" r:id="rId13"/>
    <p:sldId id="378" r:id="rId14"/>
    <p:sldId id="385" r:id="rId15"/>
    <p:sldId id="380" r:id="rId16"/>
    <p:sldId id="373" r:id="rId17"/>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ADD8"/>
    <a:srgbClr val="3399FF"/>
    <a:srgbClr val="FFD9D1"/>
    <a:srgbClr val="FDFFCA"/>
    <a:srgbClr val="99CCFF"/>
    <a:srgbClr val="A0D6A3"/>
    <a:srgbClr val="BAC5E4"/>
    <a:srgbClr val="CDE9CE"/>
    <a:srgbClr val="67BD6B"/>
    <a:srgbClr val="429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6285" autoAdjust="0"/>
  </p:normalViewPr>
  <p:slideViewPr>
    <p:cSldViewPr>
      <p:cViewPr varScale="1">
        <p:scale>
          <a:sx n="112" d="100"/>
          <a:sy n="112" d="100"/>
        </p:scale>
        <p:origin x="2136" y="192"/>
      </p:cViewPr>
      <p:guideLst>
        <p:guide orient="horz" pos="2160"/>
        <p:guide pos="2880"/>
      </p:guideLst>
    </p:cSldViewPr>
  </p:slideViewPr>
  <p:outlineViewPr>
    <p:cViewPr>
      <p:scale>
        <a:sx n="33" d="100"/>
        <a:sy n="33" d="100"/>
      </p:scale>
      <p:origin x="0" y="931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1980" y="798"/>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2125" cy="463550"/>
          </a:xfrm>
          <a:prstGeom prst="rect">
            <a:avLst/>
          </a:prstGeom>
          <a:noFill/>
          <a:ln>
            <a:noFill/>
          </a:ln>
          <a:effectLst/>
          <a:extLst/>
        </p:spPr>
        <p:txBody>
          <a:bodyPr vert="horz" wrap="square" lIns="92958" tIns="46479" rIns="92958" bIns="46479"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35843" name="Rectangle 3"/>
          <p:cNvSpPr>
            <a:spLocks noGrp="1" noChangeArrowheads="1"/>
          </p:cNvSpPr>
          <p:nvPr>
            <p:ph type="dt" sz="quarter" idx="1"/>
          </p:nvPr>
        </p:nvSpPr>
        <p:spPr bwMode="auto">
          <a:xfrm>
            <a:off x="3963988" y="0"/>
            <a:ext cx="3032125" cy="463550"/>
          </a:xfrm>
          <a:prstGeom prst="rect">
            <a:avLst/>
          </a:prstGeom>
          <a:noFill/>
          <a:ln>
            <a:noFill/>
          </a:ln>
          <a:effectLst/>
          <a:extLst/>
        </p:spPr>
        <p:txBody>
          <a:bodyPr vert="horz" wrap="square" lIns="92958" tIns="46479" rIns="92958" bIns="46479" numCol="1" anchor="t" anchorCtr="0" compatLnSpc="1">
            <a:prstTxWarp prst="textNoShape">
              <a:avLst/>
            </a:prstTxWarp>
          </a:bodyPr>
          <a:lstStyle>
            <a:lvl1pPr algn="r" eaLnBrk="0" hangingPunct="0">
              <a:defRPr sz="1200">
                <a:latin typeface="Arial" charset="0"/>
              </a:defRPr>
            </a:lvl1pPr>
          </a:lstStyle>
          <a:p>
            <a:pPr>
              <a:defRPr/>
            </a:pPr>
            <a:fld id="{9C25B480-F265-4EDC-9B4F-9EDCBA66351E}" type="datetimeFigureOut">
              <a:rPr lang="en-US"/>
              <a:pPr>
                <a:defRPr/>
              </a:pPr>
              <a:t>5/9/19</a:t>
            </a:fld>
            <a:endParaRPr lang="en-US"/>
          </a:p>
        </p:txBody>
      </p:sp>
      <p:sp>
        <p:nvSpPr>
          <p:cNvPr id="35844" name="Rectangle 4"/>
          <p:cNvSpPr>
            <a:spLocks noGrp="1" noChangeArrowheads="1"/>
          </p:cNvSpPr>
          <p:nvPr>
            <p:ph type="ftr" sz="quarter" idx="2"/>
          </p:nvPr>
        </p:nvSpPr>
        <p:spPr bwMode="auto">
          <a:xfrm>
            <a:off x="0" y="8805863"/>
            <a:ext cx="3032125" cy="463550"/>
          </a:xfrm>
          <a:prstGeom prst="rect">
            <a:avLst/>
          </a:prstGeom>
          <a:noFill/>
          <a:ln>
            <a:noFill/>
          </a:ln>
          <a:effectLst/>
          <a:extLst/>
        </p:spPr>
        <p:txBody>
          <a:bodyPr vert="horz" wrap="square" lIns="92958" tIns="46479" rIns="92958" bIns="46479"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35845" name="Rectangle 5"/>
          <p:cNvSpPr>
            <a:spLocks noGrp="1" noChangeArrowheads="1"/>
          </p:cNvSpPr>
          <p:nvPr>
            <p:ph type="sldNum" sz="quarter" idx="3"/>
          </p:nvPr>
        </p:nvSpPr>
        <p:spPr bwMode="auto">
          <a:xfrm>
            <a:off x="3963988" y="8805863"/>
            <a:ext cx="3032125" cy="463550"/>
          </a:xfrm>
          <a:prstGeom prst="rect">
            <a:avLst/>
          </a:prstGeom>
          <a:noFill/>
          <a:ln>
            <a:noFill/>
          </a:ln>
          <a:effectLst/>
          <a:extLst/>
        </p:spPr>
        <p:txBody>
          <a:bodyPr vert="horz" wrap="square" lIns="92958" tIns="46479" rIns="92958" bIns="46479" numCol="1" anchor="b" anchorCtr="0" compatLnSpc="1">
            <a:prstTxWarp prst="textNoShape">
              <a:avLst/>
            </a:prstTxWarp>
          </a:bodyPr>
          <a:lstStyle>
            <a:lvl1pPr algn="r" eaLnBrk="0" hangingPunct="0">
              <a:defRPr sz="1200">
                <a:latin typeface="Arial" charset="0"/>
              </a:defRPr>
            </a:lvl1pPr>
          </a:lstStyle>
          <a:p>
            <a:pPr>
              <a:defRPr/>
            </a:pPr>
            <a:fld id="{8B4606E2-C170-44CE-A3DE-9E1529A05B2F}" type="slidenum">
              <a:rPr lang="en-US"/>
              <a:pPr>
                <a:defRPr/>
              </a:pPr>
              <a:t>‹#›</a:t>
            </a:fld>
            <a:endParaRPr lang="en-US"/>
          </a:p>
        </p:txBody>
      </p:sp>
    </p:spTree>
    <p:extLst>
      <p:ext uri="{BB962C8B-B14F-4D97-AF65-F5344CB8AC3E}">
        <p14:creationId xmlns:p14="http://schemas.microsoft.com/office/powerpoint/2010/main" val="1231415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2125" cy="463550"/>
          </a:xfrm>
          <a:prstGeom prst="rect">
            <a:avLst/>
          </a:prstGeom>
          <a:noFill/>
          <a:ln>
            <a:noFill/>
          </a:ln>
          <a:effectLst/>
          <a:extLst/>
        </p:spPr>
        <p:txBody>
          <a:bodyPr vert="horz" wrap="square" lIns="92958" tIns="46479" rIns="92958" bIns="46479"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3963988" y="0"/>
            <a:ext cx="3032125" cy="463550"/>
          </a:xfrm>
          <a:prstGeom prst="rect">
            <a:avLst/>
          </a:prstGeom>
          <a:noFill/>
          <a:ln>
            <a:noFill/>
          </a:ln>
          <a:effectLst/>
          <a:extLst/>
        </p:spPr>
        <p:txBody>
          <a:bodyPr vert="horz" wrap="square" lIns="92958" tIns="46479" rIns="92958" bIns="46479" numCol="1" anchor="t" anchorCtr="0" compatLnSpc="1">
            <a:prstTxWarp prst="textNoShape">
              <a:avLst/>
            </a:prstTxWarp>
          </a:bodyPr>
          <a:lstStyle>
            <a:lvl1pPr algn="r" eaLnBrk="0" hangingPunct="0">
              <a:defRPr sz="1200">
                <a:latin typeface="Arial" charset="0"/>
              </a:defRPr>
            </a:lvl1pPr>
          </a:lstStyle>
          <a:p>
            <a:pPr>
              <a:defRPr/>
            </a:pPr>
            <a:fld id="{F3E77F33-60A6-4348-9557-C063FC5447C7}" type="datetimeFigureOut">
              <a:rPr lang="en-US"/>
              <a:pPr>
                <a:defRPr/>
              </a:pPr>
              <a:t>5/9/19</a:t>
            </a:fld>
            <a:endParaRPr lang="en-US"/>
          </a:p>
        </p:txBody>
      </p:sp>
      <p:sp>
        <p:nvSpPr>
          <p:cNvPr id="39940"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700088" y="4403725"/>
            <a:ext cx="5597525" cy="4171950"/>
          </a:xfrm>
          <a:prstGeom prst="rect">
            <a:avLst/>
          </a:prstGeom>
          <a:noFill/>
          <a:ln>
            <a:noFill/>
          </a:ln>
          <a:effectLst/>
          <a:ex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805863"/>
            <a:ext cx="3032125" cy="463550"/>
          </a:xfrm>
          <a:prstGeom prst="rect">
            <a:avLst/>
          </a:prstGeom>
          <a:noFill/>
          <a:ln>
            <a:noFill/>
          </a:ln>
          <a:effectLst/>
          <a:extLst/>
        </p:spPr>
        <p:txBody>
          <a:bodyPr vert="horz" wrap="square" lIns="92958" tIns="46479" rIns="92958" bIns="46479"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963988" y="8805863"/>
            <a:ext cx="3032125" cy="463550"/>
          </a:xfrm>
          <a:prstGeom prst="rect">
            <a:avLst/>
          </a:prstGeom>
          <a:noFill/>
          <a:ln>
            <a:noFill/>
          </a:ln>
          <a:effectLst/>
          <a:extLst/>
        </p:spPr>
        <p:txBody>
          <a:bodyPr vert="horz" wrap="square" lIns="92958" tIns="46479" rIns="92958" bIns="46479" numCol="1" anchor="b" anchorCtr="0" compatLnSpc="1">
            <a:prstTxWarp prst="textNoShape">
              <a:avLst/>
            </a:prstTxWarp>
          </a:bodyPr>
          <a:lstStyle>
            <a:lvl1pPr algn="r" eaLnBrk="0" hangingPunct="0">
              <a:defRPr sz="1200">
                <a:latin typeface="Arial" charset="0"/>
              </a:defRPr>
            </a:lvl1pPr>
          </a:lstStyle>
          <a:p>
            <a:pPr>
              <a:defRPr/>
            </a:pPr>
            <a:fld id="{D1F852AD-587D-45EC-BFC5-E0BA93343F6D}" type="slidenum">
              <a:rPr lang="en-US"/>
              <a:pPr>
                <a:defRPr/>
              </a:pPr>
              <a:t>‹#›</a:t>
            </a:fld>
            <a:endParaRPr lang="en-US"/>
          </a:p>
        </p:txBody>
      </p:sp>
    </p:spTree>
    <p:extLst>
      <p:ext uri="{BB962C8B-B14F-4D97-AF65-F5344CB8AC3E}">
        <p14:creationId xmlns:p14="http://schemas.microsoft.com/office/powerpoint/2010/main" val="42875841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5" name="Rectangle 4"/>
          <p:cNvSpPr>
            <a:spLocks noGrp="1" noChangeArrowheads="1"/>
          </p:cNvSpPr>
          <p:nvPr/>
        </p:nvSpPr>
        <p:spPr bwMode="auto">
          <a:xfrm>
            <a:off x="7924800" y="6618288"/>
            <a:ext cx="1219200" cy="152400"/>
          </a:xfrm>
          <a:prstGeom prst="rect">
            <a:avLst/>
          </a:prstGeom>
          <a:noFill/>
          <a:ln w="9525">
            <a:noFill/>
            <a:miter lim="800000"/>
            <a:headEnd/>
            <a:tailEnd/>
          </a:ln>
          <a:effectLst/>
        </p:spPr>
        <p:txBody>
          <a:bodyPr/>
          <a:lstStyle/>
          <a:p>
            <a:pPr algn="ctr" eaLnBrk="0" hangingPunct="0">
              <a:defRPr/>
            </a:pPr>
            <a:endParaRPr lang="en-US" sz="1400" dirty="0">
              <a:latin typeface="Arial" pitchFamily="-111" charset="0"/>
              <a:ea typeface="ＭＳ Ｐゴシック" charset="-128"/>
              <a:cs typeface="ＭＳ Ｐゴシック" charset="-128"/>
            </a:endParaRPr>
          </a:p>
        </p:txBody>
      </p:sp>
      <p:sp>
        <p:nvSpPr>
          <p:cNvPr id="5125" name="Rectangle 5"/>
          <p:cNvSpPr>
            <a:spLocks noGrp="1" noChangeArrowheads="1"/>
          </p:cNvSpPr>
          <p:nvPr>
            <p:ph type="ctrTitle"/>
          </p:nvPr>
        </p:nvSpPr>
        <p:spPr>
          <a:xfrm>
            <a:off x="469900" y="1103313"/>
            <a:ext cx="8343900" cy="647700"/>
          </a:xfrm>
        </p:spPr>
        <p:txBody>
          <a:bodyPr anchor="t"/>
          <a:lstStyle>
            <a:lvl1pPr>
              <a:defRPr/>
            </a:lvl1pPr>
          </a:lstStyle>
          <a:p>
            <a:r>
              <a:rPr lang="en-US"/>
              <a:t>Click to edit Master title style</a:t>
            </a:r>
          </a:p>
        </p:txBody>
      </p:sp>
      <p:sp>
        <p:nvSpPr>
          <p:cNvPr id="5126" name="Rectangle 6"/>
          <p:cNvSpPr>
            <a:spLocks noGrp="1" noChangeArrowheads="1"/>
          </p:cNvSpPr>
          <p:nvPr>
            <p:ph type="subTitle" idx="1"/>
          </p:nvPr>
        </p:nvSpPr>
        <p:spPr>
          <a:xfrm>
            <a:off x="22225" y="5854700"/>
            <a:ext cx="3708400" cy="889000"/>
          </a:xfrm>
        </p:spPr>
        <p:txBody>
          <a:bodyPr/>
          <a:lstStyle>
            <a:lvl1pPr marL="0" indent="0">
              <a:buFont typeface="Wingdings" pitchFamily="-107" charset="2"/>
              <a:buNone/>
              <a:defRPr sz="1600" b="1">
                <a:solidFill>
                  <a:srgbClr val="104A84"/>
                </a:solidFill>
              </a:defRPr>
            </a:lvl1pPr>
          </a:lstStyle>
          <a:p>
            <a:r>
              <a:rPr lang="en-US"/>
              <a:t>Click to edit Master subtitle style</a:t>
            </a:r>
          </a:p>
        </p:txBody>
      </p:sp>
      <p:sp>
        <p:nvSpPr>
          <p:cNvPr id="6" name="Rectangle 3"/>
          <p:cNvSpPr>
            <a:spLocks noGrp="1" noChangeArrowheads="1"/>
          </p:cNvSpPr>
          <p:nvPr>
            <p:ph type="sldNum" sz="quarter" idx="10"/>
          </p:nvPr>
        </p:nvSpPr>
        <p:spPr>
          <a:xfrm>
            <a:off x="6465888" y="6303963"/>
            <a:ext cx="1905000" cy="457200"/>
          </a:xfrm>
        </p:spPr>
        <p:txBody>
          <a:bodyPr/>
          <a:lstStyle>
            <a:lvl1pPr>
              <a:defRPr/>
            </a:lvl1pPr>
          </a:lstStyle>
          <a:p>
            <a:pPr>
              <a:defRPr/>
            </a:pPr>
            <a:fld id="{C1C33D2C-CE13-420B-95DA-B996F42B5146}" type="slidenum">
              <a:rPr lang="en-US" smtClean="0"/>
              <a:pPr>
                <a:defRPr/>
              </a:pPr>
              <a:t>‹#›</a:t>
            </a:fld>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EAF24E0B-62FD-460B-B80A-93DF911C698C}" type="slidenum">
              <a:rPr lang="en-US" smtClean="0"/>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C61FE138-7094-432B-8354-0461F484D1A2}" type="slidenum">
              <a:rPr lang="en-US" smtClean="0"/>
              <a:pPr>
                <a:defRPr/>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36513"/>
            <a:ext cx="1960563" cy="6391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3613" y="36513"/>
            <a:ext cx="5732462" cy="6391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710DFC02-283E-413B-A62A-3021EE57F41F}" type="slidenum">
              <a:rPr lang="en-US" smtClean="0"/>
              <a:pPr>
                <a:defRPr/>
              </a:pPr>
              <a:t>‹#›</a:t>
            </a:fld>
            <a:endParaRPr lang="en-US"/>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AAF438F7-7912-4A34-9628-FD3BB6253204}" type="datetime1">
              <a:rPr lang="en-US"/>
              <a:pPr>
                <a:defRPr/>
              </a:pPr>
              <a:t>5/9/19</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26A66F-646F-483B-95D8-95EED87ECAD8}" type="slidenum">
              <a:rPr lang="en-US"/>
              <a:pPr>
                <a:defRPr/>
              </a:pPr>
              <a:t>‹#›</a:t>
            </a:fld>
            <a:endParaRPr lang="en-US"/>
          </a:p>
        </p:txBody>
      </p:sp>
    </p:spTree>
    <p:extLst>
      <p:ext uri="{BB962C8B-B14F-4D97-AF65-F5344CB8AC3E}">
        <p14:creationId xmlns:p14="http://schemas.microsoft.com/office/powerpoint/2010/main" val="187241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
        <p:nvSpPr>
          <p:cNvPr id="3" name="Content Placeholder 2"/>
          <p:cNvSpPr>
            <a:spLocks noGrp="1"/>
          </p:cNvSpPr>
          <p:nvPr>
            <p:ph idx="1"/>
          </p:nvPr>
        </p:nvSpPr>
        <p:spPr>
          <a:xfrm>
            <a:off x="381001" y="1290638"/>
            <a:ext cx="8428038" cy="5137150"/>
          </a:xfrm>
        </p:spPr>
        <p:txBody>
          <a:bodyPr/>
          <a:lstStyle>
            <a:lvl1pPr>
              <a:lnSpc>
                <a:spcPct val="100000"/>
              </a:lnSpc>
              <a:defRPr sz="2400" baseline="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A55769B6-FEE2-465E-96D7-E5644261516D}" type="slidenum">
              <a:rPr lang="en-US" smtClean="0"/>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2"/>
          <p:cNvSpPr>
            <a:spLocks noGrp="1" noChangeArrowheads="1"/>
          </p:cNvSpPr>
          <p:nvPr>
            <p:ph type="sldNum" sz="quarter" idx="10"/>
          </p:nvPr>
        </p:nvSpPr>
        <p:spPr>
          <a:ln/>
        </p:spPr>
        <p:txBody>
          <a:bodyPr/>
          <a:lstStyle>
            <a:lvl1pPr>
              <a:defRPr/>
            </a:lvl1pPr>
          </a:lstStyle>
          <a:p>
            <a:pPr>
              <a:defRPr/>
            </a:pPr>
            <a:fld id="{A55769B6-FEE2-465E-96D7-E5644261516D}" type="slidenum">
              <a:rPr lang="en-US" smtClean="0"/>
              <a:pPr>
                <a:defRPr/>
              </a:pPr>
              <a:t>‹#›</a:t>
            </a:fld>
            <a:endParaRPr lang="en-US"/>
          </a:p>
        </p:txBody>
      </p:sp>
    </p:spTree>
    <p:extLst>
      <p:ext uri="{BB962C8B-B14F-4D97-AF65-F5344CB8AC3E}">
        <p14:creationId xmlns:p14="http://schemas.microsoft.com/office/powerpoint/2010/main" val="1772520303"/>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8F99FDAC-D3A3-4025-95C3-ED09F0DD4370}" type="slidenum">
              <a:rPr lang="en-US" smtClean="0"/>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3613" y="1290638"/>
            <a:ext cx="3846512"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62525" y="1290638"/>
            <a:ext cx="3846513"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2D138ABF-CEAC-43C0-8780-BAF8872245BD}" type="slidenum">
              <a:rPr lang="en-US" smtClean="0"/>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AEE2A5D0-806E-4DF3-A3BD-59734EA0D628}" type="slidenum">
              <a:rPr lang="en-US" smtClean="0"/>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FED1B1B5-53DB-4081-B44F-C15D726C4330}" type="slidenum">
              <a:rPr lang="en-US" smtClean="0"/>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4D87A0DC-7ADC-4DA1-BD0D-C3E9E3CD573E}" type="slidenum">
              <a:rPr lang="en-US" smtClean="0"/>
              <a:pPr>
                <a:defRPr/>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A2E1C933-9A80-4F81-8068-9B5AF49164E0}" type="slidenum">
              <a:rPr lang="en-US" smtClean="0"/>
              <a:pPr>
                <a:defRPr/>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sldNum" sz="quarter" idx="4"/>
          </p:nvPr>
        </p:nvSpPr>
        <p:spPr bwMode="auto">
          <a:xfrm>
            <a:off x="7083425" y="6503988"/>
            <a:ext cx="1905000" cy="354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5609454-2F6F-4568-BB71-ADFB2C553CE8}" type="slidenum">
              <a:rPr lang="en-US" smtClean="0"/>
              <a:pPr>
                <a:defRPr/>
              </a:pPr>
              <a:t>‹#›</a:t>
            </a:fld>
            <a:endParaRPr lang="en-US"/>
          </a:p>
        </p:txBody>
      </p:sp>
      <p:sp>
        <p:nvSpPr>
          <p:cNvPr id="1027" name="Rectangle 3"/>
          <p:cNvSpPr>
            <a:spLocks noGrp="1" noChangeArrowheads="1"/>
          </p:cNvSpPr>
          <p:nvPr>
            <p:ph type="title"/>
          </p:nvPr>
        </p:nvSpPr>
        <p:spPr bwMode="auto">
          <a:xfrm>
            <a:off x="381002" y="36513"/>
            <a:ext cx="7832724"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381001" y="1290638"/>
            <a:ext cx="8428038" cy="5137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1" name="Rectangle 5">
            <a:hlinkClick r:id="" action="ppaction://hlinkshowjump?jump=lastslide"/>
          </p:cNvPr>
          <p:cNvSpPr>
            <a:spLocks noChangeArrowheads="1"/>
          </p:cNvSpPr>
          <p:nvPr/>
        </p:nvSpPr>
        <p:spPr bwMode="auto">
          <a:xfrm>
            <a:off x="8932863" y="0"/>
            <a:ext cx="211137" cy="254000"/>
          </a:xfrm>
          <a:prstGeom prst="rect">
            <a:avLst/>
          </a:prstGeom>
          <a:solidFill>
            <a:schemeClr val="accent1">
              <a:alpha val="0"/>
            </a:schemeClr>
          </a:solidFill>
          <a:ln w="9525">
            <a:noFill/>
            <a:miter lim="800000"/>
            <a:headEnd/>
            <a:tailEnd/>
          </a:ln>
          <a:effectLst/>
        </p:spPr>
        <p:txBody>
          <a:bodyPr wrap="none" anchor="ctr"/>
          <a:lstStyle/>
          <a:p>
            <a:pPr>
              <a:defRPr/>
            </a:pPr>
            <a:endParaRPr lang="en-US" dirty="0">
              <a:latin typeface="Arial" pitchFamily="-111" charset="0"/>
              <a:ea typeface="ＭＳ Ｐゴシック" charset="-128"/>
              <a:cs typeface="ＭＳ Ｐゴシック" charset="-128"/>
            </a:endParaRPr>
          </a:p>
        </p:txBody>
      </p:sp>
      <p:grpSp>
        <p:nvGrpSpPr>
          <p:cNvPr id="1030" name="Group 6"/>
          <p:cNvGrpSpPr>
            <a:grpSpLocks/>
          </p:cNvGrpSpPr>
          <p:nvPr/>
        </p:nvGrpSpPr>
        <p:grpSpPr bwMode="auto">
          <a:xfrm>
            <a:off x="152400" y="914400"/>
            <a:ext cx="8915400" cy="77788"/>
            <a:chOff x="281" y="734"/>
            <a:chExt cx="5616" cy="49"/>
          </a:xfrm>
        </p:grpSpPr>
        <p:sp>
          <p:nvSpPr>
            <p:cNvPr id="2" name="Line 7"/>
            <p:cNvSpPr>
              <a:spLocks noChangeShapeType="1"/>
            </p:cNvSpPr>
            <p:nvPr/>
          </p:nvSpPr>
          <p:spPr bwMode="auto">
            <a:xfrm>
              <a:off x="281" y="734"/>
              <a:ext cx="5616" cy="0"/>
            </a:xfrm>
            <a:prstGeom prst="line">
              <a:avLst/>
            </a:prstGeom>
            <a:noFill/>
            <a:ln w="50800">
              <a:solidFill>
                <a:srgbClr val="114FFB"/>
              </a:solidFill>
              <a:round/>
              <a:headEnd type="none" w="sm" len="sm"/>
              <a:tailEnd type="none" w="sm" len="sm"/>
            </a:ln>
            <a:effectLst/>
          </p:spPr>
          <p:txBody>
            <a:bodyPr wrap="none" anchor="ctr"/>
            <a:lstStyle/>
            <a:p>
              <a:pPr>
                <a:defRPr/>
              </a:pPr>
              <a:endParaRPr lang="en-US" dirty="0">
                <a:latin typeface="Arial" pitchFamily="-107" charset="0"/>
                <a:ea typeface="+mn-ea"/>
              </a:endParaRPr>
            </a:p>
          </p:txBody>
        </p:sp>
        <p:sp>
          <p:nvSpPr>
            <p:cNvPr id="4104" name="Line 8"/>
            <p:cNvSpPr>
              <a:spLocks noChangeShapeType="1"/>
            </p:cNvSpPr>
            <p:nvPr/>
          </p:nvSpPr>
          <p:spPr bwMode="auto">
            <a:xfrm>
              <a:off x="281" y="783"/>
              <a:ext cx="5616" cy="0"/>
            </a:xfrm>
            <a:prstGeom prst="line">
              <a:avLst/>
            </a:prstGeom>
            <a:noFill/>
            <a:ln w="50800">
              <a:solidFill>
                <a:srgbClr val="A2C1FE"/>
              </a:solidFill>
              <a:round/>
              <a:headEnd type="none" w="sm" len="sm"/>
              <a:tailEnd type="none" w="sm" len="sm"/>
            </a:ln>
            <a:effectLst/>
          </p:spPr>
          <p:txBody>
            <a:bodyPr wrap="none" anchor="ctr"/>
            <a:lstStyle/>
            <a:p>
              <a:pPr>
                <a:defRPr/>
              </a:pPr>
              <a:endParaRPr lang="en-US" dirty="0">
                <a:latin typeface="Arial" pitchFamily="-107" charset="0"/>
                <a:ea typeface="+mn-ea"/>
              </a:endParaRPr>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5"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wipe dir="d"/>
  </p:transition>
  <p:hf hdr="0" ftr="0" dt="0"/>
  <p:txStyles>
    <p:titleStyle>
      <a:lvl1pPr algn="l" rtl="0" eaLnBrk="1" fontAlgn="base" hangingPunct="1">
        <a:lnSpc>
          <a:spcPct val="85000"/>
        </a:lnSpc>
        <a:spcBef>
          <a:spcPct val="0"/>
        </a:spcBef>
        <a:spcAft>
          <a:spcPct val="0"/>
        </a:spcAft>
        <a:defRPr sz="3200" b="1">
          <a:solidFill>
            <a:schemeClr val="accent2"/>
          </a:solidFill>
          <a:latin typeface="+mj-lt"/>
          <a:ea typeface="ＭＳ Ｐゴシック" pitchFamily="-65" charset="-128"/>
          <a:cs typeface="ＭＳ Ｐゴシック" pitchFamily="-65" charset="-128"/>
        </a:defRPr>
      </a:lvl1pPr>
      <a:lvl2pPr algn="ctr" rtl="0" eaLnBrk="1" fontAlgn="base" hangingPunct="1">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2pPr>
      <a:lvl3pPr algn="ctr" rtl="0" eaLnBrk="1" fontAlgn="base" hangingPunct="1">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3pPr>
      <a:lvl4pPr algn="ctr" rtl="0" eaLnBrk="1" fontAlgn="base" hangingPunct="1">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4pPr>
      <a:lvl5pPr algn="ctr" rtl="0" eaLnBrk="1" fontAlgn="base" hangingPunct="1">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5pPr>
      <a:lvl6pPr marL="457200" algn="ctr" rtl="0" eaLnBrk="1" fontAlgn="base" hangingPunct="1">
        <a:lnSpc>
          <a:spcPct val="85000"/>
        </a:lnSpc>
        <a:spcBef>
          <a:spcPct val="0"/>
        </a:spcBef>
        <a:spcAft>
          <a:spcPct val="0"/>
        </a:spcAft>
        <a:defRPr sz="3200" b="1">
          <a:solidFill>
            <a:schemeClr val="accent2"/>
          </a:solidFill>
          <a:latin typeface="Arial" pitchFamily="-107" charset="0"/>
        </a:defRPr>
      </a:lvl6pPr>
      <a:lvl7pPr marL="914400" algn="ctr" rtl="0" eaLnBrk="1" fontAlgn="base" hangingPunct="1">
        <a:lnSpc>
          <a:spcPct val="85000"/>
        </a:lnSpc>
        <a:spcBef>
          <a:spcPct val="0"/>
        </a:spcBef>
        <a:spcAft>
          <a:spcPct val="0"/>
        </a:spcAft>
        <a:defRPr sz="3200" b="1">
          <a:solidFill>
            <a:schemeClr val="accent2"/>
          </a:solidFill>
          <a:latin typeface="Arial" pitchFamily="-107" charset="0"/>
        </a:defRPr>
      </a:lvl7pPr>
      <a:lvl8pPr marL="1371600" algn="ctr" rtl="0" eaLnBrk="1" fontAlgn="base" hangingPunct="1">
        <a:lnSpc>
          <a:spcPct val="85000"/>
        </a:lnSpc>
        <a:spcBef>
          <a:spcPct val="0"/>
        </a:spcBef>
        <a:spcAft>
          <a:spcPct val="0"/>
        </a:spcAft>
        <a:defRPr sz="3200" b="1">
          <a:solidFill>
            <a:schemeClr val="accent2"/>
          </a:solidFill>
          <a:latin typeface="Arial" pitchFamily="-107" charset="0"/>
        </a:defRPr>
      </a:lvl8pPr>
      <a:lvl9pPr marL="1828800" algn="ctr" rtl="0" eaLnBrk="1" fontAlgn="base" hangingPunct="1">
        <a:lnSpc>
          <a:spcPct val="85000"/>
        </a:lnSpc>
        <a:spcBef>
          <a:spcPct val="0"/>
        </a:spcBef>
        <a:spcAft>
          <a:spcPct val="0"/>
        </a:spcAft>
        <a:defRPr sz="3200" b="1">
          <a:solidFill>
            <a:schemeClr val="accent2"/>
          </a:solidFill>
          <a:latin typeface="Arial" pitchFamily="-107" charset="0"/>
        </a:defRPr>
      </a:lvl9pPr>
    </p:titleStyle>
    <p:bodyStyle>
      <a:lvl1pPr marL="282575" indent="-282575" algn="l" rtl="0" eaLnBrk="1" fontAlgn="base" hangingPunct="1">
        <a:lnSpc>
          <a:spcPct val="85000"/>
        </a:lnSpc>
        <a:spcBef>
          <a:spcPct val="20000"/>
        </a:spcBef>
        <a:spcAft>
          <a:spcPct val="0"/>
        </a:spcAft>
        <a:buSzPct val="70000"/>
        <a:buFont typeface="Wingdings" pitchFamily="2" charset="2"/>
        <a:buBlip>
          <a:blip r:embed="rId15"/>
        </a:buBlip>
        <a:defRPr sz="2600" baseline="0">
          <a:solidFill>
            <a:schemeClr val="tx1"/>
          </a:solidFill>
          <a:latin typeface="+mn-lt"/>
          <a:ea typeface="ＭＳ Ｐゴシック" pitchFamily="-65" charset="-128"/>
          <a:cs typeface="ＭＳ Ｐゴシック" pitchFamily="-65" charset="-128"/>
        </a:defRPr>
      </a:lvl1pPr>
      <a:lvl2pPr marL="636588" indent="-239713" algn="l" rtl="0" eaLnBrk="1" fontAlgn="base" hangingPunct="1">
        <a:lnSpc>
          <a:spcPct val="85000"/>
        </a:lnSpc>
        <a:spcBef>
          <a:spcPct val="20000"/>
        </a:spcBef>
        <a:spcAft>
          <a:spcPct val="0"/>
        </a:spcAft>
        <a:buFont typeface="Times" pitchFamily="29" charset="0"/>
        <a:buChar char="•"/>
        <a:defRPr sz="2200" baseline="0">
          <a:solidFill>
            <a:schemeClr val="tx1"/>
          </a:solidFill>
          <a:latin typeface="+mn-lt"/>
          <a:ea typeface="ＭＳ Ｐゴシック" pitchFamily="-107" charset="-128"/>
        </a:defRPr>
      </a:lvl2pPr>
      <a:lvl3pPr marL="917575" indent="-166688" algn="l" rtl="0" eaLnBrk="1" fontAlgn="base" hangingPunct="1">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pitchFamily="-111" charset="-128"/>
        </a:defRPr>
      </a:lvl3pPr>
      <a:lvl4pPr marL="1255713" indent="-223838" algn="l" rtl="0" eaLnBrk="1" fontAlgn="base" hangingPunct="1">
        <a:lnSpc>
          <a:spcPct val="85000"/>
        </a:lnSpc>
        <a:spcBef>
          <a:spcPct val="20000"/>
        </a:spcBef>
        <a:spcAft>
          <a:spcPct val="0"/>
        </a:spcAft>
        <a:buChar char="–"/>
        <a:defRPr sz="1800" baseline="0">
          <a:solidFill>
            <a:schemeClr val="tx1"/>
          </a:solidFill>
          <a:latin typeface="+mn-lt"/>
          <a:ea typeface="ヒラギノ角ゴ Pro W3" pitchFamily="-111" charset="-128"/>
        </a:defRPr>
      </a:lvl4pPr>
      <a:lvl5pPr marL="1593850" indent="-223838" algn="l" rtl="0" eaLnBrk="1" fontAlgn="base" hangingPunct="1">
        <a:lnSpc>
          <a:spcPct val="85000"/>
        </a:lnSpc>
        <a:spcBef>
          <a:spcPct val="20000"/>
        </a:spcBef>
        <a:spcAft>
          <a:spcPct val="0"/>
        </a:spcAft>
        <a:buChar char="»"/>
        <a:defRPr sz="1600" baseline="0">
          <a:solidFill>
            <a:schemeClr val="tx1"/>
          </a:solidFill>
          <a:latin typeface="+mn-lt"/>
          <a:ea typeface="ＭＳ Ｐゴシック" pitchFamily="-108" charset="-128"/>
          <a:cs typeface="ＭＳ Ｐゴシック" pitchFamily="-108" charset="-128"/>
        </a:defRPr>
      </a:lvl5pPr>
      <a:lvl6pPr marL="20510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6pPr>
      <a:lvl7pPr marL="25082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7pPr>
      <a:lvl8pPr marL="29654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8pPr>
      <a:lvl9pPr marL="34226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s://insidehpc.com/wp-content/uploads/2017/07/netcdf2.jpg" TargetMode="External"/><Relationship Id="rId7" Type="http://schemas.openxmlformats.org/officeDocument/2006/relationships/image" Target="../media/image65.jpeg"/><Relationship Id="rId2" Type="http://schemas.openxmlformats.org/officeDocument/2006/relationships/hyperlink" Target="http://wiki.esipfed.org/index.php/Data_Model" TargetMode="Externa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3.pn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s>
</file>

<file path=ppt/slides/_rels/slide11.xml.rels><?xml version="1.0" encoding="UTF-8" standalone="yes"?>
<Relationships xmlns="http://schemas.openxmlformats.org/package/2006/relationships"><Relationship Id="rId3" Type="http://schemas.openxmlformats.org/officeDocument/2006/relationships/hyperlink" Target="http://wiki.esipfed.org/index.php/Category:Documentation_Cluster" TargetMode="External"/><Relationship Id="rId2" Type="http://schemas.openxmlformats.org/officeDocument/2006/relationships/hyperlink" Target="http://wiki.esipfed.org/index.php/Semantic_Technologie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iki.esipfed.org/index.php/Usability" TargetMode="External"/><Relationship Id="rId4" Type="http://schemas.openxmlformats.org/officeDocument/2006/relationships/hyperlink" Target="http://wiki.esipfed.org/index.php/WebServic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iki.esipfed.org/index.php/Disasters" TargetMode="External"/><Relationship Id="rId2" Type="http://schemas.openxmlformats.org/officeDocument/2006/relationships/hyperlink" Target="http://wiki.esipfed.org/index.php/Agriculture_and_Climate"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iki.esipfed.org/index.php/Data_to_Decision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arthdata.nasa.gov/community/earth-science-data-system-working-groups-esdswg"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iki.earthdata.nasa.gov/x/2pASB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arthdata.nasa.gov/about/esdis-project/esdis-standards-office-eso" TargetMode="External"/><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hyperlink" Target="https://earthdata.nasa.gov/about/esdis-project/esdis-standards-office-eso" TargetMode="External"/><Relationship Id="rId3" Type="http://schemas.openxmlformats.org/officeDocument/2006/relationships/hyperlink" Target="mailto:weiy@ornl.gov" TargetMode="External"/><Relationship Id="rId7" Type="http://schemas.openxmlformats.org/officeDocument/2006/relationships/hyperlink" Target="https://wiki.earthdata.nasa.gov/x/2pASBg" TargetMode="External"/><Relationship Id="rId2" Type="http://schemas.openxmlformats.org/officeDocument/2006/relationships/hyperlink" Target="mailto:David.F.Moroni@jpl.nasa.gov" TargetMode="External"/><Relationship Id="rId1" Type="http://schemas.openxmlformats.org/officeDocument/2006/relationships/slideLayout" Target="../slideLayouts/slideLayout2.xml"/><Relationship Id="rId6" Type="http://schemas.openxmlformats.org/officeDocument/2006/relationships/hyperlink" Target="http://wiki.esipfed.org/index.php/Information_Quality" TargetMode="External"/><Relationship Id="rId5" Type="http://schemas.openxmlformats.org/officeDocument/2006/relationships/hyperlink" Target="mailto:ge.peng@noaa.gov" TargetMode="External"/><Relationship Id="rId10" Type="http://schemas.openxmlformats.org/officeDocument/2006/relationships/image" Target="../media/image4.tiff"/><Relationship Id="rId4" Type="http://schemas.openxmlformats.org/officeDocument/2006/relationships/hyperlink" Target="mailto:hampapuram.ramapriya@ssaihq.com"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iki.esipfed.org/index.php/Information_Qualit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55" Type="http://schemas.openxmlformats.org/officeDocument/2006/relationships/image" Target="../media/image57.jpeg"/><Relationship Id="rId7" Type="http://schemas.openxmlformats.org/officeDocument/2006/relationships/image" Target="../media/image9.png"/><Relationship Id="rId2" Type="http://schemas.openxmlformats.org/officeDocument/2006/relationships/image" Target="../media/image5.jpeg"/><Relationship Id="rId16" Type="http://schemas.openxmlformats.org/officeDocument/2006/relationships/image" Target="../media/image18.png"/><Relationship Id="rId29" Type="http://schemas.openxmlformats.org/officeDocument/2006/relationships/image" Target="../media/image31.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3" Type="http://schemas.openxmlformats.org/officeDocument/2006/relationships/image" Target="../media/image55.png"/><Relationship Id="rId5" Type="http://schemas.openxmlformats.org/officeDocument/2006/relationships/image" Target="../media/image7.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jpeg"/><Relationship Id="rId56" Type="http://schemas.openxmlformats.org/officeDocument/2006/relationships/image" Target="../media/image58.png"/><Relationship Id="rId8" Type="http://schemas.openxmlformats.org/officeDocument/2006/relationships/image" Target="../media/image10.png"/><Relationship Id="rId51" Type="http://schemas.openxmlformats.org/officeDocument/2006/relationships/image" Target="../media/image53.png"/><Relationship Id="rId3" Type="http://schemas.microsoft.com/office/2007/relationships/hdphoto" Target="../media/hdphoto1.wdp"/><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20" Type="http://schemas.openxmlformats.org/officeDocument/2006/relationships/image" Target="../media/image22.png"/><Relationship Id="rId41" Type="http://schemas.openxmlformats.org/officeDocument/2006/relationships/image" Target="../media/image43.png"/><Relationship Id="rId54"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8.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 Id="rId57" Type="http://schemas.openxmlformats.org/officeDocument/2006/relationships/image" Target="../media/image3.png"/><Relationship Id="rId10" Type="http://schemas.openxmlformats.org/officeDocument/2006/relationships/image" Target="../media/image12.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oi.org/10.1045/july2017-ramapriya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oi.org/10.1045/july2017-ramapriyan" TargetMode="External"/><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773075" y="4852195"/>
            <a:ext cx="7772400" cy="1504155"/>
          </a:xfrm>
          <a:prstGeom prst="rect">
            <a:avLst/>
          </a:prstGeom>
        </p:spPr>
        <p:txBody>
          <a:bodyPr vert="horz" lIns="91440" tIns="45720" rIns="91440" bIns="45720" numCol="1"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p:txBody>
      </p:sp>
      <p:sp>
        <p:nvSpPr>
          <p:cNvPr id="6" name="Subtitle 2">
            <a:extLst>
              <a:ext uri="{FF2B5EF4-FFF2-40B4-BE49-F238E27FC236}">
                <a16:creationId xmlns:a16="http://schemas.microsoft.com/office/drawing/2014/main" id="{1413F0AF-53F3-E84B-8E15-84CFA6DCF825}"/>
              </a:ext>
            </a:extLst>
          </p:cNvPr>
          <p:cNvSpPr txBox="1">
            <a:spLocks/>
          </p:cNvSpPr>
          <p:nvPr/>
        </p:nvSpPr>
        <p:spPr bwMode="auto">
          <a:xfrm>
            <a:off x="-381000" y="1828800"/>
            <a:ext cx="9524999" cy="685800"/>
          </a:xfrm>
          <a:prstGeom prst="rect">
            <a:avLst/>
          </a:prstGeom>
          <a:solidFill>
            <a:schemeClr val="bg1">
              <a:lumMod val="95000"/>
              <a:alpha val="61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85000"/>
              </a:lnSpc>
              <a:spcBef>
                <a:spcPct val="20000"/>
              </a:spcBef>
              <a:spcAft>
                <a:spcPct val="0"/>
              </a:spcAft>
              <a:buSzPct val="70000"/>
              <a:buFont typeface="Wingdings" pitchFamily="-107" charset="2"/>
              <a:buNone/>
              <a:defRPr sz="1600" b="1">
                <a:solidFill>
                  <a:srgbClr val="104A84"/>
                </a:solidFill>
                <a:latin typeface="+mn-lt"/>
                <a:ea typeface="ＭＳ Ｐゴシック" pitchFamily="-65" charset="-128"/>
                <a:cs typeface="ＭＳ Ｐゴシック" pitchFamily="-65" charset="-128"/>
              </a:defRPr>
            </a:lvl1pPr>
            <a:lvl2pPr marL="636588" indent="-239713" algn="l" rtl="0" eaLnBrk="1" fontAlgn="base" hangingPunct="1">
              <a:lnSpc>
                <a:spcPct val="85000"/>
              </a:lnSpc>
              <a:spcBef>
                <a:spcPct val="20000"/>
              </a:spcBef>
              <a:spcAft>
                <a:spcPct val="0"/>
              </a:spcAft>
              <a:buFont typeface="Times" pitchFamily="29" charset="0"/>
              <a:buChar char="•"/>
              <a:defRPr sz="2000">
                <a:solidFill>
                  <a:schemeClr val="tx1"/>
                </a:solidFill>
                <a:latin typeface="+mn-lt"/>
                <a:ea typeface="ＭＳ Ｐゴシック" pitchFamily="-107" charset="-128"/>
              </a:defRPr>
            </a:lvl2pPr>
            <a:lvl3pPr marL="917575" indent="-166688" algn="l" rtl="0" eaLnBrk="1" fontAlgn="base" hangingPunct="1">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pitchFamily="-111" charset="-128"/>
              </a:defRPr>
            </a:lvl3pPr>
            <a:lvl4pPr marL="1255713" indent="-223838" algn="l" rtl="0" eaLnBrk="1" fontAlgn="base" hangingPunct="1">
              <a:lnSpc>
                <a:spcPct val="85000"/>
              </a:lnSpc>
              <a:spcBef>
                <a:spcPct val="20000"/>
              </a:spcBef>
              <a:spcAft>
                <a:spcPct val="0"/>
              </a:spcAft>
              <a:buChar char="–"/>
              <a:defRPr sz="2000">
                <a:solidFill>
                  <a:schemeClr val="tx1"/>
                </a:solidFill>
                <a:latin typeface="+mn-lt"/>
                <a:ea typeface="ヒラギノ角ゴ Pro W3" pitchFamily="-111" charset="-128"/>
              </a:defRPr>
            </a:lvl4pPr>
            <a:lvl5pPr marL="15938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0510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6pPr>
            <a:lvl7pPr marL="25082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7pPr>
            <a:lvl8pPr marL="29654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8pPr>
            <a:lvl9pPr marL="34226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9pPr>
          </a:lstStyle>
          <a:p>
            <a:pPr lvl="0" algn="ctr"/>
            <a:endParaRPr lang="en-US" sz="2000" kern="0" dirty="0">
              <a:solidFill>
                <a:srgbClr val="FFFFFF"/>
              </a:solidFill>
            </a:endParaRPr>
          </a:p>
          <a:p>
            <a:pPr lvl="0" algn="ctr"/>
            <a:endParaRPr lang="en-US" sz="2000" kern="0" dirty="0">
              <a:solidFill>
                <a:srgbClr val="FFFFFF"/>
              </a:solidFill>
            </a:endParaRPr>
          </a:p>
          <a:p>
            <a:pPr lvl="0" algn="ctr"/>
            <a:endParaRPr lang="en-US" sz="2000" kern="0" dirty="0">
              <a:solidFill>
                <a:srgbClr val="FFFFFF"/>
              </a:solidFill>
            </a:endParaRPr>
          </a:p>
          <a:p>
            <a:pPr algn="ctr"/>
            <a:endParaRPr lang="en-US" sz="2400" kern="0" dirty="0">
              <a:solidFill>
                <a:schemeClr val="tx1"/>
              </a:solidFill>
            </a:endParaRPr>
          </a:p>
        </p:txBody>
      </p:sp>
      <p:sp>
        <p:nvSpPr>
          <p:cNvPr id="2" name="Title 1"/>
          <p:cNvSpPr>
            <a:spLocks noGrp="1"/>
          </p:cNvSpPr>
          <p:nvPr>
            <p:ph type="ctrTitle"/>
          </p:nvPr>
        </p:nvSpPr>
        <p:spPr>
          <a:xfrm>
            <a:off x="685800" y="762000"/>
            <a:ext cx="7772400" cy="2362200"/>
          </a:xfrm>
        </p:spPr>
        <p:txBody>
          <a:bodyPr>
            <a:noAutofit/>
          </a:bodyPr>
          <a:lstStyle/>
          <a:p>
            <a:pPr algn="ctr">
              <a:spcBef>
                <a:spcPts val="0"/>
              </a:spcBef>
              <a:spcAft>
                <a:spcPts val="0"/>
              </a:spcAft>
            </a:pPr>
            <a:r>
              <a:rPr lang="en-US" sz="4000" dirty="0">
                <a:effectLst>
                  <a:outerShdw blurRad="50800" dist="38100" dir="5400000" algn="t" rotWithShape="0">
                    <a:prstClr val="black">
                      <a:alpha val="40000"/>
                    </a:prstClr>
                  </a:outerShdw>
                </a:effectLst>
              </a:rPr>
              <a:t>Data Quality Perspectives from the ESIP Information Quality Cluster</a:t>
            </a:r>
            <a:endParaRPr lang="en-US" sz="2800" i="1" dirty="0">
              <a:effectLst>
                <a:outerShdw blurRad="50800" dist="38100" dir="5400000" algn="t" rotWithShape="0">
                  <a:prstClr val="black">
                    <a:alpha val="40000"/>
                  </a:prstClr>
                </a:outerShdw>
              </a:effectLst>
            </a:endParaRPr>
          </a:p>
        </p:txBody>
      </p:sp>
      <p:sp>
        <p:nvSpPr>
          <p:cNvPr id="7" name="Subtitle 2">
            <a:extLst>
              <a:ext uri="{FF2B5EF4-FFF2-40B4-BE49-F238E27FC236}">
                <a16:creationId xmlns:a16="http://schemas.microsoft.com/office/drawing/2014/main" id="{C185C0CC-6377-E24B-9135-E0DF2EC05E2D}"/>
              </a:ext>
            </a:extLst>
          </p:cNvPr>
          <p:cNvSpPr txBox="1">
            <a:spLocks/>
          </p:cNvSpPr>
          <p:nvPr/>
        </p:nvSpPr>
        <p:spPr bwMode="auto">
          <a:xfrm>
            <a:off x="100077" y="5715000"/>
            <a:ext cx="9043922" cy="4637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85000"/>
              </a:lnSpc>
              <a:spcBef>
                <a:spcPct val="20000"/>
              </a:spcBef>
              <a:spcAft>
                <a:spcPct val="0"/>
              </a:spcAft>
              <a:buSzPct val="70000"/>
              <a:buFont typeface="Wingdings" pitchFamily="-107" charset="2"/>
              <a:buNone/>
              <a:defRPr sz="1600" b="1">
                <a:solidFill>
                  <a:srgbClr val="104A84"/>
                </a:solidFill>
                <a:latin typeface="+mn-lt"/>
                <a:ea typeface="ＭＳ Ｐゴシック" pitchFamily="-65" charset="-128"/>
                <a:cs typeface="ＭＳ Ｐゴシック" pitchFamily="-65" charset="-128"/>
              </a:defRPr>
            </a:lvl1pPr>
            <a:lvl2pPr marL="636588" indent="-239713" algn="l" rtl="0" eaLnBrk="1" fontAlgn="base" hangingPunct="1">
              <a:lnSpc>
                <a:spcPct val="85000"/>
              </a:lnSpc>
              <a:spcBef>
                <a:spcPct val="20000"/>
              </a:spcBef>
              <a:spcAft>
                <a:spcPct val="0"/>
              </a:spcAft>
              <a:buFont typeface="Times" pitchFamily="29" charset="0"/>
              <a:buChar char="•"/>
              <a:defRPr sz="2000">
                <a:solidFill>
                  <a:schemeClr val="tx1"/>
                </a:solidFill>
                <a:latin typeface="+mn-lt"/>
                <a:ea typeface="ＭＳ Ｐゴシック" pitchFamily="-107" charset="-128"/>
              </a:defRPr>
            </a:lvl2pPr>
            <a:lvl3pPr marL="917575" indent="-166688" algn="l" rtl="0" eaLnBrk="1" fontAlgn="base" hangingPunct="1">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pitchFamily="-111" charset="-128"/>
              </a:defRPr>
            </a:lvl3pPr>
            <a:lvl4pPr marL="1255713" indent="-223838" algn="l" rtl="0" eaLnBrk="1" fontAlgn="base" hangingPunct="1">
              <a:lnSpc>
                <a:spcPct val="85000"/>
              </a:lnSpc>
              <a:spcBef>
                <a:spcPct val="20000"/>
              </a:spcBef>
              <a:spcAft>
                <a:spcPct val="0"/>
              </a:spcAft>
              <a:buChar char="–"/>
              <a:defRPr sz="2000">
                <a:solidFill>
                  <a:schemeClr val="tx1"/>
                </a:solidFill>
                <a:latin typeface="+mn-lt"/>
                <a:ea typeface="ヒラギノ角ゴ Pro W3" pitchFamily="-111" charset="-128"/>
              </a:defRPr>
            </a:lvl4pPr>
            <a:lvl5pPr marL="15938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0510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6pPr>
            <a:lvl7pPr marL="25082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7pPr>
            <a:lvl8pPr marL="29654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8pPr>
            <a:lvl9pPr marL="34226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9pPr>
          </a:lstStyle>
          <a:p>
            <a:pPr algn="ctr"/>
            <a:r>
              <a:rPr lang="en-US" sz="1400" i="1" kern="0" dirty="0">
                <a:solidFill>
                  <a:schemeClr val="tx1"/>
                </a:solidFill>
              </a:rPr>
              <a:t>Presented at the 2019 E2SIP C3DIS ‘19 Workshop, Canberra, </a:t>
            </a:r>
            <a:r>
              <a:rPr lang="en-US" sz="1400" i="1" kern="0" dirty="0" err="1">
                <a:solidFill>
                  <a:schemeClr val="tx1"/>
                </a:solidFill>
              </a:rPr>
              <a:t>Austrailia</a:t>
            </a:r>
            <a:r>
              <a:rPr lang="en-US" sz="1400" i="1" kern="0" dirty="0">
                <a:solidFill>
                  <a:schemeClr val="tx1"/>
                </a:solidFill>
              </a:rPr>
              <a:t>, 8 May 2019.</a:t>
            </a:r>
          </a:p>
        </p:txBody>
      </p:sp>
      <p:pic>
        <p:nvPicPr>
          <p:cNvPr id="1028" name="Picture 4" descr="https://www.esipfed.org/wp-content/uploads/2016/12/ESIP-final-logo.png">
            <a:extLst>
              <a:ext uri="{FF2B5EF4-FFF2-40B4-BE49-F238E27FC236}">
                <a16:creationId xmlns:a16="http://schemas.microsoft.com/office/drawing/2014/main" id="{76C81F2C-2533-1C43-BFEF-2AB4C0EBB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75" y="173177"/>
            <a:ext cx="1197050" cy="554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A2804C1-8ED5-A24B-BE04-F11AD3C83E28}"/>
              </a:ext>
            </a:extLst>
          </p:cNvPr>
          <p:cNvPicPr>
            <a:picLocks noChangeAspect="1"/>
          </p:cNvPicPr>
          <p:nvPr/>
        </p:nvPicPr>
        <p:blipFill>
          <a:blip r:embed="rId3"/>
          <a:stretch>
            <a:fillRect/>
          </a:stretch>
        </p:blipFill>
        <p:spPr>
          <a:xfrm>
            <a:off x="8080654" y="-81034"/>
            <a:ext cx="1063346" cy="1063346"/>
          </a:xfrm>
          <a:prstGeom prst="rect">
            <a:avLst/>
          </a:prstGeom>
        </p:spPr>
      </p:pic>
      <p:sp>
        <p:nvSpPr>
          <p:cNvPr id="13" name="Subtitle 2">
            <a:extLst>
              <a:ext uri="{FF2B5EF4-FFF2-40B4-BE49-F238E27FC236}">
                <a16:creationId xmlns:a16="http://schemas.microsoft.com/office/drawing/2014/main" id="{F078BB33-222E-D24B-BD3A-DACC54302318}"/>
              </a:ext>
            </a:extLst>
          </p:cNvPr>
          <p:cNvSpPr txBox="1">
            <a:spLocks/>
          </p:cNvSpPr>
          <p:nvPr/>
        </p:nvSpPr>
        <p:spPr bwMode="auto">
          <a:xfrm>
            <a:off x="0" y="3564232"/>
            <a:ext cx="9144000" cy="2073270"/>
          </a:xfrm>
          <a:prstGeom prst="rect">
            <a:avLst/>
          </a:prstGeom>
          <a:solidFill>
            <a:schemeClr val="bg1">
              <a:lumMod val="95000"/>
              <a:alpha val="61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85000"/>
              </a:lnSpc>
              <a:spcBef>
                <a:spcPct val="20000"/>
              </a:spcBef>
              <a:spcAft>
                <a:spcPct val="0"/>
              </a:spcAft>
              <a:buSzPct val="70000"/>
              <a:buFont typeface="Wingdings" pitchFamily="-107" charset="2"/>
              <a:buNone/>
              <a:defRPr sz="1600" b="1">
                <a:solidFill>
                  <a:srgbClr val="104A84"/>
                </a:solidFill>
                <a:latin typeface="+mn-lt"/>
                <a:ea typeface="ＭＳ Ｐゴシック" pitchFamily="-65" charset="-128"/>
                <a:cs typeface="ＭＳ Ｐゴシック" pitchFamily="-65" charset="-128"/>
              </a:defRPr>
            </a:lvl1pPr>
            <a:lvl2pPr marL="636588" indent="-239713" algn="l" rtl="0" eaLnBrk="1" fontAlgn="base" hangingPunct="1">
              <a:lnSpc>
                <a:spcPct val="85000"/>
              </a:lnSpc>
              <a:spcBef>
                <a:spcPct val="20000"/>
              </a:spcBef>
              <a:spcAft>
                <a:spcPct val="0"/>
              </a:spcAft>
              <a:buFont typeface="Times" pitchFamily="29" charset="0"/>
              <a:buChar char="•"/>
              <a:defRPr sz="2000">
                <a:solidFill>
                  <a:schemeClr val="tx1"/>
                </a:solidFill>
                <a:latin typeface="+mn-lt"/>
                <a:ea typeface="ＭＳ Ｐゴシック" pitchFamily="-107" charset="-128"/>
              </a:defRPr>
            </a:lvl2pPr>
            <a:lvl3pPr marL="917575" indent="-166688" algn="l" rtl="0" eaLnBrk="1" fontAlgn="base" hangingPunct="1">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pitchFamily="-111" charset="-128"/>
              </a:defRPr>
            </a:lvl3pPr>
            <a:lvl4pPr marL="1255713" indent="-223838" algn="l" rtl="0" eaLnBrk="1" fontAlgn="base" hangingPunct="1">
              <a:lnSpc>
                <a:spcPct val="85000"/>
              </a:lnSpc>
              <a:spcBef>
                <a:spcPct val="20000"/>
              </a:spcBef>
              <a:spcAft>
                <a:spcPct val="0"/>
              </a:spcAft>
              <a:buChar char="–"/>
              <a:defRPr sz="2000">
                <a:solidFill>
                  <a:schemeClr val="tx1"/>
                </a:solidFill>
                <a:latin typeface="+mn-lt"/>
                <a:ea typeface="ヒラギノ角ゴ Pro W3" pitchFamily="-111" charset="-128"/>
              </a:defRPr>
            </a:lvl4pPr>
            <a:lvl5pPr marL="15938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0510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6pPr>
            <a:lvl7pPr marL="25082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7pPr>
            <a:lvl8pPr marL="29654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8pPr>
            <a:lvl9pPr marL="34226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9pPr>
          </a:lstStyle>
          <a:p>
            <a:pPr algn="ctr"/>
            <a:r>
              <a:rPr lang="en-US" sz="2000" kern="0" dirty="0">
                <a:solidFill>
                  <a:schemeClr val="tx1"/>
                </a:solidFill>
              </a:rPr>
              <a:t>David Moroni</a:t>
            </a:r>
            <a:r>
              <a:rPr lang="en-US" sz="2000" kern="0" baseline="-25000" dirty="0">
                <a:solidFill>
                  <a:schemeClr val="tx1"/>
                </a:solidFill>
              </a:rPr>
              <a:t>1</a:t>
            </a:r>
            <a:r>
              <a:rPr lang="en-US" sz="2000" kern="0" dirty="0">
                <a:solidFill>
                  <a:schemeClr val="tx1"/>
                </a:solidFill>
              </a:rPr>
              <a:t>(</a:t>
            </a:r>
            <a:r>
              <a:rPr lang="en-US" sz="2000" kern="0" dirty="0" err="1">
                <a:solidFill>
                  <a:schemeClr val="tx1"/>
                </a:solidFill>
              </a:rPr>
              <a:t>David.F.Moroni@jpl.nasa.gov</a:t>
            </a:r>
            <a:r>
              <a:rPr lang="en-US" sz="2000" kern="0" dirty="0">
                <a:solidFill>
                  <a:schemeClr val="tx1"/>
                </a:solidFill>
              </a:rPr>
              <a:t>),</a:t>
            </a:r>
          </a:p>
          <a:p>
            <a:pPr algn="ctr"/>
            <a:r>
              <a:rPr lang="en-US" sz="2000" b="0" kern="0" dirty="0" err="1">
                <a:solidFill>
                  <a:schemeClr val="tx1"/>
                </a:solidFill>
              </a:rPr>
              <a:t>Hampapuram</a:t>
            </a:r>
            <a:r>
              <a:rPr lang="en-US" sz="2000" b="0" kern="0" dirty="0">
                <a:solidFill>
                  <a:schemeClr val="tx1"/>
                </a:solidFill>
              </a:rPr>
              <a:t> “Rama” Ramapriyan</a:t>
            </a:r>
            <a:r>
              <a:rPr lang="en-US" sz="2000" b="0" kern="0" baseline="-25000" dirty="0">
                <a:solidFill>
                  <a:schemeClr val="tx1"/>
                </a:solidFill>
              </a:rPr>
              <a:t>2</a:t>
            </a:r>
            <a:r>
              <a:rPr lang="en-US" sz="2000" b="0" kern="0" dirty="0">
                <a:solidFill>
                  <a:schemeClr val="tx1"/>
                </a:solidFill>
              </a:rPr>
              <a:t>, Ge Peng</a:t>
            </a:r>
            <a:r>
              <a:rPr lang="en-US" sz="2000" b="0" kern="0" baseline="-25000" dirty="0">
                <a:solidFill>
                  <a:schemeClr val="tx1"/>
                </a:solidFill>
              </a:rPr>
              <a:t>3</a:t>
            </a:r>
          </a:p>
          <a:p>
            <a:pPr marL="457200" indent="-457200">
              <a:buFont typeface="+mj-lt"/>
              <a:buAutoNum type="arabicPeriod"/>
            </a:pPr>
            <a:r>
              <a:rPr lang="en-US" b="0" kern="0" dirty="0">
                <a:solidFill>
                  <a:schemeClr val="tx1"/>
                </a:solidFill>
              </a:rPr>
              <a:t>Jet Propulsion Laboratory, California Institute of Technology, Pasadena, CA</a:t>
            </a:r>
          </a:p>
          <a:p>
            <a:pPr marL="457200" indent="-457200">
              <a:buFont typeface="+mj-lt"/>
              <a:buAutoNum type="arabicPeriod"/>
            </a:pPr>
            <a:r>
              <a:rPr lang="en-US" b="0" kern="0" dirty="0">
                <a:solidFill>
                  <a:schemeClr val="tx1"/>
                </a:solidFill>
              </a:rPr>
              <a:t>NASA Goddard Space Flight Center and Science Systems and Applications, Inc.</a:t>
            </a:r>
          </a:p>
          <a:p>
            <a:pPr marL="457200" indent="-457200">
              <a:buFont typeface="+mj-lt"/>
              <a:buAutoNum type="arabicPeriod"/>
            </a:pPr>
            <a:r>
              <a:rPr lang="en-US" b="0" kern="0" dirty="0">
                <a:solidFill>
                  <a:schemeClr val="tx1"/>
                </a:solidFill>
              </a:rPr>
              <a:t>NOAA’s Cooperative Institute for Climate and Satellites - North Carolina (CICS-NC) and NOAA’s National Centers for Environmental Information (NCEI)</a:t>
            </a:r>
          </a:p>
        </p:txBody>
      </p:sp>
      <p:sp>
        <p:nvSpPr>
          <p:cNvPr id="14" name="TextBox 13">
            <a:extLst>
              <a:ext uri="{FF2B5EF4-FFF2-40B4-BE49-F238E27FC236}">
                <a16:creationId xmlns:a16="http://schemas.microsoft.com/office/drawing/2014/main" id="{47165525-3DDB-354D-AEDD-0FEEA711E983}"/>
              </a:ext>
            </a:extLst>
          </p:cNvPr>
          <p:cNvSpPr txBox="1"/>
          <p:nvPr/>
        </p:nvSpPr>
        <p:spPr>
          <a:xfrm>
            <a:off x="8231328" y="6019800"/>
            <a:ext cx="912672" cy="804547"/>
          </a:xfrm>
          <a:prstGeom prst="rect">
            <a:avLst/>
          </a:prstGeom>
          <a:solidFill>
            <a:schemeClr val="bg1"/>
          </a:solidFill>
        </p:spPr>
        <p:txBody>
          <a:bodyPr wrap="square" rtlCol="0">
            <a:spAutoFit/>
          </a:bodyPr>
          <a:lstStyle/>
          <a:p>
            <a:endParaRPr lang="en-US"/>
          </a:p>
        </p:txBody>
      </p:sp>
      <p:sp>
        <p:nvSpPr>
          <p:cNvPr id="19" name="Slide Number Placeholder 3">
            <a:extLst>
              <a:ext uri="{FF2B5EF4-FFF2-40B4-BE49-F238E27FC236}">
                <a16:creationId xmlns:a16="http://schemas.microsoft.com/office/drawing/2014/main" id="{20BEA7E8-AA26-FB43-805A-911A83A133EA}"/>
              </a:ext>
            </a:extLst>
          </p:cNvPr>
          <p:cNvSpPr txBox="1">
            <a:spLocks/>
          </p:cNvSpPr>
          <p:nvPr/>
        </p:nvSpPr>
        <p:spPr bwMode="auto">
          <a:xfrm>
            <a:off x="7732083" y="5154316"/>
            <a:ext cx="988386" cy="6523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2" name="Subtitle 2">
            <a:extLst>
              <a:ext uri="{FF2B5EF4-FFF2-40B4-BE49-F238E27FC236}">
                <a16:creationId xmlns:a16="http://schemas.microsoft.com/office/drawing/2014/main" id="{CAEC6F3A-F62D-5145-BD4A-FAD0C20DC85B}"/>
              </a:ext>
            </a:extLst>
          </p:cNvPr>
          <p:cNvSpPr txBox="1">
            <a:spLocks/>
          </p:cNvSpPr>
          <p:nvPr/>
        </p:nvSpPr>
        <p:spPr bwMode="auto">
          <a:xfrm>
            <a:off x="100077" y="6189921"/>
            <a:ext cx="8980525" cy="48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85000"/>
              </a:lnSpc>
              <a:spcBef>
                <a:spcPct val="20000"/>
              </a:spcBef>
              <a:spcAft>
                <a:spcPct val="0"/>
              </a:spcAft>
              <a:buSzPct val="70000"/>
              <a:buFont typeface="Wingdings" pitchFamily="-107" charset="2"/>
              <a:buNone/>
              <a:defRPr sz="1600" b="1">
                <a:solidFill>
                  <a:srgbClr val="104A84"/>
                </a:solidFill>
                <a:latin typeface="+mn-lt"/>
                <a:ea typeface="ＭＳ Ｐゴシック" pitchFamily="-65" charset="-128"/>
                <a:cs typeface="ＭＳ Ｐゴシック" pitchFamily="-65" charset="-128"/>
              </a:defRPr>
            </a:lvl1pPr>
            <a:lvl2pPr marL="636588" indent="-239713" algn="l" rtl="0" eaLnBrk="1" fontAlgn="base" hangingPunct="1">
              <a:lnSpc>
                <a:spcPct val="85000"/>
              </a:lnSpc>
              <a:spcBef>
                <a:spcPct val="20000"/>
              </a:spcBef>
              <a:spcAft>
                <a:spcPct val="0"/>
              </a:spcAft>
              <a:buFont typeface="Times" pitchFamily="29" charset="0"/>
              <a:buChar char="•"/>
              <a:defRPr sz="2000">
                <a:solidFill>
                  <a:schemeClr val="tx1"/>
                </a:solidFill>
                <a:latin typeface="+mn-lt"/>
                <a:ea typeface="ＭＳ Ｐゴシック" pitchFamily="-107" charset="-128"/>
              </a:defRPr>
            </a:lvl2pPr>
            <a:lvl3pPr marL="917575" indent="-166688" algn="l" rtl="0" eaLnBrk="1" fontAlgn="base" hangingPunct="1">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pitchFamily="-111" charset="-128"/>
              </a:defRPr>
            </a:lvl3pPr>
            <a:lvl4pPr marL="1255713" indent="-223838" algn="l" rtl="0" eaLnBrk="1" fontAlgn="base" hangingPunct="1">
              <a:lnSpc>
                <a:spcPct val="85000"/>
              </a:lnSpc>
              <a:spcBef>
                <a:spcPct val="20000"/>
              </a:spcBef>
              <a:spcAft>
                <a:spcPct val="0"/>
              </a:spcAft>
              <a:buChar char="–"/>
              <a:defRPr sz="2000">
                <a:solidFill>
                  <a:schemeClr val="tx1"/>
                </a:solidFill>
                <a:latin typeface="+mn-lt"/>
                <a:ea typeface="ヒラギノ角ゴ Pro W3" pitchFamily="-111" charset="-128"/>
              </a:defRPr>
            </a:lvl4pPr>
            <a:lvl5pPr marL="15938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0510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6pPr>
            <a:lvl7pPr marL="25082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7pPr>
            <a:lvl8pPr marL="29654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8pPr>
            <a:lvl9pPr marL="34226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9pPr>
          </a:lstStyle>
          <a:p>
            <a:r>
              <a:rPr lang="en-US" sz="1000" i="1" kern="0" dirty="0">
                <a:solidFill>
                  <a:schemeClr val="tx1"/>
                </a:solidFill>
              </a:rPr>
              <a:t>Acknowledgements: </a:t>
            </a:r>
            <a:r>
              <a:rPr lang="en-US" sz="1000" b="0" i="1" kern="0" dirty="0">
                <a:solidFill>
                  <a:schemeClr val="tx1"/>
                </a:solidFill>
              </a:rPr>
              <a:t>These activities were carried out across multiple United States government-funded institutions (noted above) under contracts with the National Aeronautics and Space Administration (NASA) and the National Oceanic and Atmospheric Administration (NOAA). Government sponsorship acknowledged. Reference herein to any specific commercial product, process, or service by trade name, trademark, manufacturer, or otherwise, does not constitute or imply its endorsement by the United States Government or the Jet Propulsion Laboratory, California Institute of Technology. </a:t>
            </a:r>
          </a:p>
        </p:txBody>
      </p:sp>
    </p:spTree>
    <p:extLst>
      <p:ext uri="{BB962C8B-B14F-4D97-AF65-F5344CB8AC3E}">
        <p14:creationId xmlns:p14="http://schemas.microsoft.com/office/powerpoint/2010/main" val="3733499264"/>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BA5A-2924-734A-BADB-0EE290279019}"/>
              </a:ext>
            </a:extLst>
          </p:cNvPr>
          <p:cNvSpPr>
            <a:spLocks noGrp="1"/>
          </p:cNvSpPr>
          <p:nvPr>
            <p:ph type="title"/>
          </p:nvPr>
        </p:nvSpPr>
        <p:spPr/>
        <p:txBody>
          <a:bodyPr/>
          <a:lstStyle/>
          <a:p>
            <a:r>
              <a:rPr lang="en-US" dirty="0"/>
              <a:t>Fostering Product Quality</a:t>
            </a:r>
          </a:p>
        </p:txBody>
      </p:sp>
      <p:sp>
        <p:nvSpPr>
          <p:cNvPr id="3" name="Content Placeholder 2">
            <a:extLst>
              <a:ext uri="{FF2B5EF4-FFF2-40B4-BE49-F238E27FC236}">
                <a16:creationId xmlns:a16="http://schemas.microsoft.com/office/drawing/2014/main" id="{194C6D2A-F81E-DC4E-AB84-FEB0896660DE}"/>
              </a:ext>
            </a:extLst>
          </p:cNvPr>
          <p:cNvSpPr>
            <a:spLocks noGrp="1"/>
          </p:cNvSpPr>
          <p:nvPr>
            <p:ph idx="1"/>
          </p:nvPr>
        </p:nvSpPr>
        <p:spPr>
          <a:xfrm>
            <a:off x="392432" y="1160683"/>
            <a:ext cx="8428038" cy="5137150"/>
          </a:xfrm>
        </p:spPr>
        <p:txBody>
          <a:bodyPr/>
          <a:lstStyle/>
          <a:p>
            <a:r>
              <a:rPr lang="en-US" sz="2000" dirty="0"/>
              <a:t>Product maturity models: NOAA CDR Maturity Matrix (Bates and </a:t>
            </a:r>
            <a:r>
              <a:rPr lang="en-US" sz="2000" dirty="0" err="1"/>
              <a:t>Privette</a:t>
            </a:r>
            <a:r>
              <a:rPr lang="en-US" sz="2000" dirty="0"/>
              <a:t> 2012), CORE-CLIMAX Production System Maturity (EUMETSAT, 2013).</a:t>
            </a:r>
          </a:p>
          <a:p>
            <a:r>
              <a:rPr lang="en-US" sz="2000" dirty="0"/>
              <a:t>Metadata standards and models promoting interoperability: Climate and Forecast (CF), ACDD, ISO 8601/19115-x/19157-x. </a:t>
            </a:r>
          </a:p>
          <a:p>
            <a:r>
              <a:rPr lang="en-US" sz="2000" dirty="0"/>
              <a:t>Metadata models for preservation (also relevant provenance), such as ISO-19165-1:2018 (Part 1, fundamentals; Wolfgang </a:t>
            </a:r>
            <a:r>
              <a:rPr lang="en-US" sz="2000" dirty="0" err="1"/>
              <a:t>Kresse</a:t>
            </a:r>
            <a:r>
              <a:rPr lang="en-US" sz="2000" dirty="0"/>
              <a:t> – Project Leader) and ISO-19165-2 (content specifications; in development; </a:t>
            </a:r>
            <a:r>
              <a:rPr lang="en-US" sz="2000" dirty="0" err="1"/>
              <a:t>Ramapriyan</a:t>
            </a:r>
            <a:r>
              <a:rPr lang="en-US" sz="2000" dirty="0"/>
              <a:t> - Project Leader).</a:t>
            </a:r>
          </a:p>
          <a:p>
            <a:r>
              <a:rPr lang="en-US" sz="2000" dirty="0"/>
              <a:t>Data Model Cluster (Davis, 2019): </a:t>
            </a:r>
            <a:r>
              <a:rPr lang="en-US" sz="2000" dirty="0">
                <a:hlinkClick r:id="rId2"/>
              </a:rPr>
              <a:t>http://wiki.esipfed.org/index.php/Data_Model</a:t>
            </a:r>
            <a:r>
              <a:rPr lang="en-US" sz="2000" dirty="0"/>
              <a:t> </a:t>
            </a:r>
          </a:p>
          <a:p>
            <a:r>
              <a:rPr lang="en-US" sz="2000" dirty="0"/>
              <a:t>Monthly IQC-organized telecons featuring experts on data production, metadata formatting/validation, interoperability, and provenance.</a:t>
            </a:r>
            <a:endParaRPr lang="en-US" sz="2000" dirty="0">
              <a:hlinkClick r:id="rId3"/>
            </a:endParaRPr>
          </a:p>
          <a:p>
            <a:endParaRPr lang="en-US" sz="2000" dirty="0"/>
          </a:p>
        </p:txBody>
      </p:sp>
      <p:sp>
        <p:nvSpPr>
          <p:cNvPr id="4" name="Slide Number Placeholder 3">
            <a:extLst>
              <a:ext uri="{FF2B5EF4-FFF2-40B4-BE49-F238E27FC236}">
                <a16:creationId xmlns:a16="http://schemas.microsoft.com/office/drawing/2014/main" id="{38FB842D-B740-544D-858C-DFD974BC47CC}"/>
              </a:ext>
            </a:extLst>
          </p:cNvPr>
          <p:cNvSpPr>
            <a:spLocks noGrp="1"/>
          </p:cNvSpPr>
          <p:nvPr>
            <p:ph type="sldNum" sz="quarter" idx="10"/>
          </p:nvPr>
        </p:nvSpPr>
        <p:spPr/>
        <p:txBody>
          <a:bodyPr/>
          <a:lstStyle/>
          <a:p>
            <a:pPr>
              <a:defRPr/>
            </a:pPr>
            <a:fld id="{A55769B6-FEE2-465E-96D7-E5644261516D}" type="slidenum">
              <a:rPr lang="en-US" smtClean="0"/>
              <a:pPr>
                <a:defRPr/>
              </a:pPr>
              <a:t>10</a:t>
            </a:fld>
            <a:endParaRPr lang="en-US"/>
          </a:p>
        </p:txBody>
      </p:sp>
      <p:pic>
        <p:nvPicPr>
          <p:cNvPr id="1026" name="Picture 2" descr="RCE Podcast Looks at NetCDF Network Common Data Format - insideHPC">
            <a:extLst>
              <a:ext uri="{FF2B5EF4-FFF2-40B4-BE49-F238E27FC236}">
                <a16:creationId xmlns:a16="http://schemas.microsoft.com/office/drawing/2014/main" id="{4C9991F0-7F26-694F-B7C0-139F7B0FB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601" y="5975586"/>
            <a:ext cx="964249" cy="964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roxy.duckduckgo.com/iu/?u=https%3A%2F%2Ftse2.mm.bing.net%2Fth%3Fid%3DOIP.o1RqQlAfu5iJvC-o1qiv4AHaG0%26pid%3DApi&amp;f=1">
            <a:extLst>
              <a:ext uri="{FF2B5EF4-FFF2-40B4-BE49-F238E27FC236}">
                <a16:creationId xmlns:a16="http://schemas.microsoft.com/office/drawing/2014/main" id="{87E9159A-ECDA-BD41-B3C6-9EA9EE1A1E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924375"/>
            <a:ext cx="849314" cy="781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erarchical Data Format - Wikipedia">
            <a:extLst>
              <a:ext uri="{FF2B5EF4-FFF2-40B4-BE49-F238E27FC236}">
                <a16:creationId xmlns:a16="http://schemas.microsoft.com/office/drawing/2014/main" id="{347B361E-02D7-1A4F-9546-A81EC39E97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6031007"/>
            <a:ext cx="1204854" cy="6745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aracoos.org/sites/macoora/files/thredds_thumb.jpg">
            <a:extLst>
              <a:ext uri="{FF2B5EF4-FFF2-40B4-BE49-F238E27FC236}">
                <a16:creationId xmlns:a16="http://schemas.microsoft.com/office/drawing/2014/main" id="{658C0C18-1B00-C041-9CF5-E9931138B2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7634" y="6019800"/>
            <a:ext cx="899459" cy="6745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nidata (@unidata) | Twitter">
            <a:extLst>
              <a:ext uri="{FF2B5EF4-FFF2-40B4-BE49-F238E27FC236}">
                <a16:creationId xmlns:a16="http://schemas.microsoft.com/office/drawing/2014/main" id="{68439546-3AD7-4F48-8762-D8D61C80D9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9510" y="5537200"/>
            <a:ext cx="1092200" cy="1092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ómo representar y convertir archivos NetCDF - Gis&amp;Beers">
            <a:extLst>
              <a:ext uri="{FF2B5EF4-FFF2-40B4-BE49-F238E27FC236}">
                <a16:creationId xmlns:a16="http://schemas.microsoft.com/office/drawing/2014/main" id="{DCFE88AB-285C-4246-87D1-C2DE152774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8563" y="5371400"/>
            <a:ext cx="2384732" cy="12461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proxy.duckduckgo.com/iu/?u=https%3A%2F%2Ftse1.mm.bing.net%2Fth%3Fid%3DOIP.CMl4POkDWRTNyo1RnZkeUAAAAA%26pid%3DApi&amp;f=1">
            <a:extLst>
              <a:ext uri="{FF2B5EF4-FFF2-40B4-BE49-F238E27FC236}">
                <a16:creationId xmlns:a16="http://schemas.microsoft.com/office/drawing/2014/main" id="{29DF6931-8518-1748-A8CB-CD57BB3FEC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510" y="5477156"/>
            <a:ext cx="1231900" cy="6793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www.esipfed.org/wp-content/uploads/2016/12/ESIP-final-logo.png">
            <a:extLst>
              <a:ext uri="{FF2B5EF4-FFF2-40B4-BE49-F238E27FC236}">
                <a16:creationId xmlns:a16="http://schemas.microsoft.com/office/drawing/2014/main" id="{5DFD5A9E-25CD-7E46-B66B-A99E4C2E2C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0425" y="172475"/>
            <a:ext cx="1197050" cy="55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583368"/>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FFFF-11B9-7745-82B4-0E58FB3F2CF2}"/>
              </a:ext>
            </a:extLst>
          </p:cNvPr>
          <p:cNvSpPr>
            <a:spLocks noGrp="1"/>
          </p:cNvSpPr>
          <p:nvPr>
            <p:ph type="title"/>
          </p:nvPr>
        </p:nvSpPr>
        <p:spPr/>
        <p:txBody>
          <a:bodyPr/>
          <a:lstStyle/>
          <a:p>
            <a:r>
              <a:rPr lang="en-US" dirty="0"/>
              <a:t>Fostering Stewardship Quality</a:t>
            </a:r>
          </a:p>
        </p:txBody>
      </p:sp>
      <p:sp>
        <p:nvSpPr>
          <p:cNvPr id="3" name="Content Placeholder 2">
            <a:extLst>
              <a:ext uri="{FF2B5EF4-FFF2-40B4-BE49-F238E27FC236}">
                <a16:creationId xmlns:a16="http://schemas.microsoft.com/office/drawing/2014/main" id="{54B26DDB-D86E-8E4A-BC58-13E7BEF915F1}"/>
              </a:ext>
            </a:extLst>
          </p:cNvPr>
          <p:cNvSpPr>
            <a:spLocks noGrp="1"/>
          </p:cNvSpPr>
          <p:nvPr>
            <p:ph idx="1"/>
          </p:nvPr>
        </p:nvSpPr>
        <p:spPr>
          <a:xfrm>
            <a:off x="381002" y="1155383"/>
            <a:ext cx="8428038" cy="5137150"/>
          </a:xfrm>
        </p:spPr>
        <p:txBody>
          <a:bodyPr/>
          <a:lstStyle/>
          <a:p>
            <a:r>
              <a:rPr lang="en-US" sz="1800" dirty="0"/>
              <a:t>Stewardship maturity models: NCEI/CICS-NC Stewardship Maturity (Peng et al. 2015), CEOS WGISS Data Management and Stewardship Maturity (WGISS DMSMM 2017), WMO Stewardship Maturity for Climate Data (SMM-CD Working Group, 2018).</a:t>
            </a:r>
          </a:p>
          <a:p>
            <a:r>
              <a:rPr lang="en-US" sz="1800" dirty="0"/>
              <a:t>Metadata models for preservation, such as ISO-19165-1:2018 (Part 1, fundamentals; Wolfgang </a:t>
            </a:r>
            <a:r>
              <a:rPr lang="en-US" sz="1800" dirty="0" err="1"/>
              <a:t>Kresse</a:t>
            </a:r>
            <a:r>
              <a:rPr lang="en-US" sz="1800" dirty="0"/>
              <a:t> – Project Leader) and ISO-19165-2 (content specifications; in development; </a:t>
            </a:r>
            <a:r>
              <a:rPr lang="en-US" sz="1800" dirty="0" err="1"/>
              <a:t>Ramapriyan</a:t>
            </a:r>
            <a:r>
              <a:rPr lang="en-US" sz="1800" dirty="0"/>
              <a:t> – Project Leader).</a:t>
            </a:r>
          </a:p>
          <a:p>
            <a:r>
              <a:rPr lang="en-US" sz="1800" dirty="0"/>
              <a:t>Leveraging open-source technologies and standards:</a:t>
            </a:r>
          </a:p>
          <a:p>
            <a:pPr lvl="1"/>
            <a:r>
              <a:rPr lang="en-US" sz="1600" dirty="0"/>
              <a:t>ESIP Semantic Technologies (</a:t>
            </a:r>
            <a:r>
              <a:rPr lang="en-US" sz="1600" dirty="0" err="1"/>
              <a:t>SemTech</a:t>
            </a:r>
            <a:r>
              <a:rPr lang="en-US" sz="1600" dirty="0"/>
              <a:t>) Committee (</a:t>
            </a:r>
            <a:r>
              <a:rPr lang="en-US" sz="1600" dirty="0" err="1"/>
              <a:t>McGibbney</a:t>
            </a:r>
            <a:r>
              <a:rPr lang="en-US" sz="1600" dirty="0"/>
              <a:t> et al., 2019), </a:t>
            </a:r>
            <a:r>
              <a:rPr lang="en-US" sz="1600" dirty="0">
                <a:hlinkClick r:id="rId2"/>
              </a:rPr>
              <a:t>http://wiki.esipfed.org/index.php/Semantic_Technologies</a:t>
            </a:r>
            <a:endParaRPr lang="en-US" sz="1600" dirty="0"/>
          </a:p>
          <a:p>
            <a:pPr lvl="1"/>
            <a:r>
              <a:rPr lang="en-US" sz="1600" dirty="0"/>
              <a:t>ESIP Documentation Cluster (Gordon and Bugbee, 2019), </a:t>
            </a:r>
            <a:r>
              <a:rPr lang="en-US" sz="1600" dirty="0">
                <a:hlinkClick r:id="rId3"/>
              </a:rPr>
              <a:t>http://wiki.esipfed.org/index.php/Category:Documentation_Cluster</a:t>
            </a:r>
            <a:r>
              <a:rPr lang="en-US" sz="1600" dirty="0"/>
              <a:t> </a:t>
            </a:r>
          </a:p>
          <a:p>
            <a:pPr lvl="1"/>
            <a:r>
              <a:rPr lang="en-US" sz="1600" dirty="0"/>
              <a:t>ESIP Web Services Cluster (Gallagher, 2019), </a:t>
            </a:r>
            <a:r>
              <a:rPr lang="en-US" sz="1600" dirty="0">
                <a:hlinkClick r:id="rId4"/>
              </a:rPr>
              <a:t>http://wiki.esipfed.org/index.php/WebServices</a:t>
            </a:r>
            <a:r>
              <a:rPr lang="en-US" sz="1600" dirty="0"/>
              <a:t> </a:t>
            </a:r>
          </a:p>
          <a:p>
            <a:pPr lvl="1"/>
            <a:r>
              <a:rPr lang="en-US" sz="1600" dirty="0"/>
              <a:t>ESIP Usability Cluster (</a:t>
            </a:r>
            <a:r>
              <a:rPr lang="en-US" sz="1600" dirty="0" err="1"/>
              <a:t>Hou</a:t>
            </a:r>
            <a:r>
              <a:rPr lang="en-US" sz="1600" dirty="0"/>
              <a:t> and </a:t>
            </a:r>
            <a:r>
              <a:rPr lang="en-US" sz="1600" dirty="0" err="1"/>
              <a:t>Langseth</a:t>
            </a:r>
            <a:r>
              <a:rPr lang="en-US" sz="1600" dirty="0"/>
              <a:t>, 2019), </a:t>
            </a:r>
            <a:r>
              <a:rPr lang="en-US" sz="1600" dirty="0">
                <a:hlinkClick r:id="rId5"/>
              </a:rPr>
              <a:t>http://wiki.esipfed.org/index.php/Usability</a:t>
            </a:r>
            <a:r>
              <a:rPr lang="en-US" sz="1600" dirty="0"/>
              <a:t> </a:t>
            </a:r>
          </a:p>
          <a:p>
            <a:r>
              <a:rPr lang="en-US" sz="1800" dirty="0"/>
              <a:t>Monthly organized IQC telecons featuring all of the above topics.</a:t>
            </a:r>
          </a:p>
        </p:txBody>
      </p:sp>
      <p:sp>
        <p:nvSpPr>
          <p:cNvPr id="4" name="Slide Number Placeholder 3">
            <a:extLst>
              <a:ext uri="{FF2B5EF4-FFF2-40B4-BE49-F238E27FC236}">
                <a16:creationId xmlns:a16="http://schemas.microsoft.com/office/drawing/2014/main" id="{411865DE-3B46-2848-8067-611D80328073}"/>
              </a:ext>
            </a:extLst>
          </p:cNvPr>
          <p:cNvSpPr>
            <a:spLocks noGrp="1"/>
          </p:cNvSpPr>
          <p:nvPr>
            <p:ph type="sldNum" sz="quarter" idx="10"/>
          </p:nvPr>
        </p:nvSpPr>
        <p:spPr/>
        <p:txBody>
          <a:bodyPr/>
          <a:lstStyle/>
          <a:p>
            <a:pPr>
              <a:defRPr/>
            </a:pPr>
            <a:fld id="{A55769B6-FEE2-465E-96D7-E5644261516D}" type="slidenum">
              <a:rPr lang="en-US" smtClean="0"/>
              <a:pPr>
                <a:defRPr/>
              </a:pPr>
              <a:t>11</a:t>
            </a:fld>
            <a:endParaRPr lang="en-US"/>
          </a:p>
        </p:txBody>
      </p:sp>
      <p:pic>
        <p:nvPicPr>
          <p:cNvPr id="5" name="Picture 4" descr="https://www.esipfed.org/wp-content/uploads/2016/12/ESIP-final-logo.png">
            <a:extLst>
              <a:ext uri="{FF2B5EF4-FFF2-40B4-BE49-F238E27FC236}">
                <a16:creationId xmlns:a16="http://schemas.microsoft.com/office/drawing/2014/main" id="{E633FCFD-6503-1A46-8878-F2FE5F38BD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425" y="172475"/>
            <a:ext cx="1197050" cy="55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63855"/>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FFFF-11B9-7745-82B4-0E58FB3F2CF2}"/>
              </a:ext>
            </a:extLst>
          </p:cNvPr>
          <p:cNvSpPr>
            <a:spLocks noGrp="1"/>
          </p:cNvSpPr>
          <p:nvPr>
            <p:ph type="title"/>
          </p:nvPr>
        </p:nvSpPr>
        <p:spPr/>
        <p:txBody>
          <a:bodyPr/>
          <a:lstStyle/>
          <a:p>
            <a:r>
              <a:rPr lang="en-US" dirty="0"/>
              <a:t>Fostering Service Quality</a:t>
            </a:r>
          </a:p>
        </p:txBody>
      </p:sp>
      <p:sp>
        <p:nvSpPr>
          <p:cNvPr id="3" name="Content Placeholder 2">
            <a:extLst>
              <a:ext uri="{FF2B5EF4-FFF2-40B4-BE49-F238E27FC236}">
                <a16:creationId xmlns:a16="http://schemas.microsoft.com/office/drawing/2014/main" id="{54B26DDB-D86E-8E4A-BC58-13E7BEF915F1}"/>
              </a:ext>
            </a:extLst>
          </p:cNvPr>
          <p:cNvSpPr>
            <a:spLocks noGrp="1"/>
          </p:cNvSpPr>
          <p:nvPr>
            <p:ph idx="1"/>
          </p:nvPr>
        </p:nvSpPr>
        <p:spPr>
          <a:xfrm>
            <a:off x="381002" y="1210307"/>
            <a:ext cx="8428038" cy="5137150"/>
          </a:xfrm>
        </p:spPr>
        <p:txBody>
          <a:bodyPr/>
          <a:lstStyle/>
          <a:p>
            <a:r>
              <a:rPr lang="en-US" sz="2000" dirty="0"/>
              <a:t>Service maturity models: NSIDC Level of Services (</a:t>
            </a:r>
            <a:r>
              <a:rPr lang="en-US" sz="2000" dirty="0" err="1"/>
              <a:t>Duerr</a:t>
            </a:r>
            <a:r>
              <a:rPr lang="en-US" sz="2000" dirty="0"/>
              <a:t> et al. 2009), NCEI Tiered Scientific Data Stewardship Services (Peng et al., 2016a), GCOS ECV Data and Information Access Matrix, Global Ocean Observing System (GOOS) Framework, NCEI Data Monitoring and User Engagement Maturity (Arndt and Brewer, 2016). </a:t>
            </a:r>
          </a:p>
          <a:p>
            <a:r>
              <a:rPr lang="en-US" sz="2000" dirty="0"/>
              <a:t>Keeping up with Big Data challenges: Velocity, Variety, Veracity.</a:t>
            </a:r>
          </a:p>
          <a:p>
            <a:r>
              <a:rPr lang="en-US" sz="2000" dirty="0"/>
              <a:t>Leveraging input from other ESIP clusters: </a:t>
            </a:r>
          </a:p>
          <a:p>
            <a:pPr lvl="1"/>
            <a:r>
              <a:rPr lang="en-US" sz="2000" dirty="0"/>
              <a:t>Agriculture and Climate (</a:t>
            </a:r>
            <a:r>
              <a:rPr lang="en-US" sz="2000" dirty="0" err="1"/>
              <a:t>Hoebelheinrich</a:t>
            </a:r>
            <a:r>
              <a:rPr lang="en-US" sz="2000" dirty="0"/>
              <a:t> and Teng, 2019), </a:t>
            </a:r>
            <a:r>
              <a:rPr lang="en-US" sz="2000" dirty="0">
                <a:hlinkClick r:id="rId2"/>
              </a:rPr>
              <a:t>http://wiki.esipfed.org/index.php/Agriculture_and_Climate</a:t>
            </a:r>
            <a:endParaRPr lang="en-US" sz="2000" dirty="0"/>
          </a:p>
          <a:p>
            <a:pPr lvl="1"/>
            <a:r>
              <a:rPr lang="en-US" sz="2000" dirty="0"/>
              <a:t>Disaster Lifecycle (Moe and Jones, 2019), </a:t>
            </a:r>
            <a:r>
              <a:rPr lang="en-US" sz="2000" dirty="0">
                <a:hlinkClick r:id="rId3"/>
              </a:rPr>
              <a:t>http://wiki.esipfed.org/index.php/Disasters</a:t>
            </a:r>
            <a:r>
              <a:rPr lang="en-US" sz="2000" dirty="0"/>
              <a:t> </a:t>
            </a:r>
          </a:p>
          <a:p>
            <a:pPr lvl="1"/>
            <a:r>
              <a:rPr lang="en-US" sz="2000" dirty="0"/>
              <a:t>Data to Decisions (Wee, 2019), </a:t>
            </a:r>
            <a:r>
              <a:rPr lang="en-US" sz="2000" dirty="0">
                <a:hlinkClick r:id="rId4"/>
              </a:rPr>
              <a:t>http://wiki.esipfed.org/index.php/Data_to_Decisions</a:t>
            </a:r>
            <a:r>
              <a:rPr lang="en-US" sz="2000" dirty="0"/>
              <a:t> </a:t>
            </a:r>
          </a:p>
          <a:p>
            <a:r>
              <a:rPr lang="en-US" sz="2000" dirty="0"/>
              <a:t>Monthly organized IQC telecons featuring all of the above topics.</a:t>
            </a:r>
          </a:p>
          <a:p>
            <a:endParaRPr lang="en-US" sz="2000" dirty="0"/>
          </a:p>
        </p:txBody>
      </p:sp>
      <p:sp>
        <p:nvSpPr>
          <p:cNvPr id="4" name="Slide Number Placeholder 3">
            <a:extLst>
              <a:ext uri="{FF2B5EF4-FFF2-40B4-BE49-F238E27FC236}">
                <a16:creationId xmlns:a16="http://schemas.microsoft.com/office/drawing/2014/main" id="{411865DE-3B46-2848-8067-611D80328073}"/>
              </a:ext>
            </a:extLst>
          </p:cNvPr>
          <p:cNvSpPr>
            <a:spLocks noGrp="1"/>
          </p:cNvSpPr>
          <p:nvPr>
            <p:ph type="sldNum" sz="quarter" idx="10"/>
          </p:nvPr>
        </p:nvSpPr>
        <p:spPr/>
        <p:txBody>
          <a:bodyPr/>
          <a:lstStyle/>
          <a:p>
            <a:pPr>
              <a:defRPr/>
            </a:pPr>
            <a:fld id="{A55769B6-FEE2-465E-96D7-E5644261516D}" type="slidenum">
              <a:rPr lang="en-US" smtClean="0"/>
              <a:pPr>
                <a:defRPr/>
              </a:pPr>
              <a:t>12</a:t>
            </a:fld>
            <a:endParaRPr lang="en-US"/>
          </a:p>
        </p:txBody>
      </p:sp>
      <p:pic>
        <p:nvPicPr>
          <p:cNvPr id="5" name="Picture 4" descr="https://www.esipfed.org/wp-content/uploads/2016/12/ESIP-final-logo.png">
            <a:extLst>
              <a:ext uri="{FF2B5EF4-FFF2-40B4-BE49-F238E27FC236}">
                <a16:creationId xmlns:a16="http://schemas.microsoft.com/office/drawing/2014/main" id="{E633FCFD-6503-1A46-8878-F2FE5F38BD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425" y="172475"/>
            <a:ext cx="1197050" cy="55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841815"/>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ADFB-674C-C74C-AA43-21FB63BD7ECE}"/>
              </a:ext>
            </a:extLst>
          </p:cNvPr>
          <p:cNvSpPr>
            <a:spLocks noGrp="1"/>
          </p:cNvSpPr>
          <p:nvPr>
            <p:ph type="title"/>
          </p:nvPr>
        </p:nvSpPr>
        <p:spPr>
          <a:xfrm>
            <a:off x="381001" y="36513"/>
            <a:ext cx="7832724" cy="854075"/>
          </a:xfrm>
        </p:spPr>
        <p:txBody>
          <a:bodyPr/>
          <a:lstStyle/>
          <a:p>
            <a:pPr algn="l"/>
            <a:r>
              <a:rPr lang="en-US" dirty="0"/>
              <a:t>Collaborations with the ESDSWG DQWG</a:t>
            </a:r>
          </a:p>
        </p:txBody>
      </p:sp>
      <p:sp>
        <p:nvSpPr>
          <p:cNvPr id="3" name="Content Placeholder 2">
            <a:extLst>
              <a:ext uri="{FF2B5EF4-FFF2-40B4-BE49-F238E27FC236}">
                <a16:creationId xmlns:a16="http://schemas.microsoft.com/office/drawing/2014/main" id="{C615AF73-5F0C-0741-9336-7F2FB65845B3}"/>
              </a:ext>
            </a:extLst>
          </p:cNvPr>
          <p:cNvSpPr>
            <a:spLocks noGrp="1"/>
          </p:cNvSpPr>
          <p:nvPr>
            <p:ph idx="1"/>
          </p:nvPr>
        </p:nvSpPr>
        <p:spPr/>
        <p:txBody>
          <a:bodyPr/>
          <a:lstStyle/>
          <a:p>
            <a:r>
              <a:rPr lang="en-US" dirty="0"/>
              <a:t>Data Quality Working Group (DQWG) was one of NASA’s Earth Science Data System Working Groups (ESDSWG).</a:t>
            </a:r>
          </a:p>
          <a:p>
            <a:r>
              <a:rPr lang="en-US" dirty="0"/>
              <a:t>Formed at the annual meeting of the ESDSWG in 2014 as a result of interest expressed by the ESDIS Project and </a:t>
            </a:r>
            <a:r>
              <a:rPr lang="en-US" dirty="0" err="1"/>
              <a:t>MEaSUREs</a:t>
            </a:r>
            <a:r>
              <a:rPr lang="en-US" dirty="0"/>
              <a:t> investigators.</a:t>
            </a:r>
          </a:p>
          <a:p>
            <a:r>
              <a:rPr lang="en-US" dirty="0"/>
              <a:t>DQWG officially ended in March 2019.</a:t>
            </a:r>
          </a:p>
          <a:p>
            <a:r>
              <a:rPr lang="en-US" dirty="0"/>
              <a:t>Mission Statement</a:t>
            </a:r>
          </a:p>
          <a:p>
            <a:pPr lvl="1"/>
            <a:r>
              <a:rPr lang="en-US" sz="2000" kern="1200" dirty="0">
                <a:solidFill>
                  <a:srgbClr val="000000"/>
                </a:solidFill>
              </a:rPr>
              <a:t>Evaluate and make recommendations to the ESDIS Project and HQ’s Earth Science Data Systems (ESDS) Program for improvements in </a:t>
            </a:r>
            <a:r>
              <a:rPr lang="en-US" sz="2000" u="sng" kern="1200" dirty="0">
                <a:solidFill>
                  <a:srgbClr val="000000"/>
                </a:solidFill>
              </a:rPr>
              <a:t>capturing</a:t>
            </a:r>
            <a:r>
              <a:rPr lang="en-US" sz="2000" kern="1200" dirty="0">
                <a:solidFill>
                  <a:srgbClr val="000000"/>
                </a:solidFill>
              </a:rPr>
              <a:t>, </a:t>
            </a:r>
            <a:r>
              <a:rPr lang="en-US" sz="2000" u="sng" kern="1200" dirty="0">
                <a:solidFill>
                  <a:srgbClr val="000000"/>
                </a:solidFill>
              </a:rPr>
              <a:t>representing</a:t>
            </a:r>
            <a:r>
              <a:rPr lang="en-US" sz="2000" kern="1200" dirty="0">
                <a:solidFill>
                  <a:srgbClr val="000000"/>
                </a:solidFill>
              </a:rPr>
              <a:t> and </a:t>
            </a:r>
            <a:r>
              <a:rPr lang="en-US" sz="2000" u="sng" kern="1200" dirty="0">
                <a:solidFill>
                  <a:srgbClr val="000000"/>
                </a:solidFill>
              </a:rPr>
              <a:t>enabling the use</a:t>
            </a:r>
            <a:r>
              <a:rPr lang="en-US" sz="2000" kern="1200" dirty="0">
                <a:solidFill>
                  <a:srgbClr val="000000"/>
                </a:solidFill>
              </a:rPr>
              <a:t> of data quality information describing </a:t>
            </a:r>
            <a:r>
              <a:rPr lang="en-US" sz="2000" u="sng" kern="1200" dirty="0">
                <a:solidFill>
                  <a:srgbClr val="000000"/>
                </a:solidFill>
              </a:rPr>
              <a:t>accuracy</a:t>
            </a:r>
            <a:r>
              <a:rPr lang="en-US" sz="2000" kern="1200" dirty="0">
                <a:solidFill>
                  <a:srgbClr val="000000"/>
                </a:solidFill>
              </a:rPr>
              <a:t>, </a:t>
            </a:r>
            <a:r>
              <a:rPr lang="en-US" sz="2000" u="sng" kern="1200" dirty="0">
                <a:solidFill>
                  <a:srgbClr val="000000"/>
                </a:solidFill>
              </a:rPr>
              <a:t>precision</a:t>
            </a:r>
            <a:r>
              <a:rPr lang="en-US" sz="2000" kern="1200" dirty="0">
                <a:solidFill>
                  <a:srgbClr val="000000"/>
                </a:solidFill>
              </a:rPr>
              <a:t>, </a:t>
            </a:r>
            <a:r>
              <a:rPr lang="en-US" sz="2000" u="sng" kern="1200" dirty="0">
                <a:solidFill>
                  <a:srgbClr val="000000"/>
                </a:solidFill>
              </a:rPr>
              <a:t>uncertainty</a:t>
            </a:r>
            <a:r>
              <a:rPr lang="en-US" sz="2000" kern="1200" dirty="0">
                <a:solidFill>
                  <a:srgbClr val="000000"/>
                </a:solidFill>
              </a:rPr>
              <a:t> and </a:t>
            </a:r>
            <a:r>
              <a:rPr lang="en-US" sz="2000" u="sng" kern="1200" dirty="0">
                <a:solidFill>
                  <a:srgbClr val="000000"/>
                </a:solidFill>
              </a:rPr>
              <a:t>applicability</a:t>
            </a:r>
            <a:r>
              <a:rPr lang="en-US" sz="2000" kern="1200" dirty="0">
                <a:solidFill>
                  <a:srgbClr val="000000"/>
                </a:solidFill>
              </a:rPr>
              <a:t> (“fitness for use”) stewardship in the NASA Earth science domain.</a:t>
            </a:r>
            <a:endParaRPr lang="en-US" sz="2000" dirty="0"/>
          </a:p>
        </p:txBody>
      </p:sp>
      <p:sp>
        <p:nvSpPr>
          <p:cNvPr id="4" name="Slide Number Placeholder 3">
            <a:extLst>
              <a:ext uri="{FF2B5EF4-FFF2-40B4-BE49-F238E27FC236}">
                <a16:creationId xmlns:a16="http://schemas.microsoft.com/office/drawing/2014/main" id="{9CA239D3-9385-3647-924A-9BDAE1318BFE}"/>
              </a:ext>
            </a:extLst>
          </p:cNvPr>
          <p:cNvSpPr>
            <a:spLocks noGrp="1"/>
          </p:cNvSpPr>
          <p:nvPr>
            <p:ph type="sldNum" sz="quarter" idx="10"/>
          </p:nvPr>
        </p:nvSpPr>
        <p:spPr/>
        <p:txBody>
          <a:bodyPr/>
          <a:lstStyle/>
          <a:p>
            <a:pPr>
              <a:defRPr/>
            </a:pPr>
            <a:fld id="{A55769B6-FEE2-465E-96D7-E5644261516D}" type="slidenum">
              <a:rPr lang="en-US" smtClean="0"/>
              <a:pPr>
                <a:defRPr/>
              </a:pPr>
              <a:t>13</a:t>
            </a:fld>
            <a:endParaRPr lang="en-US"/>
          </a:p>
        </p:txBody>
      </p:sp>
      <p:pic>
        <p:nvPicPr>
          <p:cNvPr id="5" name="Picture 4">
            <a:extLst>
              <a:ext uri="{FF2B5EF4-FFF2-40B4-BE49-F238E27FC236}">
                <a16:creationId xmlns:a16="http://schemas.microsoft.com/office/drawing/2014/main" id="{460DCC0C-7EDC-ED48-9302-EDFCBC7DE433}"/>
              </a:ext>
            </a:extLst>
          </p:cNvPr>
          <p:cNvPicPr>
            <a:picLocks noChangeAspect="1"/>
          </p:cNvPicPr>
          <p:nvPr/>
        </p:nvPicPr>
        <p:blipFill>
          <a:blip r:embed="rId2"/>
          <a:stretch>
            <a:fillRect/>
          </a:stretch>
        </p:blipFill>
        <p:spPr>
          <a:xfrm>
            <a:off x="8031806" y="-68123"/>
            <a:ext cx="1063346" cy="1063346"/>
          </a:xfrm>
          <a:prstGeom prst="rect">
            <a:avLst/>
          </a:prstGeom>
        </p:spPr>
      </p:pic>
      <p:sp>
        <p:nvSpPr>
          <p:cNvPr id="8" name="TextBox 7">
            <a:extLst>
              <a:ext uri="{FF2B5EF4-FFF2-40B4-BE49-F238E27FC236}">
                <a16:creationId xmlns:a16="http://schemas.microsoft.com/office/drawing/2014/main" id="{C6C83E96-91D2-8945-8F7D-42EF022A44AD}"/>
              </a:ext>
            </a:extLst>
          </p:cNvPr>
          <p:cNvSpPr txBox="1"/>
          <p:nvPr/>
        </p:nvSpPr>
        <p:spPr>
          <a:xfrm>
            <a:off x="381001" y="5997714"/>
            <a:ext cx="8381999" cy="707886"/>
          </a:xfrm>
          <a:prstGeom prst="rect">
            <a:avLst/>
          </a:prstGeom>
          <a:solidFill>
            <a:schemeClr val="bg1">
              <a:lumMod val="85000"/>
            </a:schemeClr>
          </a:solidFill>
        </p:spPr>
        <p:txBody>
          <a:bodyPr wrap="square" lIns="45720" rIns="45720" rtlCol="0">
            <a:spAutoFit/>
          </a:bodyPr>
          <a:lstStyle/>
          <a:p>
            <a:r>
              <a:rPr lang="en-US" sz="2000" b="1" dirty="0">
                <a:solidFill>
                  <a:srgbClr val="002060"/>
                </a:solidFill>
              </a:rPr>
              <a:t>https://</a:t>
            </a:r>
            <a:r>
              <a:rPr lang="en-US" sz="2000" b="1" dirty="0" err="1">
                <a:solidFill>
                  <a:srgbClr val="002060"/>
                </a:solidFill>
              </a:rPr>
              <a:t>earthdata.nasa.gov</a:t>
            </a:r>
            <a:r>
              <a:rPr lang="en-US" sz="2000" b="1" dirty="0">
                <a:solidFill>
                  <a:srgbClr val="002060"/>
                </a:solidFill>
              </a:rPr>
              <a:t>/community/</a:t>
            </a:r>
          </a:p>
          <a:p>
            <a:r>
              <a:rPr lang="en-US" sz="2000" b="1" dirty="0"/>
              <a:t>ESDSWG</a:t>
            </a:r>
            <a:r>
              <a:rPr lang="en-US" sz="2000" dirty="0"/>
              <a:t>: </a:t>
            </a:r>
            <a:r>
              <a:rPr lang="en-US" sz="2000" b="1" dirty="0">
                <a:solidFill>
                  <a:srgbClr val="002060"/>
                </a:solidFill>
                <a:hlinkClick r:id="rId3">
                  <a:extLst>
                    <a:ext uri="{A12FA001-AC4F-418D-AE19-62706E023703}">
                      <ahyp:hlinkClr xmlns:ahyp="http://schemas.microsoft.com/office/drawing/2018/hyperlinkcolor" val="tx"/>
                    </a:ext>
                  </a:extLst>
                </a:hlinkClick>
              </a:rPr>
              <a:t>earth-science-data-system-working-groups-esdswg</a:t>
            </a:r>
            <a:endParaRPr lang="en-US" sz="2000" b="1" dirty="0">
              <a:solidFill>
                <a:srgbClr val="002060"/>
              </a:solidFill>
            </a:endParaRPr>
          </a:p>
        </p:txBody>
      </p:sp>
    </p:spTree>
    <p:extLst>
      <p:ext uri="{BB962C8B-B14F-4D97-AF65-F5344CB8AC3E}">
        <p14:creationId xmlns:p14="http://schemas.microsoft.com/office/powerpoint/2010/main" val="784052002"/>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F59FB-25DE-1C4F-87E6-7B5EEF729055}"/>
              </a:ext>
            </a:extLst>
          </p:cNvPr>
          <p:cNvSpPr>
            <a:spLocks noGrp="1"/>
          </p:cNvSpPr>
          <p:nvPr>
            <p:ph type="title"/>
          </p:nvPr>
        </p:nvSpPr>
        <p:spPr/>
        <p:txBody>
          <a:bodyPr/>
          <a:lstStyle/>
          <a:p>
            <a:r>
              <a:rPr lang="en-US" dirty="0"/>
              <a:t>Operational Solutions Master List</a:t>
            </a:r>
          </a:p>
        </p:txBody>
      </p:sp>
      <p:sp>
        <p:nvSpPr>
          <p:cNvPr id="4" name="Slide Number Placeholder 3">
            <a:extLst>
              <a:ext uri="{FF2B5EF4-FFF2-40B4-BE49-F238E27FC236}">
                <a16:creationId xmlns:a16="http://schemas.microsoft.com/office/drawing/2014/main" id="{9B887335-EDE0-3D49-9918-1E3231A2DBB7}"/>
              </a:ext>
            </a:extLst>
          </p:cNvPr>
          <p:cNvSpPr>
            <a:spLocks noGrp="1"/>
          </p:cNvSpPr>
          <p:nvPr>
            <p:ph type="sldNum" sz="quarter" idx="10"/>
          </p:nvPr>
        </p:nvSpPr>
        <p:spPr/>
        <p:txBody>
          <a:bodyPr/>
          <a:lstStyle/>
          <a:p>
            <a:pPr>
              <a:defRPr/>
            </a:pPr>
            <a:fld id="{A55769B6-FEE2-465E-96D7-E5644261516D}" type="slidenum">
              <a:rPr lang="en-US" smtClean="0"/>
              <a:pPr>
                <a:defRPr/>
              </a:pPr>
              <a:t>14</a:t>
            </a:fld>
            <a:endParaRPr lang="en-US"/>
          </a:p>
        </p:txBody>
      </p:sp>
      <p:sp>
        <p:nvSpPr>
          <p:cNvPr id="6" name="Content Placeholder 5">
            <a:extLst>
              <a:ext uri="{FF2B5EF4-FFF2-40B4-BE49-F238E27FC236}">
                <a16:creationId xmlns:a16="http://schemas.microsoft.com/office/drawing/2014/main" id="{BF9ACFE0-28E6-ED45-AB77-6F960AA748B6}"/>
              </a:ext>
            </a:extLst>
          </p:cNvPr>
          <p:cNvSpPr>
            <a:spLocks noGrp="1"/>
          </p:cNvSpPr>
          <p:nvPr>
            <p:ph idx="1"/>
          </p:nvPr>
        </p:nvSpPr>
        <p:spPr>
          <a:xfrm>
            <a:off x="379230" y="1128713"/>
            <a:ext cx="8428038" cy="5137150"/>
          </a:xfrm>
        </p:spPr>
        <p:txBody>
          <a:bodyPr/>
          <a:lstStyle/>
          <a:p>
            <a:r>
              <a:rPr lang="en-US" dirty="0"/>
              <a:t>Intended to identify operational solutions (26) relevant to the Implementation strategies identified by the DQWG.</a:t>
            </a:r>
          </a:p>
          <a:p>
            <a:r>
              <a:rPr lang="en-US" b="1" dirty="0">
                <a:solidFill>
                  <a:srgbClr val="002060"/>
                </a:solidFill>
                <a:hlinkClick r:id="rId2">
                  <a:extLst>
                    <a:ext uri="{A12FA001-AC4F-418D-AE19-62706E023703}">
                      <ahyp:hlinkClr xmlns:ahyp="http://schemas.microsoft.com/office/drawing/2018/hyperlinkcolor" val="tx"/>
                    </a:ext>
                  </a:extLst>
                </a:hlinkClick>
              </a:rPr>
              <a:t>https://</a:t>
            </a:r>
            <a:r>
              <a:rPr lang="en-US" b="1" dirty="0" err="1">
                <a:solidFill>
                  <a:srgbClr val="002060"/>
                </a:solidFill>
                <a:hlinkClick r:id="rId2">
                  <a:extLst>
                    <a:ext uri="{A12FA001-AC4F-418D-AE19-62706E023703}">
                      <ahyp:hlinkClr xmlns:ahyp="http://schemas.microsoft.com/office/drawing/2018/hyperlinkcolor" val="tx"/>
                    </a:ext>
                  </a:extLst>
                </a:hlinkClick>
              </a:rPr>
              <a:t>wiki.earthdata.nasa.gov</a:t>
            </a:r>
            <a:r>
              <a:rPr lang="en-US" b="1" dirty="0">
                <a:solidFill>
                  <a:srgbClr val="002060"/>
                </a:solidFill>
                <a:hlinkClick r:id="rId2">
                  <a:extLst>
                    <a:ext uri="{A12FA001-AC4F-418D-AE19-62706E023703}">
                      <ahyp:hlinkClr xmlns:ahyp="http://schemas.microsoft.com/office/drawing/2018/hyperlinkcolor" val="tx"/>
                    </a:ext>
                  </a:extLst>
                </a:hlinkClick>
              </a:rPr>
              <a:t>/x/2pASBg</a:t>
            </a:r>
            <a:endParaRPr lang="en-US" b="1" dirty="0">
              <a:solidFill>
                <a:srgbClr val="002060"/>
              </a:solidFill>
            </a:endParaRPr>
          </a:p>
          <a:p>
            <a:r>
              <a:rPr lang="en-US" dirty="0"/>
              <a:t>Solutions can either be software, documentation, or standards/practices. </a:t>
            </a:r>
          </a:p>
          <a:p>
            <a:r>
              <a:rPr lang="en-US" dirty="0"/>
              <a:t>Solutions cover the following implementation categories:</a:t>
            </a:r>
          </a:p>
          <a:p>
            <a:pPr lvl="1"/>
            <a:r>
              <a:rPr lang="en-US" dirty="0"/>
              <a:t>Data Quality Information (representation/dissemination)</a:t>
            </a:r>
          </a:p>
          <a:p>
            <a:pPr lvl="1"/>
            <a:r>
              <a:rPr lang="en-US" dirty="0"/>
              <a:t>Facilitate Data Center and Provider/PI Communication </a:t>
            </a:r>
          </a:p>
          <a:p>
            <a:pPr lvl="1"/>
            <a:r>
              <a:rPr lang="en-US" dirty="0"/>
              <a:t>Metadata Creation </a:t>
            </a:r>
          </a:p>
          <a:p>
            <a:pPr lvl="1"/>
            <a:r>
              <a:rPr lang="en-US" dirty="0"/>
              <a:t>Standards Compliance Checking and Reporting</a:t>
            </a:r>
          </a:p>
          <a:p>
            <a:pPr lvl="1"/>
            <a:r>
              <a:rPr lang="en-US" dirty="0"/>
              <a:t>Guidance and Instruction</a:t>
            </a:r>
          </a:p>
          <a:p>
            <a:pPr lvl="1"/>
            <a:r>
              <a:rPr lang="en-US" dirty="0"/>
              <a:t>User Services</a:t>
            </a:r>
          </a:p>
          <a:p>
            <a:pPr lvl="1"/>
            <a:r>
              <a:rPr lang="en-US" dirty="0"/>
              <a:t>Knowledgebase</a:t>
            </a:r>
          </a:p>
        </p:txBody>
      </p:sp>
      <p:pic>
        <p:nvPicPr>
          <p:cNvPr id="5" name="Picture 4">
            <a:extLst>
              <a:ext uri="{FF2B5EF4-FFF2-40B4-BE49-F238E27FC236}">
                <a16:creationId xmlns:a16="http://schemas.microsoft.com/office/drawing/2014/main" id="{9F674484-54F2-F24D-9BB3-8BBC3DAEF1BF}"/>
              </a:ext>
            </a:extLst>
          </p:cNvPr>
          <p:cNvPicPr>
            <a:picLocks noChangeAspect="1"/>
          </p:cNvPicPr>
          <p:nvPr/>
        </p:nvPicPr>
        <p:blipFill>
          <a:blip r:embed="rId3"/>
          <a:stretch>
            <a:fillRect/>
          </a:stretch>
        </p:blipFill>
        <p:spPr>
          <a:xfrm>
            <a:off x="8031806" y="-68123"/>
            <a:ext cx="1063346" cy="1063346"/>
          </a:xfrm>
          <a:prstGeom prst="rect">
            <a:avLst/>
          </a:prstGeom>
        </p:spPr>
      </p:pic>
    </p:spTree>
    <p:extLst>
      <p:ext uri="{BB962C8B-B14F-4D97-AF65-F5344CB8AC3E}">
        <p14:creationId xmlns:p14="http://schemas.microsoft.com/office/powerpoint/2010/main" val="3411520037"/>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C330-1549-A041-A167-5FF9F474E4D9}"/>
              </a:ext>
            </a:extLst>
          </p:cNvPr>
          <p:cNvSpPr>
            <a:spLocks noGrp="1"/>
          </p:cNvSpPr>
          <p:nvPr>
            <p:ph type="title"/>
          </p:nvPr>
        </p:nvSpPr>
        <p:spPr>
          <a:xfrm>
            <a:off x="76200" y="36513"/>
            <a:ext cx="8137526" cy="854075"/>
          </a:xfrm>
        </p:spPr>
        <p:txBody>
          <a:bodyPr/>
          <a:lstStyle/>
          <a:p>
            <a:pPr lvl="1"/>
            <a:r>
              <a:rPr lang="en-US" sz="2400" dirty="0"/>
              <a:t>Forthcoming Publications of Standards and Practices</a:t>
            </a:r>
          </a:p>
        </p:txBody>
      </p:sp>
      <p:sp>
        <p:nvSpPr>
          <p:cNvPr id="3" name="Content Placeholder 2">
            <a:extLst>
              <a:ext uri="{FF2B5EF4-FFF2-40B4-BE49-F238E27FC236}">
                <a16:creationId xmlns:a16="http://schemas.microsoft.com/office/drawing/2014/main" id="{1EA214FD-E2ED-3E47-937C-BA5B34AFA5A1}"/>
              </a:ext>
            </a:extLst>
          </p:cNvPr>
          <p:cNvSpPr>
            <a:spLocks noGrp="1"/>
          </p:cNvSpPr>
          <p:nvPr>
            <p:ph idx="1"/>
          </p:nvPr>
        </p:nvSpPr>
        <p:spPr/>
        <p:txBody>
          <a:bodyPr/>
          <a:lstStyle/>
          <a:p>
            <a:r>
              <a:rPr lang="en-US" sz="2000" b="1" dirty="0">
                <a:solidFill>
                  <a:srgbClr val="3399FF"/>
                </a:solidFill>
              </a:rPr>
              <a:t>ESDS-RFC-031</a:t>
            </a:r>
            <a:r>
              <a:rPr lang="en-US" sz="2000" dirty="0"/>
              <a:t>: </a:t>
            </a:r>
            <a:r>
              <a:rPr lang="en-US" sz="2000" i="1" dirty="0"/>
              <a:t>Data Management Plan Template for Distributed Active Archive Centers</a:t>
            </a:r>
            <a:r>
              <a:rPr lang="en-US" sz="2000" dirty="0"/>
              <a:t> (</a:t>
            </a:r>
            <a:r>
              <a:rPr lang="en-US" sz="2000" u="sng" dirty="0"/>
              <a:t>Convention</a:t>
            </a:r>
            <a:r>
              <a:rPr lang="en-US" sz="2000" dirty="0"/>
              <a:t>)</a:t>
            </a:r>
            <a:endParaRPr lang="en-US" sz="2000" i="1" dirty="0"/>
          </a:p>
          <a:p>
            <a:r>
              <a:rPr lang="en-US" sz="2000" b="1" dirty="0">
                <a:solidFill>
                  <a:srgbClr val="3399FF"/>
                </a:solidFill>
              </a:rPr>
              <a:t>ESDS-RFC-032</a:t>
            </a:r>
            <a:r>
              <a:rPr lang="en-US" sz="2000" dirty="0"/>
              <a:t>: </a:t>
            </a:r>
            <a:r>
              <a:rPr lang="en-US" sz="2000" i="1" dirty="0"/>
              <a:t>Data Management Plan Template for Data Processing Systems</a:t>
            </a:r>
            <a:r>
              <a:rPr lang="en-US" sz="2000" dirty="0"/>
              <a:t> (</a:t>
            </a:r>
            <a:r>
              <a:rPr lang="en-US" sz="2000" u="sng" dirty="0"/>
              <a:t>Convention</a:t>
            </a:r>
            <a:r>
              <a:rPr lang="en-US" sz="2000" dirty="0"/>
              <a:t>)</a:t>
            </a:r>
            <a:endParaRPr lang="en-US" sz="2000" i="1" dirty="0"/>
          </a:p>
          <a:p>
            <a:r>
              <a:rPr lang="en-US" sz="2000" b="1" dirty="0">
                <a:solidFill>
                  <a:srgbClr val="3399FF"/>
                </a:solidFill>
              </a:rPr>
              <a:t>ESDS-RFC-033</a:t>
            </a:r>
            <a:r>
              <a:rPr lang="en-US" sz="2000" dirty="0"/>
              <a:t>: </a:t>
            </a:r>
            <a:r>
              <a:rPr lang="en-US" sz="2000" i="1" dirty="0"/>
              <a:t>Comprehensive Data Quality Recommendations for Data Producers and Distributors</a:t>
            </a:r>
            <a:r>
              <a:rPr lang="en-US" sz="2000" dirty="0"/>
              <a:t>  (</a:t>
            </a:r>
            <a:r>
              <a:rPr lang="en-US" sz="2000" u="sng" dirty="0"/>
              <a:t>Suggested Practice</a:t>
            </a:r>
            <a:r>
              <a:rPr lang="en-US" sz="2000" dirty="0"/>
              <a:t>)</a:t>
            </a:r>
          </a:p>
          <a:p>
            <a:r>
              <a:rPr lang="en-US" sz="2000" b="1" dirty="0">
                <a:solidFill>
                  <a:srgbClr val="3399FF"/>
                </a:solidFill>
              </a:rPr>
              <a:t>ESDS-RFC-034</a:t>
            </a:r>
            <a:r>
              <a:rPr lang="en-US" sz="2000" dirty="0"/>
              <a:t>: </a:t>
            </a:r>
            <a:r>
              <a:rPr lang="en-US" sz="2000" i="1" dirty="0"/>
              <a:t>High-Priority Data Quality Recommendations for Data Producers and Distributors</a:t>
            </a:r>
            <a:r>
              <a:rPr lang="en-US" sz="2000" dirty="0"/>
              <a:t> (</a:t>
            </a:r>
            <a:r>
              <a:rPr lang="en-US" sz="2000" u="sng" dirty="0"/>
              <a:t>Suggested Practice</a:t>
            </a:r>
            <a:r>
              <a:rPr lang="en-US" sz="2000" dirty="0"/>
              <a:t>)</a:t>
            </a:r>
            <a:endParaRPr lang="en-US" sz="2000" i="1" dirty="0"/>
          </a:p>
          <a:p>
            <a:r>
              <a:rPr lang="en-US" sz="2000" b="1" dirty="0">
                <a:solidFill>
                  <a:srgbClr val="FFC000"/>
                </a:solidFill>
              </a:rPr>
              <a:t>Submitted to ESO (under review)</a:t>
            </a:r>
            <a:r>
              <a:rPr lang="en-US" sz="2000" dirty="0"/>
              <a:t>: </a:t>
            </a:r>
            <a:r>
              <a:rPr lang="en-US" sz="2000" i="1" dirty="0"/>
              <a:t>Assessment of Recommended Data Quality Software Products </a:t>
            </a:r>
            <a:r>
              <a:rPr lang="en-US" sz="2000" dirty="0"/>
              <a:t>(</a:t>
            </a:r>
            <a:r>
              <a:rPr lang="en-US" sz="2000" u="sng" dirty="0"/>
              <a:t>Technical Note</a:t>
            </a:r>
            <a:r>
              <a:rPr lang="en-US" sz="2000" dirty="0"/>
              <a:t>)</a:t>
            </a:r>
            <a:endParaRPr lang="en-US" sz="2000" i="1" dirty="0"/>
          </a:p>
          <a:p>
            <a:r>
              <a:rPr lang="en-US" sz="2000" b="1" dirty="0">
                <a:solidFill>
                  <a:srgbClr val="FFC000"/>
                </a:solidFill>
              </a:rPr>
              <a:t>Preparing Submission to ESO</a:t>
            </a:r>
            <a:r>
              <a:rPr lang="en-US" sz="2000" dirty="0"/>
              <a:t>:  </a:t>
            </a:r>
            <a:r>
              <a:rPr lang="en-US" sz="2000" i="1" dirty="0"/>
              <a:t>Report of Data Call Pilot Study</a:t>
            </a:r>
            <a:r>
              <a:rPr lang="en-US" sz="2000" dirty="0"/>
              <a:t> (</a:t>
            </a:r>
            <a:r>
              <a:rPr lang="en-US" sz="2000" u="sng" dirty="0"/>
              <a:t>Technical Note</a:t>
            </a:r>
            <a:r>
              <a:rPr lang="en-US" sz="2000" dirty="0"/>
              <a:t>)</a:t>
            </a:r>
          </a:p>
        </p:txBody>
      </p:sp>
      <p:sp>
        <p:nvSpPr>
          <p:cNvPr id="4" name="Slide Number Placeholder 3">
            <a:extLst>
              <a:ext uri="{FF2B5EF4-FFF2-40B4-BE49-F238E27FC236}">
                <a16:creationId xmlns:a16="http://schemas.microsoft.com/office/drawing/2014/main" id="{FCE94F7B-A647-0F49-B08C-58E69DFDDD4B}"/>
              </a:ext>
            </a:extLst>
          </p:cNvPr>
          <p:cNvSpPr>
            <a:spLocks noGrp="1"/>
          </p:cNvSpPr>
          <p:nvPr>
            <p:ph type="sldNum" sz="quarter" idx="10"/>
          </p:nvPr>
        </p:nvSpPr>
        <p:spPr/>
        <p:txBody>
          <a:bodyPr/>
          <a:lstStyle/>
          <a:p>
            <a:pPr>
              <a:defRPr/>
            </a:pPr>
            <a:fld id="{A55769B6-FEE2-465E-96D7-E5644261516D}" type="slidenum">
              <a:rPr lang="en-US" smtClean="0"/>
              <a:pPr>
                <a:defRPr/>
              </a:pPr>
              <a:t>15</a:t>
            </a:fld>
            <a:endParaRPr lang="en-US"/>
          </a:p>
        </p:txBody>
      </p:sp>
      <p:pic>
        <p:nvPicPr>
          <p:cNvPr id="5" name="Picture 4">
            <a:extLst>
              <a:ext uri="{FF2B5EF4-FFF2-40B4-BE49-F238E27FC236}">
                <a16:creationId xmlns:a16="http://schemas.microsoft.com/office/drawing/2014/main" id="{21FCAF1B-80FE-304F-BBAB-15EC8581EC53}"/>
              </a:ext>
            </a:extLst>
          </p:cNvPr>
          <p:cNvPicPr>
            <a:picLocks noChangeAspect="1"/>
          </p:cNvPicPr>
          <p:nvPr/>
        </p:nvPicPr>
        <p:blipFill>
          <a:blip r:embed="rId2"/>
          <a:stretch>
            <a:fillRect/>
          </a:stretch>
        </p:blipFill>
        <p:spPr>
          <a:xfrm>
            <a:off x="8031806" y="-68123"/>
            <a:ext cx="1063346" cy="1063346"/>
          </a:xfrm>
          <a:prstGeom prst="rect">
            <a:avLst/>
          </a:prstGeom>
        </p:spPr>
      </p:pic>
      <p:grpSp>
        <p:nvGrpSpPr>
          <p:cNvPr id="9" name="Group 8">
            <a:extLst>
              <a:ext uri="{FF2B5EF4-FFF2-40B4-BE49-F238E27FC236}">
                <a16:creationId xmlns:a16="http://schemas.microsoft.com/office/drawing/2014/main" id="{FA2A6DB8-3192-4746-B91C-AC0B279DE75E}"/>
              </a:ext>
            </a:extLst>
          </p:cNvPr>
          <p:cNvGrpSpPr/>
          <p:nvPr/>
        </p:nvGrpSpPr>
        <p:grpSpPr>
          <a:xfrm>
            <a:off x="381001" y="5339328"/>
            <a:ext cx="8381998" cy="1200329"/>
            <a:chOff x="381001" y="5340615"/>
            <a:chExt cx="8381998" cy="1490849"/>
          </a:xfrm>
        </p:grpSpPr>
        <p:sp>
          <p:nvSpPr>
            <p:cNvPr id="6" name="TextBox 5">
              <a:extLst>
                <a:ext uri="{FF2B5EF4-FFF2-40B4-BE49-F238E27FC236}">
                  <a16:creationId xmlns:a16="http://schemas.microsoft.com/office/drawing/2014/main" id="{7D4DE988-E600-F34C-BEC0-6F1D51657A91}"/>
                </a:ext>
              </a:extLst>
            </p:cNvPr>
            <p:cNvSpPr txBox="1"/>
            <p:nvPr/>
          </p:nvSpPr>
          <p:spPr>
            <a:xfrm>
              <a:off x="381001" y="5340615"/>
              <a:ext cx="8381998" cy="1490849"/>
            </a:xfrm>
            <a:prstGeom prst="rect">
              <a:avLst/>
            </a:prstGeom>
            <a:solidFill>
              <a:schemeClr val="bg1">
                <a:lumMod val="85000"/>
              </a:schemeClr>
            </a:solidFill>
          </p:spPr>
          <p:txBody>
            <a:bodyPr wrap="square" lIns="45720" rIns="45720" rtlCol="0">
              <a:spAutoFit/>
            </a:bodyPr>
            <a:lstStyle/>
            <a:p>
              <a:endParaRPr lang="en-US" sz="1400" dirty="0"/>
            </a:p>
            <a:p>
              <a:endParaRPr lang="en-US" sz="1400" dirty="0"/>
            </a:p>
            <a:p>
              <a:pPr algn="ctr"/>
              <a:r>
                <a:rPr lang="en-US" sz="1600" b="1" dirty="0">
                  <a:solidFill>
                    <a:srgbClr val="002060"/>
                  </a:solidFill>
                </a:rPr>
                <a:t>               </a:t>
              </a:r>
              <a:r>
                <a:rPr lang="en-US" sz="1600" b="1" dirty="0">
                  <a:solidFill>
                    <a:srgbClr val="002060"/>
                  </a:solidFill>
                  <a:hlinkClick r:id="rId3">
                    <a:extLst>
                      <a:ext uri="{A12FA001-AC4F-418D-AE19-62706E023703}">
                        <ahyp:hlinkClr xmlns:ahyp="http://schemas.microsoft.com/office/drawing/2018/hyperlinkcolor" val="tx"/>
                      </a:ext>
                    </a:extLst>
                  </a:hlinkClick>
                </a:rPr>
                <a:t>https://earthdata.nasa.gov/about/esdis-project/esdis-standards-office-eso</a:t>
              </a:r>
              <a:endParaRPr lang="en-US" sz="1600" b="1" dirty="0">
                <a:solidFill>
                  <a:srgbClr val="002060"/>
                </a:solidFill>
              </a:endParaRPr>
            </a:p>
            <a:p>
              <a:endParaRPr lang="en-US" sz="1400" dirty="0"/>
            </a:p>
            <a:p>
              <a:endParaRPr lang="en-US" sz="1400" dirty="0"/>
            </a:p>
          </p:txBody>
        </p:sp>
        <p:pic>
          <p:nvPicPr>
            <p:cNvPr id="8" name="Picture 7">
              <a:extLst>
                <a:ext uri="{FF2B5EF4-FFF2-40B4-BE49-F238E27FC236}">
                  <a16:creationId xmlns:a16="http://schemas.microsoft.com/office/drawing/2014/main" id="{BD3CD739-118A-7140-9F07-7B023416A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522015"/>
              <a:ext cx="990600" cy="1137489"/>
            </a:xfrm>
            <a:prstGeom prst="rect">
              <a:avLst/>
            </a:prstGeom>
          </p:spPr>
        </p:pic>
      </p:grpSp>
    </p:spTree>
    <p:extLst>
      <p:ext uri="{BB962C8B-B14F-4D97-AF65-F5344CB8AC3E}">
        <p14:creationId xmlns:p14="http://schemas.microsoft.com/office/powerpoint/2010/main" val="234243510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a:xfrm>
            <a:off x="381002" y="1219200"/>
            <a:ext cx="8428038" cy="5137150"/>
          </a:xfrm>
        </p:spPr>
        <p:txBody>
          <a:bodyPr/>
          <a:lstStyle/>
          <a:p>
            <a:r>
              <a:rPr lang="en-US" sz="2000" b="1" dirty="0"/>
              <a:t>Primary Contacts:</a:t>
            </a:r>
          </a:p>
          <a:p>
            <a:pPr lvl="1"/>
            <a:r>
              <a:rPr lang="en-US" sz="2000" dirty="0"/>
              <a:t>David Moroni (JPL, </a:t>
            </a:r>
            <a:r>
              <a:rPr lang="en-US" sz="2000" b="1" dirty="0">
                <a:solidFill>
                  <a:srgbClr val="002060"/>
                </a:solidFill>
                <a:hlinkClick r:id="rId2">
                  <a:extLst>
                    <a:ext uri="{A12FA001-AC4F-418D-AE19-62706E023703}">
                      <ahyp:hlinkClr xmlns:ahyp="http://schemas.microsoft.com/office/drawing/2018/hyperlinkcolor" val="tx"/>
                    </a:ext>
                  </a:extLst>
                </a:hlinkClick>
              </a:rPr>
              <a:t>David.F.Moroni@jpl.nasa.gov</a:t>
            </a:r>
            <a:r>
              <a:rPr lang="en-US" sz="2000" dirty="0"/>
              <a:t>)</a:t>
            </a:r>
          </a:p>
          <a:p>
            <a:pPr lvl="1"/>
            <a:r>
              <a:rPr lang="en-US" sz="2000" dirty="0" err="1"/>
              <a:t>Yaxing</a:t>
            </a:r>
            <a:r>
              <a:rPr lang="en-US" sz="2000" dirty="0"/>
              <a:t> Wei (ORNL DAAC, </a:t>
            </a:r>
            <a:r>
              <a:rPr lang="en-US" sz="2000" b="1" dirty="0">
                <a:solidFill>
                  <a:srgbClr val="002060"/>
                </a:solidFill>
                <a:hlinkClick r:id="rId3">
                  <a:extLst>
                    <a:ext uri="{A12FA001-AC4F-418D-AE19-62706E023703}">
                      <ahyp:hlinkClr xmlns:ahyp="http://schemas.microsoft.com/office/drawing/2018/hyperlinkcolor" val="tx"/>
                    </a:ext>
                  </a:extLst>
                </a:hlinkClick>
              </a:rPr>
              <a:t>weiy@ornl.gov</a:t>
            </a:r>
            <a:r>
              <a:rPr lang="en-US" sz="2000" dirty="0"/>
              <a:t>)</a:t>
            </a:r>
          </a:p>
          <a:p>
            <a:pPr lvl="1"/>
            <a:r>
              <a:rPr lang="en-US" sz="2000" dirty="0"/>
              <a:t>H. K. “Rama” Ramapriyan (SSAI/GSFC – ESDIS, </a:t>
            </a:r>
            <a:r>
              <a:rPr lang="en-US" sz="2000" b="1" dirty="0">
                <a:solidFill>
                  <a:srgbClr val="002060"/>
                </a:solidFill>
                <a:hlinkClick r:id="rId4">
                  <a:extLst>
                    <a:ext uri="{A12FA001-AC4F-418D-AE19-62706E023703}">
                      <ahyp:hlinkClr xmlns:ahyp="http://schemas.microsoft.com/office/drawing/2018/hyperlinkcolor" val="tx"/>
                    </a:ext>
                  </a:extLst>
                </a:hlinkClick>
              </a:rPr>
              <a:t>hampapuram.ramapriya@ssaihq.com</a:t>
            </a:r>
            <a:r>
              <a:rPr lang="en-US" sz="2000" dirty="0"/>
              <a:t>)</a:t>
            </a:r>
          </a:p>
          <a:p>
            <a:pPr lvl="1"/>
            <a:r>
              <a:rPr lang="en-US" sz="2000" dirty="0"/>
              <a:t>Ge Peng (NOAA/CICIS-NC/NCEI, </a:t>
            </a:r>
            <a:r>
              <a:rPr lang="en-US" sz="2000" b="1" dirty="0">
                <a:solidFill>
                  <a:srgbClr val="002060"/>
                </a:solidFill>
                <a:hlinkClick r:id="rId5">
                  <a:extLst>
                    <a:ext uri="{A12FA001-AC4F-418D-AE19-62706E023703}">
                      <ahyp:hlinkClr xmlns:ahyp="http://schemas.microsoft.com/office/drawing/2018/hyperlinkcolor" val="tx"/>
                    </a:ext>
                  </a:extLst>
                </a:hlinkClick>
              </a:rPr>
              <a:t>ge.peng@noaa.gov</a:t>
            </a:r>
            <a:r>
              <a:rPr lang="en-US" sz="2000" dirty="0"/>
              <a:t>)</a:t>
            </a:r>
          </a:p>
          <a:p>
            <a:r>
              <a:rPr lang="en-US" sz="2000" dirty="0"/>
              <a:t>Learn more about the IQC: </a:t>
            </a:r>
            <a:r>
              <a:rPr lang="en-US" sz="2000" b="1" dirty="0">
                <a:solidFill>
                  <a:srgbClr val="002060"/>
                </a:solidFill>
                <a:hlinkClick r:id="rId6">
                  <a:extLst>
                    <a:ext uri="{A12FA001-AC4F-418D-AE19-62706E023703}">
                      <ahyp:hlinkClr xmlns:ahyp="http://schemas.microsoft.com/office/drawing/2018/hyperlinkcolor" val="tx"/>
                    </a:ext>
                  </a:extLst>
                </a:hlinkClick>
              </a:rPr>
              <a:t>http://wiki.esipfed.org/index.php/Information_Quality</a:t>
            </a:r>
            <a:r>
              <a:rPr lang="en-US" sz="2000" b="1" dirty="0">
                <a:solidFill>
                  <a:srgbClr val="002060"/>
                </a:solidFill>
              </a:rPr>
              <a:t> </a:t>
            </a:r>
          </a:p>
          <a:p>
            <a:r>
              <a:rPr lang="en-US" sz="2000" dirty="0"/>
              <a:t>Access to DQWG Master List of Solutions: </a:t>
            </a:r>
            <a:r>
              <a:rPr lang="en-US" sz="2000" b="1" dirty="0">
                <a:solidFill>
                  <a:srgbClr val="002060"/>
                </a:solidFill>
                <a:hlinkClick r:id="rId7">
                  <a:extLst>
                    <a:ext uri="{A12FA001-AC4F-418D-AE19-62706E023703}">
                      <ahyp:hlinkClr xmlns:ahyp="http://schemas.microsoft.com/office/drawing/2018/hyperlinkcolor" val="tx"/>
                    </a:ext>
                  </a:extLst>
                </a:hlinkClick>
              </a:rPr>
              <a:t>https://wiki.earthdata.nasa.gov/x/2pASBg</a:t>
            </a:r>
            <a:endParaRPr lang="en-US" sz="2000" b="1" dirty="0">
              <a:solidFill>
                <a:srgbClr val="002060"/>
              </a:solidFill>
            </a:endParaRPr>
          </a:p>
          <a:p>
            <a:r>
              <a:rPr lang="en-US" sz="2000" dirty="0"/>
              <a:t>Access to NASA’s ESO Standards and Technical Notes: </a:t>
            </a:r>
            <a:r>
              <a:rPr lang="en-US" sz="2000" b="1" dirty="0">
                <a:solidFill>
                  <a:srgbClr val="002060"/>
                </a:solidFill>
                <a:hlinkClick r:id="rId8">
                  <a:extLst>
                    <a:ext uri="{A12FA001-AC4F-418D-AE19-62706E023703}">
                      <ahyp:hlinkClr xmlns:ahyp="http://schemas.microsoft.com/office/drawing/2018/hyperlinkcolor" val="tx"/>
                    </a:ext>
                  </a:extLst>
                </a:hlinkClick>
              </a:rPr>
              <a:t>https://earthdata.nasa.gov/about/esdis-project/esdis-standards-office-eso</a:t>
            </a:r>
            <a:r>
              <a:rPr lang="en-US" sz="2000" b="1" dirty="0">
                <a:solidFill>
                  <a:srgbClr val="002060"/>
                </a:solidFill>
              </a:rPr>
              <a:t> </a:t>
            </a:r>
          </a:p>
        </p:txBody>
      </p:sp>
      <p:sp>
        <p:nvSpPr>
          <p:cNvPr id="4" name="Slide Number Placeholder 3"/>
          <p:cNvSpPr>
            <a:spLocks noGrp="1"/>
          </p:cNvSpPr>
          <p:nvPr>
            <p:ph type="sldNum" sz="quarter" idx="10"/>
          </p:nvPr>
        </p:nvSpPr>
        <p:spPr/>
        <p:txBody>
          <a:bodyPr/>
          <a:lstStyle/>
          <a:p>
            <a:pPr>
              <a:defRPr/>
            </a:pPr>
            <a:fld id="{A55769B6-FEE2-465E-96D7-E5644261516D}" type="slidenum">
              <a:rPr lang="en-US" smtClean="0"/>
              <a:pPr>
                <a:defRPr/>
              </a:pPr>
              <a:t>16</a:t>
            </a:fld>
            <a:endParaRPr lang="en-US"/>
          </a:p>
        </p:txBody>
      </p:sp>
      <p:pic>
        <p:nvPicPr>
          <p:cNvPr id="7" name="Picture 4" descr="https://www.esipfed.org/wp-content/uploads/2016/12/ESIP-final-logo.png">
            <a:extLst>
              <a:ext uri="{FF2B5EF4-FFF2-40B4-BE49-F238E27FC236}">
                <a16:creationId xmlns:a16="http://schemas.microsoft.com/office/drawing/2014/main" id="{CF8E35BD-1271-D24D-88A4-6DA5E54B9F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275" y="173177"/>
            <a:ext cx="1197050" cy="5549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E73BC9F-051C-524A-BF3E-7C09A9FB144E}"/>
              </a:ext>
            </a:extLst>
          </p:cNvPr>
          <p:cNvPicPr>
            <a:picLocks noChangeAspect="1"/>
          </p:cNvPicPr>
          <p:nvPr/>
        </p:nvPicPr>
        <p:blipFill>
          <a:blip r:embed="rId10"/>
          <a:stretch>
            <a:fillRect/>
          </a:stretch>
        </p:blipFill>
        <p:spPr>
          <a:xfrm>
            <a:off x="8080654" y="-81034"/>
            <a:ext cx="1063346" cy="1063346"/>
          </a:xfrm>
          <a:prstGeom prst="rect">
            <a:avLst/>
          </a:prstGeom>
        </p:spPr>
      </p:pic>
    </p:spTree>
    <p:extLst>
      <p:ext uri="{BB962C8B-B14F-4D97-AF65-F5344CB8AC3E}">
        <p14:creationId xmlns:p14="http://schemas.microsoft.com/office/powerpoint/2010/main" val="2396874953"/>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ADFB-674C-C74C-AA43-21FB63BD7ECE}"/>
              </a:ext>
            </a:extLst>
          </p:cNvPr>
          <p:cNvSpPr>
            <a:spLocks noGrp="1"/>
          </p:cNvSpPr>
          <p:nvPr>
            <p:ph type="title"/>
          </p:nvPr>
        </p:nvSpPr>
        <p:spPr>
          <a:xfrm>
            <a:off x="1263651" y="36513"/>
            <a:ext cx="6768156" cy="854075"/>
          </a:xfrm>
        </p:spPr>
        <p:txBody>
          <a:bodyPr/>
          <a:lstStyle/>
          <a:p>
            <a:pPr algn="ctr"/>
            <a:r>
              <a:rPr lang="en-US" dirty="0"/>
              <a:t>Outline</a:t>
            </a:r>
          </a:p>
        </p:txBody>
      </p:sp>
      <p:sp>
        <p:nvSpPr>
          <p:cNvPr id="3" name="Content Placeholder 2">
            <a:extLst>
              <a:ext uri="{FF2B5EF4-FFF2-40B4-BE49-F238E27FC236}">
                <a16:creationId xmlns:a16="http://schemas.microsoft.com/office/drawing/2014/main" id="{C615AF73-5F0C-0741-9336-7F2FB65845B3}"/>
              </a:ext>
            </a:extLst>
          </p:cNvPr>
          <p:cNvSpPr>
            <a:spLocks noGrp="1"/>
          </p:cNvSpPr>
          <p:nvPr>
            <p:ph idx="1"/>
          </p:nvPr>
        </p:nvSpPr>
        <p:spPr/>
        <p:txBody>
          <a:bodyPr/>
          <a:lstStyle/>
          <a:p>
            <a:r>
              <a:rPr lang="en-US" dirty="0"/>
              <a:t>ESIP Information Quality Cluster</a:t>
            </a:r>
          </a:p>
          <a:p>
            <a:pPr lvl="1"/>
            <a:r>
              <a:rPr lang="en-US" dirty="0"/>
              <a:t>About ESIP IQC</a:t>
            </a:r>
          </a:p>
          <a:p>
            <a:pPr lvl="1"/>
            <a:r>
              <a:rPr lang="en-US" dirty="0"/>
              <a:t>Overview of IQC Objectives</a:t>
            </a:r>
          </a:p>
          <a:p>
            <a:pPr lvl="1"/>
            <a:r>
              <a:rPr lang="en-US" dirty="0"/>
              <a:t>Many players around the world</a:t>
            </a:r>
          </a:p>
          <a:p>
            <a:pPr lvl="1"/>
            <a:r>
              <a:rPr lang="en-US" dirty="0"/>
              <a:t>Data and Info Quality Perspectives</a:t>
            </a:r>
          </a:p>
          <a:p>
            <a:pPr lvl="1"/>
            <a:r>
              <a:rPr lang="en-US" dirty="0"/>
              <a:t>Maturity Models Supporting each Stage</a:t>
            </a:r>
          </a:p>
          <a:p>
            <a:pPr lvl="1"/>
            <a:r>
              <a:rPr lang="en-US" dirty="0"/>
              <a:t>Fostering Efforts within each Perspective</a:t>
            </a:r>
          </a:p>
          <a:p>
            <a:r>
              <a:rPr lang="en-US" dirty="0"/>
              <a:t>Collaboration with the ESDSWG Data Quality WG</a:t>
            </a:r>
          </a:p>
          <a:p>
            <a:pPr lvl="1"/>
            <a:r>
              <a:rPr lang="en-US" dirty="0"/>
              <a:t>Operational Solutions Master List</a:t>
            </a:r>
          </a:p>
          <a:p>
            <a:pPr lvl="1"/>
            <a:r>
              <a:rPr lang="en-US" dirty="0"/>
              <a:t>Current and Forthcoming Publications of Standards and Practices</a:t>
            </a:r>
          </a:p>
        </p:txBody>
      </p:sp>
      <p:sp>
        <p:nvSpPr>
          <p:cNvPr id="4" name="Slide Number Placeholder 3">
            <a:extLst>
              <a:ext uri="{FF2B5EF4-FFF2-40B4-BE49-F238E27FC236}">
                <a16:creationId xmlns:a16="http://schemas.microsoft.com/office/drawing/2014/main" id="{9CA239D3-9385-3647-924A-9BDAE1318BFE}"/>
              </a:ext>
            </a:extLst>
          </p:cNvPr>
          <p:cNvSpPr>
            <a:spLocks noGrp="1"/>
          </p:cNvSpPr>
          <p:nvPr>
            <p:ph type="sldNum" sz="quarter" idx="10"/>
          </p:nvPr>
        </p:nvSpPr>
        <p:spPr/>
        <p:txBody>
          <a:bodyPr/>
          <a:lstStyle/>
          <a:p>
            <a:pPr>
              <a:defRPr/>
            </a:pPr>
            <a:fld id="{A55769B6-FEE2-465E-96D7-E5644261516D}" type="slidenum">
              <a:rPr lang="en-US" smtClean="0"/>
              <a:pPr>
                <a:defRPr/>
              </a:pPr>
              <a:t>2</a:t>
            </a:fld>
            <a:endParaRPr lang="en-US"/>
          </a:p>
        </p:txBody>
      </p:sp>
      <p:pic>
        <p:nvPicPr>
          <p:cNvPr id="5" name="Picture 4">
            <a:extLst>
              <a:ext uri="{FF2B5EF4-FFF2-40B4-BE49-F238E27FC236}">
                <a16:creationId xmlns:a16="http://schemas.microsoft.com/office/drawing/2014/main" id="{460DCC0C-7EDC-ED48-9302-EDFCBC7DE433}"/>
              </a:ext>
            </a:extLst>
          </p:cNvPr>
          <p:cNvPicPr>
            <a:picLocks noChangeAspect="1"/>
          </p:cNvPicPr>
          <p:nvPr/>
        </p:nvPicPr>
        <p:blipFill>
          <a:blip r:embed="rId2"/>
          <a:stretch>
            <a:fillRect/>
          </a:stretch>
        </p:blipFill>
        <p:spPr>
          <a:xfrm>
            <a:off x="8031806" y="-68123"/>
            <a:ext cx="1063346" cy="1063346"/>
          </a:xfrm>
          <a:prstGeom prst="rect">
            <a:avLst/>
          </a:prstGeom>
        </p:spPr>
      </p:pic>
      <p:pic>
        <p:nvPicPr>
          <p:cNvPr id="7" name="Picture 4" descr="https://www.esipfed.org/wp-content/uploads/2016/12/ESIP-final-logo.png">
            <a:extLst>
              <a:ext uri="{FF2B5EF4-FFF2-40B4-BE49-F238E27FC236}">
                <a16:creationId xmlns:a16="http://schemas.microsoft.com/office/drawing/2014/main" id="{31C2412D-CCAA-594B-8CD2-7A76DC389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5" y="173177"/>
            <a:ext cx="1197050" cy="55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453308"/>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E451-1D2E-5541-84AD-927355402D3D}"/>
              </a:ext>
            </a:extLst>
          </p:cNvPr>
          <p:cNvSpPr>
            <a:spLocks noGrp="1"/>
          </p:cNvSpPr>
          <p:nvPr>
            <p:ph type="title"/>
          </p:nvPr>
        </p:nvSpPr>
        <p:spPr/>
        <p:txBody>
          <a:bodyPr/>
          <a:lstStyle/>
          <a:p>
            <a:r>
              <a:rPr lang="en-US" dirty="0"/>
              <a:t>About ESIP IQC</a:t>
            </a:r>
          </a:p>
        </p:txBody>
      </p:sp>
      <p:sp>
        <p:nvSpPr>
          <p:cNvPr id="3" name="Content Placeholder 2">
            <a:extLst>
              <a:ext uri="{FF2B5EF4-FFF2-40B4-BE49-F238E27FC236}">
                <a16:creationId xmlns:a16="http://schemas.microsoft.com/office/drawing/2014/main" id="{1F40DB85-E8EA-FE4F-BB8D-2B950D2CAFE2}"/>
              </a:ext>
            </a:extLst>
          </p:cNvPr>
          <p:cNvSpPr>
            <a:spLocks noGrp="1"/>
          </p:cNvSpPr>
          <p:nvPr>
            <p:ph idx="1"/>
          </p:nvPr>
        </p:nvSpPr>
        <p:spPr/>
        <p:txBody>
          <a:bodyPr/>
          <a:lstStyle/>
          <a:p>
            <a:r>
              <a:rPr lang="en-US" dirty="0"/>
              <a:t>Vision</a:t>
            </a:r>
          </a:p>
          <a:p>
            <a:pPr lvl="1"/>
            <a:r>
              <a:rPr lang="en-US" dirty="0"/>
              <a:t>Become </a:t>
            </a:r>
            <a:r>
              <a:rPr lang="en-US" b="1" dirty="0"/>
              <a:t>internationally recognized </a:t>
            </a:r>
            <a:r>
              <a:rPr lang="en-US" dirty="0"/>
              <a:t>as an </a:t>
            </a:r>
            <a:r>
              <a:rPr lang="en-US" b="1" dirty="0"/>
              <a:t>authoritative and responsive information resource </a:t>
            </a:r>
            <a:r>
              <a:rPr lang="en-US" dirty="0"/>
              <a:t>for guiding the implementation of </a:t>
            </a:r>
            <a:r>
              <a:rPr lang="en-US" b="1" dirty="0"/>
              <a:t>data quality standards and best practices </a:t>
            </a:r>
            <a:r>
              <a:rPr lang="en-US" dirty="0"/>
              <a:t>of the science data systems, datasets, and data/metadata dissemination services.</a:t>
            </a:r>
          </a:p>
          <a:p>
            <a:r>
              <a:rPr lang="en-US" dirty="0"/>
              <a:t>Closely connected to Data Stewardship Committee</a:t>
            </a:r>
          </a:p>
          <a:p>
            <a:r>
              <a:rPr lang="en-US" dirty="0"/>
              <a:t>Open membership (as with all Collaboration Areas in ESIP)</a:t>
            </a:r>
          </a:p>
        </p:txBody>
      </p:sp>
      <p:sp>
        <p:nvSpPr>
          <p:cNvPr id="4" name="Slide Number Placeholder 3">
            <a:extLst>
              <a:ext uri="{FF2B5EF4-FFF2-40B4-BE49-F238E27FC236}">
                <a16:creationId xmlns:a16="http://schemas.microsoft.com/office/drawing/2014/main" id="{042219C4-68A7-5843-B681-C39FBD28E504}"/>
              </a:ext>
            </a:extLst>
          </p:cNvPr>
          <p:cNvSpPr>
            <a:spLocks noGrp="1"/>
          </p:cNvSpPr>
          <p:nvPr>
            <p:ph type="sldNum" sz="quarter" idx="10"/>
          </p:nvPr>
        </p:nvSpPr>
        <p:spPr/>
        <p:txBody>
          <a:bodyPr/>
          <a:lstStyle/>
          <a:p>
            <a:pPr>
              <a:defRPr/>
            </a:pPr>
            <a:fld id="{A55769B6-FEE2-465E-96D7-E5644261516D}" type="slidenum">
              <a:rPr lang="en-US" smtClean="0"/>
              <a:pPr>
                <a:defRPr/>
              </a:pPr>
              <a:t>3</a:t>
            </a:fld>
            <a:endParaRPr lang="en-US"/>
          </a:p>
        </p:txBody>
      </p:sp>
      <p:pic>
        <p:nvPicPr>
          <p:cNvPr id="5" name="Picture 4" descr="https://www.esipfed.org/wp-content/uploads/2016/12/ESIP-final-logo.png">
            <a:extLst>
              <a:ext uri="{FF2B5EF4-FFF2-40B4-BE49-F238E27FC236}">
                <a16:creationId xmlns:a16="http://schemas.microsoft.com/office/drawing/2014/main" id="{0E59BFF2-0587-1E48-A86D-75EB1A1E3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375" y="152400"/>
            <a:ext cx="1197050" cy="5549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8BCD336-1052-1748-A1B6-E9D018100B2C}"/>
              </a:ext>
            </a:extLst>
          </p:cNvPr>
          <p:cNvSpPr txBox="1"/>
          <p:nvPr/>
        </p:nvSpPr>
        <p:spPr>
          <a:xfrm>
            <a:off x="990600" y="4896228"/>
            <a:ext cx="6913524" cy="1077218"/>
          </a:xfrm>
          <a:prstGeom prst="rect">
            <a:avLst/>
          </a:prstGeom>
          <a:solidFill>
            <a:schemeClr val="bg1">
              <a:lumMod val="85000"/>
            </a:schemeClr>
          </a:solidFill>
        </p:spPr>
        <p:txBody>
          <a:bodyPr wrap="square" lIns="45720" rIns="45720" rtlCol="0">
            <a:spAutoFit/>
          </a:bodyPr>
          <a:lstStyle/>
          <a:p>
            <a:endParaRPr lang="en-US" sz="1200" dirty="0"/>
          </a:p>
          <a:p>
            <a:r>
              <a:rPr lang="en-US" sz="2000" b="1" dirty="0"/>
              <a:t>ESIP Information Quality:</a:t>
            </a:r>
            <a:r>
              <a:rPr lang="en-US" sz="2000" dirty="0"/>
              <a:t> </a:t>
            </a:r>
            <a:r>
              <a:rPr lang="en-US" sz="2000" b="1" dirty="0">
                <a:solidFill>
                  <a:srgbClr val="002060"/>
                </a:solidFill>
                <a:hlinkClick r:id="rId3">
                  <a:extLst>
                    <a:ext uri="{A12FA001-AC4F-418D-AE19-62706E023703}">
                      <ahyp:hlinkClr xmlns:ahyp="http://schemas.microsoft.com/office/drawing/2018/hyperlinkcolor" val="tx"/>
                    </a:ext>
                  </a:extLst>
                </a:hlinkClick>
              </a:rPr>
              <a:t>http://wiki.esipfed.org/index.php/Information_Quality</a:t>
            </a:r>
            <a:endParaRPr lang="en-US" sz="2000" b="1" dirty="0">
              <a:solidFill>
                <a:srgbClr val="002060"/>
              </a:solidFill>
            </a:endParaRPr>
          </a:p>
          <a:p>
            <a:endParaRPr lang="en-US" sz="1200" dirty="0">
              <a:solidFill>
                <a:srgbClr val="002060"/>
              </a:solidFill>
            </a:endParaRPr>
          </a:p>
        </p:txBody>
      </p:sp>
    </p:spTree>
    <p:extLst>
      <p:ext uri="{BB962C8B-B14F-4D97-AF65-F5344CB8AC3E}">
        <p14:creationId xmlns:p14="http://schemas.microsoft.com/office/powerpoint/2010/main" val="101038618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C039-E382-534D-B64C-C8EEBDA375F2}"/>
              </a:ext>
            </a:extLst>
          </p:cNvPr>
          <p:cNvSpPr>
            <a:spLocks noGrp="1"/>
          </p:cNvSpPr>
          <p:nvPr>
            <p:ph type="title"/>
          </p:nvPr>
        </p:nvSpPr>
        <p:spPr/>
        <p:txBody>
          <a:bodyPr/>
          <a:lstStyle/>
          <a:p>
            <a:r>
              <a:rPr lang="en-US" dirty="0"/>
              <a:t>IQC Objectives</a:t>
            </a:r>
          </a:p>
        </p:txBody>
      </p:sp>
      <p:sp>
        <p:nvSpPr>
          <p:cNvPr id="3" name="Content Placeholder 2">
            <a:extLst>
              <a:ext uri="{FF2B5EF4-FFF2-40B4-BE49-F238E27FC236}">
                <a16:creationId xmlns:a16="http://schemas.microsoft.com/office/drawing/2014/main" id="{B244164B-65A5-1141-80DA-26CCEA89E825}"/>
              </a:ext>
            </a:extLst>
          </p:cNvPr>
          <p:cNvSpPr>
            <a:spLocks noGrp="1"/>
          </p:cNvSpPr>
          <p:nvPr>
            <p:ph idx="1"/>
          </p:nvPr>
        </p:nvSpPr>
        <p:spPr/>
        <p:txBody>
          <a:bodyPr/>
          <a:lstStyle/>
          <a:p>
            <a:r>
              <a:rPr lang="en-US" sz="2200" dirty="0"/>
              <a:t>Share Experiences.</a:t>
            </a:r>
          </a:p>
          <a:p>
            <a:r>
              <a:rPr lang="en-US" sz="2200" dirty="0"/>
              <a:t>Actively evaluate best practices and standards for data quality from the Earth science community.</a:t>
            </a:r>
          </a:p>
          <a:p>
            <a:r>
              <a:rPr lang="en-US" sz="2200" dirty="0"/>
              <a:t>Improve collection, description, discovery, and usability of information about data quality in Earth science data products.</a:t>
            </a:r>
          </a:p>
          <a:p>
            <a:r>
              <a:rPr lang="en-US" sz="2200" dirty="0"/>
              <a:t>Consistently provide guidance to data managers and stewards on the implementation of data quality best practices and standards as well as for enhancing and improving data maturity. </a:t>
            </a:r>
          </a:p>
          <a:p>
            <a:r>
              <a:rPr lang="en-US" sz="2200" dirty="0"/>
              <a:t>Support:</a:t>
            </a:r>
          </a:p>
          <a:p>
            <a:pPr lvl="1"/>
            <a:r>
              <a:rPr lang="en-US" sz="2000" dirty="0"/>
              <a:t>Data producers with information about standards and best practices for conveying data quality; provide mentoring as needed</a:t>
            </a:r>
          </a:p>
          <a:p>
            <a:pPr lvl="1"/>
            <a:r>
              <a:rPr lang="en-US" sz="2000" dirty="0"/>
              <a:t>Data providers/distributors/intermediaries establish, improve, and evolve mechanisms to assist users in discovering, understanding, and applying data quality information properly. </a:t>
            </a:r>
          </a:p>
        </p:txBody>
      </p:sp>
      <p:sp>
        <p:nvSpPr>
          <p:cNvPr id="4" name="Slide Number Placeholder 3">
            <a:extLst>
              <a:ext uri="{FF2B5EF4-FFF2-40B4-BE49-F238E27FC236}">
                <a16:creationId xmlns:a16="http://schemas.microsoft.com/office/drawing/2014/main" id="{FABC1903-7971-EE4C-801A-B4FE389FD8D9}"/>
              </a:ext>
            </a:extLst>
          </p:cNvPr>
          <p:cNvSpPr>
            <a:spLocks noGrp="1"/>
          </p:cNvSpPr>
          <p:nvPr>
            <p:ph type="sldNum" sz="quarter" idx="10"/>
          </p:nvPr>
        </p:nvSpPr>
        <p:spPr/>
        <p:txBody>
          <a:bodyPr/>
          <a:lstStyle/>
          <a:p>
            <a:pPr>
              <a:defRPr/>
            </a:pPr>
            <a:fld id="{A55769B6-FEE2-465E-96D7-E5644261516D}" type="slidenum">
              <a:rPr lang="en-US" smtClean="0"/>
              <a:pPr>
                <a:defRPr/>
              </a:pPr>
              <a:t>4</a:t>
            </a:fld>
            <a:endParaRPr lang="en-US"/>
          </a:p>
        </p:txBody>
      </p:sp>
      <p:pic>
        <p:nvPicPr>
          <p:cNvPr id="5" name="Picture 4" descr="https://www.esipfed.org/wp-content/uploads/2016/12/ESIP-final-logo.png">
            <a:extLst>
              <a:ext uri="{FF2B5EF4-FFF2-40B4-BE49-F238E27FC236}">
                <a16:creationId xmlns:a16="http://schemas.microsoft.com/office/drawing/2014/main" id="{22820150-637C-9642-8FBC-38A418104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375" y="152400"/>
            <a:ext cx="1197050" cy="55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033178"/>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431C-C2F1-3A40-9477-A28E8361A113}"/>
              </a:ext>
            </a:extLst>
          </p:cNvPr>
          <p:cNvSpPr>
            <a:spLocks noGrp="1"/>
          </p:cNvSpPr>
          <p:nvPr>
            <p:ph type="title"/>
          </p:nvPr>
        </p:nvSpPr>
        <p:spPr/>
        <p:txBody>
          <a:bodyPr/>
          <a:lstStyle/>
          <a:p>
            <a:r>
              <a:rPr lang="en-US" dirty="0"/>
              <a:t>Many Players Around the World</a:t>
            </a:r>
          </a:p>
        </p:txBody>
      </p:sp>
      <p:sp>
        <p:nvSpPr>
          <p:cNvPr id="4" name="Slide Number Placeholder 3">
            <a:extLst>
              <a:ext uri="{FF2B5EF4-FFF2-40B4-BE49-F238E27FC236}">
                <a16:creationId xmlns:a16="http://schemas.microsoft.com/office/drawing/2014/main" id="{CCD18BF3-5A81-3F47-9B1F-315988E4C501}"/>
              </a:ext>
            </a:extLst>
          </p:cNvPr>
          <p:cNvSpPr>
            <a:spLocks noGrp="1"/>
          </p:cNvSpPr>
          <p:nvPr>
            <p:ph type="sldNum" sz="quarter" idx="10"/>
          </p:nvPr>
        </p:nvSpPr>
        <p:spPr/>
        <p:txBody>
          <a:bodyPr/>
          <a:lstStyle/>
          <a:p>
            <a:pPr>
              <a:defRPr/>
            </a:pPr>
            <a:fld id="{A55769B6-FEE2-465E-96D7-E5644261516D}" type="slidenum">
              <a:rPr lang="en-US" smtClean="0"/>
              <a:pPr>
                <a:defRPr/>
              </a:pPr>
              <a:t>5</a:t>
            </a:fld>
            <a:endParaRPr lang="en-US"/>
          </a:p>
        </p:txBody>
      </p:sp>
      <p:grpSp>
        <p:nvGrpSpPr>
          <p:cNvPr id="5" name="Group 4">
            <a:extLst>
              <a:ext uri="{FF2B5EF4-FFF2-40B4-BE49-F238E27FC236}">
                <a16:creationId xmlns:a16="http://schemas.microsoft.com/office/drawing/2014/main" id="{AC047123-D67A-4240-80FF-148CE69C3D67}"/>
              </a:ext>
            </a:extLst>
          </p:cNvPr>
          <p:cNvGrpSpPr/>
          <p:nvPr/>
        </p:nvGrpSpPr>
        <p:grpSpPr>
          <a:xfrm>
            <a:off x="395156" y="990600"/>
            <a:ext cx="8672644" cy="5485133"/>
            <a:chOff x="395156" y="999970"/>
            <a:chExt cx="8672644" cy="5485133"/>
          </a:xfrm>
        </p:grpSpPr>
        <p:sp>
          <p:nvSpPr>
            <p:cNvPr id="6" name="Oval 5">
              <a:extLst>
                <a:ext uri="{FF2B5EF4-FFF2-40B4-BE49-F238E27FC236}">
                  <a16:creationId xmlns:a16="http://schemas.microsoft.com/office/drawing/2014/main" id="{B39D992A-781D-4A4F-B935-C3DFAA9BDCA0}"/>
                </a:ext>
              </a:extLst>
            </p:cNvPr>
            <p:cNvSpPr/>
            <p:nvPr/>
          </p:nvSpPr>
          <p:spPr>
            <a:xfrm>
              <a:off x="395156" y="1480257"/>
              <a:ext cx="7989488" cy="5004846"/>
            </a:xfrm>
            <a:prstGeom prst="ellipse">
              <a:avLst/>
            </a:prstGeom>
            <a:solidFill>
              <a:srgbClr val="FFFF00">
                <a:alpha val="35000"/>
              </a:srgbClr>
            </a:solidFill>
            <a:ln>
              <a:noFill/>
            </a:ln>
            <a:effectLst/>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C86BD13-5E34-B34A-AB2D-61F1F5CD0FC8}"/>
                </a:ext>
              </a:extLst>
            </p:cNvPr>
            <p:cNvSpPr/>
            <p:nvPr/>
          </p:nvSpPr>
          <p:spPr>
            <a:xfrm>
              <a:off x="1276882" y="2436533"/>
              <a:ext cx="6013873" cy="3293348"/>
            </a:xfrm>
            <a:prstGeom prst="ellipse">
              <a:avLst/>
            </a:prstGeom>
            <a:solidFill>
              <a:srgbClr val="FFC000">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AEC167-C361-D643-8F4C-839950F0FB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8000"/>
                      </a14:imgEffect>
                      <a14:imgEffect>
                        <a14:saturation sat="335000"/>
                      </a14:imgEffect>
                    </a14:imgLayer>
                  </a14:imgProps>
                </a:ext>
              </a:extLst>
            </a:blip>
            <a:stretch>
              <a:fillRect/>
            </a:stretch>
          </p:blipFill>
          <p:spPr>
            <a:xfrm>
              <a:off x="476098" y="3523152"/>
              <a:ext cx="842862" cy="290775"/>
            </a:xfrm>
            <a:prstGeom prst="rect">
              <a:avLst/>
            </a:prstGeom>
          </p:spPr>
        </p:pic>
        <p:pic>
          <p:nvPicPr>
            <p:cNvPr id="9" name="Picture 8">
              <a:extLst>
                <a:ext uri="{FF2B5EF4-FFF2-40B4-BE49-F238E27FC236}">
                  <a16:creationId xmlns:a16="http://schemas.microsoft.com/office/drawing/2014/main" id="{3977AB9B-1A5B-8240-B0C9-7CC664E6E944}"/>
                </a:ext>
              </a:extLst>
            </p:cNvPr>
            <p:cNvPicPr>
              <a:picLocks noChangeAspect="1"/>
            </p:cNvPicPr>
            <p:nvPr/>
          </p:nvPicPr>
          <p:blipFill>
            <a:blip r:embed="rId4"/>
            <a:stretch>
              <a:fillRect/>
            </a:stretch>
          </p:blipFill>
          <p:spPr>
            <a:xfrm>
              <a:off x="5377273" y="1886645"/>
              <a:ext cx="985642" cy="364563"/>
            </a:xfrm>
            <a:prstGeom prst="rect">
              <a:avLst/>
            </a:prstGeom>
          </p:spPr>
        </p:pic>
        <p:pic>
          <p:nvPicPr>
            <p:cNvPr id="10" name="Picture 9">
              <a:extLst>
                <a:ext uri="{FF2B5EF4-FFF2-40B4-BE49-F238E27FC236}">
                  <a16:creationId xmlns:a16="http://schemas.microsoft.com/office/drawing/2014/main" id="{75821082-B6A9-2448-80AB-86887883E5F0}"/>
                </a:ext>
              </a:extLst>
            </p:cNvPr>
            <p:cNvPicPr>
              <a:picLocks noChangeAspect="1"/>
            </p:cNvPicPr>
            <p:nvPr/>
          </p:nvPicPr>
          <p:blipFill>
            <a:blip r:embed="rId5"/>
            <a:stretch>
              <a:fillRect/>
            </a:stretch>
          </p:blipFill>
          <p:spPr>
            <a:xfrm>
              <a:off x="7204621" y="4681632"/>
              <a:ext cx="583300" cy="470003"/>
            </a:xfrm>
            <a:prstGeom prst="rect">
              <a:avLst/>
            </a:prstGeom>
          </p:spPr>
        </p:pic>
        <p:pic>
          <p:nvPicPr>
            <p:cNvPr id="11" name="Picture 10">
              <a:extLst>
                <a:ext uri="{FF2B5EF4-FFF2-40B4-BE49-F238E27FC236}">
                  <a16:creationId xmlns:a16="http://schemas.microsoft.com/office/drawing/2014/main" id="{F4B6B808-5CC5-BF44-BB92-DAEBF5DE963A}"/>
                </a:ext>
              </a:extLst>
            </p:cNvPr>
            <p:cNvPicPr>
              <a:picLocks noChangeAspect="1"/>
            </p:cNvPicPr>
            <p:nvPr/>
          </p:nvPicPr>
          <p:blipFill>
            <a:blip r:embed="rId6"/>
            <a:stretch>
              <a:fillRect/>
            </a:stretch>
          </p:blipFill>
          <p:spPr>
            <a:xfrm>
              <a:off x="7215253" y="2767266"/>
              <a:ext cx="466138" cy="523739"/>
            </a:xfrm>
            <a:prstGeom prst="rect">
              <a:avLst/>
            </a:prstGeom>
          </p:spPr>
        </p:pic>
        <p:pic>
          <p:nvPicPr>
            <p:cNvPr id="12" name="Picture 11">
              <a:extLst>
                <a:ext uri="{FF2B5EF4-FFF2-40B4-BE49-F238E27FC236}">
                  <a16:creationId xmlns:a16="http://schemas.microsoft.com/office/drawing/2014/main" id="{C6DA2DA6-AB64-D742-A4EE-46A4D1C9FF96}"/>
                </a:ext>
              </a:extLst>
            </p:cNvPr>
            <p:cNvPicPr>
              <a:picLocks noChangeAspect="1"/>
            </p:cNvPicPr>
            <p:nvPr/>
          </p:nvPicPr>
          <p:blipFill>
            <a:blip r:embed="rId7"/>
            <a:stretch>
              <a:fillRect/>
            </a:stretch>
          </p:blipFill>
          <p:spPr>
            <a:xfrm>
              <a:off x="6873965" y="2381285"/>
              <a:ext cx="364026" cy="295434"/>
            </a:xfrm>
            <a:prstGeom prst="rect">
              <a:avLst/>
            </a:prstGeom>
          </p:spPr>
        </p:pic>
        <p:pic>
          <p:nvPicPr>
            <p:cNvPr id="13" name="Picture 12">
              <a:extLst>
                <a:ext uri="{FF2B5EF4-FFF2-40B4-BE49-F238E27FC236}">
                  <a16:creationId xmlns:a16="http://schemas.microsoft.com/office/drawing/2014/main" id="{F5C50110-C7C5-7E47-84D5-D41B8966AAAC}"/>
                </a:ext>
              </a:extLst>
            </p:cNvPr>
            <p:cNvPicPr>
              <a:picLocks noChangeAspect="1"/>
            </p:cNvPicPr>
            <p:nvPr/>
          </p:nvPicPr>
          <p:blipFill rotWithShape="1">
            <a:blip r:embed="rId8"/>
            <a:srcRect t="28742" b="28485"/>
            <a:stretch/>
          </p:blipFill>
          <p:spPr>
            <a:xfrm rot="3752399">
              <a:off x="7023432" y="3841323"/>
              <a:ext cx="1354142" cy="367161"/>
            </a:xfrm>
            <a:prstGeom prst="rect">
              <a:avLst/>
            </a:prstGeom>
          </p:spPr>
        </p:pic>
        <p:pic>
          <p:nvPicPr>
            <p:cNvPr id="14" name="Picture 13">
              <a:extLst>
                <a:ext uri="{FF2B5EF4-FFF2-40B4-BE49-F238E27FC236}">
                  <a16:creationId xmlns:a16="http://schemas.microsoft.com/office/drawing/2014/main" id="{5235349E-1B8D-454B-A3EB-A430F9F20FCA}"/>
                </a:ext>
              </a:extLst>
            </p:cNvPr>
            <p:cNvPicPr>
              <a:picLocks noChangeAspect="1"/>
            </p:cNvPicPr>
            <p:nvPr/>
          </p:nvPicPr>
          <p:blipFill>
            <a:blip r:embed="rId9"/>
            <a:stretch>
              <a:fillRect/>
            </a:stretch>
          </p:blipFill>
          <p:spPr>
            <a:xfrm rot="20154485">
              <a:off x="646421" y="3990247"/>
              <a:ext cx="302713" cy="939950"/>
            </a:xfrm>
            <a:prstGeom prst="rect">
              <a:avLst/>
            </a:prstGeom>
          </p:spPr>
        </p:pic>
        <p:pic>
          <p:nvPicPr>
            <p:cNvPr id="15" name="Picture 14">
              <a:extLst>
                <a:ext uri="{FF2B5EF4-FFF2-40B4-BE49-F238E27FC236}">
                  <a16:creationId xmlns:a16="http://schemas.microsoft.com/office/drawing/2014/main" id="{CD8F3276-FBB7-174D-90B9-7A1CC2060C1E}"/>
                </a:ext>
              </a:extLst>
            </p:cNvPr>
            <p:cNvPicPr>
              <a:picLocks noChangeAspect="1"/>
            </p:cNvPicPr>
            <p:nvPr/>
          </p:nvPicPr>
          <p:blipFill>
            <a:blip r:embed="rId10"/>
            <a:stretch>
              <a:fillRect/>
            </a:stretch>
          </p:blipFill>
          <p:spPr>
            <a:xfrm>
              <a:off x="6718525" y="5138294"/>
              <a:ext cx="469966" cy="499189"/>
            </a:xfrm>
            <a:prstGeom prst="rect">
              <a:avLst/>
            </a:prstGeom>
          </p:spPr>
        </p:pic>
        <p:pic>
          <p:nvPicPr>
            <p:cNvPr id="16" name="Picture 15">
              <a:extLst>
                <a:ext uri="{FF2B5EF4-FFF2-40B4-BE49-F238E27FC236}">
                  <a16:creationId xmlns:a16="http://schemas.microsoft.com/office/drawing/2014/main" id="{9892F44E-F1B3-3C45-951C-8A60285DB05A}"/>
                </a:ext>
              </a:extLst>
            </p:cNvPr>
            <p:cNvPicPr>
              <a:picLocks noChangeAspect="1"/>
            </p:cNvPicPr>
            <p:nvPr/>
          </p:nvPicPr>
          <p:blipFill>
            <a:blip r:embed="rId11"/>
            <a:stretch>
              <a:fillRect/>
            </a:stretch>
          </p:blipFill>
          <p:spPr>
            <a:xfrm>
              <a:off x="1722152" y="5387889"/>
              <a:ext cx="530469" cy="459879"/>
            </a:xfrm>
            <a:prstGeom prst="rect">
              <a:avLst/>
            </a:prstGeom>
          </p:spPr>
        </p:pic>
        <p:pic>
          <p:nvPicPr>
            <p:cNvPr id="17" name="Picture 16">
              <a:extLst>
                <a:ext uri="{FF2B5EF4-FFF2-40B4-BE49-F238E27FC236}">
                  <a16:creationId xmlns:a16="http://schemas.microsoft.com/office/drawing/2014/main" id="{C8BD24BD-B6FA-3F43-A9A0-C8B41799D312}"/>
                </a:ext>
              </a:extLst>
            </p:cNvPr>
            <p:cNvPicPr>
              <a:picLocks noChangeAspect="1"/>
            </p:cNvPicPr>
            <p:nvPr/>
          </p:nvPicPr>
          <p:blipFill>
            <a:blip r:embed="rId12"/>
            <a:stretch>
              <a:fillRect/>
            </a:stretch>
          </p:blipFill>
          <p:spPr>
            <a:xfrm>
              <a:off x="2753678" y="1820505"/>
              <a:ext cx="762620" cy="406240"/>
            </a:xfrm>
            <a:prstGeom prst="rect">
              <a:avLst/>
            </a:prstGeom>
          </p:spPr>
        </p:pic>
        <p:pic>
          <p:nvPicPr>
            <p:cNvPr id="18" name="Picture 17">
              <a:extLst>
                <a:ext uri="{FF2B5EF4-FFF2-40B4-BE49-F238E27FC236}">
                  <a16:creationId xmlns:a16="http://schemas.microsoft.com/office/drawing/2014/main" id="{92ACF668-4962-834A-BA9E-1E28338D5D23}"/>
                </a:ext>
              </a:extLst>
            </p:cNvPr>
            <p:cNvPicPr>
              <a:picLocks noChangeAspect="1"/>
            </p:cNvPicPr>
            <p:nvPr/>
          </p:nvPicPr>
          <p:blipFill>
            <a:blip r:embed="rId13"/>
            <a:stretch>
              <a:fillRect/>
            </a:stretch>
          </p:blipFill>
          <p:spPr>
            <a:xfrm>
              <a:off x="1163970" y="4906731"/>
              <a:ext cx="482839" cy="570532"/>
            </a:xfrm>
            <a:prstGeom prst="rect">
              <a:avLst/>
            </a:prstGeom>
          </p:spPr>
        </p:pic>
        <p:pic>
          <p:nvPicPr>
            <p:cNvPr id="19" name="Picture 18">
              <a:extLst>
                <a:ext uri="{FF2B5EF4-FFF2-40B4-BE49-F238E27FC236}">
                  <a16:creationId xmlns:a16="http://schemas.microsoft.com/office/drawing/2014/main" id="{F201A8BF-68D2-D442-B3E2-2764809FC33C}"/>
                </a:ext>
              </a:extLst>
            </p:cNvPr>
            <p:cNvPicPr>
              <a:picLocks noChangeAspect="1"/>
            </p:cNvPicPr>
            <p:nvPr/>
          </p:nvPicPr>
          <p:blipFill>
            <a:blip r:embed="rId14"/>
            <a:stretch>
              <a:fillRect/>
            </a:stretch>
          </p:blipFill>
          <p:spPr>
            <a:xfrm rot="19444524">
              <a:off x="780895" y="2603540"/>
              <a:ext cx="1098962" cy="522899"/>
            </a:xfrm>
            <a:prstGeom prst="rect">
              <a:avLst/>
            </a:prstGeom>
          </p:spPr>
        </p:pic>
        <p:pic>
          <p:nvPicPr>
            <p:cNvPr id="20" name="Picture 19">
              <a:extLst>
                <a:ext uri="{FF2B5EF4-FFF2-40B4-BE49-F238E27FC236}">
                  <a16:creationId xmlns:a16="http://schemas.microsoft.com/office/drawing/2014/main" id="{4DCD120A-8E55-F645-919B-34C2D6192397}"/>
                </a:ext>
              </a:extLst>
            </p:cNvPr>
            <p:cNvPicPr>
              <a:picLocks noChangeAspect="1"/>
            </p:cNvPicPr>
            <p:nvPr/>
          </p:nvPicPr>
          <p:blipFill>
            <a:blip r:embed="rId15"/>
            <a:stretch>
              <a:fillRect/>
            </a:stretch>
          </p:blipFill>
          <p:spPr>
            <a:xfrm>
              <a:off x="1932068" y="2068927"/>
              <a:ext cx="765424" cy="587401"/>
            </a:xfrm>
            <a:prstGeom prst="rect">
              <a:avLst/>
            </a:prstGeom>
          </p:spPr>
        </p:pic>
        <p:pic>
          <p:nvPicPr>
            <p:cNvPr id="21" name="Picture 20">
              <a:extLst>
                <a:ext uri="{FF2B5EF4-FFF2-40B4-BE49-F238E27FC236}">
                  <a16:creationId xmlns:a16="http://schemas.microsoft.com/office/drawing/2014/main" id="{361C417D-5A10-9A4A-9B89-783C843DA729}"/>
                </a:ext>
              </a:extLst>
            </p:cNvPr>
            <p:cNvPicPr>
              <a:picLocks noChangeAspect="1"/>
            </p:cNvPicPr>
            <p:nvPr/>
          </p:nvPicPr>
          <p:blipFill rotWithShape="1">
            <a:blip r:embed="rId16"/>
            <a:srcRect l="14989" t="14414" r="13011" b="9747"/>
            <a:stretch/>
          </p:blipFill>
          <p:spPr>
            <a:xfrm>
              <a:off x="6161322" y="5477570"/>
              <a:ext cx="485525" cy="478130"/>
            </a:xfrm>
            <a:prstGeom prst="rect">
              <a:avLst/>
            </a:prstGeom>
          </p:spPr>
        </p:pic>
        <p:pic>
          <p:nvPicPr>
            <p:cNvPr id="22" name="Picture 21">
              <a:extLst>
                <a:ext uri="{FF2B5EF4-FFF2-40B4-BE49-F238E27FC236}">
                  <a16:creationId xmlns:a16="http://schemas.microsoft.com/office/drawing/2014/main" id="{734E97E2-53C3-5C40-86E9-B87A5A48E06A}"/>
                </a:ext>
              </a:extLst>
            </p:cNvPr>
            <p:cNvPicPr>
              <a:picLocks noChangeAspect="1"/>
            </p:cNvPicPr>
            <p:nvPr/>
          </p:nvPicPr>
          <p:blipFill rotWithShape="1">
            <a:blip r:embed="rId17"/>
            <a:srcRect t="21031" b="17603"/>
            <a:stretch/>
          </p:blipFill>
          <p:spPr>
            <a:xfrm>
              <a:off x="5056365" y="5769232"/>
              <a:ext cx="781616" cy="374901"/>
            </a:xfrm>
            <a:prstGeom prst="rect">
              <a:avLst/>
            </a:prstGeom>
          </p:spPr>
        </p:pic>
        <p:pic>
          <p:nvPicPr>
            <p:cNvPr id="23" name="Picture 22">
              <a:extLst>
                <a:ext uri="{FF2B5EF4-FFF2-40B4-BE49-F238E27FC236}">
                  <a16:creationId xmlns:a16="http://schemas.microsoft.com/office/drawing/2014/main" id="{D8F59406-8813-A641-8086-9663A9A24D75}"/>
                </a:ext>
              </a:extLst>
            </p:cNvPr>
            <p:cNvPicPr>
              <a:picLocks noChangeAspect="1"/>
            </p:cNvPicPr>
            <p:nvPr/>
          </p:nvPicPr>
          <p:blipFill rotWithShape="1">
            <a:blip r:embed="rId18"/>
            <a:srcRect l="8440" t="10817" r="8506" b="40402"/>
            <a:stretch/>
          </p:blipFill>
          <p:spPr>
            <a:xfrm>
              <a:off x="4033476" y="5861514"/>
              <a:ext cx="683505" cy="398873"/>
            </a:xfrm>
            <a:prstGeom prst="rect">
              <a:avLst/>
            </a:prstGeom>
          </p:spPr>
        </p:pic>
        <p:pic>
          <p:nvPicPr>
            <p:cNvPr id="24" name="Picture 23">
              <a:extLst>
                <a:ext uri="{FF2B5EF4-FFF2-40B4-BE49-F238E27FC236}">
                  <a16:creationId xmlns:a16="http://schemas.microsoft.com/office/drawing/2014/main" id="{F3832772-DF45-094A-B3FF-E930D67C5EB9}"/>
                </a:ext>
              </a:extLst>
            </p:cNvPr>
            <p:cNvPicPr>
              <a:picLocks noChangeAspect="1"/>
            </p:cNvPicPr>
            <p:nvPr/>
          </p:nvPicPr>
          <p:blipFill>
            <a:blip r:embed="rId19"/>
            <a:stretch>
              <a:fillRect/>
            </a:stretch>
          </p:blipFill>
          <p:spPr>
            <a:xfrm>
              <a:off x="2390182" y="5743124"/>
              <a:ext cx="1361939" cy="364161"/>
            </a:xfrm>
            <a:prstGeom prst="rect">
              <a:avLst/>
            </a:prstGeom>
          </p:spPr>
        </p:pic>
        <p:pic>
          <p:nvPicPr>
            <p:cNvPr id="25" name="Picture 24">
              <a:extLst>
                <a:ext uri="{FF2B5EF4-FFF2-40B4-BE49-F238E27FC236}">
                  <a16:creationId xmlns:a16="http://schemas.microsoft.com/office/drawing/2014/main" id="{EC7ED0EC-0A13-994F-9E01-C24602CDE208}"/>
                </a:ext>
              </a:extLst>
            </p:cNvPr>
            <p:cNvPicPr>
              <a:picLocks noChangeAspect="1"/>
            </p:cNvPicPr>
            <p:nvPr/>
          </p:nvPicPr>
          <p:blipFill>
            <a:blip r:embed="rId20"/>
            <a:stretch>
              <a:fillRect/>
            </a:stretch>
          </p:blipFill>
          <p:spPr>
            <a:xfrm>
              <a:off x="6028452" y="2311795"/>
              <a:ext cx="751266" cy="381466"/>
            </a:xfrm>
            <a:prstGeom prst="rect">
              <a:avLst/>
            </a:prstGeom>
          </p:spPr>
        </p:pic>
        <p:pic>
          <p:nvPicPr>
            <p:cNvPr id="26" name="Picture 25">
              <a:extLst>
                <a:ext uri="{FF2B5EF4-FFF2-40B4-BE49-F238E27FC236}">
                  <a16:creationId xmlns:a16="http://schemas.microsoft.com/office/drawing/2014/main" id="{FB6C1DA4-9A16-1343-8B26-C597779BB89E}"/>
                </a:ext>
              </a:extLst>
            </p:cNvPr>
            <p:cNvPicPr>
              <a:picLocks noChangeAspect="1"/>
            </p:cNvPicPr>
            <p:nvPr/>
          </p:nvPicPr>
          <p:blipFill>
            <a:blip r:embed="rId21"/>
            <a:stretch>
              <a:fillRect/>
            </a:stretch>
          </p:blipFill>
          <p:spPr>
            <a:xfrm>
              <a:off x="1774553" y="3254960"/>
              <a:ext cx="587746" cy="407759"/>
            </a:xfrm>
            <a:prstGeom prst="rect">
              <a:avLst/>
            </a:prstGeom>
          </p:spPr>
        </p:pic>
        <p:pic>
          <p:nvPicPr>
            <p:cNvPr id="27" name="Picture 26">
              <a:extLst>
                <a:ext uri="{FF2B5EF4-FFF2-40B4-BE49-F238E27FC236}">
                  <a16:creationId xmlns:a16="http://schemas.microsoft.com/office/drawing/2014/main" id="{DF1277DF-AB0E-B04E-B4F8-48D88DDABCD9}"/>
                </a:ext>
              </a:extLst>
            </p:cNvPr>
            <p:cNvPicPr>
              <a:picLocks noChangeAspect="1"/>
            </p:cNvPicPr>
            <p:nvPr/>
          </p:nvPicPr>
          <p:blipFill>
            <a:blip r:embed="rId22"/>
            <a:stretch>
              <a:fillRect/>
            </a:stretch>
          </p:blipFill>
          <p:spPr>
            <a:xfrm>
              <a:off x="4398821" y="1654133"/>
              <a:ext cx="908680" cy="405875"/>
            </a:xfrm>
            <a:prstGeom prst="rect">
              <a:avLst/>
            </a:prstGeom>
          </p:spPr>
        </p:pic>
        <p:pic>
          <p:nvPicPr>
            <p:cNvPr id="28" name="Picture 27">
              <a:extLst>
                <a:ext uri="{FF2B5EF4-FFF2-40B4-BE49-F238E27FC236}">
                  <a16:creationId xmlns:a16="http://schemas.microsoft.com/office/drawing/2014/main" id="{2882ECE1-7A10-7E4D-B08C-79B674D44ADF}"/>
                </a:ext>
              </a:extLst>
            </p:cNvPr>
            <p:cNvPicPr>
              <a:picLocks noChangeAspect="1"/>
            </p:cNvPicPr>
            <p:nvPr/>
          </p:nvPicPr>
          <p:blipFill>
            <a:blip r:embed="rId23"/>
            <a:stretch>
              <a:fillRect/>
            </a:stretch>
          </p:blipFill>
          <p:spPr>
            <a:xfrm>
              <a:off x="5752192" y="3502297"/>
              <a:ext cx="1303787" cy="362566"/>
            </a:xfrm>
            <a:prstGeom prst="rect">
              <a:avLst/>
            </a:prstGeom>
          </p:spPr>
        </p:pic>
        <p:pic>
          <p:nvPicPr>
            <p:cNvPr id="29" name="Picture 28">
              <a:extLst>
                <a:ext uri="{FF2B5EF4-FFF2-40B4-BE49-F238E27FC236}">
                  <a16:creationId xmlns:a16="http://schemas.microsoft.com/office/drawing/2014/main" id="{7435D781-E1D1-5240-8734-6DCB15A74BBC}"/>
                </a:ext>
              </a:extLst>
            </p:cNvPr>
            <p:cNvPicPr>
              <a:picLocks noChangeAspect="1"/>
            </p:cNvPicPr>
            <p:nvPr/>
          </p:nvPicPr>
          <p:blipFill>
            <a:blip r:embed="rId24"/>
            <a:stretch>
              <a:fillRect/>
            </a:stretch>
          </p:blipFill>
          <p:spPr>
            <a:xfrm>
              <a:off x="5871631" y="3941996"/>
              <a:ext cx="969105" cy="268241"/>
            </a:xfrm>
            <a:prstGeom prst="rect">
              <a:avLst/>
            </a:prstGeom>
          </p:spPr>
        </p:pic>
        <p:pic>
          <p:nvPicPr>
            <p:cNvPr id="30" name="Picture 29">
              <a:extLst>
                <a:ext uri="{FF2B5EF4-FFF2-40B4-BE49-F238E27FC236}">
                  <a16:creationId xmlns:a16="http://schemas.microsoft.com/office/drawing/2014/main" id="{6A1BABB6-0DE6-4843-B8B7-D494EA843F2E}"/>
                </a:ext>
              </a:extLst>
            </p:cNvPr>
            <p:cNvPicPr>
              <a:picLocks noChangeAspect="1"/>
            </p:cNvPicPr>
            <p:nvPr/>
          </p:nvPicPr>
          <p:blipFill>
            <a:blip r:embed="rId25"/>
            <a:stretch>
              <a:fillRect/>
            </a:stretch>
          </p:blipFill>
          <p:spPr>
            <a:xfrm>
              <a:off x="5890774" y="4261792"/>
              <a:ext cx="863575" cy="289609"/>
            </a:xfrm>
            <a:prstGeom prst="rect">
              <a:avLst/>
            </a:prstGeom>
          </p:spPr>
        </p:pic>
        <p:pic>
          <p:nvPicPr>
            <p:cNvPr id="31" name="Picture 30">
              <a:extLst>
                <a:ext uri="{FF2B5EF4-FFF2-40B4-BE49-F238E27FC236}">
                  <a16:creationId xmlns:a16="http://schemas.microsoft.com/office/drawing/2014/main" id="{3DD3A6CF-B236-5E48-AE81-3963C90F555F}"/>
                </a:ext>
              </a:extLst>
            </p:cNvPr>
            <p:cNvPicPr>
              <a:picLocks noChangeAspect="1"/>
            </p:cNvPicPr>
            <p:nvPr/>
          </p:nvPicPr>
          <p:blipFill>
            <a:blip r:embed="rId26"/>
            <a:stretch>
              <a:fillRect/>
            </a:stretch>
          </p:blipFill>
          <p:spPr>
            <a:xfrm>
              <a:off x="4650054" y="5151636"/>
              <a:ext cx="891191" cy="235477"/>
            </a:xfrm>
            <a:prstGeom prst="rect">
              <a:avLst/>
            </a:prstGeom>
          </p:spPr>
        </p:pic>
        <p:pic>
          <p:nvPicPr>
            <p:cNvPr id="32" name="Picture 31">
              <a:extLst>
                <a:ext uri="{FF2B5EF4-FFF2-40B4-BE49-F238E27FC236}">
                  <a16:creationId xmlns:a16="http://schemas.microsoft.com/office/drawing/2014/main" id="{3105FD02-F140-5C48-8BE3-81EB1BE5966C}"/>
                </a:ext>
              </a:extLst>
            </p:cNvPr>
            <p:cNvPicPr>
              <a:picLocks noChangeAspect="1"/>
            </p:cNvPicPr>
            <p:nvPr/>
          </p:nvPicPr>
          <p:blipFill>
            <a:blip r:embed="rId27"/>
            <a:stretch>
              <a:fillRect/>
            </a:stretch>
          </p:blipFill>
          <p:spPr>
            <a:xfrm>
              <a:off x="3379641" y="5249493"/>
              <a:ext cx="1132032" cy="276791"/>
            </a:xfrm>
            <a:prstGeom prst="rect">
              <a:avLst/>
            </a:prstGeom>
          </p:spPr>
        </p:pic>
        <p:pic>
          <p:nvPicPr>
            <p:cNvPr id="33" name="Picture 32">
              <a:extLst>
                <a:ext uri="{FF2B5EF4-FFF2-40B4-BE49-F238E27FC236}">
                  <a16:creationId xmlns:a16="http://schemas.microsoft.com/office/drawing/2014/main" id="{6A1E9F1E-8489-1949-90F6-D2AEE8F4013E}"/>
                </a:ext>
              </a:extLst>
            </p:cNvPr>
            <p:cNvPicPr>
              <a:picLocks noChangeAspect="1"/>
            </p:cNvPicPr>
            <p:nvPr/>
          </p:nvPicPr>
          <p:blipFill>
            <a:blip r:embed="rId28"/>
            <a:stretch>
              <a:fillRect/>
            </a:stretch>
          </p:blipFill>
          <p:spPr>
            <a:xfrm>
              <a:off x="2602261" y="4950277"/>
              <a:ext cx="569872" cy="340758"/>
            </a:xfrm>
            <a:prstGeom prst="rect">
              <a:avLst/>
            </a:prstGeom>
          </p:spPr>
        </p:pic>
        <p:pic>
          <p:nvPicPr>
            <p:cNvPr id="34" name="Picture 33">
              <a:extLst>
                <a:ext uri="{FF2B5EF4-FFF2-40B4-BE49-F238E27FC236}">
                  <a16:creationId xmlns:a16="http://schemas.microsoft.com/office/drawing/2014/main" id="{1FB6A91D-7057-0240-BDB5-D28A49E34E47}"/>
                </a:ext>
              </a:extLst>
            </p:cNvPr>
            <p:cNvPicPr>
              <a:picLocks noChangeAspect="1"/>
            </p:cNvPicPr>
            <p:nvPr/>
          </p:nvPicPr>
          <p:blipFill>
            <a:blip r:embed="rId29"/>
            <a:stretch>
              <a:fillRect/>
            </a:stretch>
          </p:blipFill>
          <p:spPr>
            <a:xfrm>
              <a:off x="2493810" y="4196847"/>
              <a:ext cx="719892" cy="526750"/>
            </a:xfrm>
            <a:prstGeom prst="rect">
              <a:avLst/>
            </a:prstGeom>
          </p:spPr>
        </p:pic>
        <p:pic>
          <p:nvPicPr>
            <p:cNvPr id="35" name="Picture 34">
              <a:extLst>
                <a:ext uri="{FF2B5EF4-FFF2-40B4-BE49-F238E27FC236}">
                  <a16:creationId xmlns:a16="http://schemas.microsoft.com/office/drawing/2014/main" id="{08A95418-F9EB-814E-BA55-651997F4FABF}"/>
                </a:ext>
              </a:extLst>
            </p:cNvPr>
            <p:cNvPicPr>
              <a:picLocks noChangeAspect="1"/>
            </p:cNvPicPr>
            <p:nvPr/>
          </p:nvPicPr>
          <p:blipFill>
            <a:blip r:embed="rId30"/>
            <a:stretch>
              <a:fillRect/>
            </a:stretch>
          </p:blipFill>
          <p:spPr>
            <a:xfrm>
              <a:off x="1789701" y="4460222"/>
              <a:ext cx="596755" cy="320210"/>
            </a:xfrm>
            <a:prstGeom prst="rect">
              <a:avLst/>
            </a:prstGeom>
          </p:spPr>
        </p:pic>
        <p:pic>
          <p:nvPicPr>
            <p:cNvPr id="36" name="Picture 35">
              <a:extLst>
                <a:ext uri="{FF2B5EF4-FFF2-40B4-BE49-F238E27FC236}">
                  <a16:creationId xmlns:a16="http://schemas.microsoft.com/office/drawing/2014/main" id="{4F20DA7C-BFF5-3240-A31E-C31A9773C777}"/>
                </a:ext>
              </a:extLst>
            </p:cNvPr>
            <p:cNvPicPr>
              <a:picLocks noChangeAspect="1"/>
            </p:cNvPicPr>
            <p:nvPr/>
          </p:nvPicPr>
          <p:blipFill>
            <a:blip r:embed="rId31"/>
            <a:stretch>
              <a:fillRect/>
            </a:stretch>
          </p:blipFill>
          <p:spPr>
            <a:xfrm>
              <a:off x="1746583" y="3699538"/>
              <a:ext cx="591809" cy="597285"/>
            </a:xfrm>
            <a:prstGeom prst="rect">
              <a:avLst/>
            </a:prstGeom>
          </p:spPr>
        </p:pic>
        <p:pic>
          <p:nvPicPr>
            <p:cNvPr id="37" name="Picture 36">
              <a:extLst>
                <a:ext uri="{FF2B5EF4-FFF2-40B4-BE49-F238E27FC236}">
                  <a16:creationId xmlns:a16="http://schemas.microsoft.com/office/drawing/2014/main" id="{2A0005C4-408D-BE4F-9F80-C9F2FA94FC4A}"/>
                </a:ext>
              </a:extLst>
            </p:cNvPr>
            <p:cNvPicPr>
              <a:picLocks noChangeAspect="1"/>
            </p:cNvPicPr>
            <p:nvPr/>
          </p:nvPicPr>
          <p:blipFill>
            <a:blip r:embed="rId32"/>
            <a:stretch>
              <a:fillRect/>
            </a:stretch>
          </p:blipFill>
          <p:spPr>
            <a:xfrm>
              <a:off x="2517519" y="2693261"/>
              <a:ext cx="548071" cy="572975"/>
            </a:xfrm>
            <a:prstGeom prst="rect">
              <a:avLst/>
            </a:prstGeom>
          </p:spPr>
        </p:pic>
        <p:pic>
          <p:nvPicPr>
            <p:cNvPr id="38" name="Picture 37">
              <a:extLst>
                <a:ext uri="{FF2B5EF4-FFF2-40B4-BE49-F238E27FC236}">
                  <a16:creationId xmlns:a16="http://schemas.microsoft.com/office/drawing/2014/main" id="{09E2B2B1-B8C9-1A40-A99B-92373D731256}"/>
                </a:ext>
              </a:extLst>
            </p:cNvPr>
            <p:cNvPicPr>
              <a:picLocks noChangeAspect="1"/>
            </p:cNvPicPr>
            <p:nvPr/>
          </p:nvPicPr>
          <p:blipFill>
            <a:blip r:embed="rId33"/>
            <a:stretch>
              <a:fillRect/>
            </a:stretch>
          </p:blipFill>
          <p:spPr>
            <a:xfrm>
              <a:off x="3098340" y="3549007"/>
              <a:ext cx="2928818" cy="1977277"/>
            </a:xfrm>
            <a:prstGeom prst="rect">
              <a:avLst/>
            </a:prstGeom>
          </p:spPr>
        </p:pic>
        <p:pic>
          <p:nvPicPr>
            <p:cNvPr id="39" name="Picture 38">
              <a:extLst>
                <a:ext uri="{FF2B5EF4-FFF2-40B4-BE49-F238E27FC236}">
                  <a16:creationId xmlns:a16="http://schemas.microsoft.com/office/drawing/2014/main" id="{664B99DE-26FE-7947-916F-9C34A9ADFB2A}"/>
                </a:ext>
              </a:extLst>
            </p:cNvPr>
            <p:cNvPicPr>
              <a:picLocks noChangeAspect="1"/>
            </p:cNvPicPr>
            <p:nvPr/>
          </p:nvPicPr>
          <p:blipFill>
            <a:blip r:embed="rId34"/>
            <a:stretch>
              <a:fillRect/>
            </a:stretch>
          </p:blipFill>
          <p:spPr>
            <a:xfrm>
              <a:off x="4575958" y="3044075"/>
              <a:ext cx="554405" cy="493858"/>
            </a:xfrm>
            <a:prstGeom prst="rect">
              <a:avLst/>
            </a:prstGeom>
          </p:spPr>
        </p:pic>
        <p:pic>
          <p:nvPicPr>
            <p:cNvPr id="40" name="Picture 39">
              <a:extLst>
                <a:ext uri="{FF2B5EF4-FFF2-40B4-BE49-F238E27FC236}">
                  <a16:creationId xmlns:a16="http://schemas.microsoft.com/office/drawing/2014/main" id="{E3B86A59-6B18-514D-AB75-E38F432743A7}"/>
                </a:ext>
              </a:extLst>
            </p:cNvPr>
            <p:cNvPicPr>
              <a:picLocks noChangeAspect="1"/>
            </p:cNvPicPr>
            <p:nvPr/>
          </p:nvPicPr>
          <p:blipFill>
            <a:blip r:embed="rId35"/>
            <a:stretch>
              <a:fillRect/>
            </a:stretch>
          </p:blipFill>
          <p:spPr>
            <a:xfrm>
              <a:off x="4185607" y="2532311"/>
              <a:ext cx="541382" cy="403140"/>
            </a:xfrm>
            <a:prstGeom prst="rect">
              <a:avLst/>
            </a:prstGeom>
          </p:spPr>
        </p:pic>
        <p:pic>
          <p:nvPicPr>
            <p:cNvPr id="41" name="Picture 40">
              <a:extLst>
                <a:ext uri="{FF2B5EF4-FFF2-40B4-BE49-F238E27FC236}">
                  <a16:creationId xmlns:a16="http://schemas.microsoft.com/office/drawing/2014/main" id="{FD424A42-5674-894E-B604-FE8D8FB93F16}"/>
                </a:ext>
              </a:extLst>
            </p:cNvPr>
            <p:cNvPicPr>
              <a:picLocks noChangeAspect="1"/>
            </p:cNvPicPr>
            <p:nvPr/>
          </p:nvPicPr>
          <p:blipFill>
            <a:blip r:embed="rId36"/>
            <a:stretch>
              <a:fillRect/>
            </a:stretch>
          </p:blipFill>
          <p:spPr>
            <a:xfrm>
              <a:off x="5200986" y="2701254"/>
              <a:ext cx="512195" cy="535468"/>
            </a:xfrm>
            <a:prstGeom prst="rect">
              <a:avLst/>
            </a:prstGeom>
          </p:spPr>
        </p:pic>
        <p:pic>
          <p:nvPicPr>
            <p:cNvPr id="42" name="Picture 41">
              <a:extLst>
                <a:ext uri="{FF2B5EF4-FFF2-40B4-BE49-F238E27FC236}">
                  <a16:creationId xmlns:a16="http://schemas.microsoft.com/office/drawing/2014/main" id="{78ECF761-B6E1-5E4B-912B-9EC2962A7FC1}"/>
                </a:ext>
              </a:extLst>
            </p:cNvPr>
            <p:cNvPicPr>
              <a:picLocks noChangeAspect="1"/>
            </p:cNvPicPr>
            <p:nvPr/>
          </p:nvPicPr>
          <p:blipFill>
            <a:blip r:embed="rId37"/>
            <a:stretch>
              <a:fillRect/>
            </a:stretch>
          </p:blipFill>
          <p:spPr>
            <a:xfrm>
              <a:off x="4723878" y="2481617"/>
              <a:ext cx="475263" cy="547518"/>
            </a:xfrm>
            <a:prstGeom prst="rect">
              <a:avLst/>
            </a:prstGeom>
          </p:spPr>
        </p:pic>
        <p:pic>
          <p:nvPicPr>
            <p:cNvPr id="43" name="Picture 42">
              <a:extLst>
                <a:ext uri="{FF2B5EF4-FFF2-40B4-BE49-F238E27FC236}">
                  <a16:creationId xmlns:a16="http://schemas.microsoft.com/office/drawing/2014/main" id="{33009089-C4B6-6747-AAE0-7D7D65E6E124}"/>
                </a:ext>
              </a:extLst>
            </p:cNvPr>
            <p:cNvPicPr>
              <a:picLocks noChangeAspect="1"/>
            </p:cNvPicPr>
            <p:nvPr/>
          </p:nvPicPr>
          <p:blipFill>
            <a:blip r:embed="rId38"/>
            <a:stretch>
              <a:fillRect/>
            </a:stretch>
          </p:blipFill>
          <p:spPr>
            <a:xfrm>
              <a:off x="3652118" y="3055547"/>
              <a:ext cx="850770" cy="203298"/>
            </a:xfrm>
            <a:prstGeom prst="rect">
              <a:avLst/>
            </a:prstGeom>
          </p:spPr>
        </p:pic>
        <p:pic>
          <p:nvPicPr>
            <p:cNvPr id="44" name="Picture 43">
              <a:extLst>
                <a:ext uri="{FF2B5EF4-FFF2-40B4-BE49-F238E27FC236}">
                  <a16:creationId xmlns:a16="http://schemas.microsoft.com/office/drawing/2014/main" id="{05B15FB2-A528-C444-B564-D41652087382}"/>
                </a:ext>
              </a:extLst>
            </p:cNvPr>
            <p:cNvPicPr>
              <a:picLocks noChangeAspect="1"/>
            </p:cNvPicPr>
            <p:nvPr/>
          </p:nvPicPr>
          <p:blipFill>
            <a:blip r:embed="rId39"/>
            <a:stretch>
              <a:fillRect/>
            </a:stretch>
          </p:blipFill>
          <p:spPr>
            <a:xfrm>
              <a:off x="3663362" y="3416548"/>
              <a:ext cx="681916" cy="329427"/>
            </a:xfrm>
            <a:prstGeom prst="rect">
              <a:avLst/>
            </a:prstGeom>
          </p:spPr>
        </p:pic>
        <p:pic>
          <p:nvPicPr>
            <p:cNvPr id="45" name="Picture 44">
              <a:extLst>
                <a:ext uri="{FF2B5EF4-FFF2-40B4-BE49-F238E27FC236}">
                  <a16:creationId xmlns:a16="http://schemas.microsoft.com/office/drawing/2014/main" id="{1806AEB5-B37A-B64E-BF1F-320F2DB9F318}"/>
                </a:ext>
              </a:extLst>
            </p:cNvPr>
            <p:cNvPicPr>
              <a:picLocks noChangeAspect="1"/>
            </p:cNvPicPr>
            <p:nvPr/>
          </p:nvPicPr>
          <p:blipFill>
            <a:blip r:embed="rId40"/>
            <a:stretch>
              <a:fillRect/>
            </a:stretch>
          </p:blipFill>
          <p:spPr>
            <a:xfrm>
              <a:off x="4375228" y="3599245"/>
              <a:ext cx="1279572" cy="204636"/>
            </a:xfrm>
            <a:prstGeom prst="rect">
              <a:avLst/>
            </a:prstGeom>
          </p:spPr>
        </p:pic>
        <p:pic>
          <p:nvPicPr>
            <p:cNvPr id="46" name="Picture 45" descr="nasa_3D">
              <a:extLst>
                <a:ext uri="{FF2B5EF4-FFF2-40B4-BE49-F238E27FC236}">
                  <a16:creationId xmlns:a16="http://schemas.microsoft.com/office/drawing/2014/main" id="{CD3F8015-F385-974B-8725-6BCBB2E7320D}"/>
                </a:ext>
              </a:extLst>
            </p:cNvPr>
            <p:cNvPicPr>
              <a:picLocks noChangeAspect="1" noChangeArrowheads="1"/>
            </p:cNvPicPr>
            <p:nvPr/>
          </p:nvPicPr>
          <p:blipFill>
            <a:blip r:embed="rId41"/>
            <a:srcRect/>
            <a:stretch>
              <a:fillRect/>
            </a:stretch>
          </p:blipFill>
          <p:spPr bwMode="auto">
            <a:xfrm>
              <a:off x="3549036" y="2436533"/>
              <a:ext cx="715854" cy="594696"/>
            </a:xfrm>
            <a:prstGeom prst="rect">
              <a:avLst/>
            </a:prstGeom>
            <a:noFill/>
            <a:ln w="9525">
              <a:noFill/>
              <a:miter lim="800000"/>
              <a:headEnd/>
              <a:tailEnd/>
            </a:ln>
          </p:spPr>
        </p:pic>
        <p:pic>
          <p:nvPicPr>
            <p:cNvPr id="47" name="Picture 11">
              <a:extLst>
                <a:ext uri="{FF2B5EF4-FFF2-40B4-BE49-F238E27FC236}">
                  <a16:creationId xmlns:a16="http://schemas.microsoft.com/office/drawing/2014/main" id="{6E0FA8AA-0B07-C042-97BF-79214BA4D732}"/>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663362" y="4090287"/>
              <a:ext cx="1035622" cy="63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 descr="http://data.globalchange.gov/gcis-logo-100.png">
              <a:extLst>
                <a:ext uri="{FF2B5EF4-FFF2-40B4-BE49-F238E27FC236}">
                  <a16:creationId xmlns:a16="http://schemas.microsoft.com/office/drawing/2014/main" id="{99829AF1-7F12-8345-96C3-8174DD99DA4A}"/>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517519" y="3701563"/>
              <a:ext cx="968816" cy="384879"/>
            </a:xfrm>
            <a:prstGeom prst="rect">
              <a:avLst/>
            </a:prstGeom>
            <a:noFill/>
            <a:extLst>
              <a:ext uri="{909E8E84-426E-40DD-AFC4-6F175D3DCCD1}">
                <a14:hiddenFill xmlns:a14="http://schemas.microsoft.com/office/drawing/2010/main">
                  <a:solidFill>
                    <a:srgbClr val="FFFFFF"/>
                  </a:solidFill>
                </a14:hiddenFill>
              </a:ext>
            </a:extLst>
          </p:spPr>
        </p:pic>
        <p:sp>
          <p:nvSpPr>
            <p:cNvPr id="49" name="Oval 48">
              <a:extLst>
                <a:ext uri="{FF2B5EF4-FFF2-40B4-BE49-F238E27FC236}">
                  <a16:creationId xmlns:a16="http://schemas.microsoft.com/office/drawing/2014/main" id="{EB96E45F-25CF-9346-A697-6BFE006D33E9}"/>
                </a:ext>
              </a:extLst>
            </p:cNvPr>
            <p:cNvSpPr>
              <a:spLocks noChangeAspect="1"/>
            </p:cNvSpPr>
            <p:nvPr/>
          </p:nvSpPr>
          <p:spPr>
            <a:xfrm>
              <a:off x="6879262" y="1066800"/>
              <a:ext cx="457989" cy="359474"/>
            </a:xfrm>
            <a:prstGeom prst="ellipse">
              <a:avLst/>
            </a:prstGeom>
            <a:solidFill>
              <a:srgbClr val="FFC000">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500">
                <a:solidFill>
                  <a:schemeClr val="tx1"/>
                </a:solidFill>
              </a:endParaRPr>
            </a:p>
          </p:txBody>
        </p:sp>
        <p:sp>
          <p:nvSpPr>
            <p:cNvPr id="50" name="TextBox 49">
              <a:extLst>
                <a:ext uri="{FF2B5EF4-FFF2-40B4-BE49-F238E27FC236}">
                  <a16:creationId xmlns:a16="http://schemas.microsoft.com/office/drawing/2014/main" id="{528E12AA-B2B4-1943-A18A-2A5EECC1C42E}"/>
                </a:ext>
              </a:extLst>
            </p:cNvPr>
            <p:cNvSpPr txBox="1"/>
            <p:nvPr/>
          </p:nvSpPr>
          <p:spPr>
            <a:xfrm>
              <a:off x="7266293" y="999970"/>
              <a:ext cx="1318653" cy="400110"/>
            </a:xfrm>
            <a:prstGeom prst="rect">
              <a:avLst/>
            </a:prstGeom>
            <a:noFill/>
          </p:spPr>
          <p:txBody>
            <a:bodyPr wrap="square" rtlCol="0" anchor="ctr">
              <a:spAutoFit/>
            </a:bodyPr>
            <a:lstStyle/>
            <a:p>
              <a:pPr marL="285750" lvl="1" indent="-285750">
                <a:buFont typeface="Wingdings" panose="05000000000000000000" pitchFamily="2" charset="2"/>
                <a:buChar char="Ø"/>
              </a:pPr>
              <a:r>
                <a:rPr lang="en-US" sz="2000" dirty="0"/>
                <a:t>US</a:t>
              </a:r>
            </a:p>
          </p:txBody>
        </p:sp>
        <p:sp>
          <p:nvSpPr>
            <p:cNvPr id="51" name="Oval 50">
              <a:extLst>
                <a:ext uri="{FF2B5EF4-FFF2-40B4-BE49-F238E27FC236}">
                  <a16:creationId xmlns:a16="http://schemas.microsoft.com/office/drawing/2014/main" id="{A5932480-EAC5-AB4A-B06D-6CAD497F3135}"/>
                </a:ext>
              </a:extLst>
            </p:cNvPr>
            <p:cNvSpPr>
              <a:spLocks noChangeAspect="1"/>
            </p:cNvSpPr>
            <p:nvPr/>
          </p:nvSpPr>
          <p:spPr>
            <a:xfrm>
              <a:off x="6877160" y="1517724"/>
              <a:ext cx="460510" cy="359474"/>
            </a:xfrm>
            <a:prstGeom prst="ellipse">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500">
                <a:solidFill>
                  <a:schemeClr val="tx1"/>
                </a:solidFill>
              </a:endParaRPr>
            </a:p>
          </p:txBody>
        </p:sp>
        <p:pic>
          <p:nvPicPr>
            <p:cNvPr id="52" name="Picture 51">
              <a:extLst>
                <a:ext uri="{FF2B5EF4-FFF2-40B4-BE49-F238E27FC236}">
                  <a16:creationId xmlns:a16="http://schemas.microsoft.com/office/drawing/2014/main" id="{62E737C8-7C7B-974F-90CA-F25551DF7EA1}"/>
                </a:ext>
              </a:extLst>
            </p:cNvPr>
            <p:cNvPicPr preferRelativeResize="0">
              <a:picLocks/>
            </p:cNvPicPr>
            <p:nvPr/>
          </p:nvPicPr>
          <p:blipFill>
            <a:blip r:embed="rId44" cstate="print">
              <a:extLst>
                <a:ext uri="{28A0092B-C50C-407E-A947-70E740481C1C}">
                  <a14:useLocalDpi xmlns:a14="http://schemas.microsoft.com/office/drawing/2010/main" val="0"/>
                </a:ext>
              </a:extLst>
            </a:blip>
            <a:stretch>
              <a:fillRect/>
            </a:stretch>
          </p:blipFill>
          <p:spPr>
            <a:xfrm>
              <a:off x="2482022" y="3243714"/>
              <a:ext cx="371734" cy="424824"/>
            </a:xfrm>
            <a:prstGeom prst="rect">
              <a:avLst/>
            </a:prstGeom>
          </p:spPr>
        </p:pic>
        <p:pic>
          <p:nvPicPr>
            <p:cNvPr id="53" name="Picture 52" descr="https://www.asf.alaska.edu/static/images/banners/alaska_satellite_facility_banner_14.png">
              <a:extLst>
                <a:ext uri="{FF2B5EF4-FFF2-40B4-BE49-F238E27FC236}">
                  <a16:creationId xmlns:a16="http://schemas.microsoft.com/office/drawing/2014/main" id="{0622BE41-308C-5042-B2F7-5A702F15248F}"/>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3608142" y="3850260"/>
              <a:ext cx="1146061" cy="11969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CDDIS: NASA's Archive of Space Geodesy Data">
              <a:extLst>
                <a:ext uri="{FF2B5EF4-FFF2-40B4-BE49-F238E27FC236}">
                  <a16:creationId xmlns:a16="http://schemas.microsoft.com/office/drawing/2014/main" id="{C0A0C130-1703-5648-BE10-6A6BC9DEFB7E}"/>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4814658" y="3874871"/>
              <a:ext cx="937533" cy="92403"/>
            </a:xfrm>
            <a:prstGeom prst="rect">
              <a:avLst/>
            </a:prstGeom>
            <a:solidFill>
              <a:schemeClr val="tx2"/>
            </a:solidFill>
          </p:spPr>
        </p:pic>
        <p:pic>
          <p:nvPicPr>
            <p:cNvPr id="55" name="Picture 6" descr="Home">
              <a:extLst>
                <a:ext uri="{FF2B5EF4-FFF2-40B4-BE49-F238E27FC236}">
                  <a16:creationId xmlns:a16="http://schemas.microsoft.com/office/drawing/2014/main" id="{C477384D-7856-A945-8389-C6B78CAF16AE}"/>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3219321" y="3247983"/>
              <a:ext cx="888082" cy="13701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LAADS Web - Level 1 and Atmosphere Archive and Distribution System">
              <a:extLst>
                <a:ext uri="{FF2B5EF4-FFF2-40B4-BE49-F238E27FC236}">
                  <a16:creationId xmlns:a16="http://schemas.microsoft.com/office/drawing/2014/main" id="{CE4D75F4-0C34-F34D-8606-76DE76D4CBEA}"/>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5740309" y="3119465"/>
              <a:ext cx="937533" cy="14677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Solar radiation enters the Earth's atmosphere with a portion being scattered by clouds and aerosols.">
              <a:extLst>
                <a:ext uri="{FF2B5EF4-FFF2-40B4-BE49-F238E27FC236}">
                  <a16:creationId xmlns:a16="http://schemas.microsoft.com/office/drawing/2014/main" id="{E681C756-FA12-EE45-87E1-90C711DE3B0E}"/>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5836162" y="2853603"/>
              <a:ext cx="395369" cy="238645"/>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a:extLst>
                <a:ext uri="{FF2B5EF4-FFF2-40B4-BE49-F238E27FC236}">
                  <a16:creationId xmlns:a16="http://schemas.microsoft.com/office/drawing/2014/main" id="{BA47A816-148C-AF48-8774-AEF1114BA84E}"/>
                </a:ext>
              </a:extLst>
            </p:cNvPr>
            <p:cNvGrpSpPr/>
            <p:nvPr/>
          </p:nvGrpSpPr>
          <p:grpSpPr>
            <a:xfrm>
              <a:off x="3107304" y="2605600"/>
              <a:ext cx="429154" cy="583689"/>
              <a:chOff x="28921079" y="23164799"/>
              <a:chExt cx="1055642" cy="1256344"/>
            </a:xfrm>
          </p:grpSpPr>
          <p:pic>
            <p:nvPicPr>
              <p:cNvPr id="66" name="Picture 5">
                <a:extLst>
                  <a:ext uri="{FF2B5EF4-FFF2-40B4-BE49-F238E27FC236}">
                    <a16:creationId xmlns:a16="http://schemas.microsoft.com/office/drawing/2014/main" id="{A49A80C6-7F09-D54C-80A3-C0970E3566AA}"/>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28921079" y="23164799"/>
                <a:ext cx="1055642" cy="965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TextBox 66">
                <a:extLst>
                  <a:ext uri="{FF2B5EF4-FFF2-40B4-BE49-F238E27FC236}">
                    <a16:creationId xmlns:a16="http://schemas.microsoft.com/office/drawing/2014/main" id="{5FB5164D-071E-A64E-883A-64852E1AC6AB}"/>
                  </a:ext>
                </a:extLst>
              </p:cNvPr>
              <p:cNvSpPr txBox="1"/>
              <p:nvPr/>
            </p:nvSpPr>
            <p:spPr>
              <a:xfrm>
                <a:off x="29160106" y="24144144"/>
                <a:ext cx="577589" cy="276999"/>
              </a:xfrm>
              <a:prstGeom prst="rect">
                <a:avLst/>
              </a:prstGeom>
              <a:noFill/>
            </p:spPr>
            <p:txBody>
              <a:bodyPr wrap="square" rtlCol="0">
                <a:spAutoFit/>
              </a:bodyPr>
              <a:lstStyle/>
              <a:p>
                <a:r>
                  <a:rPr lang="en-US" sz="1200" dirty="0"/>
                  <a:t>NCEI</a:t>
                </a:r>
              </a:p>
            </p:txBody>
          </p:sp>
        </p:grpSp>
        <p:pic>
          <p:nvPicPr>
            <p:cNvPr id="59" name="Picture 16" descr="Image result for canadian space agency logo">
              <a:extLst>
                <a:ext uri="{FF2B5EF4-FFF2-40B4-BE49-F238E27FC236}">
                  <a16:creationId xmlns:a16="http://schemas.microsoft.com/office/drawing/2014/main" id="{E9502581-9A18-2A46-91F9-2E1B10E5648F}"/>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3574862" y="1767202"/>
              <a:ext cx="335345" cy="38323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2" descr="CSIRO Logo">
              <a:extLst>
                <a:ext uri="{FF2B5EF4-FFF2-40B4-BE49-F238E27FC236}">
                  <a16:creationId xmlns:a16="http://schemas.microsoft.com/office/drawing/2014/main" id="{B79701A9-4404-0741-835E-04B9A2ABE087}"/>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991044" y="1781811"/>
              <a:ext cx="309778" cy="354020"/>
            </a:xfrm>
            <a:prstGeom prst="rect">
              <a:avLst/>
            </a:prstGeom>
            <a:noFill/>
            <a:extLst>
              <a:ext uri="{909E8E84-426E-40DD-AFC4-6F175D3DCCD1}">
                <a14:hiddenFill xmlns:a14="http://schemas.microsoft.com/office/drawing/2010/main">
                  <a:solidFill>
                    <a:srgbClr val="FFFFFF"/>
                  </a:solidFill>
                </a14:hiddenFill>
              </a:ext>
            </a:extLst>
          </p:spPr>
        </p:pic>
        <p:pic>
          <p:nvPicPr>
            <p:cNvPr id="61" name="53F6377A-072F-47DB-BC39-3CCCF2BF2A2D" descr="image1.png">
              <a:extLst>
                <a:ext uri="{FF2B5EF4-FFF2-40B4-BE49-F238E27FC236}">
                  <a16:creationId xmlns:a16="http://schemas.microsoft.com/office/drawing/2014/main" id="{1D06892D-535D-6D48-A7BD-73A79D4ABDA5}"/>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6169575" y="4618849"/>
              <a:ext cx="437773" cy="5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
              <a:extLst>
                <a:ext uri="{FF2B5EF4-FFF2-40B4-BE49-F238E27FC236}">
                  <a16:creationId xmlns:a16="http://schemas.microsoft.com/office/drawing/2014/main" id="{4838E20E-337B-464C-BDD5-5A77933151E0}"/>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5322874" y="3259041"/>
              <a:ext cx="268420" cy="32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descr="Image result for ICSU WDS logo">
              <a:extLst>
                <a:ext uri="{FF2B5EF4-FFF2-40B4-BE49-F238E27FC236}">
                  <a16:creationId xmlns:a16="http://schemas.microsoft.com/office/drawing/2014/main" id="{3A2C2F17-F878-F645-BE86-9C5A5AF4485E}"/>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4516762" y="2079387"/>
              <a:ext cx="596170" cy="36711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7" descr="logo">
              <a:extLst>
                <a:ext uri="{FF2B5EF4-FFF2-40B4-BE49-F238E27FC236}">
                  <a16:creationId xmlns:a16="http://schemas.microsoft.com/office/drawing/2014/main" id="{A099EA86-02C4-2346-B738-6C8663B2A9D3}"/>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5200986" y="2262944"/>
              <a:ext cx="736011" cy="244939"/>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4D97ACA9-1AC2-D44D-92E0-F7EC35A04262}"/>
                </a:ext>
              </a:extLst>
            </p:cNvPr>
            <p:cNvSpPr txBox="1"/>
            <p:nvPr/>
          </p:nvSpPr>
          <p:spPr>
            <a:xfrm>
              <a:off x="7266293" y="1524000"/>
              <a:ext cx="1801507" cy="646331"/>
            </a:xfrm>
            <a:prstGeom prst="rect">
              <a:avLst/>
            </a:prstGeom>
            <a:noFill/>
          </p:spPr>
          <p:txBody>
            <a:bodyPr wrap="square" rtlCol="0" anchor="ctr">
              <a:spAutoFit/>
            </a:bodyPr>
            <a:lstStyle/>
            <a:p>
              <a:pPr marL="285750" lvl="1" indent="-285750">
                <a:buFont typeface="Wingdings" panose="05000000000000000000" pitchFamily="2" charset="2"/>
                <a:buChar char="Ø"/>
              </a:pPr>
              <a:r>
                <a:rPr lang="en-US" dirty="0"/>
                <a:t>Foreign/Inter-national</a:t>
              </a:r>
            </a:p>
          </p:txBody>
        </p:sp>
      </p:grpSp>
      <p:pic>
        <p:nvPicPr>
          <p:cNvPr id="68" name="Picture 67" descr="https://www.esipfed.org/wp-content/uploads/2016/12/ESIP-final-logo.png">
            <a:extLst>
              <a:ext uri="{FF2B5EF4-FFF2-40B4-BE49-F238E27FC236}">
                <a16:creationId xmlns:a16="http://schemas.microsoft.com/office/drawing/2014/main" id="{71680851-1609-BC4A-8F3B-1CFF3A337A48}"/>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7791375" y="152400"/>
            <a:ext cx="1197050" cy="55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867165"/>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F981-FC2F-EB45-9A64-33B40A5C962D}"/>
              </a:ext>
            </a:extLst>
          </p:cNvPr>
          <p:cNvSpPr>
            <a:spLocks noGrp="1"/>
          </p:cNvSpPr>
          <p:nvPr>
            <p:ph type="title"/>
          </p:nvPr>
        </p:nvSpPr>
        <p:spPr/>
        <p:txBody>
          <a:bodyPr/>
          <a:lstStyle/>
          <a:p>
            <a:r>
              <a:rPr lang="en-US" dirty="0"/>
              <a:t>Data and Info Quality Perspectives</a:t>
            </a:r>
          </a:p>
        </p:txBody>
      </p:sp>
      <p:sp>
        <p:nvSpPr>
          <p:cNvPr id="3" name="Content Placeholder 2">
            <a:extLst>
              <a:ext uri="{FF2B5EF4-FFF2-40B4-BE49-F238E27FC236}">
                <a16:creationId xmlns:a16="http://schemas.microsoft.com/office/drawing/2014/main" id="{D802AA7D-F5A0-414A-85BF-6E4B1DC8BFC1}"/>
              </a:ext>
            </a:extLst>
          </p:cNvPr>
          <p:cNvSpPr>
            <a:spLocks noGrp="1"/>
          </p:cNvSpPr>
          <p:nvPr>
            <p:ph idx="1"/>
          </p:nvPr>
        </p:nvSpPr>
        <p:spPr>
          <a:xfrm>
            <a:off x="381002" y="1006475"/>
            <a:ext cx="8428038" cy="5314249"/>
          </a:xfrm>
        </p:spPr>
        <p:txBody>
          <a:bodyPr/>
          <a:lstStyle/>
          <a:p>
            <a:r>
              <a:rPr lang="en-US" sz="2000" dirty="0"/>
              <a:t>Scientific quality</a:t>
            </a:r>
          </a:p>
          <a:p>
            <a:pPr lvl="1"/>
            <a:r>
              <a:rPr lang="en-US" sz="1800" dirty="0"/>
              <a:t>Accuracy, precision, uncertainty, validity and suitability for use (fitness for purpose) in various applications</a:t>
            </a:r>
          </a:p>
          <a:p>
            <a:r>
              <a:rPr lang="en-US" sz="2000" dirty="0"/>
              <a:t>Product quality</a:t>
            </a:r>
          </a:p>
          <a:p>
            <a:pPr lvl="1"/>
            <a:r>
              <a:rPr lang="en-US" sz="1800" dirty="0"/>
              <a:t>How well the scientific quality is assessed and documented</a:t>
            </a:r>
          </a:p>
          <a:p>
            <a:pPr lvl="1"/>
            <a:r>
              <a:rPr lang="en-US" sz="1800" dirty="0"/>
              <a:t>Completeness of metadata and documentation, provenance and context, etc.</a:t>
            </a:r>
          </a:p>
          <a:p>
            <a:r>
              <a:rPr lang="en-US" sz="2000" dirty="0"/>
              <a:t>Stewardship quality</a:t>
            </a:r>
          </a:p>
          <a:p>
            <a:pPr lvl="1"/>
            <a:r>
              <a:rPr lang="en-US" sz="1800" dirty="0"/>
              <a:t>How well data are being managed, preserved, and cared for by an archive or repository</a:t>
            </a:r>
          </a:p>
          <a:p>
            <a:r>
              <a:rPr lang="en-US" sz="2000" dirty="0"/>
              <a:t>Service Quality</a:t>
            </a:r>
          </a:p>
          <a:p>
            <a:pPr lvl="1"/>
            <a:r>
              <a:rPr lang="en-US" sz="1800" dirty="0"/>
              <a:t>How easy it is for users to find, get, understand, trust, and use data</a:t>
            </a:r>
          </a:p>
          <a:p>
            <a:pPr lvl="1"/>
            <a:r>
              <a:rPr lang="en-US" sz="1800" dirty="0"/>
              <a:t>Whether archive has people who understand the data available to help users.</a:t>
            </a:r>
          </a:p>
          <a:p>
            <a:r>
              <a:rPr lang="en-US" sz="1600" dirty="0" err="1"/>
              <a:t>Ramapriyan</a:t>
            </a:r>
            <a:r>
              <a:rPr lang="en-US" sz="1600" dirty="0"/>
              <a:t>, H K, Peng G, Moroni D, </a:t>
            </a:r>
            <a:r>
              <a:rPr lang="en-US" sz="1600" dirty="0" err="1"/>
              <a:t>Shie</a:t>
            </a:r>
            <a:r>
              <a:rPr lang="en-US" sz="1600" dirty="0"/>
              <a:t> C-L, </a:t>
            </a:r>
            <a:r>
              <a:rPr lang="en-US" sz="1600" b="1" dirty="0"/>
              <a:t>Ensuring and Improving Information Quality for Earth Science Data and Products</a:t>
            </a:r>
            <a:r>
              <a:rPr lang="en-US" sz="1600" dirty="0"/>
              <a:t>. D-Lib Magazine, 23 (7/8), July/August 2017, DOI: </a:t>
            </a:r>
            <a:r>
              <a:rPr lang="en-US" sz="1800" b="1" dirty="0">
                <a:solidFill>
                  <a:srgbClr val="002060"/>
                </a:solidFill>
                <a:hlinkClick r:id="rId2">
                  <a:extLst>
                    <a:ext uri="{A12FA001-AC4F-418D-AE19-62706E023703}">
                      <ahyp:hlinkClr xmlns:ahyp="http://schemas.microsoft.com/office/drawing/2018/hyperlinkcolor" val="tx"/>
                    </a:ext>
                  </a:extLst>
                </a:hlinkClick>
              </a:rPr>
              <a:t>https://</a:t>
            </a:r>
            <a:r>
              <a:rPr lang="en-US" sz="1800" b="1" dirty="0" err="1">
                <a:solidFill>
                  <a:srgbClr val="002060"/>
                </a:solidFill>
                <a:hlinkClick r:id="rId2">
                  <a:extLst>
                    <a:ext uri="{A12FA001-AC4F-418D-AE19-62706E023703}">
                      <ahyp:hlinkClr xmlns:ahyp="http://schemas.microsoft.com/office/drawing/2018/hyperlinkcolor" val="tx"/>
                    </a:ext>
                  </a:extLst>
                </a:hlinkClick>
              </a:rPr>
              <a:t>doi.org</a:t>
            </a:r>
            <a:r>
              <a:rPr lang="en-US" sz="1800" b="1" dirty="0">
                <a:solidFill>
                  <a:srgbClr val="002060"/>
                </a:solidFill>
                <a:hlinkClick r:id="rId2">
                  <a:extLst>
                    <a:ext uri="{A12FA001-AC4F-418D-AE19-62706E023703}">
                      <ahyp:hlinkClr xmlns:ahyp="http://schemas.microsoft.com/office/drawing/2018/hyperlinkcolor" val="tx"/>
                    </a:ext>
                  </a:extLst>
                </a:hlinkClick>
              </a:rPr>
              <a:t>/10.1045/july2017-ramapriyan</a:t>
            </a:r>
            <a:endParaRPr lang="en-US" sz="1800" b="1" dirty="0">
              <a:solidFill>
                <a:srgbClr val="002060"/>
              </a:solidFill>
            </a:endParaRPr>
          </a:p>
        </p:txBody>
      </p:sp>
      <p:sp>
        <p:nvSpPr>
          <p:cNvPr id="4" name="Slide Number Placeholder 3">
            <a:extLst>
              <a:ext uri="{FF2B5EF4-FFF2-40B4-BE49-F238E27FC236}">
                <a16:creationId xmlns:a16="http://schemas.microsoft.com/office/drawing/2014/main" id="{3F2E9080-C0A9-9144-8933-CCB0AD1EC162}"/>
              </a:ext>
            </a:extLst>
          </p:cNvPr>
          <p:cNvSpPr>
            <a:spLocks noGrp="1"/>
          </p:cNvSpPr>
          <p:nvPr>
            <p:ph type="sldNum" sz="quarter" idx="10"/>
          </p:nvPr>
        </p:nvSpPr>
        <p:spPr/>
        <p:txBody>
          <a:bodyPr/>
          <a:lstStyle/>
          <a:p>
            <a:pPr>
              <a:defRPr/>
            </a:pPr>
            <a:fld id="{A55769B6-FEE2-465E-96D7-E5644261516D}" type="slidenum">
              <a:rPr lang="en-US" smtClean="0"/>
              <a:pPr>
                <a:defRPr/>
              </a:pPr>
              <a:t>6</a:t>
            </a:fld>
            <a:endParaRPr lang="en-US"/>
          </a:p>
        </p:txBody>
      </p:sp>
      <p:pic>
        <p:nvPicPr>
          <p:cNvPr id="5" name="Picture 4" descr="https://www.esipfed.org/wp-content/uploads/2016/12/ESIP-final-logo.png">
            <a:extLst>
              <a:ext uri="{FF2B5EF4-FFF2-40B4-BE49-F238E27FC236}">
                <a16:creationId xmlns:a16="http://schemas.microsoft.com/office/drawing/2014/main" id="{A43B8F6F-624D-7F4C-871A-285F9FBE8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375" y="152400"/>
            <a:ext cx="1197050" cy="55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342250"/>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F981-FC2F-EB45-9A64-33B40A5C962D}"/>
              </a:ext>
            </a:extLst>
          </p:cNvPr>
          <p:cNvSpPr>
            <a:spLocks noGrp="1"/>
          </p:cNvSpPr>
          <p:nvPr>
            <p:ph type="title"/>
          </p:nvPr>
        </p:nvSpPr>
        <p:spPr/>
        <p:txBody>
          <a:bodyPr/>
          <a:lstStyle/>
          <a:p>
            <a:r>
              <a:rPr lang="en-US" dirty="0"/>
              <a:t>Data and Info Quality Perspectives</a:t>
            </a:r>
          </a:p>
        </p:txBody>
      </p:sp>
      <p:sp>
        <p:nvSpPr>
          <p:cNvPr id="3" name="Content Placeholder 2">
            <a:extLst>
              <a:ext uri="{FF2B5EF4-FFF2-40B4-BE49-F238E27FC236}">
                <a16:creationId xmlns:a16="http://schemas.microsoft.com/office/drawing/2014/main" id="{D802AA7D-F5A0-414A-85BF-6E4B1DC8BFC1}"/>
              </a:ext>
            </a:extLst>
          </p:cNvPr>
          <p:cNvSpPr>
            <a:spLocks noGrp="1"/>
          </p:cNvSpPr>
          <p:nvPr>
            <p:ph idx="1"/>
          </p:nvPr>
        </p:nvSpPr>
        <p:spPr>
          <a:xfrm>
            <a:off x="381002" y="5466649"/>
            <a:ext cx="8428038" cy="854075"/>
          </a:xfrm>
        </p:spPr>
        <p:txBody>
          <a:bodyPr/>
          <a:lstStyle/>
          <a:p>
            <a:pPr marL="0" indent="0">
              <a:buNone/>
            </a:pPr>
            <a:r>
              <a:rPr lang="en-US" sz="1600" dirty="0" err="1"/>
              <a:t>Ramapriyan</a:t>
            </a:r>
            <a:r>
              <a:rPr lang="en-US" sz="1600" dirty="0"/>
              <a:t>, H K, Peng G, Moroni D, </a:t>
            </a:r>
            <a:r>
              <a:rPr lang="en-US" sz="1600" dirty="0" err="1"/>
              <a:t>Shie</a:t>
            </a:r>
            <a:r>
              <a:rPr lang="en-US" sz="1600" dirty="0"/>
              <a:t> C-L, </a:t>
            </a:r>
            <a:r>
              <a:rPr lang="en-US" sz="1600" b="1" dirty="0"/>
              <a:t>Ensuring and Improving Information Quality for Earth Science Data and Products</a:t>
            </a:r>
            <a:r>
              <a:rPr lang="en-US" sz="1600" dirty="0"/>
              <a:t>. D-Lib Magazine, 23 (7/8), July/August 2017, DOI: </a:t>
            </a:r>
            <a:r>
              <a:rPr lang="en-US" sz="1800" b="1" dirty="0">
                <a:solidFill>
                  <a:srgbClr val="002060"/>
                </a:solidFill>
                <a:hlinkClick r:id="rId2">
                  <a:extLst>
                    <a:ext uri="{A12FA001-AC4F-418D-AE19-62706E023703}">
                      <ahyp:hlinkClr xmlns:ahyp="http://schemas.microsoft.com/office/drawing/2018/hyperlinkcolor" val="tx"/>
                    </a:ext>
                  </a:extLst>
                </a:hlinkClick>
              </a:rPr>
              <a:t>https://</a:t>
            </a:r>
            <a:r>
              <a:rPr lang="en-US" sz="1800" b="1" dirty="0" err="1">
                <a:solidFill>
                  <a:srgbClr val="002060"/>
                </a:solidFill>
                <a:hlinkClick r:id="rId2">
                  <a:extLst>
                    <a:ext uri="{A12FA001-AC4F-418D-AE19-62706E023703}">
                      <ahyp:hlinkClr xmlns:ahyp="http://schemas.microsoft.com/office/drawing/2018/hyperlinkcolor" val="tx"/>
                    </a:ext>
                  </a:extLst>
                </a:hlinkClick>
              </a:rPr>
              <a:t>doi.org</a:t>
            </a:r>
            <a:r>
              <a:rPr lang="en-US" sz="1800" b="1" dirty="0">
                <a:solidFill>
                  <a:srgbClr val="002060"/>
                </a:solidFill>
                <a:hlinkClick r:id="rId2">
                  <a:extLst>
                    <a:ext uri="{A12FA001-AC4F-418D-AE19-62706E023703}">
                      <ahyp:hlinkClr xmlns:ahyp="http://schemas.microsoft.com/office/drawing/2018/hyperlinkcolor" val="tx"/>
                    </a:ext>
                  </a:extLst>
                </a:hlinkClick>
              </a:rPr>
              <a:t>/10.1045/july2017-ramapriyan</a:t>
            </a:r>
            <a:endParaRPr lang="en-US" sz="1800" b="1" dirty="0">
              <a:solidFill>
                <a:srgbClr val="002060"/>
              </a:solidFill>
            </a:endParaRPr>
          </a:p>
        </p:txBody>
      </p:sp>
      <p:sp>
        <p:nvSpPr>
          <p:cNvPr id="4" name="Slide Number Placeholder 3">
            <a:extLst>
              <a:ext uri="{FF2B5EF4-FFF2-40B4-BE49-F238E27FC236}">
                <a16:creationId xmlns:a16="http://schemas.microsoft.com/office/drawing/2014/main" id="{3F2E9080-C0A9-9144-8933-CCB0AD1EC162}"/>
              </a:ext>
            </a:extLst>
          </p:cNvPr>
          <p:cNvSpPr>
            <a:spLocks noGrp="1"/>
          </p:cNvSpPr>
          <p:nvPr>
            <p:ph type="sldNum" sz="quarter" idx="10"/>
          </p:nvPr>
        </p:nvSpPr>
        <p:spPr/>
        <p:txBody>
          <a:bodyPr/>
          <a:lstStyle/>
          <a:p>
            <a:pPr>
              <a:defRPr/>
            </a:pPr>
            <a:fld id="{A55769B6-FEE2-465E-96D7-E5644261516D}" type="slidenum">
              <a:rPr lang="en-US" smtClean="0"/>
              <a:pPr>
                <a:defRPr/>
              </a:pPr>
              <a:t>7</a:t>
            </a:fld>
            <a:endParaRPr lang="en-US"/>
          </a:p>
        </p:txBody>
      </p:sp>
      <p:pic>
        <p:nvPicPr>
          <p:cNvPr id="5" name="Picture 4" descr="https://www.esipfed.org/wp-content/uploads/2016/12/ESIP-final-logo.png">
            <a:extLst>
              <a:ext uri="{FF2B5EF4-FFF2-40B4-BE49-F238E27FC236}">
                <a16:creationId xmlns:a16="http://schemas.microsoft.com/office/drawing/2014/main" id="{A43B8F6F-624D-7F4C-871A-285F9FBE8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375" y="152400"/>
            <a:ext cx="1197050" cy="5549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D802F3A-8C48-6A4F-9E3A-4A8CC5A0D867}"/>
              </a:ext>
            </a:extLst>
          </p:cNvPr>
          <p:cNvSpPr/>
          <p:nvPr/>
        </p:nvSpPr>
        <p:spPr>
          <a:xfrm>
            <a:off x="228600" y="2514600"/>
            <a:ext cx="1669256" cy="1477328"/>
          </a:xfrm>
          <a:prstGeom prst="rect">
            <a:avLst/>
          </a:prstGeom>
          <a:ln w="19050">
            <a:solidFill>
              <a:schemeClr val="tx2"/>
            </a:solidFill>
          </a:ln>
        </p:spPr>
        <p:txBody>
          <a:bodyPr wrap="square">
            <a:spAutoFit/>
          </a:bodyPr>
          <a:lstStyle/>
          <a:p>
            <a:pPr marL="182880" indent="-182880">
              <a:buFont typeface="Wingdings" pitchFamily="2" charset="2"/>
              <a:buChar char="§"/>
            </a:pPr>
            <a:r>
              <a:rPr lang="en-US">
                <a:solidFill>
                  <a:prstClr val="black"/>
                </a:solidFill>
              </a:rPr>
              <a:t>Accuracy</a:t>
            </a:r>
          </a:p>
          <a:p>
            <a:pPr marL="182880" indent="-182880">
              <a:buFont typeface="Wingdings" pitchFamily="2" charset="2"/>
              <a:buChar char="§"/>
            </a:pPr>
            <a:r>
              <a:rPr lang="en-US">
                <a:solidFill>
                  <a:prstClr val="black"/>
                </a:solidFill>
              </a:rPr>
              <a:t>Precision</a:t>
            </a:r>
          </a:p>
          <a:p>
            <a:pPr marL="182880" indent="-182880">
              <a:buFont typeface="Wingdings" pitchFamily="2" charset="2"/>
              <a:buChar char="§"/>
            </a:pPr>
            <a:r>
              <a:rPr lang="en-US">
                <a:solidFill>
                  <a:prstClr val="black"/>
                </a:solidFill>
              </a:rPr>
              <a:t>Uncertainty</a:t>
            </a:r>
          </a:p>
          <a:p>
            <a:pPr marL="182880" indent="-182880">
              <a:buFont typeface="Wingdings" pitchFamily="2" charset="2"/>
              <a:buChar char="§"/>
            </a:pPr>
            <a:r>
              <a:rPr lang="en-US">
                <a:solidFill>
                  <a:prstClr val="black"/>
                </a:solidFill>
              </a:rPr>
              <a:t>fitness for purpose</a:t>
            </a:r>
            <a:endParaRPr lang="en-US">
              <a:solidFill>
                <a:schemeClr val="accent1"/>
              </a:solidFill>
            </a:endParaRPr>
          </a:p>
        </p:txBody>
      </p:sp>
      <p:sp>
        <p:nvSpPr>
          <p:cNvPr id="9" name="Rectangle 8">
            <a:extLst>
              <a:ext uri="{FF2B5EF4-FFF2-40B4-BE49-F238E27FC236}">
                <a16:creationId xmlns:a16="http://schemas.microsoft.com/office/drawing/2014/main" id="{64FECEC2-0AF3-F048-9584-56342DB5E239}"/>
              </a:ext>
            </a:extLst>
          </p:cNvPr>
          <p:cNvSpPr/>
          <p:nvPr/>
        </p:nvSpPr>
        <p:spPr>
          <a:xfrm>
            <a:off x="4564283" y="2514600"/>
            <a:ext cx="2155427" cy="2585323"/>
          </a:xfrm>
          <a:prstGeom prst="rect">
            <a:avLst/>
          </a:prstGeom>
          <a:ln w="19050">
            <a:solidFill>
              <a:schemeClr val="tx2"/>
            </a:solidFill>
          </a:ln>
        </p:spPr>
        <p:txBody>
          <a:bodyPr wrap="square">
            <a:spAutoFit/>
          </a:bodyPr>
          <a:lstStyle/>
          <a:p>
            <a:pPr marL="182880" indent="-182880">
              <a:buFont typeface="Wingdings" pitchFamily="2" charset="2"/>
              <a:buChar char="§"/>
            </a:pPr>
            <a:r>
              <a:rPr lang="en-US">
                <a:solidFill>
                  <a:prstClr val="black"/>
                </a:solidFill>
              </a:rPr>
              <a:t>how well the data are being managed, preserved, and stewarded;</a:t>
            </a:r>
          </a:p>
          <a:p>
            <a:pPr marL="182880" indent="-182880">
              <a:buFont typeface="Wingdings" pitchFamily="2" charset="2"/>
              <a:buChar char="§"/>
            </a:pPr>
            <a:r>
              <a:rPr lang="en-US">
                <a:solidFill>
                  <a:prstClr val="black"/>
                </a:solidFill>
              </a:rPr>
              <a:t> How well are metadata and documentation for access</a:t>
            </a:r>
            <a:endParaRPr lang="en-US">
              <a:solidFill>
                <a:srgbClr val="4F81BD"/>
              </a:solidFill>
            </a:endParaRPr>
          </a:p>
        </p:txBody>
      </p:sp>
      <p:sp>
        <p:nvSpPr>
          <p:cNvPr id="10" name="Rectangle 9">
            <a:extLst>
              <a:ext uri="{FF2B5EF4-FFF2-40B4-BE49-F238E27FC236}">
                <a16:creationId xmlns:a16="http://schemas.microsoft.com/office/drawing/2014/main" id="{511F8315-3542-0348-98E2-2DD03C83EA25}"/>
              </a:ext>
            </a:extLst>
          </p:cNvPr>
          <p:cNvSpPr/>
          <p:nvPr/>
        </p:nvSpPr>
        <p:spPr>
          <a:xfrm>
            <a:off x="2216856" y="2514600"/>
            <a:ext cx="2028427" cy="2308324"/>
          </a:xfrm>
          <a:prstGeom prst="rect">
            <a:avLst/>
          </a:prstGeom>
          <a:ln w="19050">
            <a:solidFill>
              <a:schemeClr val="tx2"/>
            </a:solidFill>
          </a:ln>
        </p:spPr>
        <p:txBody>
          <a:bodyPr wrap="square">
            <a:spAutoFit/>
          </a:bodyPr>
          <a:lstStyle/>
          <a:p>
            <a:pPr marL="182880" indent="-182880">
              <a:buFont typeface="Wingdings" pitchFamily="2" charset="2"/>
              <a:buChar char="§"/>
            </a:pPr>
            <a:r>
              <a:rPr lang="en-US">
                <a:solidFill>
                  <a:prstClr val="black"/>
                </a:solidFill>
              </a:rPr>
              <a:t>how well the product has been produced and assessed;</a:t>
            </a:r>
          </a:p>
          <a:p>
            <a:pPr marL="182880" indent="-182880">
              <a:buFont typeface="Wingdings" pitchFamily="2" charset="2"/>
              <a:buChar char="§"/>
            </a:pPr>
            <a:r>
              <a:rPr lang="en-US">
                <a:solidFill>
                  <a:prstClr val="black"/>
                </a:solidFill>
              </a:rPr>
              <a:t>Completeness of product metadata and documentation</a:t>
            </a:r>
            <a:endParaRPr lang="en-US">
              <a:solidFill>
                <a:srgbClr val="4F81BD"/>
              </a:solidFill>
            </a:endParaRPr>
          </a:p>
        </p:txBody>
      </p:sp>
      <p:sp>
        <p:nvSpPr>
          <p:cNvPr id="11" name="Rectangle 10">
            <a:extLst>
              <a:ext uri="{FF2B5EF4-FFF2-40B4-BE49-F238E27FC236}">
                <a16:creationId xmlns:a16="http://schemas.microsoft.com/office/drawing/2014/main" id="{591A1D10-CB82-6542-9B1D-4C2560ADEB16}"/>
              </a:ext>
            </a:extLst>
          </p:cNvPr>
          <p:cNvSpPr/>
          <p:nvPr/>
        </p:nvSpPr>
        <p:spPr>
          <a:xfrm>
            <a:off x="7038710" y="2514600"/>
            <a:ext cx="1876689" cy="1754326"/>
          </a:xfrm>
          <a:prstGeom prst="rect">
            <a:avLst/>
          </a:prstGeom>
          <a:ln w="19050">
            <a:solidFill>
              <a:schemeClr val="tx2"/>
            </a:solidFill>
          </a:ln>
        </p:spPr>
        <p:txBody>
          <a:bodyPr wrap="square">
            <a:spAutoFit/>
          </a:bodyPr>
          <a:lstStyle/>
          <a:p>
            <a:pPr marL="182880" indent="-182880">
              <a:buFont typeface="Wingdings" pitchFamily="2" charset="2"/>
              <a:buChar char="§"/>
            </a:pPr>
            <a:r>
              <a:rPr lang="en-US">
                <a:solidFill>
                  <a:prstClr val="black"/>
                </a:solidFill>
              </a:rPr>
              <a:t>how well the data are being serviced; </a:t>
            </a:r>
          </a:p>
          <a:p>
            <a:pPr marL="182880" indent="-182880">
              <a:buFont typeface="Wingdings" pitchFamily="2" charset="2"/>
              <a:buChar char="§"/>
            </a:pPr>
            <a:r>
              <a:rPr lang="en-US">
                <a:solidFill>
                  <a:prstClr val="black"/>
                </a:solidFill>
              </a:rPr>
              <a:t>user support </a:t>
            </a:r>
          </a:p>
          <a:p>
            <a:pPr marL="182880" indent="-182880">
              <a:buFont typeface="Wingdings" pitchFamily="2" charset="2"/>
              <a:buChar char="§"/>
            </a:pPr>
            <a:r>
              <a:rPr lang="en-US">
                <a:solidFill>
                  <a:prstClr val="black"/>
                </a:solidFill>
              </a:rPr>
              <a:t>customer engagement</a:t>
            </a:r>
            <a:endParaRPr lang="en-US">
              <a:solidFill>
                <a:srgbClr val="4F81BD"/>
              </a:solidFill>
            </a:endParaRPr>
          </a:p>
        </p:txBody>
      </p:sp>
      <p:pic>
        <p:nvPicPr>
          <p:cNvPr id="12" name="Picture 11">
            <a:extLst>
              <a:ext uri="{FF2B5EF4-FFF2-40B4-BE49-F238E27FC236}">
                <a16:creationId xmlns:a16="http://schemas.microsoft.com/office/drawing/2014/main" id="{B2C44C8C-5AD6-7D40-94B4-F07618531474}"/>
              </a:ext>
            </a:extLst>
          </p:cNvPr>
          <p:cNvPicPr>
            <a:picLocks noChangeAspect="1"/>
          </p:cNvPicPr>
          <p:nvPr/>
        </p:nvPicPr>
        <p:blipFill rotWithShape="1">
          <a:blip r:embed="rId4">
            <a:extLst>
              <a:ext uri="{28A0092B-C50C-407E-A947-70E740481C1C}">
                <a14:useLocalDpi xmlns:a14="http://schemas.microsoft.com/office/drawing/2010/main" val="0"/>
              </a:ext>
            </a:extLst>
          </a:blip>
          <a:srcRect t="34148" b="51259"/>
          <a:stretch/>
        </p:blipFill>
        <p:spPr>
          <a:xfrm>
            <a:off x="0" y="1447800"/>
            <a:ext cx="9144000" cy="1000780"/>
          </a:xfrm>
          <a:prstGeom prst="rect">
            <a:avLst/>
          </a:prstGeom>
        </p:spPr>
      </p:pic>
      <p:sp>
        <p:nvSpPr>
          <p:cNvPr id="13" name="Rectangle 12">
            <a:extLst>
              <a:ext uri="{FF2B5EF4-FFF2-40B4-BE49-F238E27FC236}">
                <a16:creationId xmlns:a16="http://schemas.microsoft.com/office/drawing/2014/main" id="{7B8C80B9-C986-ED42-9C27-749C5225C6D7}"/>
              </a:ext>
            </a:extLst>
          </p:cNvPr>
          <p:cNvSpPr/>
          <p:nvPr/>
        </p:nvSpPr>
        <p:spPr>
          <a:xfrm>
            <a:off x="505621" y="1089439"/>
            <a:ext cx="8178799" cy="461665"/>
          </a:xfrm>
          <a:prstGeom prst="rect">
            <a:avLst/>
          </a:prstGeom>
        </p:spPr>
        <p:txBody>
          <a:bodyPr wrap="square">
            <a:spAutoFit/>
          </a:bodyPr>
          <a:lstStyle/>
          <a:p>
            <a:pPr>
              <a:spcAft>
                <a:spcPts val="600"/>
              </a:spcAft>
            </a:pPr>
            <a:r>
              <a:rPr lang="en-US" sz="2400" b="1" dirty="0"/>
              <a:t>Perspective:</a:t>
            </a:r>
            <a:r>
              <a:rPr lang="en-US" sz="2000" b="1" dirty="0"/>
              <a:t> </a:t>
            </a:r>
            <a:r>
              <a:rPr lang="en-US" sz="2000" dirty="0"/>
              <a:t>Based on different data product lifecycle stages</a:t>
            </a:r>
          </a:p>
        </p:txBody>
      </p:sp>
    </p:spTree>
    <p:extLst>
      <p:ext uri="{BB962C8B-B14F-4D97-AF65-F5344CB8AC3E}">
        <p14:creationId xmlns:p14="http://schemas.microsoft.com/office/powerpoint/2010/main" val="329401823"/>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F981-FC2F-EB45-9A64-33B40A5C962D}"/>
              </a:ext>
            </a:extLst>
          </p:cNvPr>
          <p:cNvSpPr>
            <a:spLocks noGrp="1"/>
          </p:cNvSpPr>
          <p:nvPr>
            <p:ph type="title"/>
          </p:nvPr>
        </p:nvSpPr>
        <p:spPr>
          <a:xfrm>
            <a:off x="178435" y="75056"/>
            <a:ext cx="7985126" cy="854075"/>
          </a:xfrm>
        </p:spPr>
        <p:txBody>
          <a:bodyPr/>
          <a:lstStyle/>
          <a:p>
            <a:r>
              <a:rPr lang="en-US" sz="2800" dirty="0"/>
              <a:t>Maturity Models Supporting each Stage</a:t>
            </a:r>
          </a:p>
        </p:txBody>
      </p:sp>
      <p:sp>
        <p:nvSpPr>
          <p:cNvPr id="4" name="Slide Number Placeholder 3">
            <a:extLst>
              <a:ext uri="{FF2B5EF4-FFF2-40B4-BE49-F238E27FC236}">
                <a16:creationId xmlns:a16="http://schemas.microsoft.com/office/drawing/2014/main" id="{3F2E9080-C0A9-9144-8933-CCB0AD1EC162}"/>
              </a:ext>
            </a:extLst>
          </p:cNvPr>
          <p:cNvSpPr>
            <a:spLocks noGrp="1"/>
          </p:cNvSpPr>
          <p:nvPr>
            <p:ph type="sldNum" sz="quarter" idx="10"/>
          </p:nvPr>
        </p:nvSpPr>
        <p:spPr/>
        <p:txBody>
          <a:bodyPr/>
          <a:lstStyle/>
          <a:p>
            <a:pPr>
              <a:defRPr/>
            </a:pPr>
            <a:fld id="{A55769B6-FEE2-465E-96D7-E5644261516D}" type="slidenum">
              <a:rPr lang="en-US" smtClean="0"/>
              <a:pPr>
                <a:defRPr/>
              </a:pPr>
              <a:t>8</a:t>
            </a:fld>
            <a:endParaRPr lang="en-US"/>
          </a:p>
        </p:txBody>
      </p:sp>
      <p:pic>
        <p:nvPicPr>
          <p:cNvPr id="5" name="Picture 4" descr="https://www.esipfed.org/wp-content/uploads/2016/12/ESIP-final-logo.png">
            <a:extLst>
              <a:ext uri="{FF2B5EF4-FFF2-40B4-BE49-F238E27FC236}">
                <a16:creationId xmlns:a16="http://schemas.microsoft.com/office/drawing/2014/main" id="{A43B8F6F-624D-7F4C-871A-285F9FBE8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375" y="152400"/>
            <a:ext cx="1197050" cy="55492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B0E3A5D-D09E-414F-93CB-0346E77DFF0E}"/>
              </a:ext>
            </a:extLst>
          </p:cNvPr>
          <p:cNvSpPr txBox="1"/>
          <p:nvPr/>
        </p:nvSpPr>
        <p:spPr>
          <a:xfrm>
            <a:off x="5257800" y="6168946"/>
            <a:ext cx="3409331" cy="369332"/>
          </a:xfrm>
          <a:prstGeom prst="rect">
            <a:avLst/>
          </a:prstGeom>
          <a:noFill/>
        </p:spPr>
        <p:txBody>
          <a:bodyPr wrap="none" rtlCol="0">
            <a:spAutoFit/>
          </a:bodyPr>
          <a:lstStyle/>
          <a:p>
            <a:r>
              <a:rPr lang="en-US">
                <a:solidFill>
                  <a:schemeClr val="tx1">
                    <a:lumMod val="50000"/>
                    <a:lumOff val="50000"/>
                  </a:schemeClr>
                </a:solidFill>
              </a:rPr>
              <a:t>(</a:t>
            </a:r>
            <a:r>
              <a:rPr lang="en-US">
                <a:solidFill>
                  <a:srgbClr val="C00000"/>
                </a:solidFill>
              </a:rPr>
              <a:t>Peng</a:t>
            </a:r>
            <a:r>
              <a:rPr lang="en-US">
                <a:solidFill>
                  <a:schemeClr val="tx1">
                    <a:lumMod val="50000"/>
                    <a:lumOff val="50000"/>
                  </a:schemeClr>
                </a:solidFill>
              </a:rPr>
              <a:t> 2018, </a:t>
            </a:r>
            <a:r>
              <a:rPr lang="en-US" i="1">
                <a:solidFill>
                  <a:schemeClr val="tx1">
                    <a:lumMod val="50000"/>
                    <a:lumOff val="50000"/>
                  </a:schemeClr>
                </a:solidFill>
              </a:rPr>
              <a:t>Data Science Journal</a:t>
            </a:r>
            <a:r>
              <a:rPr lang="en-US">
                <a:solidFill>
                  <a:schemeClr val="tx1">
                    <a:lumMod val="50000"/>
                    <a:lumOff val="50000"/>
                  </a:schemeClr>
                </a:solidFill>
              </a:rPr>
              <a:t>)</a:t>
            </a:r>
          </a:p>
        </p:txBody>
      </p:sp>
      <p:pic>
        <p:nvPicPr>
          <p:cNvPr id="15" name="Picture 14">
            <a:extLst>
              <a:ext uri="{FF2B5EF4-FFF2-40B4-BE49-F238E27FC236}">
                <a16:creationId xmlns:a16="http://schemas.microsoft.com/office/drawing/2014/main" id="{796BF965-8BF3-E84E-8B29-8C7C38468BE7}"/>
              </a:ext>
            </a:extLst>
          </p:cNvPr>
          <p:cNvPicPr>
            <a:picLocks noChangeAspect="1"/>
          </p:cNvPicPr>
          <p:nvPr/>
        </p:nvPicPr>
        <p:blipFill rotWithShape="1">
          <a:blip r:embed="rId3">
            <a:extLst>
              <a:ext uri="{28A0092B-C50C-407E-A947-70E740481C1C}">
                <a14:useLocalDpi xmlns:a14="http://schemas.microsoft.com/office/drawing/2010/main" val="0"/>
              </a:ext>
            </a:extLst>
          </a:blip>
          <a:srcRect l="833" t="32395" r="833" b="20149"/>
          <a:stretch/>
        </p:blipFill>
        <p:spPr>
          <a:xfrm>
            <a:off x="76200" y="1546087"/>
            <a:ext cx="8991600" cy="3254514"/>
          </a:xfrm>
          <a:prstGeom prst="rect">
            <a:avLst/>
          </a:prstGeom>
          <a:ln w="28575">
            <a:solidFill>
              <a:schemeClr val="tx2">
                <a:lumMod val="50000"/>
              </a:schemeClr>
            </a:solidFill>
          </a:ln>
        </p:spPr>
      </p:pic>
      <p:sp>
        <p:nvSpPr>
          <p:cNvPr id="16" name="Rectangle 15">
            <a:extLst>
              <a:ext uri="{FF2B5EF4-FFF2-40B4-BE49-F238E27FC236}">
                <a16:creationId xmlns:a16="http://schemas.microsoft.com/office/drawing/2014/main" id="{7F65EE12-24B1-6A45-BC7E-09979383B4A2}"/>
              </a:ext>
            </a:extLst>
          </p:cNvPr>
          <p:cNvSpPr/>
          <p:nvPr/>
        </p:nvSpPr>
        <p:spPr>
          <a:xfrm>
            <a:off x="321072" y="5007114"/>
            <a:ext cx="2104627" cy="646331"/>
          </a:xfrm>
          <a:prstGeom prst="rect">
            <a:avLst/>
          </a:prstGeom>
          <a:ln w="19050">
            <a:solidFill>
              <a:schemeClr val="accent2"/>
            </a:solidFill>
          </a:ln>
        </p:spPr>
        <p:txBody>
          <a:bodyPr wrap="square">
            <a:spAutoFit/>
          </a:bodyPr>
          <a:lstStyle/>
          <a:p>
            <a:pPr algn="ctr"/>
            <a:r>
              <a:rPr lang="en-US" i="1" dirty="0">
                <a:solidFill>
                  <a:schemeClr val="accent2"/>
                </a:solidFill>
                <a:ea typeface="Times New Roman" panose="02020603050405020304" pitchFamily="18" charset="0"/>
              </a:rPr>
              <a:t>Scientifically sound and utilized</a:t>
            </a:r>
            <a:r>
              <a:rPr lang="en-US" dirty="0">
                <a:solidFill>
                  <a:schemeClr val="accent2"/>
                </a:solidFill>
              </a:rPr>
              <a:t> </a:t>
            </a:r>
          </a:p>
        </p:txBody>
      </p:sp>
      <p:sp>
        <p:nvSpPr>
          <p:cNvPr id="17" name="Rectangle 16">
            <a:extLst>
              <a:ext uri="{FF2B5EF4-FFF2-40B4-BE49-F238E27FC236}">
                <a16:creationId xmlns:a16="http://schemas.microsoft.com/office/drawing/2014/main" id="{03BD39AF-8CB3-B443-9101-47A4B1420B37}"/>
              </a:ext>
            </a:extLst>
          </p:cNvPr>
          <p:cNvSpPr/>
          <p:nvPr/>
        </p:nvSpPr>
        <p:spPr>
          <a:xfrm>
            <a:off x="4825338" y="5007114"/>
            <a:ext cx="1825227" cy="646331"/>
          </a:xfrm>
          <a:prstGeom prst="rect">
            <a:avLst/>
          </a:prstGeom>
          <a:ln w="19050">
            <a:solidFill>
              <a:schemeClr val="accent2"/>
            </a:solidFill>
          </a:ln>
        </p:spPr>
        <p:txBody>
          <a:bodyPr wrap="square">
            <a:spAutoFit/>
          </a:bodyPr>
          <a:lstStyle/>
          <a:p>
            <a:pPr algn="ctr"/>
            <a:r>
              <a:rPr lang="en-US" i="1" dirty="0">
                <a:solidFill>
                  <a:schemeClr val="accent2"/>
                </a:solidFill>
              </a:rPr>
              <a:t>Well-preserved and integrated</a:t>
            </a:r>
            <a:r>
              <a:rPr lang="en-US" dirty="0">
                <a:solidFill>
                  <a:schemeClr val="accent2"/>
                </a:solidFill>
              </a:rPr>
              <a:t> </a:t>
            </a:r>
          </a:p>
        </p:txBody>
      </p:sp>
      <p:sp>
        <p:nvSpPr>
          <p:cNvPr id="18" name="Rectangle 17">
            <a:extLst>
              <a:ext uri="{FF2B5EF4-FFF2-40B4-BE49-F238E27FC236}">
                <a16:creationId xmlns:a16="http://schemas.microsoft.com/office/drawing/2014/main" id="{412C1CAD-ECDB-8745-B510-317CD84C40B2}"/>
              </a:ext>
            </a:extLst>
          </p:cNvPr>
          <p:cNvSpPr/>
          <p:nvPr/>
        </p:nvSpPr>
        <p:spPr>
          <a:xfrm>
            <a:off x="2611305" y="5007114"/>
            <a:ext cx="2028427" cy="646331"/>
          </a:xfrm>
          <a:prstGeom prst="rect">
            <a:avLst/>
          </a:prstGeom>
          <a:ln w="19050">
            <a:solidFill>
              <a:schemeClr val="accent2"/>
            </a:solidFill>
          </a:ln>
        </p:spPr>
        <p:txBody>
          <a:bodyPr wrap="square">
            <a:spAutoFit/>
          </a:bodyPr>
          <a:lstStyle/>
          <a:p>
            <a:pPr algn="ctr"/>
            <a:r>
              <a:rPr lang="en-US" i="1" dirty="0">
                <a:solidFill>
                  <a:schemeClr val="accent2"/>
                </a:solidFill>
              </a:rPr>
              <a:t>Fully documented and transparent</a:t>
            </a:r>
            <a:r>
              <a:rPr lang="en-US" dirty="0">
                <a:solidFill>
                  <a:schemeClr val="accent2"/>
                </a:solidFill>
              </a:rPr>
              <a:t> </a:t>
            </a:r>
          </a:p>
        </p:txBody>
      </p:sp>
      <p:sp>
        <p:nvSpPr>
          <p:cNvPr id="19" name="Rectangle 18">
            <a:extLst>
              <a:ext uri="{FF2B5EF4-FFF2-40B4-BE49-F238E27FC236}">
                <a16:creationId xmlns:a16="http://schemas.microsoft.com/office/drawing/2014/main" id="{8869F45F-63B3-614A-A8FD-D642836907CF}"/>
              </a:ext>
            </a:extLst>
          </p:cNvPr>
          <p:cNvSpPr/>
          <p:nvPr/>
        </p:nvSpPr>
        <p:spPr>
          <a:xfrm>
            <a:off x="6836172" y="5007114"/>
            <a:ext cx="2104627" cy="646331"/>
          </a:xfrm>
          <a:prstGeom prst="rect">
            <a:avLst/>
          </a:prstGeom>
          <a:ln w="19050">
            <a:solidFill>
              <a:schemeClr val="accent2"/>
            </a:solidFill>
          </a:ln>
        </p:spPr>
        <p:txBody>
          <a:bodyPr wrap="square">
            <a:spAutoFit/>
          </a:bodyPr>
          <a:lstStyle/>
          <a:p>
            <a:pPr algn="ctr"/>
            <a:r>
              <a:rPr lang="en-US" i="1" dirty="0">
                <a:solidFill>
                  <a:schemeClr val="accent2"/>
                </a:solidFill>
              </a:rPr>
              <a:t>Readily obtainable and usable</a:t>
            </a:r>
            <a:r>
              <a:rPr lang="en-US" dirty="0">
                <a:solidFill>
                  <a:schemeClr val="accent2"/>
                </a:solidFill>
              </a:rPr>
              <a:t> </a:t>
            </a:r>
          </a:p>
        </p:txBody>
      </p:sp>
    </p:spTree>
    <p:extLst>
      <p:ext uri="{BB962C8B-B14F-4D97-AF65-F5344CB8AC3E}">
        <p14:creationId xmlns:p14="http://schemas.microsoft.com/office/powerpoint/2010/main" val="13184825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CFE9-0B1B-2146-B3D5-73E5EED621DA}"/>
              </a:ext>
            </a:extLst>
          </p:cNvPr>
          <p:cNvSpPr>
            <a:spLocks noGrp="1"/>
          </p:cNvSpPr>
          <p:nvPr>
            <p:ph type="title"/>
          </p:nvPr>
        </p:nvSpPr>
        <p:spPr/>
        <p:txBody>
          <a:bodyPr/>
          <a:lstStyle/>
          <a:p>
            <a:r>
              <a:rPr lang="en-US" dirty="0"/>
              <a:t>Fostering Science Quality</a:t>
            </a:r>
          </a:p>
        </p:txBody>
      </p:sp>
      <p:sp>
        <p:nvSpPr>
          <p:cNvPr id="3" name="Content Placeholder 2">
            <a:extLst>
              <a:ext uri="{FF2B5EF4-FFF2-40B4-BE49-F238E27FC236}">
                <a16:creationId xmlns:a16="http://schemas.microsoft.com/office/drawing/2014/main" id="{2EB98594-3710-BC4B-B09E-FC4B8CC8D330}"/>
              </a:ext>
            </a:extLst>
          </p:cNvPr>
          <p:cNvSpPr>
            <a:spLocks noGrp="1"/>
          </p:cNvSpPr>
          <p:nvPr>
            <p:ph idx="1"/>
          </p:nvPr>
        </p:nvSpPr>
        <p:spPr>
          <a:xfrm>
            <a:off x="381001" y="1143000"/>
            <a:ext cx="8428038" cy="4222008"/>
          </a:xfrm>
        </p:spPr>
        <p:txBody>
          <a:bodyPr/>
          <a:lstStyle/>
          <a:p>
            <a:r>
              <a:rPr lang="en-US" sz="2000" dirty="0"/>
              <a:t>Science maturity models: GAIA-CLIM (Thorne et al. 2015), NOAA STAR Algorithm Maturity (Reed 2013; Zhou et al. 2016), CORE-CLIMAX Production System Maturity (EUMETSAT, 2013).</a:t>
            </a:r>
          </a:p>
          <a:p>
            <a:r>
              <a:rPr lang="en-US" sz="2000" dirty="0"/>
              <a:t>Convened sessions on the topic of Earth science data uncertainty: ESIP 2017 Summer Meeting, AGU Fall 2017 Meeting, ESIP 2018 Summer Meeting AGU Fall 2018 Meeting. </a:t>
            </a:r>
          </a:p>
          <a:p>
            <a:r>
              <a:rPr lang="en-US" sz="2000" dirty="0"/>
              <a:t>Internationally collaborated white paper entitled “Understanding and Communicating Uncertainty in Earth Science Data Informatics” (in draft). Est. pub. June 2019.</a:t>
            </a:r>
          </a:p>
          <a:p>
            <a:r>
              <a:rPr lang="en-US" sz="2000" dirty="0"/>
              <a:t>Monthly IQC-organized telecons featuring experts on data  calibration/validation, uncertainty quantification/characterization, quality assurance, and codification of quality information and metadata. </a:t>
            </a:r>
          </a:p>
        </p:txBody>
      </p:sp>
      <p:sp>
        <p:nvSpPr>
          <p:cNvPr id="4" name="Slide Number Placeholder 3">
            <a:extLst>
              <a:ext uri="{FF2B5EF4-FFF2-40B4-BE49-F238E27FC236}">
                <a16:creationId xmlns:a16="http://schemas.microsoft.com/office/drawing/2014/main" id="{67F5847C-A503-BC40-91A7-4889E9CAD288}"/>
              </a:ext>
            </a:extLst>
          </p:cNvPr>
          <p:cNvSpPr>
            <a:spLocks noGrp="1"/>
          </p:cNvSpPr>
          <p:nvPr>
            <p:ph type="sldNum" sz="quarter" idx="10"/>
          </p:nvPr>
        </p:nvSpPr>
        <p:spPr/>
        <p:txBody>
          <a:bodyPr/>
          <a:lstStyle/>
          <a:p>
            <a:pPr>
              <a:defRPr/>
            </a:pPr>
            <a:fld id="{A55769B6-FEE2-465E-96D7-E5644261516D}" type="slidenum">
              <a:rPr lang="en-US" smtClean="0"/>
              <a:pPr>
                <a:defRPr/>
              </a:pPr>
              <a:t>9</a:t>
            </a:fld>
            <a:endParaRPr lang="en-US"/>
          </a:p>
        </p:txBody>
      </p:sp>
      <p:pic>
        <p:nvPicPr>
          <p:cNvPr id="5" name="Picture 4" descr="https://www.esipfed.org/wp-content/uploads/2016/12/ESIP-final-logo.png">
            <a:extLst>
              <a:ext uri="{FF2B5EF4-FFF2-40B4-BE49-F238E27FC236}">
                <a16:creationId xmlns:a16="http://schemas.microsoft.com/office/drawing/2014/main" id="{E3E9A0C0-11F5-6F4C-9418-2D00E7E70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425" y="172475"/>
            <a:ext cx="1197050" cy="554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19E8499-F127-EB42-8889-0D8482F01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04" y="5390408"/>
            <a:ext cx="1137863" cy="1315192"/>
          </a:xfrm>
          <a:prstGeom prst="rect">
            <a:avLst/>
          </a:prstGeom>
        </p:spPr>
      </p:pic>
      <p:sp>
        <p:nvSpPr>
          <p:cNvPr id="8" name="TextBox 7">
            <a:extLst>
              <a:ext uri="{FF2B5EF4-FFF2-40B4-BE49-F238E27FC236}">
                <a16:creationId xmlns:a16="http://schemas.microsoft.com/office/drawing/2014/main" id="{0DC90C5F-39D9-174C-B910-14C4CF14C351}"/>
              </a:ext>
            </a:extLst>
          </p:cNvPr>
          <p:cNvSpPr txBox="1"/>
          <p:nvPr/>
        </p:nvSpPr>
        <p:spPr>
          <a:xfrm>
            <a:off x="1526339" y="5390408"/>
            <a:ext cx="2455602" cy="1200329"/>
          </a:xfrm>
          <a:prstGeom prst="rect">
            <a:avLst/>
          </a:prstGeom>
          <a:noFill/>
        </p:spPr>
        <p:txBody>
          <a:bodyPr wrap="square" rtlCol="0">
            <a:spAutoFit/>
          </a:bodyPr>
          <a:lstStyle/>
          <a:p>
            <a:r>
              <a:rPr lang="en-US" dirty="0"/>
              <a:t>Land Surface Temperature Uncertainty (Merchant et al. 2018)</a:t>
            </a:r>
          </a:p>
        </p:txBody>
      </p:sp>
      <p:pic>
        <p:nvPicPr>
          <p:cNvPr id="9" name="Picture 8">
            <a:extLst>
              <a:ext uri="{FF2B5EF4-FFF2-40B4-BE49-F238E27FC236}">
                <a16:creationId xmlns:a16="http://schemas.microsoft.com/office/drawing/2014/main" id="{59A0EE08-86E5-C543-8139-6AD5B89793A2}"/>
              </a:ext>
            </a:extLst>
          </p:cNvPr>
          <p:cNvPicPr>
            <a:picLocks noChangeAspect="1"/>
          </p:cNvPicPr>
          <p:nvPr/>
        </p:nvPicPr>
        <p:blipFill>
          <a:blip r:embed="rId4"/>
          <a:stretch>
            <a:fillRect/>
          </a:stretch>
        </p:blipFill>
        <p:spPr>
          <a:xfrm>
            <a:off x="4345739" y="5359504"/>
            <a:ext cx="1527319" cy="1315192"/>
          </a:xfrm>
          <a:prstGeom prst="rect">
            <a:avLst/>
          </a:prstGeom>
        </p:spPr>
      </p:pic>
      <p:sp>
        <p:nvSpPr>
          <p:cNvPr id="10" name="TextBox 9">
            <a:extLst>
              <a:ext uri="{FF2B5EF4-FFF2-40B4-BE49-F238E27FC236}">
                <a16:creationId xmlns:a16="http://schemas.microsoft.com/office/drawing/2014/main" id="{CB0B5131-CBE6-D04D-914B-5A5FD5848EBF}"/>
              </a:ext>
            </a:extLst>
          </p:cNvPr>
          <p:cNvSpPr txBox="1"/>
          <p:nvPr/>
        </p:nvSpPr>
        <p:spPr>
          <a:xfrm>
            <a:off x="5850198" y="5575771"/>
            <a:ext cx="2455602" cy="646331"/>
          </a:xfrm>
          <a:prstGeom prst="rect">
            <a:avLst/>
          </a:prstGeom>
          <a:noFill/>
        </p:spPr>
        <p:txBody>
          <a:bodyPr wrap="square" rtlCol="0">
            <a:spAutoFit/>
          </a:bodyPr>
          <a:lstStyle/>
          <a:p>
            <a:r>
              <a:rPr lang="en-US" dirty="0"/>
              <a:t>CO2 Retrieval Error (Hobbs et al. 2018)</a:t>
            </a:r>
          </a:p>
        </p:txBody>
      </p:sp>
    </p:spTree>
    <p:extLst>
      <p:ext uri="{BB962C8B-B14F-4D97-AF65-F5344CB8AC3E}">
        <p14:creationId xmlns:p14="http://schemas.microsoft.com/office/powerpoint/2010/main" val="3692039692"/>
      </p:ext>
    </p:extLst>
  </p:cSld>
  <p:clrMapOvr>
    <a:masterClrMapping/>
  </p:clrMapOvr>
  <p:transition>
    <p:wipe dir="d"/>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 Example</Template>
  <TotalTime>60826</TotalTime>
  <Words>1792</Words>
  <Application>Microsoft Macintosh PowerPoint</Application>
  <PresentationFormat>On-screen Show (4:3)</PresentationFormat>
  <Paragraphs>157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vt:lpstr>
      <vt:lpstr>Wingdings</vt:lpstr>
      <vt:lpstr>Blank</vt:lpstr>
      <vt:lpstr>Data Quality Perspectives from the ESIP Information Quality Cluster</vt:lpstr>
      <vt:lpstr>Outline</vt:lpstr>
      <vt:lpstr>About ESIP IQC</vt:lpstr>
      <vt:lpstr>IQC Objectives</vt:lpstr>
      <vt:lpstr>Many Players Around the World</vt:lpstr>
      <vt:lpstr>Data and Info Quality Perspectives</vt:lpstr>
      <vt:lpstr>Data and Info Quality Perspectives</vt:lpstr>
      <vt:lpstr>Maturity Models Supporting each Stage</vt:lpstr>
      <vt:lpstr>Fostering Science Quality</vt:lpstr>
      <vt:lpstr>Fostering Product Quality</vt:lpstr>
      <vt:lpstr>Fostering Stewardship Quality</vt:lpstr>
      <vt:lpstr>Fostering Service Quality</vt:lpstr>
      <vt:lpstr>Collaborations with the ESDSWG DQWG</vt:lpstr>
      <vt:lpstr>Operational Solutions Master List</vt:lpstr>
      <vt:lpstr>Forthcoming Publications of Standards and Practices</vt:lpstr>
      <vt:lpstr>Thank you!</vt:lpstr>
    </vt:vector>
  </TitlesOfParts>
  <Company>Everware-CBDI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ESDSWG Reorganization Notes and Thoughts</dc:title>
  <dc:creator>Authorized User</dc:creator>
  <cp:lastModifiedBy>David F. Moroni</cp:lastModifiedBy>
  <cp:revision>687</cp:revision>
  <dcterms:created xsi:type="dcterms:W3CDTF">2012-01-25T17:21:37Z</dcterms:created>
  <dcterms:modified xsi:type="dcterms:W3CDTF">2019-05-10T06:03:05Z</dcterms:modified>
</cp:coreProperties>
</file>