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2" r:id="rId1"/>
  </p:sldMasterIdLst>
  <p:notesMasterIdLst>
    <p:notesMasterId r:id="rId14"/>
  </p:notesMasterIdLst>
  <p:handoutMasterIdLst>
    <p:handoutMasterId r:id="rId15"/>
  </p:handoutMasterIdLst>
  <p:sldIdLst>
    <p:sldId id="357" r:id="rId2"/>
    <p:sldId id="368" r:id="rId3"/>
    <p:sldId id="359" r:id="rId4"/>
    <p:sldId id="370" r:id="rId5"/>
    <p:sldId id="372" r:id="rId6"/>
    <p:sldId id="376" r:id="rId7"/>
    <p:sldId id="354" r:id="rId8"/>
    <p:sldId id="355" r:id="rId9"/>
    <p:sldId id="356" r:id="rId10"/>
    <p:sldId id="375" r:id="rId11"/>
    <p:sldId id="374" r:id="rId12"/>
    <p:sldId id="373" r:id="rId13"/>
  </p:sldIdLst>
  <p:sldSz cx="9144000" cy="6858000" type="screen4x3"/>
  <p:notesSz cx="6997700" cy="9271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0">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A0D6A3"/>
    <a:srgbClr val="BAC5E4"/>
    <a:srgbClr val="3399FF"/>
    <a:srgbClr val="CDE9CE"/>
    <a:srgbClr val="9EADD8"/>
    <a:srgbClr val="67BD6B"/>
    <a:srgbClr val="4298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09" autoAdjust="0"/>
    <p:restoredTop sz="86188" autoAdjust="0"/>
  </p:normalViewPr>
  <p:slideViewPr>
    <p:cSldViewPr>
      <p:cViewPr>
        <p:scale>
          <a:sx n="79" d="100"/>
          <a:sy n="79" d="100"/>
        </p:scale>
        <p:origin x="-1325" y="-43"/>
      </p:cViewPr>
      <p:guideLst>
        <p:guide orient="horz" pos="2160"/>
        <p:guide pos="2880"/>
      </p:guideLst>
    </p:cSldViewPr>
  </p:slideViewPr>
  <p:outlineViewPr>
    <p:cViewPr>
      <p:scale>
        <a:sx n="33" d="100"/>
        <a:sy n="33" d="100"/>
      </p:scale>
      <p:origin x="0" y="9312"/>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20" d="100"/>
          <a:sy n="120" d="100"/>
        </p:scale>
        <p:origin x="-1980" y="798"/>
      </p:cViewPr>
      <p:guideLst>
        <p:guide orient="horz" pos="2920"/>
        <p:guide pos="22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3032125" cy="463550"/>
          </a:xfrm>
          <a:prstGeom prst="rect">
            <a:avLst/>
          </a:prstGeom>
          <a:noFill/>
          <a:ln>
            <a:noFill/>
          </a:ln>
          <a:effectLst/>
          <a:extLst/>
        </p:spPr>
        <p:txBody>
          <a:bodyPr vert="horz" wrap="square" lIns="92958" tIns="46479" rIns="92958" bIns="46479" numCol="1" anchor="t" anchorCtr="0" compatLnSpc="1">
            <a:prstTxWarp prst="textNoShape">
              <a:avLst/>
            </a:prstTxWarp>
          </a:bodyPr>
          <a:lstStyle>
            <a:lvl1pPr eaLnBrk="0" hangingPunct="0">
              <a:defRPr sz="1200">
                <a:latin typeface="Arial" charset="0"/>
              </a:defRPr>
            </a:lvl1pPr>
          </a:lstStyle>
          <a:p>
            <a:pPr>
              <a:defRPr/>
            </a:pPr>
            <a:endParaRPr lang="en-US"/>
          </a:p>
        </p:txBody>
      </p:sp>
      <p:sp>
        <p:nvSpPr>
          <p:cNvPr id="35843" name="Rectangle 3"/>
          <p:cNvSpPr>
            <a:spLocks noGrp="1" noChangeArrowheads="1"/>
          </p:cNvSpPr>
          <p:nvPr>
            <p:ph type="dt" sz="quarter" idx="1"/>
          </p:nvPr>
        </p:nvSpPr>
        <p:spPr bwMode="auto">
          <a:xfrm>
            <a:off x="3963988" y="0"/>
            <a:ext cx="3032125" cy="463550"/>
          </a:xfrm>
          <a:prstGeom prst="rect">
            <a:avLst/>
          </a:prstGeom>
          <a:noFill/>
          <a:ln>
            <a:noFill/>
          </a:ln>
          <a:effectLst/>
          <a:extLst/>
        </p:spPr>
        <p:txBody>
          <a:bodyPr vert="horz" wrap="square" lIns="92958" tIns="46479" rIns="92958" bIns="46479" numCol="1" anchor="t" anchorCtr="0" compatLnSpc="1">
            <a:prstTxWarp prst="textNoShape">
              <a:avLst/>
            </a:prstTxWarp>
          </a:bodyPr>
          <a:lstStyle>
            <a:lvl1pPr algn="r" eaLnBrk="0" hangingPunct="0">
              <a:defRPr sz="1200">
                <a:latin typeface="Arial" charset="0"/>
              </a:defRPr>
            </a:lvl1pPr>
          </a:lstStyle>
          <a:p>
            <a:pPr>
              <a:defRPr/>
            </a:pPr>
            <a:fld id="{9C25B480-F265-4EDC-9B4F-9EDCBA66351E}" type="datetimeFigureOut">
              <a:rPr lang="en-US"/>
              <a:pPr>
                <a:defRPr/>
              </a:pPr>
              <a:t>1/30/2018</a:t>
            </a:fld>
            <a:endParaRPr lang="en-US"/>
          </a:p>
        </p:txBody>
      </p:sp>
      <p:sp>
        <p:nvSpPr>
          <p:cNvPr id="35844" name="Rectangle 4"/>
          <p:cNvSpPr>
            <a:spLocks noGrp="1" noChangeArrowheads="1"/>
          </p:cNvSpPr>
          <p:nvPr>
            <p:ph type="ftr" sz="quarter" idx="2"/>
          </p:nvPr>
        </p:nvSpPr>
        <p:spPr bwMode="auto">
          <a:xfrm>
            <a:off x="0" y="8805863"/>
            <a:ext cx="3032125" cy="463550"/>
          </a:xfrm>
          <a:prstGeom prst="rect">
            <a:avLst/>
          </a:prstGeom>
          <a:noFill/>
          <a:ln>
            <a:noFill/>
          </a:ln>
          <a:effectLst/>
          <a:extLst/>
        </p:spPr>
        <p:txBody>
          <a:bodyPr vert="horz" wrap="square" lIns="92958" tIns="46479" rIns="92958" bIns="46479" numCol="1" anchor="b" anchorCtr="0" compatLnSpc="1">
            <a:prstTxWarp prst="textNoShape">
              <a:avLst/>
            </a:prstTxWarp>
          </a:bodyPr>
          <a:lstStyle>
            <a:lvl1pPr eaLnBrk="0" hangingPunct="0">
              <a:defRPr sz="1200">
                <a:latin typeface="Arial" charset="0"/>
              </a:defRPr>
            </a:lvl1pPr>
          </a:lstStyle>
          <a:p>
            <a:pPr>
              <a:defRPr/>
            </a:pPr>
            <a:endParaRPr lang="en-US"/>
          </a:p>
        </p:txBody>
      </p:sp>
      <p:sp>
        <p:nvSpPr>
          <p:cNvPr id="35845" name="Rectangle 5"/>
          <p:cNvSpPr>
            <a:spLocks noGrp="1" noChangeArrowheads="1"/>
          </p:cNvSpPr>
          <p:nvPr>
            <p:ph type="sldNum" sz="quarter" idx="3"/>
          </p:nvPr>
        </p:nvSpPr>
        <p:spPr bwMode="auto">
          <a:xfrm>
            <a:off x="3963988" y="8805863"/>
            <a:ext cx="3032125" cy="463550"/>
          </a:xfrm>
          <a:prstGeom prst="rect">
            <a:avLst/>
          </a:prstGeom>
          <a:noFill/>
          <a:ln>
            <a:noFill/>
          </a:ln>
          <a:effectLst/>
          <a:extLst/>
        </p:spPr>
        <p:txBody>
          <a:bodyPr vert="horz" wrap="square" lIns="92958" tIns="46479" rIns="92958" bIns="46479" numCol="1" anchor="b" anchorCtr="0" compatLnSpc="1">
            <a:prstTxWarp prst="textNoShape">
              <a:avLst/>
            </a:prstTxWarp>
          </a:bodyPr>
          <a:lstStyle>
            <a:lvl1pPr algn="r" eaLnBrk="0" hangingPunct="0">
              <a:defRPr sz="1200">
                <a:latin typeface="Arial" charset="0"/>
              </a:defRPr>
            </a:lvl1pPr>
          </a:lstStyle>
          <a:p>
            <a:pPr>
              <a:defRPr/>
            </a:pPr>
            <a:fld id="{8B4606E2-C170-44CE-A3DE-9E1529A05B2F}" type="slidenum">
              <a:rPr lang="en-US"/>
              <a:pPr>
                <a:defRPr/>
              </a:pPr>
              <a:t>‹#›</a:t>
            </a:fld>
            <a:endParaRPr lang="en-US"/>
          </a:p>
        </p:txBody>
      </p:sp>
    </p:spTree>
    <p:extLst>
      <p:ext uri="{BB962C8B-B14F-4D97-AF65-F5344CB8AC3E}">
        <p14:creationId xmlns:p14="http://schemas.microsoft.com/office/powerpoint/2010/main" val="1231415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032125" cy="463550"/>
          </a:xfrm>
          <a:prstGeom prst="rect">
            <a:avLst/>
          </a:prstGeom>
          <a:noFill/>
          <a:ln>
            <a:noFill/>
          </a:ln>
          <a:effectLst/>
          <a:extLst/>
        </p:spPr>
        <p:txBody>
          <a:bodyPr vert="horz" wrap="square" lIns="92958" tIns="46479" rIns="92958" bIns="46479" numCol="1" anchor="t" anchorCtr="0" compatLnSpc="1">
            <a:prstTxWarp prst="textNoShape">
              <a:avLst/>
            </a:prstTxWarp>
          </a:bodyPr>
          <a:lstStyle>
            <a:lvl1pPr eaLnBrk="0" hangingPunct="0">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3963988" y="0"/>
            <a:ext cx="3032125" cy="463550"/>
          </a:xfrm>
          <a:prstGeom prst="rect">
            <a:avLst/>
          </a:prstGeom>
          <a:noFill/>
          <a:ln>
            <a:noFill/>
          </a:ln>
          <a:effectLst/>
          <a:extLst/>
        </p:spPr>
        <p:txBody>
          <a:bodyPr vert="horz" wrap="square" lIns="92958" tIns="46479" rIns="92958" bIns="46479" numCol="1" anchor="t" anchorCtr="0" compatLnSpc="1">
            <a:prstTxWarp prst="textNoShape">
              <a:avLst/>
            </a:prstTxWarp>
          </a:bodyPr>
          <a:lstStyle>
            <a:lvl1pPr algn="r" eaLnBrk="0" hangingPunct="0">
              <a:defRPr sz="1200">
                <a:latin typeface="Arial" charset="0"/>
              </a:defRPr>
            </a:lvl1pPr>
          </a:lstStyle>
          <a:p>
            <a:pPr>
              <a:defRPr/>
            </a:pPr>
            <a:fld id="{F3E77F33-60A6-4348-9557-C063FC5447C7}" type="datetimeFigureOut">
              <a:rPr lang="en-US"/>
              <a:pPr>
                <a:defRPr/>
              </a:pPr>
              <a:t>1/30/2018</a:t>
            </a:fld>
            <a:endParaRPr lang="en-US"/>
          </a:p>
        </p:txBody>
      </p:sp>
      <p:sp>
        <p:nvSpPr>
          <p:cNvPr id="39940" name="Rectangle 4"/>
          <p:cNvSpPr>
            <a:spLocks noGrp="1" noRot="1" noChangeAspect="1" noChangeArrowheads="1" noTextEdit="1"/>
          </p:cNvSpPr>
          <p:nvPr>
            <p:ph type="sldImg" idx="2"/>
          </p:nvPr>
        </p:nvSpPr>
        <p:spPr bwMode="auto">
          <a:xfrm>
            <a:off x="1181100" y="695325"/>
            <a:ext cx="4635500" cy="34766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7" name="Rectangle 5"/>
          <p:cNvSpPr>
            <a:spLocks noGrp="1" noChangeArrowheads="1"/>
          </p:cNvSpPr>
          <p:nvPr>
            <p:ph type="body" sz="quarter" idx="3"/>
          </p:nvPr>
        </p:nvSpPr>
        <p:spPr bwMode="auto">
          <a:xfrm>
            <a:off x="700088" y="4403725"/>
            <a:ext cx="5597525" cy="4171950"/>
          </a:xfrm>
          <a:prstGeom prst="rect">
            <a:avLst/>
          </a:prstGeom>
          <a:noFill/>
          <a:ln>
            <a:noFill/>
          </a:ln>
          <a:effectLst/>
          <a:extLst/>
        </p:spPr>
        <p:txBody>
          <a:bodyPr vert="horz" wrap="square" lIns="92958" tIns="46479" rIns="92958" bIns="4647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8918" name="Rectangle 6"/>
          <p:cNvSpPr>
            <a:spLocks noGrp="1" noChangeArrowheads="1"/>
          </p:cNvSpPr>
          <p:nvPr>
            <p:ph type="ftr" sz="quarter" idx="4"/>
          </p:nvPr>
        </p:nvSpPr>
        <p:spPr bwMode="auto">
          <a:xfrm>
            <a:off x="0" y="8805863"/>
            <a:ext cx="3032125" cy="463550"/>
          </a:xfrm>
          <a:prstGeom prst="rect">
            <a:avLst/>
          </a:prstGeom>
          <a:noFill/>
          <a:ln>
            <a:noFill/>
          </a:ln>
          <a:effectLst/>
          <a:extLst/>
        </p:spPr>
        <p:txBody>
          <a:bodyPr vert="horz" wrap="square" lIns="92958" tIns="46479" rIns="92958" bIns="46479" numCol="1" anchor="b" anchorCtr="0" compatLnSpc="1">
            <a:prstTxWarp prst="textNoShape">
              <a:avLst/>
            </a:prstTxWarp>
          </a:bodyPr>
          <a:lstStyle>
            <a:lvl1pPr eaLnBrk="0" hangingPunct="0">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3963988" y="8805863"/>
            <a:ext cx="3032125" cy="463550"/>
          </a:xfrm>
          <a:prstGeom prst="rect">
            <a:avLst/>
          </a:prstGeom>
          <a:noFill/>
          <a:ln>
            <a:noFill/>
          </a:ln>
          <a:effectLst/>
          <a:extLst/>
        </p:spPr>
        <p:txBody>
          <a:bodyPr vert="horz" wrap="square" lIns="92958" tIns="46479" rIns="92958" bIns="46479" numCol="1" anchor="b" anchorCtr="0" compatLnSpc="1">
            <a:prstTxWarp prst="textNoShape">
              <a:avLst/>
            </a:prstTxWarp>
          </a:bodyPr>
          <a:lstStyle>
            <a:lvl1pPr algn="r" eaLnBrk="0" hangingPunct="0">
              <a:defRPr sz="1200">
                <a:latin typeface="Arial" charset="0"/>
              </a:defRPr>
            </a:lvl1pPr>
          </a:lstStyle>
          <a:p>
            <a:pPr>
              <a:defRPr/>
            </a:pPr>
            <a:fld id="{D1F852AD-587D-45EC-BFC5-E0BA93343F6D}" type="slidenum">
              <a:rPr lang="en-US"/>
              <a:pPr>
                <a:defRPr/>
              </a:pPr>
              <a:t>‹#›</a:t>
            </a:fld>
            <a:endParaRPr lang="en-US"/>
          </a:p>
        </p:txBody>
      </p:sp>
    </p:spTree>
    <p:extLst>
      <p:ext uri="{BB962C8B-B14F-4D97-AF65-F5344CB8AC3E}">
        <p14:creationId xmlns:p14="http://schemas.microsoft.com/office/powerpoint/2010/main" val="42875841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a:p>
            <a:r>
              <a:rPr lang="en-US"/>
              <a:t>----- Meeting Notes (4/7/16 10:32) -----</a:t>
            </a:r>
          </a:p>
          <a:p>
            <a:r>
              <a:rPr lang="en-US"/>
              <a:t>- Ted: challenge with CMR, we have quality information that is in UMM for granules, which is not available for collections. We need to go beyond just free text descriptions, and think more systematic; free text descriptions should be a last resort.</a:t>
            </a:r>
          </a:p>
          <a:p>
            <a:r>
              <a:rPr lang="en-US"/>
              <a:t>- Byron: NIST requirement includes data integrity, as part of the triad of data security, which also includes availability and reliability. Data integrity at the granule level should be checked weekly, but obviously this is not very practical. </a:t>
            </a:r>
          </a:p>
          <a:p>
            <a:r>
              <a:rPr lang="en-US"/>
              <a:t>- SJS: does integrity mean curroption? Is a checksum enough?</a:t>
            </a:r>
          </a:p>
          <a:p>
            <a:r>
              <a:rPr lang="en-US"/>
              <a:t>- Byron: yes, checksum is enough.</a:t>
            </a:r>
          </a:p>
          <a:p>
            <a:r>
              <a:rPr lang="en-US"/>
              <a:t>- Rama: but is it realistic to to this every week?</a:t>
            </a:r>
          </a:p>
          <a:p>
            <a:r>
              <a:rPr lang="en-US"/>
              <a:t>- Chris: re-think the word compliance???</a:t>
            </a:r>
          </a:p>
          <a:p>
            <a:r>
              <a:rPr lang="en-US"/>
              <a:t>- Ted: Compliance is a "fine word" to use; we already have compliance to a variety of metadata conventions...</a:t>
            </a:r>
          </a:p>
        </p:txBody>
      </p:sp>
      <p:sp>
        <p:nvSpPr>
          <p:cNvPr id="4" name="Slide Number Placeholder 3"/>
          <p:cNvSpPr>
            <a:spLocks noGrp="1"/>
          </p:cNvSpPr>
          <p:nvPr>
            <p:ph type="sldNum" sz="quarter" idx="10"/>
          </p:nvPr>
        </p:nvSpPr>
        <p:spPr/>
        <p:txBody>
          <a:bodyPr/>
          <a:lstStyle/>
          <a:p>
            <a:pPr>
              <a:defRPr/>
            </a:pPr>
            <a:fld id="{D1F852AD-587D-45EC-BFC5-E0BA93343F6D}" type="slidenum">
              <a:rPr lang="en-US" smtClean="0"/>
              <a:pPr>
                <a:defRPr/>
              </a:pPr>
              <a:t>6</a:t>
            </a:fld>
            <a:endParaRPr lang="en-US"/>
          </a:p>
        </p:txBody>
      </p:sp>
    </p:spTree>
    <p:extLst>
      <p:ext uri="{BB962C8B-B14F-4D97-AF65-F5344CB8AC3E}">
        <p14:creationId xmlns:p14="http://schemas.microsoft.com/office/powerpoint/2010/main" val="20290638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srcRect/>
          <a:stretch>
            <a:fillRect/>
          </a:stretch>
        </p:blipFill>
        <p:spPr bwMode="auto">
          <a:xfrm>
            <a:off x="0" y="0"/>
            <a:ext cx="9145588" cy="6859588"/>
          </a:xfrm>
          <a:prstGeom prst="rect">
            <a:avLst/>
          </a:prstGeom>
          <a:noFill/>
          <a:ln w="9525">
            <a:noFill/>
            <a:miter lim="800000"/>
            <a:headEnd/>
            <a:tailEnd/>
          </a:ln>
        </p:spPr>
      </p:pic>
      <p:sp>
        <p:nvSpPr>
          <p:cNvPr id="5" name="Rectangle 4"/>
          <p:cNvSpPr>
            <a:spLocks noGrp="1" noChangeArrowheads="1"/>
          </p:cNvSpPr>
          <p:nvPr/>
        </p:nvSpPr>
        <p:spPr bwMode="auto">
          <a:xfrm>
            <a:off x="7924800" y="6618288"/>
            <a:ext cx="1219200" cy="152400"/>
          </a:xfrm>
          <a:prstGeom prst="rect">
            <a:avLst/>
          </a:prstGeom>
          <a:noFill/>
          <a:ln w="9525">
            <a:noFill/>
            <a:miter lim="800000"/>
            <a:headEnd/>
            <a:tailEnd/>
          </a:ln>
          <a:effectLst/>
        </p:spPr>
        <p:txBody>
          <a:bodyPr/>
          <a:lstStyle/>
          <a:p>
            <a:pPr algn="ctr" eaLnBrk="0" hangingPunct="0">
              <a:defRPr/>
            </a:pPr>
            <a:endParaRPr lang="en-US" sz="1400" dirty="0">
              <a:latin typeface="Arial" pitchFamily="-111" charset="0"/>
              <a:ea typeface="ＭＳ Ｐゴシック" charset="-128"/>
              <a:cs typeface="ＭＳ Ｐゴシック" charset="-128"/>
            </a:endParaRPr>
          </a:p>
        </p:txBody>
      </p:sp>
      <p:sp>
        <p:nvSpPr>
          <p:cNvPr id="5125" name="Rectangle 5"/>
          <p:cNvSpPr>
            <a:spLocks noGrp="1" noChangeArrowheads="1"/>
          </p:cNvSpPr>
          <p:nvPr>
            <p:ph type="ctrTitle"/>
          </p:nvPr>
        </p:nvSpPr>
        <p:spPr>
          <a:xfrm>
            <a:off x="469900" y="1103313"/>
            <a:ext cx="8343900" cy="647700"/>
          </a:xfrm>
        </p:spPr>
        <p:txBody>
          <a:bodyPr anchor="t"/>
          <a:lstStyle>
            <a:lvl1pPr>
              <a:defRPr/>
            </a:lvl1pPr>
          </a:lstStyle>
          <a:p>
            <a:r>
              <a:rPr lang="en-US" smtClean="0"/>
              <a:t>Click to edit Master title style</a:t>
            </a:r>
            <a:endParaRPr lang="en-US"/>
          </a:p>
        </p:txBody>
      </p:sp>
      <p:sp>
        <p:nvSpPr>
          <p:cNvPr id="5126" name="Rectangle 6"/>
          <p:cNvSpPr>
            <a:spLocks noGrp="1" noChangeArrowheads="1"/>
          </p:cNvSpPr>
          <p:nvPr>
            <p:ph type="subTitle" idx="1"/>
          </p:nvPr>
        </p:nvSpPr>
        <p:spPr>
          <a:xfrm>
            <a:off x="22225" y="5854700"/>
            <a:ext cx="3708400" cy="889000"/>
          </a:xfrm>
        </p:spPr>
        <p:txBody>
          <a:bodyPr/>
          <a:lstStyle>
            <a:lvl1pPr marL="0" indent="0">
              <a:buFont typeface="Wingdings" pitchFamily="-107" charset="2"/>
              <a:buNone/>
              <a:defRPr sz="1600" b="1">
                <a:solidFill>
                  <a:srgbClr val="104A84"/>
                </a:solidFill>
              </a:defRPr>
            </a:lvl1pPr>
          </a:lstStyle>
          <a:p>
            <a:r>
              <a:rPr lang="en-US" smtClean="0"/>
              <a:t>Click to edit Master subtitle style</a:t>
            </a:r>
            <a:endParaRPr lang="en-US"/>
          </a:p>
        </p:txBody>
      </p:sp>
      <p:sp>
        <p:nvSpPr>
          <p:cNvPr id="6" name="Rectangle 3"/>
          <p:cNvSpPr>
            <a:spLocks noGrp="1" noChangeArrowheads="1"/>
          </p:cNvSpPr>
          <p:nvPr>
            <p:ph type="sldNum" sz="quarter" idx="10"/>
          </p:nvPr>
        </p:nvSpPr>
        <p:spPr>
          <a:xfrm>
            <a:off x="6465888" y="6303963"/>
            <a:ext cx="1905000" cy="457200"/>
          </a:xfrm>
        </p:spPr>
        <p:txBody>
          <a:bodyPr/>
          <a:lstStyle>
            <a:lvl1pPr>
              <a:defRPr/>
            </a:lvl1pPr>
          </a:lstStyle>
          <a:p>
            <a:pPr>
              <a:defRPr/>
            </a:pPr>
            <a:fld id="{C1C33D2C-CE13-420B-95DA-B996F42B5146}" type="slidenum">
              <a:rPr lang="en-US" smtClean="0"/>
              <a:pPr>
                <a:defRPr/>
              </a:pPr>
              <a:t>‹#›</a:t>
            </a:fld>
            <a:endParaRPr lang="en-US"/>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sldNum" sz="quarter" idx="10"/>
          </p:nvPr>
        </p:nvSpPr>
        <p:spPr>
          <a:ln/>
        </p:spPr>
        <p:txBody>
          <a:bodyPr/>
          <a:lstStyle>
            <a:lvl1pPr>
              <a:defRPr/>
            </a:lvl1pPr>
          </a:lstStyle>
          <a:p>
            <a:pPr>
              <a:defRPr/>
            </a:pPr>
            <a:fld id="{C61FE138-7094-432B-8354-0461F484D1A2}" type="slidenum">
              <a:rPr lang="en-US" smtClean="0"/>
              <a:pPr>
                <a:defRPr/>
              </a:pPr>
              <a:t>‹#›</a:t>
            </a:fld>
            <a:endParaRPr lang="en-US"/>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8475" y="36513"/>
            <a:ext cx="1960563" cy="63912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63613" y="36513"/>
            <a:ext cx="5732462" cy="63912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sldNum" sz="quarter" idx="10"/>
          </p:nvPr>
        </p:nvSpPr>
        <p:spPr>
          <a:ln/>
        </p:spPr>
        <p:txBody>
          <a:bodyPr/>
          <a:lstStyle>
            <a:lvl1pPr>
              <a:defRPr/>
            </a:lvl1pPr>
          </a:lstStyle>
          <a:p>
            <a:pPr>
              <a:defRPr/>
            </a:pPr>
            <a:fld id="{710DFC02-283E-413B-A62A-3021EE57F41F}" type="slidenum">
              <a:rPr lang="en-US" smtClean="0"/>
              <a:pPr>
                <a:defRPr/>
              </a:pPr>
              <a:t>‹#›</a:t>
            </a:fld>
            <a:endParaRPr lang="en-US"/>
          </a:p>
        </p:txBody>
      </p:sp>
    </p:spTree>
  </p:cSld>
  <p:clrMapOvr>
    <a:masterClrMapping/>
  </p:clrMapOvr>
  <p:transition>
    <p:wipe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fld id="{AAF438F7-7912-4A34-9628-FD3BB6253204}" type="datetime1">
              <a:rPr lang="en-US"/>
              <a:pPr>
                <a:defRPr/>
              </a:pPr>
              <a:t>1/30/2018</a:t>
            </a:fld>
            <a:endParaRPr lang="en-US"/>
          </a:p>
        </p:txBody>
      </p:sp>
      <p:sp>
        <p:nvSpPr>
          <p:cNvPr id="5"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26A66F-646F-483B-95D8-95EED87ECAD8}" type="slidenum">
              <a:rPr lang="en-US"/>
              <a:pPr>
                <a:defRPr/>
              </a:pPr>
              <a:t>‹#›</a:t>
            </a:fld>
            <a:endParaRPr lang="en-US"/>
          </a:p>
        </p:txBody>
      </p:sp>
    </p:spTree>
    <p:extLst>
      <p:ext uri="{BB962C8B-B14F-4D97-AF65-F5344CB8AC3E}">
        <p14:creationId xmlns:p14="http://schemas.microsoft.com/office/powerpoint/2010/main" val="1872414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2"/>
          <p:cNvSpPr>
            <a:spLocks noGrp="1" noChangeArrowheads="1"/>
          </p:cNvSpPr>
          <p:nvPr>
            <p:ph type="sldNum" sz="quarter" idx="10"/>
          </p:nvPr>
        </p:nvSpPr>
        <p:spPr>
          <a:ln/>
        </p:spPr>
        <p:txBody>
          <a:bodyPr/>
          <a:lstStyle>
            <a:lvl1pPr>
              <a:defRPr/>
            </a:lvl1pPr>
          </a:lstStyle>
          <a:p>
            <a:pPr>
              <a:defRPr/>
            </a:pPr>
            <a:fld id="{A55769B6-FEE2-465E-96D7-E5644261516D}" type="slidenum">
              <a:rPr lang="en-US" smtClean="0"/>
              <a:pPr>
                <a:defRPr/>
              </a:pPr>
              <a:t>‹#›</a:t>
            </a:fld>
            <a:endParaRPr lang="en-US"/>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sldNum" sz="quarter" idx="10"/>
          </p:nvPr>
        </p:nvSpPr>
        <p:spPr>
          <a:ln/>
        </p:spPr>
        <p:txBody>
          <a:bodyPr/>
          <a:lstStyle>
            <a:lvl1pPr>
              <a:defRPr/>
            </a:lvl1pPr>
          </a:lstStyle>
          <a:p>
            <a:pPr>
              <a:defRPr/>
            </a:pPr>
            <a:fld id="{8F99FDAC-D3A3-4025-95C3-ED09F0DD4370}" type="slidenum">
              <a:rPr lang="en-US" smtClean="0"/>
              <a:pPr>
                <a:defRPr/>
              </a:pPr>
              <a:t>‹#›</a:t>
            </a:fld>
            <a:endParaRPr lang="en-US"/>
          </a:p>
        </p:txBody>
      </p:sp>
    </p:spTree>
  </p:cSld>
  <p:clrMapOvr>
    <a:masterClrMapping/>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63613" y="1290638"/>
            <a:ext cx="3846512" cy="5137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962525" y="1290638"/>
            <a:ext cx="3846513" cy="5137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sldNum" sz="quarter" idx="10"/>
          </p:nvPr>
        </p:nvSpPr>
        <p:spPr>
          <a:ln/>
        </p:spPr>
        <p:txBody>
          <a:bodyPr/>
          <a:lstStyle>
            <a:lvl1pPr>
              <a:defRPr/>
            </a:lvl1pPr>
          </a:lstStyle>
          <a:p>
            <a:pPr>
              <a:defRPr/>
            </a:pPr>
            <a:fld id="{2D138ABF-CEAC-43C0-8780-BAF8872245BD}" type="slidenum">
              <a:rPr lang="en-US" smtClean="0"/>
              <a:pPr>
                <a:defRPr/>
              </a:pPr>
              <a:t>‹#›</a:t>
            </a:fld>
            <a:endParaRPr lang="en-US"/>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sldNum" sz="quarter" idx="10"/>
          </p:nvPr>
        </p:nvSpPr>
        <p:spPr>
          <a:ln/>
        </p:spPr>
        <p:txBody>
          <a:bodyPr/>
          <a:lstStyle>
            <a:lvl1pPr>
              <a:defRPr/>
            </a:lvl1pPr>
          </a:lstStyle>
          <a:p>
            <a:pPr>
              <a:defRPr/>
            </a:pPr>
            <a:fld id="{AEE2A5D0-806E-4DF3-A3BD-59734EA0D628}" type="slidenum">
              <a:rPr lang="en-US" smtClean="0"/>
              <a:pPr>
                <a:defRPr/>
              </a:pPr>
              <a:t>‹#›</a:t>
            </a:fld>
            <a:endParaRPr lang="en-US"/>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sldNum" sz="quarter" idx="10"/>
          </p:nvPr>
        </p:nvSpPr>
        <p:spPr>
          <a:ln/>
        </p:spPr>
        <p:txBody>
          <a:bodyPr/>
          <a:lstStyle>
            <a:lvl1pPr>
              <a:defRPr/>
            </a:lvl1pPr>
          </a:lstStyle>
          <a:p>
            <a:pPr>
              <a:defRPr/>
            </a:pPr>
            <a:fld id="{FED1B1B5-53DB-4081-B44F-C15D726C4330}" type="slidenum">
              <a:rPr lang="en-US" smtClean="0"/>
              <a:pPr>
                <a:defRPr/>
              </a:pPr>
              <a:t>‹#›</a:t>
            </a:fld>
            <a:endParaRPr lang="en-US"/>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sldNum" sz="quarter" idx="10"/>
          </p:nvPr>
        </p:nvSpPr>
        <p:spPr>
          <a:ln/>
        </p:spPr>
        <p:txBody>
          <a:bodyPr/>
          <a:lstStyle>
            <a:lvl1pPr>
              <a:defRPr/>
            </a:lvl1pPr>
          </a:lstStyle>
          <a:p>
            <a:pPr>
              <a:defRPr/>
            </a:pPr>
            <a:fld id="{4D87A0DC-7ADC-4DA1-BD0D-C3E9E3CD573E}" type="slidenum">
              <a:rPr lang="en-US" smtClean="0"/>
              <a:pPr>
                <a:defRPr/>
              </a:pPr>
              <a:t>‹#›</a:t>
            </a:fld>
            <a:endParaRPr lang="en-US"/>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sldNum" sz="quarter" idx="10"/>
          </p:nvPr>
        </p:nvSpPr>
        <p:spPr>
          <a:ln/>
        </p:spPr>
        <p:txBody>
          <a:bodyPr/>
          <a:lstStyle>
            <a:lvl1pPr>
              <a:defRPr/>
            </a:lvl1pPr>
          </a:lstStyle>
          <a:p>
            <a:pPr>
              <a:defRPr/>
            </a:pPr>
            <a:fld id="{A2E1C933-9A80-4F81-8068-9B5AF49164E0}" type="slidenum">
              <a:rPr lang="en-US" smtClean="0"/>
              <a:pPr>
                <a:defRPr/>
              </a:pPr>
              <a:t>‹#›</a:t>
            </a:fld>
            <a:endParaRPr lang="en-US"/>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sldNum" sz="quarter" idx="10"/>
          </p:nvPr>
        </p:nvSpPr>
        <p:spPr>
          <a:ln/>
        </p:spPr>
        <p:txBody>
          <a:bodyPr/>
          <a:lstStyle>
            <a:lvl1pPr>
              <a:defRPr/>
            </a:lvl1pPr>
          </a:lstStyle>
          <a:p>
            <a:pPr>
              <a:defRPr/>
            </a:pPr>
            <a:fld id="{EAF24E0B-62FD-460B-B80A-93DF911C698C}" type="slidenum">
              <a:rPr lang="en-US" smtClean="0"/>
              <a:pPr>
                <a:defRPr/>
              </a:pPr>
              <a:t>‹#›</a:t>
            </a:fld>
            <a:endParaRPr lang="en-US"/>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sldNum" sz="quarter" idx="4"/>
          </p:nvPr>
        </p:nvSpPr>
        <p:spPr bwMode="auto">
          <a:xfrm>
            <a:off x="7083425" y="6503988"/>
            <a:ext cx="1905000" cy="3540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pPr>
              <a:defRPr/>
            </a:pPr>
            <a:fld id="{85609454-2F6F-4568-BB71-ADFB2C553CE8}" type="slidenum">
              <a:rPr lang="en-US" smtClean="0"/>
              <a:pPr>
                <a:defRPr/>
              </a:pPr>
              <a:t>‹#›</a:t>
            </a:fld>
            <a:endParaRPr lang="en-US"/>
          </a:p>
        </p:txBody>
      </p:sp>
      <p:sp>
        <p:nvSpPr>
          <p:cNvPr id="1027" name="Rectangle 3"/>
          <p:cNvSpPr>
            <a:spLocks noGrp="1" noChangeArrowheads="1"/>
          </p:cNvSpPr>
          <p:nvPr>
            <p:ph type="title"/>
          </p:nvPr>
        </p:nvSpPr>
        <p:spPr bwMode="auto">
          <a:xfrm>
            <a:off x="1263650" y="36513"/>
            <a:ext cx="6950075" cy="8540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963613" y="1290638"/>
            <a:ext cx="7845425" cy="51371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1" name="Rectangle 5">
            <a:hlinkClick r:id="" action="ppaction://hlinkshowjump?jump=lastslide"/>
          </p:cNvPr>
          <p:cNvSpPr>
            <a:spLocks noChangeArrowheads="1"/>
          </p:cNvSpPr>
          <p:nvPr/>
        </p:nvSpPr>
        <p:spPr bwMode="auto">
          <a:xfrm>
            <a:off x="8932863" y="0"/>
            <a:ext cx="211137" cy="254000"/>
          </a:xfrm>
          <a:prstGeom prst="rect">
            <a:avLst/>
          </a:prstGeom>
          <a:solidFill>
            <a:schemeClr val="accent1">
              <a:alpha val="0"/>
            </a:schemeClr>
          </a:solidFill>
          <a:ln w="9525">
            <a:noFill/>
            <a:miter lim="800000"/>
            <a:headEnd/>
            <a:tailEnd/>
          </a:ln>
          <a:effectLst/>
        </p:spPr>
        <p:txBody>
          <a:bodyPr wrap="none" anchor="ctr"/>
          <a:lstStyle/>
          <a:p>
            <a:pPr>
              <a:defRPr/>
            </a:pPr>
            <a:endParaRPr lang="en-US" dirty="0">
              <a:latin typeface="Arial" pitchFamily="-111" charset="0"/>
              <a:ea typeface="ＭＳ Ｐゴシック" charset="-128"/>
              <a:cs typeface="ＭＳ Ｐゴシック" charset="-128"/>
            </a:endParaRPr>
          </a:p>
        </p:txBody>
      </p:sp>
      <p:grpSp>
        <p:nvGrpSpPr>
          <p:cNvPr id="1030" name="Group 6"/>
          <p:cNvGrpSpPr>
            <a:grpSpLocks/>
          </p:cNvGrpSpPr>
          <p:nvPr/>
        </p:nvGrpSpPr>
        <p:grpSpPr bwMode="auto">
          <a:xfrm>
            <a:off x="152400" y="914400"/>
            <a:ext cx="8915400" cy="77788"/>
            <a:chOff x="281" y="734"/>
            <a:chExt cx="5616" cy="49"/>
          </a:xfrm>
        </p:grpSpPr>
        <p:sp>
          <p:nvSpPr>
            <p:cNvPr id="2" name="Line 7"/>
            <p:cNvSpPr>
              <a:spLocks noChangeShapeType="1"/>
            </p:cNvSpPr>
            <p:nvPr/>
          </p:nvSpPr>
          <p:spPr bwMode="auto">
            <a:xfrm>
              <a:off x="281" y="734"/>
              <a:ext cx="5616" cy="0"/>
            </a:xfrm>
            <a:prstGeom prst="line">
              <a:avLst/>
            </a:prstGeom>
            <a:noFill/>
            <a:ln w="50800">
              <a:solidFill>
                <a:srgbClr val="114FFB"/>
              </a:solidFill>
              <a:round/>
              <a:headEnd type="none" w="sm" len="sm"/>
              <a:tailEnd type="none" w="sm" len="sm"/>
            </a:ln>
            <a:effectLst/>
          </p:spPr>
          <p:txBody>
            <a:bodyPr wrap="none" anchor="ctr"/>
            <a:lstStyle/>
            <a:p>
              <a:pPr>
                <a:defRPr/>
              </a:pPr>
              <a:endParaRPr lang="en-US" dirty="0">
                <a:latin typeface="Arial" pitchFamily="-107" charset="0"/>
                <a:ea typeface="+mn-ea"/>
              </a:endParaRPr>
            </a:p>
          </p:txBody>
        </p:sp>
        <p:sp>
          <p:nvSpPr>
            <p:cNvPr id="4104" name="Line 8"/>
            <p:cNvSpPr>
              <a:spLocks noChangeShapeType="1"/>
            </p:cNvSpPr>
            <p:nvPr/>
          </p:nvSpPr>
          <p:spPr bwMode="auto">
            <a:xfrm>
              <a:off x="281" y="783"/>
              <a:ext cx="5616" cy="0"/>
            </a:xfrm>
            <a:prstGeom prst="line">
              <a:avLst/>
            </a:prstGeom>
            <a:noFill/>
            <a:ln w="50800">
              <a:solidFill>
                <a:srgbClr val="A2C1FE"/>
              </a:solidFill>
              <a:round/>
              <a:headEnd type="none" w="sm" len="sm"/>
              <a:tailEnd type="none" w="sm" len="sm"/>
            </a:ln>
            <a:effectLst/>
          </p:spPr>
          <p:txBody>
            <a:bodyPr wrap="none" anchor="ctr"/>
            <a:lstStyle/>
            <a:p>
              <a:pPr>
                <a:defRPr/>
              </a:pPr>
              <a:endParaRPr lang="en-US" dirty="0">
                <a:latin typeface="Arial" pitchFamily="-107" charset="0"/>
                <a:ea typeface="+mn-ea"/>
              </a:endParaRPr>
            </a:p>
          </p:txBody>
        </p:sp>
      </p:grpSp>
      <p:pic>
        <p:nvPicPr>
          <p:cNvPr id="1031" name="Picture 9" descr="nasa_3D"/>
          <p:cNvPicPr>
            <a:picLocks noChangeAspect="1" noChangeArrowheads="1"/>
          </p:cNvPicPr>
          <p:nvPr/>
        </p:nvPicPr>
        <p:blipFill>
          <a:blip r:embed="rId14"/>
          <a:srcRect/>
          <a:stretch>
            <a:fillRect/>
          </a:stretch>
        </p:blipFill>
        <p:spPr bwMode="auto">
          <a:xfrm>
            <a:off x="8077200" y="66675"/>
            <a:ext cx="1066800" cy="8477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ransition>
    <p:wipe dir="d"/>
  </p:transition>
  <p:hf hdr="0" ftr="0" dt="0"/>
  <p:txStyles>
    <p:titleStyle>
      <a:lvl1pPr algn="ctr" rtl="0" eaLnBrk="1" fontAlgn="base" hangingPunct="1">
        <a:lnSpc>
          <a:spcPct val="85000"/>
        </a:lnSpc>
        <a:spcBef>
          <a:spcPct val="0"/>
        </a:spcBef>
        <a:spcAft>
          <a:spcPct val="0"/>
        </a:spcAft>
        <a:defRPr sz="3200" b="1">
          <a:solidFill>
            <a:schemeClr val="accent2"/>
          </a:solidFill>
          <a:latin typeface="+mj-lt"/>
          <a:ea typeface="ＭＳ Ｐゴシック" pitchFamily="-65" charset="-128"/>
          <a:cs typeface="ＭＳ Ｐゴシック" pitchFamily="-65" charset="-128"/>
        </a:defRPr>
      </a:lvl1pPr>
      <a:lvl2pPr algn="ctr" rtl="0" eaLnBrk="1" fontAlgn="base" hangingPunct="1">
        <a:lnSpc>
          <a:spcPct val="85000"/>
        </a:lnSpc>
        <a:spcBef>
          <a:spcPct val="0"/>
        </a:spcBef>
        <a:spcAft>
          <a:spcPct val="0"/>
        </a:spcAft>
        <a:defRPr sz="3200" b="1">
          <a:solidFill>
            <a:schemeClr val="accent2"/>
          </a:solidFill>
          <a:latin typeface="Arial" pitchFamily="-107" charset="0"/>
          <a:ea typeface="ＭＳ Ｐゴシック" pitchFamily="-65" charset="-128"/>
          <a:cs typeface="ＭＳ Ｐゴシック" pitchFamily="-65" charset="-128"/>
        </a:defRPr>
      </a:lvl2pPr>
      <a:lvl3pPr algn="ctr" rtl="0" eaLnBrk="1" fontAlgn="base" hangingPunct="1">
        <a:lnSpc>
          <a:spcPct val="85000"/>
        </a:lnSpc>
        <a:spcBef>
          <a:spcPct val="0"/>
        </a:spcBef>
        <a:spcAft>
          <a:spcPct val="0"/>
        </a:spcAft>
        <a:defRPr sz="3200" b="1">
          <a:solidFill>
            <a:schemeClr val="accent2"/>
          </a:solidFill>
          <a:latin typeface="Arial" pitchFamily="-107" charset="0"/>
          <a:ea typeface="ＭＳ Ｐゴシック" pitchFamily="-65" charset="-128"/>
          <a:cs typeface="ＭＳ Ｐゴシック" pitchFamily="-65" charset="-128"/>
        </a:defRPr>
      </a:lvl3pPr>
      <a:lvl4pPr algn="ctr" rtl="0" eaLnBrk="1" fontAlgn="base" hangingPunct="1">
        <a:lnSpc>
          <a:spcPct val="85000"/>
        </a:lnSpc>
        <a:spcBef>
          <a:spcPct val="0"/>
        </a:spcBef>
        <a:spcAft>
          <a:spcPct val="0"/>
        </a:spcAft>
        <a:defRPr sz="3200" b="1">
          <a:solidFill>
            <a:schemeClr val="accent2"/>
          </a:solidFill>
          <a:latin typeface="Arial" pitchFamily="-107" charset="0"/>
          <a:ea typeface="ＭＳ Ｐゴシック" pitchFamily="-65" charset="-128"/>
          <a:cs typeface="ＭＳ Ｐゴシック" pitchFamily="-65" charset="-128"/>
        </a:defRPr>
      </a:lvl4pPr>
      <a:lvl5pPr algn="ctr" rtl="0" eaLnBrk="1" fontAlgn="base" hangingPunct="1">
        <a:lnSpc>
          <a:spcPct val="85000"/>
        </a:lnSpc>
        <a:spcBef>
          <a:spcPct val="0"/>
        </a:spcBef>
        <a:spcAft>
          <a:spcPct val="0"/>
        </a:spcAft>
        <a:defRPr sz="3200" b="1">
          <a:solidFill>
            <a:schemeClr val="accent2"/>
          </a:solidFill>
          <a:latin typeface="Arial" pitchFamily="-107" charset="0"/>
          <a:ea typeface="ＭＳ Ｐゴシック" pitchFamily="-65" charset="-128"/>
          <a:cs typeface="ＭＳ Ｐゴシック" pitchFamily="-65" charset="-128"/>
        </a:defRPr>
      </a:lvl5pPr>
      <a:lvl6pPr marL="457200" algn="ctr" rtl="0" eaLnBrk="1" fontAlgn="base" hangingPunct="1">
        <a:lnSpc>
          <a:spcPct val="85000"/>
        </a:lnSpc>
        <a:spcBef>
          <a:spcPct val="0"/>
        </a:spcBef>
        <a:spcAft>
          <a:spcPct val="0"/>
        </a:spcAft>
        <a:defRPr sz="3200" b="1">
          <a:solidFill>
            <a:schemeClr val="accent2"/>
          </a:solidFill>
          <a:latin typeface="Arial" pitchFamily="-107" charset="0"/>
        </a:defRPr>
      </a:lvl6pPr>
      <a:lvl7pPr marL="914400" algn="ctr" rtl="0" eaLnBrk="1" fontAlgn="base" hangingPunct="1">
        <a:lnSpc>
          <a:spcPct val="85000"/>
        </a:lnSpc>
        <a:spcBef>
          <a:spcPct val="0"/>
        </a:spcBef>
        <a:spcAft>
          <a:spcPct val="0"/>
        </a:spcAft>
        <a:defRPr sz="3200" b="1">
          <a:solidFill>
            <a:schemeClr val="accent2"/>
          </a:solidFill>
          <a:latin typeface="Arial" pitchFamily="-107" charset="0"/>
        </a:defRPr>
      </a:lvl7pPr>
      <a:lvl8pPr marL="1371600" algn="ctr" rtl="0" eaLnBrk="1" fontAlgn="base" hangingPunct="1">
        <a:lnSpc>
          <a:spcPct val="85000"/>
        </a:lnSpc>
        <a:spcBef>
          <a:spcPct val="0"/>
        </a:spcBef>
        <a:spcAft>
          <a:spcPct val="0"/>
        </a:spcAft>
        <a:defRPr sz="3200" b="1">
          <a:solidFill>
            <a:schemeClr val="accent2"/>
          </a:solidFill>
          <a:latin typeface="Arial" pitchFamily="-107" charset="0"/>
        </a:defRPr>
      </a:lvl8pPr>
      <a:lvl9pPr marL="1828800" algn="ctr" rtl="0" eaLnBrk="1" fontAlgn="base" hangingPunct="1">
        <a:lnSpc>
          <a:spcPct val="85000"/>
        </a:lnSpc>
        <a:spcBef>
          <a:spcPct val="0"/>
        </a:spcBef>
        <a:spcAft>
          <a:spcPct val="0"/>
        </a:spcAft>
        <a:defRPr sz="3200" b="1">
          <a:solidFill>
            <a:schemeClr val="accent2"/>
          </a:solidFill>
          <a:latin typeface="Arial" pitchFamily="-107" charset="0"/>
        </a:defRPr>
      </a:lvl9pPr>
    </p:titleStyle>
    <p:bodyStyle>
      <a:lvl1pPr marL="282575" indent="-282575" algn="l" rtl="0" eaLnBrk="1" fontAlgn="base" hangingPunct="1">
        <a:lnSpc>
          <a:spcPct val="85000"/>
        </a:lnSpc>
        <a:spcBef>
          <a:spcPct val="20000"/>
        </a:spcBef>
        <a:spcAft>
          <a:spcPct val="0"/>
        </a:spcAft>
        <a:buSzPct val="70000"/>
        <a:buFont typeface="Wingdings" pitchFamily="2" charset="2"/>
        <a:buBlip>
          <a:blip r:embed="rId15"/>
        </a:buBlip>
        <a:defRPr sz="2000">
          <a:solidFill>
            <a:schemeClr val="tx1"/>
          </a:solidFill>
          <a:latin typeface="+mn-lt"/>
          <a:ea typeface="ＭＳ Ｐゴシック" pitchFamily="-65" charset="-128"/>
          <a:cs typeface="ＭＳ Ｐゴシック" pitchFamily="-65" charset="-128"/>
        </a:defRPr>
      </a:lvl1pPr>
      <a:lvl2pPr marL="636588" indent="-239713" algn="l" rtl="0" eaLnBrk="1" fontAlgn="base" hangingPunct="1">
        <a:lnSpc>
          <a:spcPct val="85000"/>
        </a:lnSpc>
        <a:spcBef>
          <a:spcPct val="20000"/>
        </a:spcBef>
        <a:spcAft>
          <a:spcPct val="0"/>
        </a:spcAft>
        <a:buFont typeface="Times" pitchFamily="29" charset="0"/>
        <a:buChar char="•"/>
        <a:defRPr sz="2000">
          <a:solidFill>
            <a:schemeClr val="tx1"/>
          </a:solidFill>
          <a:latin typeface="+mn-lt"/>
          <a:ea typeface="ＭＳ Ｐゴシック" pitchFamily="-107" charset="-128"/>
        </a:defRPr>
      </a:lvl2pPr>
      <a:lvl3pPr marL="917575" indent="-166688" algn="l" rtl="0" eaLnBrk="1" fontAlgn="base" hangingPunct="1">
        <a:lnSpc>
          <a:spcPct val="85000"/>
        </a:lnSpc>
        <a:spcBef>
          <a:spcPct val="20000"/>
        </a:spcBef>
        <a:spcAft>
          <a:spcPct val="0"/>
        </a:spcAft>
        <a:buChar char="•"/>
        <a:defRPr sz="2000">
          <a:solidFill>
            <a:schemeClr val="tx1"/>
          </a:solidFill>
          <a:latin typeface="+mn-lt"/>
          <a:ea typeface="ヒラギノ角ゴ Pro W3" pitchFamily="-111" charset="-128"/>
          <a:cs typeface="ヒラギノ角ゴ Pro W3" pitchFamily="-111" charset="-128"/>
        </a:defRPr>
      </a:lvl3pPr>
      <a:lvl4pPr marL="1255713" indent="-223838" algn="l" rtl="0" eaLnBrk="1" fontAlgn="base" hangingPunct="1">
        <a:lnSpc>
          <a:spcPct val="85000"/>
        </a:lnSpc>
        <a:spcBef>
          <a:spcPct val="20000"/>
        </a:spcBef>
        <a:spcAft>
          <a:spcPct val="0"/>
        </a:spcAft>
        <a:buChar char="–"/>
        <a:defRPr sz="2000">
          <a:solidFill>
            <a:schemeClr val="tx1"/>
          </a:solidFill>
          <a:latin typeface="+mn-lt"/>
          <a:ea typeface="ヒラギノ角ゴ Pro W3" pitchFamily="-111" charset="-128"/>
        </a:defRPr>
      </a:lvl4pPr>
      <a:lvl5pPr marL="1593850" indent="-223838" algn="l" rtl="0" eaLnBrk="1" fontAlgn="base" hangingPunct="1">
        <a:lnSpc>
          <a:spcPct val="85000"/>
        </a:lnSpc>
        <a:spcBef>
          <a:spcPct val="20000"/>
        </a:spcBef>
        <a:spcAft>
          <a:spcPct val="0"/>
        </a:spcAft>
        <a:buChar char="»"/>
        <a:defRPr sz="2000">
          <a:solidFill>
            <a:schemeClr val="tx1"/>
          </a:solidFill>
          <a:latin typeface="+mn-lt"/>
          <a:ea typeface="ＭＳ Ｐゴシック" pitchFamily="-108" charset="-128"/>
          <a:cs typeface="ＭＳ Ｐゴシック" pitchFamily="-108" charset="-128"/>
        </a:defRPr>
      </a:lvl5pPr>
      <a:lvl6pPr marL="2051050" indent="-223838" algn="l" rtl="0" eaLnBrk="1" fontAlgn="base" hangingPunct="1">
        <a:lnSpc>
          <a:spcPct val="85000"/>
        </a:lnSpc>
        <a:spcBef>
          <a:spcPct val="20000"/>
        </a:spcBef>
        <a:spcAft>
          <a:spcPct val="0"/>
        </a:spcAft>
        <a:buChar char="»"/>
        <a:defRPr sz="2000">
          <a:solidFill>
            <a:schemeClr val="tx1"/>
          </a:solidFill>
          <a:latin typeface="+mn-lt"/>
          <a:ea typeface="ＭＳ Ｐゴシック" pitchFamily="-107" charset="-128"/>
        </a:defRPr>
      </a:lvl6pPr>
      <a:lvl7pPr marL="2508250" indent="-223838" algn="l" rtl="0" eaLnBrk="1" fontAlgn="base" hangingPunct="1">
        <a:lnSpc>
          <a:spcPct val="85000"/>
        </a:lnSpc>
        <a:spcBef>
          <a:spcPct val="20000"/>
        </a:spcBef>
        <a:spcAft>
          <a:spcPct val="0"/>
        </a:spcAft>
        <a:buChar char="»"/>
        <a:defRPr sz="2000">
          <a:solidFill>
            <a:schemeClr val="tx1"/>
          </a:solidFill>
          <a:latin typeface="+mn-lt"/>
          <a:ea typeface="ＭＳ Ｐゴシック" pitchFamily="-107" charset="-128"/>
        </a:defRPr>
      </a:lvl7pPr>
      <a:lvl8pPr marL="2965450" indent="-223838" algn="l" rtl="0" eaLnBrk="1" fontAlgn="base" hangingPunct="1">
        <a:lnSpc>
          <a:spcPct val="85000"/>
        </a:lnSpc>
        <a:spcBef>
          <a:spcPct val="20000"/>
        </a:spcBef>
        <a:spcAft>
          <a:spcPct val="0"/>
        </a:spcAft>
        <a:buChar char="»"/>
        <a:defRPr sz="2000">
          <a:solidFill>
            <a:schemeClr val="tx1"/>
          </a:solidFill>
          <a:latin typeface="+mn-lt"/>
          <a:ea typeface="ＭＳ Ｐゴシック" pitchFamily="-107" charset="-128"/>
        </a:defRPr>
      </a:lvl8pPr>
      <a:lvl9pPr marL="3422650" indent="-223838" algn="l" rtl="0" eaLnBrk="1" fontAlgn="base" hangingPunct="1">
        <a:lnSpc>
          <a:spcPct val="85000"/>
        </a:lnSpc>
        <a:spcBef>
          <a:spcPct val="20000"/>
        </a:spcBef>
        <a:spcAft>
          <a:spcPct val="0"/>
        </a:spcAft>
        <a:buChar char="»"/>
        <a:defRPr sz="2000">
          <a:solidFill>
            <a:schemeClr val="tx1"/>
          </a:solidFill>
          <a:latin typeface="+mn-lt"/>
          <a:ea typeface="ＭＳ Ｐゴシック" pitchFamily="-107"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docs.google.com/document/d/1uBHN1B-352_RWBb-CFIn43aKAouaD-xvDri5IJ0_goY/edit?usp=sharing" TargetMode="External"/><Relationship Id="rId2" Type="http://schemas.openxmlformats.org/officeDocument/2006/relationships/hyperlink" Target="http://bit.ly/dqdatacal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earthdata.nasa.gov/files/RRLs_v1.0.pdf" TargetMode="External"/><Relationship Id="rId2" Type="http://schemas.openxmlformats.org/officeDocument/2006/relationships/hyperlink" Target="http://bit.ly/dqreuse" TargetMode="External"/><Relationship Id="rId1" Type="http://schemas.openxmlformats.org/officeDocument/2006/relationships/slideLayout" Target="../slideLayouts/slideLayout2.xml"/><Relationship Id="rId4" Type="http://schemas.openxmlformats.org/officeDocument/2006/relationships/hyperlink" Target="http://doi.org/10.2481/dsj.009-007"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mailto:David.F.Moroni@jpl.nasa.gov" TargetMode="External"/><Relationship Id="rId2" Type="http://schemas.openxmlformats.org/officeDocument/2006/relationships/hyperlink" Target="mailto:weiy@ornl.gov" TargetMode="External"/><Relationship Id="rId1" Type="http://schemas.openxmlformats.org/officeDocument/2006/relationships/slideLayout" Target="../slideLayouts/slideLayout2.xml"/><Relationship Id="rId4" Type="http://schemas.openxmlformats.org/officeDocument/2006/relationships/hyperlink" Target="mailto:hampapuram.ramapriya@ssaihq.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earthdata.nasa.gov/about/esdis-project" TargetMode="External"/><Relationship Id="rId2" Type="http://schemas.openxmlformats.org/officeDocument/2006/relationships/hyperlink" Target="https://earthdata.nasa.gov/community/earth-science-data-system-working-groups-esdswg" TargetMode="External"/><Relationship Id="rId1" Type="http://schemas.openxmlformats.org/officeDocument/2006/relationships/slideLayout" Target="../slideLayouts/slideLayout2.xml"/><Relationship Id="rId4" Type="http://schemas.openxmlformats.org/officeDocument/2006/relationships/hyperlink" Target="https://earthdata.nasa.gov/community/community-data-system-programs/measures-project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hyperlink" Target="https://smd-prod.s3.amazonaws.com/science-blue/s3fs-public/atoms/files/Data_Mgmt_Plan_guidelines-20110111.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normAutofit/>
          </a:bodyPr>
          <a:lstStyle/>
          <a:p>
            <a:r>
              <a:rPr lang="en-US" sz="4900" dirty="0"/>
              <a:t>NASA’s Data Quality Working </a:t>
            </a:r>
            <a:r>
              <a:rPr lang="en-US" sz="4900" dirty="0" smtClean="0"/>
              <a:t>Group</a:t>
            </a:r>
            <a:endParaRPr lang="en-US" dirty="0"/>
          </a:p>
        </p:txBody>
      </p:sp>
      <p:sp>
        <p:nvSpPr>
          <p:cNvPr id="3" name="Subtitle 2"/>
          <p:cNvSpPr>
            <a:spLocks noGrp="1"/>
          </p:cNvSpPr>
          <p:nvPr>
            <p:ph type="subTitle" idx="1"/>
          </p:nvPr>
        </p:nvSpPr>
        <p:spPr>
          <a:xfrm>
            <a:off x="0" y="1850708"/>
            <a:ext cx="9144000" cy="4259580"/>
          </a:xfrm>
          <a:solidFill>
            <a:schemeClr val="bg1">
              <a:lumMod val="95000"/>
              <a:alpha val="61000"/>
            </a:schemeClr>
          </a:solidFill>
        </p:spPr>
        <p:txBody>
          <a:bodyPr numCol="1">
            <a:noAutofit/>
          </a:bodyPr>
          <a:lstStyle/>
          <a:p>
            <a:pPr algn="ctr"/>
            <a:endParaRPr lang="en-US" sz="2400" b="1" dirty="0" smtClean="0">
              <a:solidFill>
                <a:schemeClr val="bg1"/>
              </a:solidFill>
            </a:endParaRPr>
          </a:p>
          <a:p>
            <a:pPr algn="ctr"/>
            <a:r>
              <a:rPr lang="en-US" sz="2400" b="1" dirty="0" smtClean="0">
                <a:solidFill>
                  <a:schemeClr val="tx1"/>
                </a:solidFill>
              </a:rPr>
              <a:t>Chair</a:t>
            </a:r>
            <a:r>
              <a:rPr lang="en-US" sz="2400" dirty="0" smtClean="0">
                <a:solidFill>
                  <a:schemeClr val="tx1"/>
                </a:solidFill>
              </a:rPr>
              <a:t>: </a:t>
            </a:r>
          </a:p>
          <a:p>
            <a:pPr algn="ctr"/>
            <a:r>
              <a:rPr lang="en-US" sz="2400" b="0" dirty="0" smtClean="0">
                <a:solidFill>
                  <a:schemeClr val="tx1"/>
                </a:solidFill>
              </a:rPr>
              <a:t>Yaxing Wei (ORNL DAAC)</a:t>
            </a:r>
          </a:p>
          <a:p>
            <a:pPr algn="ctr"/>
            <a:r>
              <a:rPr lang="en-US" sz="2400" b="0" dirty="0" smtClean="0">
                <a:solidFill>
                  <a:schemeClr val="tx1"/>
                </a:solidFill>
              </a:rPr>
              <a:t>David Moroni (JPL – PO.DAAC)</a:t>
            </a:r>
          </a:p>
          <a:p>
            <a:pPr algn="ctr"/>
            <a:r>
              <a:rPr lang="en-US" sz="2400" b="0" dirty="0" smtClean="0">
                <a:solidFill>
                  <a:schemeClr val="tx1"/>
                </a:solidFill>
              </a:rPr>
              <a:t>&amp;</a:t>
            </a:r>
          </a:p>
          <a:p>
            <a:pPr algn="ctr"/>
            <a:r>
              <a:rPr lang="en-US" sz="2400" b="1" dirty="0" smtClean="0">
                <a:solidFill>
                  <a:schemeClr val="tx1"/>
                </a:solidFill>
              </a:rPr>
              <a:t>Co-Chair</a:t>
            </a:r>
            <a:r>
              <a:rPr lang="en-US" sz="2400" dirty="0" smtClean="0">
                <a:solidFill>
                  <a:schemeClr val="tx1"/>
                </a:solidFill>
              </a:rPr>
              <a:t>: </a:t>
            </a:r>
          </a:p>
          <a:p>
            <a:pPr algn="ctr"/>
            <a:r>
              <a:rPr lang="en-US" sz="2400" b="0" dirty="0" smtClean="0">
                <a:solidFill>
                  <a:schemeClr val="tx1"/>
                </a:solidFill>
              </a:rPr>
              <a:t>H</a:t>
            </a:r>
            <a:r>
              <a:rPr lang="en-US" sz="2400" b="0" dirty="0">
                <a:solidFill>
                  <a:schemeClr val="tx1"/>
                </a:solidFill>
              </a:rPr>
              <a:t>. K. “Rama” </a:t>
            </a:r>
            <a:r>
              <a:rPr lang="en-US" sz="2400" b="0" dirty="0" smtClean="0">
                <a:solidFill>
                  <a:schemeClr val="tx1"/>
                </a:solidFill>
              </a:rPr>
              <a:t>Ramapriyan (</a:t>
            </a:r>
            <a:r>
              <a:rPr lang="en-US" sz="2400" b="0" dirty="0">
                <a:solidFill>
                  <a:schemeClr val="tx1"/>
                </a:solidFill>
              </a:rPr>
              <a:t>SSAI/GSFC </a:t>
            </a:r>
            <a:r>
              <a:rPr lang="en-US" sz="2400" b="0" dirty="0" smtClean="0">
                <a:solidFill>
                  <a:schemeClr val="tx1"/>
                </a:solidFill>
              </a:rPr>
              <a:t>- ESDIS)</a:t>
            </a:r>
          </a:p>
          <a:p>
            <a:pPr algn="ctr"/>
            <a:r>
              <a:rPr lang="en-US" sz="2400" b="0" dirty="0" smtClean="0">
                <a:solidFill>
                  <a:schemeClr val="tx1"/>
                </a:solidFill>
              </a:rPr>
              <a:t>&amp;</a:t>
            </a:r>
          </a:p>
          <a:p>
            <a:pPr algn="ctr"/>
            <a:r>
              <a:rPr lang="en-US" sz="2400" dirty="0" smtClean="0">
                <a:solidFill>
                  <a:schemeClr val="tx1"/>
                </a:solidFill>
              </a:rPr>
              <a:t>Many WG Members</a:t>
            </a:r>
          </a:p>
          <a:p>
            <a:pPr algn="ctr"/>
            <a:endParaRPr lang="en-US" sz="2400" dirty="0" smtClean="0">
              <a:solidFill>
                <a:schemeClr val="bg1"/>
              </a:solidFill>
            </a:endParaRPr>
          </a:p>
          <a:p>
            <a:pPr algn="ctr"/>
            <a:r>
              <a:rPr lang="en-US" sz="2400" b="1" i="1" dirty="0" smtClean="0">
                <a:solidFill>
                  <a:schemeClr val="tx1"/>
                </a:solidFill>
              </a:rPr>
              <a:t>2018 </a:t>
            </a:r>
            <a:r>
              <a:rPr lang="en-US" sz="2400" b="1" i="1" dirty="0">
                <a:solidFill>
                  <a:schemeClr val="tx1"/>
                </a:solidFill>
              </a:rPr>
              <a:t>ESIP Winter Meeting, January 9 - 11, 2018</a:t>
            </a:r>
          </a:p>
          <a:p>
            <a:pPr algn="ctr"/>
            <a:endParaRPr lang="en-US" sz="2400" dirty="0">
              <a:solidFill>
                <a:schemeClr val="tx1"/>
              </a:solidFill>
            </a:endParaRP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15FA8F9-C7D8-CA4F-84D1-7D4E4A32C103}" type="slidenum">
              <a:rPr lang="en-US" smtClean="0"/>
              <a:t>1</a:t>
            </a:fld>
            <a:endParaRPr lang="en-US"/>
          </a:p>
        </p:txBody>
      </p:sp>
      <p:sp>
        <p:nvSpPr>
          <p:cNvPr id="5" name="Subtitle 2"/>
          <p:cNvSpPr txBox="1">
            <a:spLocks/>
          </p:cNvSpPr>
          <p:nvPr/>
        </p:nvSpPr>
        <p:spPr>
          <a:xfrm>
            <a:off x="773075" y="4852195"/>
            <a:ext cx="7772400" cy="1504155"/>
          </a:xfrm>
          <a:prstGeom prst="rect">
            <a:avLst/>
          </a:prstGeom>
        </p:spPr>
        <p:txBody>
          <a:bodyPr vert="horz" lIns="91440" tIns="45720" rIns="91440" bIns="45720" numCol="1"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endParaRPr lang="en-US" sz="2400" dirty="0" smtClean="0">
              <a:solidFill>
                <a:srgbClr val="000000"/>
              </a:solidFill>
            </a:endParaRPr>
          </a:p>
          <a:p>
            <a:endParaRPr lang="en-US" sz="2400" dirty="0" smtClean="0">
              <a:solidFill>
                <a:srgbClr val="000000"/>
              </a:solidFill>
            </a:endParaRPr>
          </a:p>
          <a:p>
            <a:endParaRPr lang="en-US" sz="2400" dirty="0">
              <a:solidFill>
                <a:srgbClr val="000000"/>
              </a:solidFill>
            </a:endParaRPr>
          </a:p>
        </p:txBody>
      </p:sp>
    </p:spTree>
    <p:extLst>
      <p:ext uri="{BB962C8B-B14F-4D97-AF65-F5344CB8AC3E}">
        <p14:creationId xmlns:p14="http://schemas.microsoft.com/office/powerpoint/2010/main" val="3733499264"/>
      </p:ext>
    </p:extLst>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DQWG 2017-2018: Data </a:t>
            </a:r>
            <a:r>
              <a:rPr lang="en-US" dirty="0" smtClean="0"/>
              <a:t>Call Template</a:t>
            </a:r>
            <a:endParaRPr lang="en-US" dirty="0"/>
          </a:p>
        </p:txBody>
      </p:sp>
      <p:sp>
        <p:nvSpPr>
          <p:cNvPr id="3" name="Content Placeholder 2"/>
          <p:cNvSpPr>
            <a:spLocks noGrp="1"/>
          </p:cNvSpPr>
          <p:nvPr>
            <p:ph idx="1"/>
          </p:nvPr>
        </p:nvSpPr>
        <p:spPr/>
        <p:txBody>
          <a:bodyPr/>
          <a:lstStyle/>
          <a:p>
            <a:r>
              <a:rPr lang="en-US" dirty="0"/>
              <a:t>DAAC Data Call Template for Data Quality </a:t>
            </a:r>
            <a:r>
              <a:rPr lang="en-US" dirty="0" smtClean="0"/>
              <a:t>is available </a:t>
            </a:r>
            <a:r>
              <a:rPr lang="en-US" dirty="0"/>
              <a:t>here: </a:t>
            </a:r>
            <a:r>
              <a:rPr lang="en-US" dirty="0">
                <a:hlinkClick r:id="rId2"/>
              </a:rPr>
              <a:t>http://bit.ly/</a:t>
            </a:r>
            <a:r>
              <a:rPr lang="en-US" dirty="0" smtClean="0">
                <a:hlinkClick r:id="rId2"/>
              </a:rPr>
              <a:t>dqdatacall </a:t>
            </a:r>
            <a:endParaRPr lang="en-US" dirty="0" smtClean="0"/>
          </a:p>
          <a:p>
            <a:r>
              <a:rPr lang="en-US" dirty="0"/>
              <a:t>Data Call User Guide: </a:t>
            </a:r>
            <a:r>
              <a:rPr lang="en-US" dirty="0">
                <a:hlinkClick r:id="rId3"/>
              </a:rPr>
              <a:t>https://</a:t>
            </a:r>
            <a:r>
              <a:rPr lang="en-US" dirty="0" smtClean="0">
                <a:hlinkClick r:id="rId3"/>
              </a:rPr>
              <a:t>docs.google.com/document/d/1uBHN1B-352_RWBb-CFIn43aKAouaD-xvDri5IJ0_goY/edit?usp=sharing</a:t>
            </a:r>
            <a:endParaRPr lang="en-US" dirty="0" smtClean="0"/>
          </a:p>
          <a:p>
            <a:r>
              <a:rPr lang="en-US" dirty="0" smtClean="0"/>
              <a:t>Qualitative Completeness Evaluation:</a:t>
            </a:r>
          </a:p>
          <a:p>
            <a:pPr lvl="1"/>
            <a:r>
              <a:rPr lang="en-US" dirty="0" smtClean="0"/>
              <a:t>Product Quality</a:t>
            </a:r>
          </a:p>
          <a:p>
            <a:pPr lvl="2"/>
            <a:r>
              <a:rPr lang="en-US" dirty="0" smtClean="0"/>
              <a:t>e.g., self-describing format, metadata standards compliance, user guide, etc…</a:t>
            </a:r>
          </a:p>
          <a:p>
            <a:pPr lvl="1"/>
            <a:r>
              <a:rPr lang="en-US" dirty="0" smtClean="0"/>
              <a:t>Science Quality</a:t>
            </a:r>
          </a:p>
          <a:p>
            <a:pPr lvl="2"/>
            <a:r>
              <a:rPr lang="en-US" dirty="0" smtClean="0"/>
              <a:t>e.g., maturity level, </a:t>
            </a:r>
            <a:r>
              <a:rPr lang="en-US" dirty="0" err="1" smtClean="0"/>
              <a:t>cal</a:t>
            </a:r>
            <a:r>
              <a:rPr lang="en-US" dirty="0" smtClean="0"/>
              <a:t>/</a:t>
            </a:r>
            <a:r>
              <a:rPr lang="en-US" dirty="0" err="1" smtClean="0"/>
              <a:t>val</a:t>
            </a:r>
            <a:r>
              <a:rPr lang="en-US" dirty="0" smtClean="0"/>
              <a:t> documentation, quality flags, uncertainty assessments, ECV mapping, etc…</a:t>
            </a:r>
            <a:endParaRPr lang="en-US" dirty="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15FA8F9-C7D8-CA4F-84D1-7D4E4A32C103}" type="slidenum">
              <a:rPr lang="en-US" smtClean="0"/>
              <a:t>10</a:t>
            </a:fld>
            <a:endParaRPr lang="en-US"/>
          </a:p>
        </p:txBody>
      </p:sp>
    </p:spTree>
    <p:extLst>
      <p:ext uri="{BB962C8B-B14F-4D97-AF65-F5344CB8AC3E}">
        <p14:creationId xmlns:p14="http://schemas.microsoft.com/office/powerpoint/2010/main" val="2657324700"/>
      </p:ext>
    </p:extLst>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DQWG 2017-2018: Re-Use Readiness Framework</a:t>
            </a:r>
            <a:endParaRPr lang="en-US" dirty="0"/>
          </a:p>
        </p:txBody>
      </p:sp>
      <p:sp>
        <p:nvSpPr>
          <p:cNvPr id="3" name="Content Placeholder 2"/>
          <p:cNvSpPr>
            <a:spLocks noGrp="1"/>
          </p:cNvSpPr>
          <p:nvPr>
            <p:ph idx="1"/>
          </p:nvPr>
        </p:nvSpPr>
        <p:spPr/>
        <p:txBody>
          <a:bodyPr>
            <a:normAutofit/>
          </a:bodyPr>
          <a:lstStyle/>
          <a:p>
            <a:r>
              <a:rPr lang="en-US" dirty="0"/>
              <a:t>DQWG Solutions Reuse Readiness Checklist </a:t>
            </a:r>
            <a:r>
              <a:rPr lang="en-US" dirty="0" smtClean="0"/>
              <a:t>is available here</a:t>
            </a:r>
            <a:r>
              <a:rPr lang="en-US" dirty="0"/>
              <a:t>: </a:t>
            </a:r>
            <a:r>
              <a:rPr lang="en-US" dirty="0">
                <a:hlinkClick r:id="rId2"/>
              </a:rPr>
              <a:t>http://bit.ly/</a:t>
            </a:r>
            <a:r>
              <a:rPr lang="en-US" dirty="0" smtClean="0">
                <a:hlinkClick r:id="rId2"/>
              </a:rPr>
              <a:t>dqreuse</a:t>
            </a:r>
            <a:endParaRPr lang="en-US" dirty="0" smtClean="0"/>
          </a:p>
          <a:p>
            <a:r>
              <a:rPr lang="en-US" dirty="0" smtClean="0"/>
              <a:t>Evaluates Operational Maturity and Re-usability of solutions across 3 Perspectives:</a:t>
            </a:r>
          </a:p>
          <a:p>
            <a:pPr lvl="1"/>
            <a:r>
              <a:rPr lang="en-US" dirty="0" smtClean="0"/>
              <a:t>Software/APIs</a:t>
            </a:r>
          </a:p>
          <a:p>
            <a:pPr lvl="1"/>
            <a:r>
              <a:rPr lang="en-US" dirty="0" smtClean="0"/>
              <a:t>Standards</a:t>
            </a:r>
          </a:p>
          <a:p>
            <a:pPr lvl="1"/>
            <a:r>
              <a:rPr lang="en-US" dirty="0" smtClean="0"/>
              <a:t>Documentation</a:t>
            </a:r>
          </a:p>
          <a:p>
            <a:r>
              <a:rPr lang="en-US" dirty="0" smtClean="0"/>
              <a:t>Most attributes map to each of the Re-Use Readiness Levels (RRLs) categories, derived from a the Software Reuse Working Group recommendations report from 2010.</a:t>
            </a:r>
          </a:p>
          <a:p>
            <a:pPr lvl="1"/>
            <a:r>
              <a:rPr lang="en-US" u="sng" dirty="0">
                <a:hlinkClick r:id="rId3"/>
              </a:rPr>
              <a:t>https://earthdata.nasa.gov/files/RRLs_v1.0.</a:t>
            </a:r>
            <a:r>
              <a:rPr lang="en-US" u="sng" dirty="0" smtClean="0">
                <a:hlinkClick r:id="rId3"/>
              </a:rPr>
              <a:t>pdf</a:t>
            </a:r>
            <a:endParaRPr lang="en-US" u="sng" dirty="0" smtClean="0"/>
          </a:p>
          <a:p>
            <a:r>
              <a:rPr lang="en-US" dirty="0" smtClean="0"/>
              <a:t>RRLs were subsequently published by Bob Downs and James Marshall in the Data Science Journal in 2010.</a:t>
            </a:r>
          </a:p>
          <a:p>
            <a:pPr lvl="1"/>
            <a:r>
              <a:rPr lang="hr-HR" dirty="0">
                <a:hlinkClick r:id="rId4"/>
              </a:rPr>
              <a:t>http://doi.org/10.2481/dsj.009-</a:t>
            </a:r>
            <a:r>
              <a:rPr lang="hr-HR" dirty="0" smtClean="0">
                <a:hlinkClick r:id="rId4"/>
              </a:rPr>
              <a:t>007</a:t>
            </a:r>
            <a:endParaRPr lang="hr-HR" dirty="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15FA8F9-C7D8-CA4F-84D1-7D4E4A32C103}" type="slidenum">
              <a:rPr lang="en-US" smtClean="0"/>
              <a:t>11</a:t>
            </a:fld>
            <a:endParaRPr lang="en-US" dirty="0"/>
          </a:p>
        </p:txBody>
      </p:sp>
    </p:spTree>
    <p:extLst>
      <p:ext uri="{BB962C8B-B14F-4D97-AF65-F5344CB8AC3E}">
        <p14:creationId xmlns:p14="http://schemas.microsoft.com/office/powerpoint/2010/main" val="3087947855"/>
      </p:ext>
    </p:extLst>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b="1" dirty="0" smtClean="0"/>
              <a:t>Contacts:</a:t>
            </a:r>
            <a:endParaRPr lang="en-US" b="1" dirty="0"/>
          </a:p>
          <a:p>
            <a:pPr lvl="1"/>
            <a:r>
              <a:rPr lang="en-US" dirty="0"/>
              <a:t>Yaxing Wei </a:t>
            </a:r>
            <a:r>
              <a:rPr lang="en-US" dirty="0" smtClean="0"/>
              <a:t>(ORNL DAAC, </a:t>
            </a:r>
            <a:r>
              <a:rPr lang="en-US" dirty="0" smtClean="0">
                <a:hlinkClick r:id="rId2"/>
              </a:rPr>
              <a:t>weiy@ornl.gov</a:t>
            </a:r>
            <a:r>
              <a:rPr lang="en-US" dirty="0" smtClean="0"/>
              <a:t>)</a:t>
            </a:r>
            <a:endParaRPr lang="en-US" dirty="0"/>
          </a:p>
          <a:p>
            <a:pPr lvl="1"/>
            <a:r>
              <a:rPr lang="en-US" dirty="0"/>
              <a:t>David Moroni (JPL – PO.DAAC, </a:t>
            </a:r>
            <a:r>
              <a:rPr lang="en-US" dirty="0" smtClean="0">
                <a:hlinkClick r:id="rId3"/>
              </a:rPr>
              <a:t>David.F.Moroni@jpl.nasa.gov</a:t>
            </a:r>
            <a:r>
              <a:rPr lang="en-US" dirty="0" smtClean="0"/>
              <a:t>)</a:t>
            </a:r>
          </a:p>
          <a:p>
            <a:pPr lvl="1"/>
            <a:r>
              <a:rPr lang="en-US" dirty="0" smtClean="0"/>
              <a:t>H</a:t>
            </a:r>
            <a:r>
              <a:rPr lang="en-US" dirty="0"/>
              <a:t>. K. “Rama” Ramapriyan (SSAI/GSFC – ESDIS, </a:t>
            </a:r>
            <a:r>
              <a:rPr lang="en-US" dirty="0" smtClean="0">
                <a:hlinkClick r:id="rId4"/>
              </a:rPr>
              <a:t>hampapuram.ramapriya@ssaihq.com</a:t>
            </a:r>
            <a:r>
              <a:rPr lang="en-US" dirty="0" smtClean="0"/>
              <a:t>)</a:t>
            </a:r>
            <a:endParaRPr lang="en-US" dirty="0"/>
          </a:p>
        </p:txBody>
      </p:sp>
      <p:sp>
        <p:nvSpPr>
          <p:cNvPr id="4" name="Slide Number Placeholder 3"/>
          <p:cNvSpPr>
            <a:spLocks noGrp="1"/>
          </p:cNvSpPr>
          <p:nvPr>
            <p:ph type="sldNum" sz="quarter" idx="10"/>
          </p:nvPr>
        </p:nvSpPr>
        <p:spPr/>
        <p:txBody>
          <a:bodyPr/>
          <a:lstStyle/>
          <a:p>
            <a:pPr>
              <a:defRPr/>
            </a:pPr>
            <a:fld id="{A55769B6-FEE2-465E-96D7-E5644261516D}" type="slidenum">
              <a:rPr lang="en-US" smtClean="0"/>
              <a:pPr>
                <a:defRPr/>
              </a:pPr>
              <a:t>12</a:t>
            </a:fld>
            <a:endParaRPr lang="en-US"/>
          </a:p>
        </p:txBody>
      </p:sp>
    </p:spTree>
    <p:extLst>
      <p:ext uri="{BB962C8B-B14F-4D97-AF65-F5344CB8AC3E}">
        <p14:creationId xmlns:p14="http://schemas.microsoft.com/office/powerpoint/2010/main" val="2396874953"/>
      </p:ext>
    </p:extLst>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DQWG</a:t>
            </a:r>
            <a:endParaRPr lang="en-US" dirty="0"/>
          </a:p>
        </p:txBody>
      </p:sp>
      <p:sp>
        <p:nvSpPr>
          <p:cNvPr id="3" name="Content Placeholder 2"/>
          <p:cNvSpPr>
            <a:spLocks noGrp="1"/>
          </p:cNvSpPr>
          <p:nvPr>
            <p:ph idx="1"/>
          </p:nvPr>
        </p:nvSpPr>
        <p:spPr>
          <a:xfrm>
            <a:off x="963613" y="1290638"/>
            <a:ext cx="7418387" cy="3205162"/>
          </a:xfrm>
        </p:spPr>
        <p:txBody>
          <a:bodyPr/>
          <a:lstStyle/>
          <a:p>
            <a:r>
              <a:rPr lang="en-US" dirty="0"/>
              <a:t>One of NASA’s Earth Science Data System Working Groups (ESDSWG</a:t>
            </a:r>
            <a:r>
              <a:rPr lang="en-US" dirty="0" smtClean="0"/>
              <a:t>)</a:t>
            </a:r>
          </a:p>
          <a:p>
            <a:r>
              <a:rPr lang="en-US" dirty="0" smtClean="0"/>
              <a:t>Formed </a:t>
            </a:r>
            <a:r>
              <a:rPr lang="en-US" dirty="0"/>
              <a:t>at the annual meeting of the ESDSWG in 2014 as a result of interest expressed by the ESDIS Project and MEaSUREs </a:t>
            </a:r>
            <a:r>
              <a:rPr lang="en-US" dirty="0" smtClean="0"/>
              <a:t>investigators</a:t>
            </a:r>
          </a:p>
          <a:p>
            <a:r>
              <a:rPr lang="en-US" dirty="0" smtClean="0"/>
              <a:t>Mission Statement</a:t>
            </a:r>
          </a:p>
          <a:p>
            <a:pPr lvl="1"/>
            <a:r>
              <a:rPr lang="en-US" sz="1800" kern="1200" dirty="0">
                <a:solidFill>
                  <a:srgbClr val="000000"/>
                </a:solidFill>
                <a:ea typeface="+mn-ea"/>
                <a:cs typeface="+mn-cs"/>
              </a:rPr>
              <a:t>Discover and assess data quality recommendations and solutions in the </a:t>
            </a:r>
            <a:r>
              <a:rPr lang="en-US" sz="1800" b="1" i="1" kern="1200" dirty="0">
                <a:solidFill>
                  <a:srgbClr val="000000"/>
                </a:solidFill>
                <a:ea typeface="+mn-ea"/>
                <a:cs typeface="+mn-cs"/>
              </a:rPr>
              <a:t>inter-agency</a:t>
            </a:r>
            <a:r>
              <a:rPr lang="en-US" sz="1800" kern="1200" dirty="0">
                <a:solidFill>
                  <a:srgbClr val="000000"/>
                </a:solidFill>
                <a:ea typeface="+mn-ea"/>
                <a:cs typeface="+mn-cs"/>
              </a:rPr>
              <a:t> and </a:t>
            </a:r>
            <a:r>
              <a:rPr lang="en-US" sz="1800" b="1" i="1" kern="1200" dirty="0">
                <a:solidFill>
                  <a:srgbClr val="000000"/>
                </a:solidFill>
                <a:ea typeface="+mn-ea"/>
                <a:cs typeface="+mn-cs"/>
              </a:rPr>
              <a:t>international</a:t>
            </a:r>
            <a:r>
              <a:rPr lang="en-US" sz="1800" kern="1200" dirty="0">
                <a:solidFill>
                  <a:srgbClr val="000000"/>
                </a:solidFill>
                <a:ea typeface="+mn-ea"/>
                <a:cs typeface="+mn-cs"/>
              </a:rPr>
              <a:t> arena to improve upon existing </a:t>
            </a:r>
            <a:r>
              <a:rPr lang="en-US" sz="1800" b="1" i="1" kern="1200" dirty="0">
                <a:solidFill>
                  <a:srgbClr val="000000"/>
                </a:solidFill>
                <a:ea typeface="+mn-ea"/>
                <a:cs typeface="+mn-cs"/>
              </a:rPr>
              <a:t>technologies</a:t>
            </a:r>
            <a:r>
              <a:rPr lang="en-US" sz="1800" kern="1200" dirty="0">
                <a:solidFill>
                  <a:srgbClr val="000000"/>
                </a:solidFill>
                <a:ea typeface="+mn-ea"/>
                <a:cs typeface="+mn-cs"/>
              </a:rPr>
              <a:t>, practices, and standards in support of </a:t>
            </a:r>
            <a:r>
              <a:rPr lang="en-US" sz="1800" b="1" i="1" kern="1200" dirty="0">
                <a:solidFill>
                  <a:srgbClr val="000000"/>
                </a:solidFill>
                <a:ea typeface="+mn-ea"/>
                <a:cs typeface="+mn-cs"/>
              </a:rPr>
              <a:t>end-to-end data lifecycle</a:t>
            </a:r>
            <a:r>
              <a:rPr lang="en-US" sz="1800" kern="1200" dirty="0">
                <a:solidFill>
                  <a:srgbClr val="000000"/>
                </a:solidFill>
                <a:ea typeface="+mn-ea"/>
                <a:cs typeface="+mn-cs"/>
              </a:rPr>
              <a:t> stewardship in the NASA Earth science domain</a:t>
            </a:r>
            <a:r>
              <a:rPr lang="en-US" sz="1800" kern="1200" dirty="0" smtClean="0">
                <a:solidFill>
                  <a:srgbClr val="000000"/>
                </a:solidFill>
                <a:ea typeface="+mn-ea"/>
                <a:cs typeface="+mn-cs"/>
              </a:rPr>
              <a:t>.</a:t>
            </a:r>
            <a:endParaRPr lang="en-US" sz="2400" dirty="0" smtClean="0"/>
          </a:p>
        </p:txBody>
      </p:sp>
      <p:sp>
        <p:nvSpPr>
          <p:cNvPr id="4" name="Slide Number Placeholder 3"/>
          <p:cNvSpPr>
            <a:spLocks noGrp="1"/>
          </p:cNvSpPr>
          <p:nvPr>
            <p:ph type="sldNum" sz="quarter" idx="10"/>
          </p:nvPr>
        </p:nvSpPr>
        <p:spPr/>
        <p:txBody>
          <a:bodyPr/>
          <a:lstStyle/>
          <a:p>
            <a:pPr>
              <a:defRPr/>
            </a:pPr>
            <a:fld id="{A55769B6-FEE2-465E-96D7-E5644261516D}" type="slidenum">
              <a:rPr lang="en-US" smtClean="0"/>
              <a:pPr>
                <a:defRPr/>
              </a:pPr>
              <a:t>2</a:t>
            </a:fld>
            <a:endParaRPr lang="en-US"/>
          </a:p>
        </p:txBody>
      </p:sp>
      <p:sp>
        <p:nvSpPr>
          <p:cNvPr id="5" name="TextBox 4"/>
          <p:cNvSpPr txBox="1"/>
          <p:nvPr/>
        </p:nvSpPr>
        <p:spPr>
          <a:xfrm>
            <a:off x="990601" y="4648200"/>
            <a:ext cx="7543799" cy="1477328"/>
          </a:xfrm>
          <a:prstGeom prst="rect">
            <a:avLst/>
          </a:prstGeom>
          <a:solidFill>
            <a:schemeClr val="bg1">
              <a:lumMod val="85000"/>
            </a:schemeClr>
          </a:solidFill>
        </p:spPr>
        <p:txBody>
          <a:bodyPr wrap="square" rtlCol="0">
            <a:spAutoFit/>
          </a:bodyPr>
          <a:lstStyle/>
          <a:p>
            <a:r>
              <a:rPr lang="en-US" dirty="0"/>
              <a:t>ESDSWG: </a:t>
            </a:r>
            <a:r>
              <a:rPr lang="en-US" dirty="0">
                <a:hlinkClick r:id="rId2"/>
              </a:rPr>
              <a:t>https://</a:t>
            </a:r>
            <a:r>
              <a:rPr lang="en-US" dirty="0" smtClean="0">
                <a:hlinkClick r:id="rId2"/>
              </a:rPr>
              <a:t>earthdata.nasa.gov/community/earth-science-data-system-working-groups-esdswg</a:t>
            </a:r>
            <a:endParaRPr lang="en-US" dirty="0"/>
          </a:p>
          <a:p>
            <a:r>
              <a:rPr lang="en-US" dirty="0" smtClean="0"/>
              <a:t>ESDIS </a:t>
            </a:r>
            <a:r>
              <a:rPr lang="en-US" dirty="0"/>
              <a:t>Project: </a:t>
            </a:r>
            <a:r>
              <a:rPr lang="en-US" dirty="0">
                <a:hlinkClick r:id="rId3"/>
              </a:rPr>
              <a:t>https://</a:t>
            </a:r>
            <a:r>
              <a:rPr lang="en-US" dirty="0" smtClean="0">
                <a:hlinkClick r:id="rId3"/>
              </a:rPr>
              <a:t>earthdata.nasa.gov/about/esdis-project</a:t>
            </a:r>
            <a:endParaRPr lang="en-US" dirty="0"/>
          </a:p>
          <a:p>
            <a:r>
              <a:rPr lang="en-US" dirty="0" err="1" smtClean="0"/>
              <a:t>MEaSUREs</a:t>
            </a:r>
            <a:r>
              <a:rPr lang="en-US" dirty="0"/>
              <a:t>: </a:t>
            </a:r>
            <a:r>
              <a:rPr lang="en-US" dirty="0">
                <a:hlinkClick r:id="rId4"/>
              </a:rPr>
              <a:t>https://</a:t>
            </a:r>
            <a:r>
              <a:rPr lang="en-US" dirty="0" smtClean="0">
                <a:hlinkClick r:id="rId4"/>
              </a:rPr>
              <a:t>earthdata.nasa.gov/community/community-data-system-programs/measures-projects</a:t>
            </a:r>
            <a:endParaRPr lang="en-US" dirty="0"/>
          </a:p>
        </p:txBody>
      </p:sp>
    </p:spTree>
    <p:extLst>
      <p:ext uri="{BB962C8B-B14F-4D97-AF65-F5344CB8AC3E}">
        <p14:creationId xmlns:p14="http://schemas.microsoft.com/office/powerpoint/2010/main" val="2001475338"/>
      </p:ext>
    </p:extLst>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Rounded Rectangle 140"/>
          <p:cNvSpPr/>
          <p:nvPr/>
        </p:nvSpPr>
        <p:spPr bwMode="auto">
          <a:xfrm>
            <a:off x="5461684" y="4646853"/>
            <a:ext cx="3354479" cy="306147"/>
          </a:xfrm>
          <a:prstGeom prst="roundRect">
            <a:avLst/>
          </a:prstGeom>
          <a:solidFill>
            <a:schemeClr val="tx2">
              <a:lumMod val="20000"/>
              <a:lumOff val="80000"/>
            </a:schemeClr>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sp>
        <p:nvSpPr>
          <p:cNvPr id="142" name="TextBox 13"/>
          <p:cNvSpPr txBox="1"/>
          <p:nvPr/>
        </p:nvSpPr>
        <p:spPr>
          <a:xfrm>
            <a:off x="5307184" y="4645223"/>
            <a:ext cx="3755963" cy="30777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eaLnBrk="0" fontAlgn="base" hangingPunct="0">
              <a:spcBef>
                <a:spcPct val="0"/>
              </a:spcBef>
              <a:spcAft>
                <a:spcPct val="0"/>
              </a:spcAft>
            </a:pPr>
            <a:r>
              <a:rPr lang="en-US" sz="1400" dirty="0" smtClean="0">
                <a:solidFill>
                  <a:srgbClr val="000000"/>
                </a:solidFill>
              </a:rPr>
              <a:t>Assessment Report</a:t>
            </a:r>
            <a:endParaRPr lang="en-US" sz="1400" dirty="0">
              <a:solidFill>
                <a:srgbClr val="000000"/>
              </a:solidFill>
            </a:endParaRPr>
          </a:p>
        </p:txBody>
      </p:sp>
      <p:sp>
        <p:nvSpPr>
          <p:cNvPr id="2" name="Title 1"/>
          <p:cNvSpPr>
            <a:spLocks noGrp="1"/>
          </p:cNvSpPr>
          <p:nvPr>
            <p:ph type="title"/>
          </p:nvPr>
        </p:nvSpPr>
        <p:spPr>
          <a:xfrm>
            <a:off x="457200" y="-1"/>
            <a:ext cx="8229600" cy="1037327"/>
          </a:xfrm>
        </p:spPr>
        <p:txBody>
          <a:bodyPr>
            <a:normAutofit/>
          </a:bodyPr>
          <a:lstStyle/>
          <a:p>
            <a:r>
              <a:rPr lang="en-US" sz="2800" dirty="0" smtClean="0">
                <a:solidFill>
                  <a:srgbClr val="000000"/>
                </a:solidFill>
              </a:rPr>
              <a:t>Trajectories and Outcomes in 2014-2017</a:t>
            </a:r>
            <a:endParaRPr lang="en-US" sz="2800" dirty="0">
              <a:solidFill>
                <a:srgbClr val="000000"/>
              </a:solidFill>
            </a:endParaRPr>
          </a:p>
        </p:txBody>
      </p:sp>
      <p:sp>
        <p:nvSpPr>
          <p:cNvPr id="58" name="Rounded Rectangle 57"/>
          <p:cNvSpPr/>
          <p:nvPr/>
        </p:nvSpPr>
        <p:spPr bwMode="auto">
          <a:xfrm>
            <a:off x="1178066" y="4646853"/>
            <a:ext cx="3351826" cy="306147"/>
          </a:xfrm>
          <a:prstGeom prst="roundRect">
            <a:avLst/>
          </a:prstGeom>
          <a:solidFill>
            <a:schemeClr val="tx2">
              <a:lumMod val="20000"/>
              <a:lumOff val="80000"/>
            </a:schemeClr>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sp>
        <p:nvSpPr>
          <p:cNvPr id="59" name="Rounded Rectangle 58"/>
          <p:cNvSpPr/>
          <p:nvPr/>
        </p:nvSpPr>
        <p:spPr bwMode="auto">
          <a:xfrm>
            <a:off x="2514600" y="3924834"/>
            <a:ext cx="4587733" cy="297111"/>
          </a:xfrm>
          <a:prstGeom prst="roundRect">
            <a:avLst/>
          </a:prstGeom>
          <a:solidFill>
            <a:schemeClr val="tx2">
              <a:lumMod val="20000"/>
              <a:lumOff val="80000"/>
            </a:schemeClr>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sp>
        <p:nvSpPr>
          <p:cNvPr id="68" name="Rectangle 67"/>
          <p:cNvSpPr/>
          <p:nvPr/>
        </p:nvSpPr>
        <p:spPr bwMode="auto">
          <a:xfrm>
            <a:off x="533400" y="1060748"/>
            <a:ext cx="8153400" cy="543850"/>
          </a:xfrm>
          <a:prstGeom prst="rect">
            <a:avLst/>
          </a:prstGeom>
          <a:solidFill>
            <a:schemeClr val="accent6">
              <a:lumMod val="20000"/>
              <a:lumOff val="80000"/>
            </a:schemeClr>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sp>
        <p:nvSpPr>
          <p:cNvPr id="73" name="TextBox 14"/>
          <p:cNvSpPr txBox="1"/>
          <p:nvPr/>
        </p:nvSpPr>
        <p:spPr>
          <a:xfrm>
            <a:off x="673102" y="1134710"/>
            <a:ext cx="7861300"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eaLnBrk="0" fontAlgn="base" hangingPunct="0">
              <a:spcBef>
                <a:spcPct val="0"/>
              </a:spcBef>
              <a:spcAft>
                <a:spcPct val="0"/>
              </a:spcAft>
            </a:pPr>
            <a:r>
              <a:rPr lang="en-US" sz="1600" dirty="0" smtClean="0">
                <a:solidFill>
                  <a:srgbClr val="000000"/>
                </a:solidFill>
              </a:rPr>
              <a:t>16 Use </a:t>
            </a:r>
            <a:r>
              <a:rPr lang="en-US" sz="1600" dirty="0">
                <a:solidFill>
                  <a:srgbClr val="000000"/>
                </a:solidFill>
              </a:rPr>
              <a:t>Cases Relevant to the NASA Earth Science Data and Information </a:t>
            </a:r>
            <a:r>
              <a:rPr lang="en-US" sz="1600" dirty="0" smtClean="0">
                <a:solidFill>
                  <a:srgbClr val="000000"/>
                </a:solidFill>
              </a:rPr>
              <a:t>Systems</a:t>
            </a:r>
            <a:endParaRPr lang="en-US" sz="1600" dirty="0">
              <a:solidFill>
                <a:srgbClr val="000000"/>
              </a:solidFill>
            </a:endParaRPr>
          </a:p>
        </p:txBody>
      </p:sp>
      <p:sp>
        <p:nvSpPr>
          <p:cNvPr id="79" name="TextBox 12"/>
          <p:cNvSpPr txBox="1"/>
          <p:nvPr/>
        </p:nvSpPr>
        <p:spPr>
          <a:xfrm>
            <a:off x="3125660" y="3914168"/>
            <a:ext cx="3427540" cy="307777"/>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eaLnBrk="0" fontAlgn="base" hangingPunct="0">
              <a:spcBef>
                <a:spcPct val="0"/>
              </a:spcBef>
              <a:spcAft>
                <a:spcPct val="0"/>
              </a:spcAft>
            </a:pPr>
            <a:r>
              <a:rPr lang="en-US" sz="1400" dirty="0">
                <a:solidFill>
                  <a:srgbClr val="000000"/>
                </a:solidFill>
              </a:rPr>
              <a:t> </a:t>
            </a:r>
            <a:r>
              <a:rPr lang="en-US" sz="1400" dirty="0" smtClean="0">
                <a:solidFill>
                  <a:srgbClr val="000000"/>
                </a:solidFill>
              </a:rPr>
              <a:t>4 Low </a:t>
            </a:r>
            <a:r>
              <a:rPr lang="en-US" sz="1400" dirty="0">
                <a:solidFill>
                  <a:srgbClr val="000000"/>
                </a:solidFill>
              </a:rPr>
              <a:t>Hanging </a:t>
            </a:r>
            <a:r>
              <a:rPr lang="en-US" sz="1400" dirty="0" smtClean="0">
                <a:solidFill>
                  <a:srgbClr val="000000"/>
                </a:solidFill>
              </a:rPr>
              <a:t>Fruit Recommendations </a:t>
            </a:r>
            <a:endParaRPr lang="en-US" sz="1400" dirty="0">
              <a:solidFill>
                <a:srgbClr val="000000"/>
              </a:solidFill>
            </a:endParaRPr>
          </a:p>
        </p:txBody>
      </p:sp>
      <p:sp>
        <p:nvSpPr>
          <p:cNvPr id="81" name="TextBox 13"/>
          <p:cNvSpPr txBox="1"/>
          <p:nvPr/>
        </p:nvSpPr>
        <p:spPr>
          <a:xfrm>
            <a:off x="1029063" y="4645223"/>
            <a:ext cx="3755963" cy="30777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eaLnBrk="0" fontAlgn="base" hangingPunct="0">
              <a:spcBef>
                <a:spcPct val="0"/>
              </a:spcBef>
              <a:spcAft>
                <a:spcPct val="0"/>
              </a:spcAft>
            </a:pPr>
            <a:r>
              <a:rPr lang="en-US" sz="1400" dirty="0" smtClean="0">
                <a:solidFill>
                  <a:srgbClr val="000000"/>
                </a:solidFill>
              </a:rPr>
              <a:t>Implementation Strategies &amp; Solutions</a:t>
            </a:r>
            <a:endParaRPr lang="en-US" sz="1400" dirty="0">
              <a:solidFill>
                <a:srgbClr val="000000"/>
              </a:solidFill>
            </a:endParaRPr>
          </a:p>
        </p:txBody>
      </p:sp>
      <p:cxnSp>
        <p:nvCxnSpPr>
          <p:cNvPr id="96" name="Straight Connector 95"/>
          <p:cNvCxnSpPr/>
          <p:nvPr/>
        </p:nvCxnSpPr>
        <p:spPr bwMode="auto">
          <a:xfrm>
            <a:off x="0" y="3709311"/>
            <a:ext cx="9144000"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sp>
        <p:nvSpPr>
          <p:cNvPr id="15" name="TextBox 14"/>
          <p:cNvSpPr txBox="1"/>
          <p:nvPr/>
        </p:nvSpPr>
        <p:spPr>
          <a:xfrm>
            <a:off x="5638" y="2504549"/>
            <a:ext cx="1993900" cy="338554"/>
          </a:xfrm>
          <a:prstGeom prst="rect">
            <a:avLst/>
          </a:prstGeom>
          <a:solidFill>
            <a:srgbClr val="FFFF00"/>
          </a:solidFill>
        </p:spPr>
        <p:txBody>
          <a:bodyPr wrap="square" rtlCol="0">
            <a:spAutoFit/>
          </a:bodyPr>
          <a:lstStyle/>
          <a:p>
            <a:r>
              <a:rPr lang="en-US" sz="1600" dirty="0" smtClean="0"/>
              <a:t>Year 1: 2014-2015</a:t>
            </a:r>
            <a:endParaRPr lang="en-US" sz="1600" dirty="0"/>
          </a:p>
        </p:txBody>
      </p:sp>
      <p:sp>
        <p:nvSpPr>
          <p:cNvPr id="109" name="TextBox 108"/>
          <p:cNvSpPr txBox="1"/>
          <p:nvPr/>
        </p:nvSpPr>
        <p:spPr>
          <a:xfrm>
            <a:off x="5638" y="4230469"/>
            <a:ext cx="1993900" cy="338554"/>
          </a:xfrm>
          <a:prstGeom prst="rect">
            <a:avLst/>
          </a:prstGeom>
          <a:solidFill>
            <a:srgbClr val="FFFF00"/>
          </a:solidFill>
        </p:spPr>
        <p:txBody>
          <a:bodyPr wrap="square" rtlCol="0">
            <a:spAutoFit/>
          </a:bodyPr>
          <a:lstStyle/>
          <a:p>
            <a:r>
              <a:rPr lang="en-US" sz="1600" dirty="0" smtClean="0"/>
              <a:t>Year 2: 2015-2016</a:t>
            </a:r>
            <a:endParaRPr lang="en-US" sz="1600" dirty="0"/>
          </a:p>
        </p:txBody>
      </p:sp>
      <p:sp>
        <p:nvSpPr>
          <p:cNvPr id="138" name="Down Arrow 137"/>
          <p:cNvSpPr/>
          <p:nvPr/>
        </p:nvSpPr>
        <p:spPr bwMode="auto">
          <a:xfrm flipH="1">
            <a:off x="3497182" y="4271668"/>
            <a:ext cx="236618" cy="365760"/>
          </a:xfrm>
          <a:prstGeom prst="downArrow">
            <a:avLst/>
          </a:prstGeom>
          <a:solidFill>
            <a:srgbClr val="0000FF"/>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cxnSp>
        <p:nvCxnSpPr>
          <p:cNvPr id="148" name="Straight Arrow Connector 147"/>
          <p:cNvCxnSpPr>
            <a:endCxn id="142" idx="1"/>
          </p:cNvCxnSpPr>
          <p:nvPr/>
        </p:nvCxnSpPr>
        <p:spPr>
          <a:xfrm>
            <a:off x="4625028" y="4797623"/>
            <a:ext cx="682156" cy="1489"/>
          </a:xfrm>
          <a:prstGeom prst="straightConnector1">
            <a:avLst/>
          </a:prstGeom>
          <a:ln w="63500">
            <a:solidFill>
              <a:srgbClr val="0000FF"/>
            </a:solidFill>
            <a:tailEnd type="triangle"/>
          </a:ln>
        </p:spPr>
        <p:style>
          <a:lnRef idx="2">
            <a:schemeClr val="accent1"/>
          </a:lnRef>
          <a:fillRef idx="0">
            <a:schemeClr val="accent1"/>
          </a:fillRef>
          <a:effectRef idx="1">
            <a:schemeClr val="accent1"/>
          </a:effectRef>
          <a:fontRef idx="minor">
            <a:schemeClr val="tx1"/>
          </a:fontRef>
        </p:style>
      </p:cxnSp>
      <p:sp>
        <p:nvSpPr>
          <p:cNvPr id="44" name="Down Arrow 43"/>
          <p:cNvSpPr/>
          <p:nvPr/>
        </p:nvSpPr>
        <p:spPr bwMode="auto">
          <a:xfrm flipH="1">
            <a:off x="2057400" y="1620629"/>
            <a:ext cx="236618" cy="274320"/>
          </a:xfrm>
          <a:prstGeom prst="downArrow">
            <a:avLst/>
          </a:prstGeom>
          <a:solidFill>
            <a:srgbClr val="0000FF"/>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sp>
        <p:nvSpPr>
          <p:cNvPr id="45" name="Down Arrow 44"/>
          <p:cNvSpPr/>
          <p:nvPr/>
        </p:nvSpPr>
        <p:spPr bwMode="auto">
          <a:xfrm flipH="1">
            <a:off x="4716382" y="3520440"/>
            <a:ext cx="236618" cy="365760"/>
          </a:xfrm>
          <a:prstGeom prst="downArrow">
            <a:avLst/>
          </a:prstGeom>
          <a:solidFill>
            <a:srgbClr val="0000FF"/>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cxnSp>
        <p:nvCxnSpPr>
          <p:cNvPr id="47" name="Straight Connector 46"/>
          <p:cNvCxnSpPr/>
          <p:nvPr/>
        </p:nvCxnSpPr>
        <p:spPr bwMode="auto">
          <a:xfrm>
            <a:off x="2767" y="5135880"/>
            <a:ext cx="9141233"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sp>
        <p:nvSpPr>
          <p:cNvPr id="48" name="TextBox 47"/>
          <p:cNvSpPr txBox="1"/>
          <p:nvPr/>
        </p:nvSpPr>
        <p:spPr>
          <a:xfrm>
            <a:off x="0" y="5833646"/>
            <a:ext cx="1993900" cy="338554"/>
          </a:xfrm>
          <a:prstGeom prst="rect">
            <a:avLst/>
          </a:prstGeom>
          <a:solidFill>
            <a:srgbClr val="FFFF00"/>
          </a:solidFill>
        </p:spPr>
        <p:txBody>
          <a:bodyPr wrap="square" rtlCol="0">
            <a:spAutoFit/>
          </a:bodyPr>
          <a:lstStyle/>
          <a:p>
            <a:r>
              <a:rPr lang="en-US" sz="1600" dirty="0" smtClean="0"/>
              <a:t>Year 3: 2016-2017</a:t>
            </a:r>
            <a:endParaRPr lang="en-US" sz="1600" dirty="0"/>
          </a:p>
        </p:txBody>
      </p:sp>
      <p:sp>
        <p:nvSpPr>
          <p:cNvPr id="49" name="Down Arrow 48"/>
          <p:cNvSpPr/>
          <p:nvPr/>
        </p:nvSpPr>
        <p:spPr bwMode="auto">
          <a:xfrm flipH="1">
            <a:off x="7790275" y="5002388"/>
            <a:ext cx="236618" cy="365760"/>
          </a:xfrm>
          <a:prstGeom prst="downArrow">
            <a:avLst/>
          </a:prstGeom>
          <a:solidFill>
            <a:srgbClr val="0000FF"/>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sp>
        <p:nvSpPr>
          <p:cNvPr id="50" name="Rounded Rectangle 49"/>
          <p:cNvSpPr/>
          <p:nvPr/>
        </p:nvSpPr>
        <p:spPr bwMode="auto">
          <a:xfrm>
            <a:off x="6882443" y="5390554"/>
            <a:ext cx="2131219" cy="457200"/>
          </a:xfrm>
          <a:prstGeom prst="roundRect">
            <a:avLst/>
          </a:prstGeom>
          <a:solidFill>
            <a:schemeClr val="bg2">
              <a:lumMod val="40000"/>
              <a:lumOff val="60000"/>
            </a:schemeClr>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sp>
        <p:nvSpPr>
          <p:cNvPr id="51" name="TextBox 12"/>
          <p:cNvSpPr txBox="1"/>
          <p:nvPr/>
        </p:nvSpPr>
        <p:spPr>
          <a:xfrm>
            <a:off x="7072481" y="5437101"/>
            <a:ext cx="1743682" cy="307777"/>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eaLnBrk="0" fontAlgn="base" hangingPunct="0">
              <a:spcBef>
                <a:spcPct val="0"/>
              </a:spcBef>
              <a:spcAft>
                <a:spcPct val="0"/>
              </a:spcAft>
            </a:pPr>
            <a:r>
              <a:rPr lang="en-US" sz="1400" dirty="0">
                <a:solidFill>
                  <a:srgbClr val="000000"/>
                </a:solidFill>
              </a:rPr>
              <a:t> </a:t>
            </a:r>
            <a:r>
              <a:rPr lang="en-US" sz="1400" dirty="0" smtClean="0">
                <a:solidFill>
                  <a:srgbClr val="000000"/>
                </a:solidFill>
              </a:rPr>
              <a:t>Data Call Template</a:t>
            </a:r>
            <a:endParaRPr lang="en-US" sz="1400" dirty="0">
              <a:solidFill>
                <a:srgbClr val="000000"/>
              </a:solidFill>
            </a:endParaRPr>
          </a:p>
        </p:txBody>
      </p:sp>
      <p:sp>
        <p:nvSpPr>
          <p:cNvPr id="55" name="Down Arrow 54"/>
          <p:cNvSpPr/>
          <p:nvPr/>
        </p:nvSpPr>
        <p:spPr bwMode="auto">
          <a:xfrm flipH="1">
            <a:off x="3006446" y="4995864"/>
            <a:ext cx="236618" cy="365760"/>
          </a:xfrm>
          <a:prstGeom prst="downArrow">
            <a:avLst/>
          </a:prstGeom>
          <a:solidFill>
            <a:srgbClr val="0000FF"/>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sp>
        <p:nvSpPr>
          <p:cNvPr id="56" name="Rounded Rectangle 55"/>
          <p:cNvSpPr/>
          <p:nvPr/>
        </p:nvSpPr>
        <p:spPr bwMode="auto">
          <a:xfrm>
            <a:off x="2043759" y="5400201"/>
            <a:ext cx="2071042" cy="311740"/>
          </a:xfrm>
          <a:prstGeom prst="roundRect">
            <a:avLst/>
          </a:prstGeom>
          <a:solidFill>
            <a:schemeClr val="tx2">
              <a:lumMod val="20000"/>
              <a:lumOff val="80000"/>
            </a:schemeClr>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sp>
        <p:nvSpPr>
          <p:cNvPr id="57" name="TextBox 12"/>
          <p:cNvSpPr txBox="1"/>
          <p:nvPr/>
        </p:nvSpPr>
        <p:spPr>
          <a:xfrm>
            <a:off x="2057401" y="5404164"/>
            <a:ext cx="2057400" cy="30777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eaLnBrk="0" fontAlgn="base" hangingPunct="0">
              <a:spcBef>
                <a:spcPct val="0"/>
              </a:spcBef>
              <a:spcAft>
                <a:spcPct val="0"/>
              </a:spcAft>
            </a:pPr>
            <a:r>
              <a:rPr lang="en-US" sz="1400" dirty="0" smtClean="0">
                <a:solidFill>
                  <a:srgbClr val="000000"/>
                </a:solidFill>
              </a:rPr>
              <a:t>Solutions Master List</a:t>
            </a:r>
            <a:endParaRPr lang="en-US" sz="1400" dirty="0">
              <a:solidFill>
                <a:srgbClr val="000000"/>
              </a:solidFill>
            </a:endParaRPr>
          </a:p>
        </p:txBody>
      </p:sp>
      <p:sp>
        <p:nvSpPr>
          <p:cNvPr id="62" name="Down Arrow 61"/>
          <p:cNvSpPr/>
          <p:nvPr/>
        </p:nvSpPr>
        <p:spPr bwMode="auto">
          <a:xfrm flipH="1">
            <a:off x="3006446" y="5715181"/>
            <a:ext cx="236618" cy="365760"/>
          </a:xfrm>
          <a:prstGeom prst="downArrow">
            <a:avLst/>
          </a:prstGeom>
          <a:solidFill>
            <a:srgbClr val="0000FF"/>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sp>
        <p:nvSpPr>
          <p:cNvPr id="74" name="Rounded Rectangle 73"/>
          <p:cNvSpPr/>
          <p:nvPr/>
        </p:nvSpPr>
        <p:spPr bwMode="auto">
          <a:xfrm>
            <a:off x="2063278" y="6081779"/>
            <a:ext cx="2111699" cy="541585"/>
          </a:xfrm>
          <a:prstGeom prst="roundRect">
            <a:avLst/>
          </a:prstGeom>
          <a:solidFill>
            <a:schemeClr val="bg2">
              <a:lumMod val="40000"/>
              <a:lumOff val="60000"/>
            </a:schemeClr>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sp>
        <p:nvSpPr>
          <p:cNvPr id="80" name="TextBox 12"/>
          <p:cNvSpPr txBox="1"/>
          <p:nvPr/>
        </p:nvSpPr>
        <p:spPr>
          <a:xfrm>
            <a:off x="1887736" y="6100144"/>
            <a:ext cx="2491428" cy="52322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eaLnBrk="0" fontAlgn="base" hangingPunct="0">
              <a:spcBef>
                <a:spcPct val="0"/>
              </a:spcBef>
              <a:spcAft>
                <a:spcPct val="0"/>
              </a:spcAft>
            </a:pPr>
            <a:r>
              <a:rPr lang="en-US" sz="1400" dirty="0" smtClean="0">
                <a:solidFill>
                  <a:srgbClr val="000000"/>
                </a:solidFill>
              </a:rPr>
              <a:t>Re-Use Readiness Framework</a:t>
            </a:r>
            <a:endParaRPr lang="en-US" sz="1400" dirty="0">
              <a:solidFill>
                <a:srgbClr val="000000"/>
              </a:solidFill>
            </a:endParaRPr>
          </a:p>
        </p:txBody>
      </p:sp>
      <p:sp>
        <p:nvSpPr>
          <p:cNvPr id="82" name="Rounded Rectangle 81"/>
          <p:cNvSpPr/>
          <p:nvPr/>
        </p:nvSpPr>
        <p:spPr bwMode="auto">
          <a:xfrm>
            <a:off x="4604431" y="5397250"/>
            <a:ext cx="1720169" cy="530134"/>
          </a:xfrm>
          <a:prstGeom prst="roundRect">
            <a:avLst/>
          </a:prstGeom>
          <a:solidFill>
            <a:schemeClr val="tx2">
              <a:lumMod val="20000"/>
              <a:lumOff val="80000"/>
            </a:schemeClr>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sp>
        <p:nvSpPr>
          <p:cNvPr id="83" name="TextBox 12"/>
          <p:cNvSpPr txBox="1"/>
          <p:nvPr/>
        </p:nvSpPr>
        <p:spPr>
          <a:xfrm>
            <a:off x="4800600" y="5404164"/>
            <a:ext cx="1420517" cy="523220"/>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eaLnBrk="0" fontAlgn="base" hangingPunct="0">
              <a:spcBef>
                <a:spcPct val="0"/>
              </a:spcBef>
              <a:spcAft>
                <a:spcPct val="0"/>
              </a:spcAft>
            </a:pPr>
            <a:r>
              <a:rPr lang="en-US" sz="1400" dirty="0" smtClean="0">
                <a:solidFill>
                  <a:srgbClr val="000000"/>
                </a:solidFill>
              </a:rPr>
              <a:t>ACCESS/AIST </a:t>
            </a:r>
          </a:p>
          <a:p>
            <a:pPr algn="ctr" defTabSz="914400" eaLnBrk="0" fontAlgn="base" hangingPunct="0">
              <a:spcBef>
                <a:spcPct val="0"/>
              </a:spcBef>
              <a:spcAft>
                <a:spcPct val="0"/>
              </a:spcAft>
            </a:pPr>
            <a:r>
              <a:rPr lang="en-US" sz="1400" dirty="0" smtClean="0">
                <a:solidFill>
                  <a:srgbClr val="000000"/>
                </a:solidFill>
              </a:rPr>
              <a:t>Engagement</a:t>
            </a:r>
            <a:endParaRPr lang="en-US" sz="1400" dirty="0">
              <a:solidFill>
                <a:srgbClr val="000000"/>
              </a:solidFill>
            </a:endParaRPr>
          </a:p>
        </p:txBody>
      </p:sp>
      <p:sp>
        <p:nvSpPr>
          <p:cNvPr id="84" name="Down Arrow 83"/>
          <p:cNvSpPr/>
          <p:nvPr/>
        </p:nvSpPr>
        <p:spPr bwMode="auto">
          <a:xfrm flipH="1">
            <a:off x="5990186" y="5002388"/>
            <a:ext cx="236618" cy="365760"/>
          </a:xfrm>
          <a:prstGeom prst="downArrow">
            <a:avLst/>
          </a:prstGeom>
          <a:solidFill>
            <a:srgbClr val="0000FF"/>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cxnSp>
        <p:nvCxnSpPr>
          <p:cNvPr id="5" name="Straight Arrow Connector 4"/>
          <p:cNvCxnSpPr/>
          <p:nvPr/>
        </p:nvCxnSpPr>
        <p:spPr>
          <a:xfrm>
            <a:off x="6705600" y="4959524"/>
            <a:ext cx="0" cy="1061147"/>
          </a:xfrm>
          <a:prstGeom prst="straightConnector1">
            <a:avLst/>
          </a:prstGeom>
          <a:ln w="63500">
            <a:solidFill>
              <a:srgbClr val="0000FF"/>
            </a:solidFill>
            <a:prstDash val="sysDash"/>
            <a:tailEnd type="triangle"/>
          </a:ln>
        </p:spPr>
        <p:style>
          <a:lnRef idx="2">
            <a:schemeClr val="accent1"/>
          </a:lnRef>
          <a:fillRef idx="0">
            <a:schemeClr val="accent1"/>
          </a:fillRef>
          <a:effectRef idx="1">
            <a:schemeClr val="accent1"/>
          </a:effectRef>
          <a:fontRef idx="minor">
            <a:schemeClr val="tx1"/>
          </a:fontRef>
        </p:style>
      </p:cxnSp>
      <p:sp>
        <p:nvSpPr>
          <p:cNvPr id="86" name="Rounded Rectangle 85"/>
          <p:cNvSpPr/>
          <p:nvPr/>
        </p:nvSpPr>
        <p:spPr bwMode="auto">
          <a:xfrm>
            <a:off x="5307185" y="6089964"/>
            <a:ext cx="2846216" cy="533400"/>
          </a:xfrm>
          <a:prstGeom prst="roundRect">
            <a:avLst/>
          </a:prstGeom>
          <a:solidFill>
            <a:schemeClr val="tx2">
              <a:lumMod val="20000"/>
              <a:lumOff val="80000"/>
            </a:schemeClr>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sp>
        <p:nvSpPr>
          <p:cNvPr id="87" name="TextBox 12"/>
          <p:cNvSpPr txBox="1"/>
          <p:nvPr/>
        </p:nvSpPr>
        <p:spPr>
          <a:xfrm>
            <a:off x="5307184" y="6089964"/>
            <a:ext cx="2846217" cy="523220"/>
          </a:xfrm>
          <a:prstGeom prst="rect">
            <a:avLst/>
          </a:prstGeom>
          <a:solidFill>
            <a:schemeClr val="bg2">
              <a:lumMod val="40000"/>
              <a:lumOff val="60000"/>
            </a:schemeClr>
          </a:solid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eaLnBrk="0" fontAlgn="base" hangingPunct="0">
              <a:spcBef>
                <a:spcPct val="0"/>
              </a:spcBef>
              <a:spcAft>
                <a:spcPct val="0"/>
              </a:spcAft>
            </a:pPr>
            <a:r>
              <a:rPr lang="en-US" sz="1400" dirty="0" smtClean="0">
                <a:solidFill>
                  <a:srgbClr val="000000"/>
                </a:solidFill>
              </a:rPr>
              <a:t>Use Case Evaluation via Summer ESIP IQC Session</a:t>
            </a:r>
            <a:endParaRPr lang="en-US" sz="1400" dirty="0">
              <a:solidFill>
                <a:srgbClr val="000000"/>
              </a:solidFill>
            </a:endParaRPr>
          </a:p>
        </p:txBody>
      </p:sp>
      <p:grpSp>
        <p:nvGrpSpPr>
          <p:cNvPr id="39" name="Group 38"/>
          <p:cNvGrpSpPr/>
          <p:nvPr/>
        </p:nvGrpSpPr>
        <p:grpSpPr>
          <a:xfrm>
            <a:off x="744642" y="1906652"/>
            <a:ext cx="2895599" cy="369297"/>
            <a:chOff x="3581399" y="2057400"/>
            <a:chExt cx="3942263" cy="464274"/>
          </a:xfrm>
        </p:grpSpPr>
        <p:sp>
          <p:nvSpPr>
            <p:cNvPr id="40" name="Rounded Rectangle 39"/>
            <p:cNvSpPr/>
            <p:nvPr/>
          </p:nvSpPr>
          <p:spPr bwMode="auto">
            <a:xfrm>
              <a:off x="3581399" y="2057400"/>
              <a:ext cx="3942263" cy="464274"/>
            </a:xfrm>
            <a:prstGeom prst="roundRect">
              <a:avLst/>
            </a:prstGeom>
            <a:solidFill>
              <a:schemeClr val="tx2">
                <a:lumMod val="20000"/>
                <a:lumOff val="80000"/>
              </a:schemeClr>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dirty="0">
                <a:solidFill>
                  <a:srgbClr val="000000"/>
                </a:solidFill>
                <a:latin typeface="Arial" pitchFamily="34" charset="0"/>
              </a:endParaRPr>
            </a:p>
          </p:txBody>
        </p:sp>
        <p:sp>
          <p:nvSpPr>
            <p:cNvPr id="41" name="TextBox 9"/>
            <p:cNvSpPr txBox="1"/>
            <p:nvPr/>
          </p:nvSpPr>
          <p:spPr>
            <a:xfrm>
              <a:off x="3581399" y="2104871"/>
              <a:ext cx="3942263" cy="32889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eaLnBrk="0" hangingPunct="0"/>
              <a:r>
                <a:rPr lang="en-US" sz="1100" dirty="0" smtClean="0">
                  <a:solidFill>
                    <a:srgbClr val="000000"/>
                  </a:solidFill>
                </a:rPr>
                <a:t>Accuracy, Precision and Uncertainty </a:t>
              </a:r>
              <a:r>
                <a:rPr lang="en-US" sz="1100" dirty="0">
                  <a:solidFill>
                    <a:srgbClr val="000000"/>
                  </a:solidFill>
                </a:rPr>
                <a:t>(APU)</a:t>
              </a:r>
            </a:p>
          </p:txBody>
        </p:sp>
      </p:grpSp>
      <p:grpSp>
        <p:nvGrpSpPr>
          <p:cNvPr id="42" name="Group 41"/>
          <p:cNvGrpSpPr/>
          <p:nvPr/>
        </p:nvGrpSpPr>
        <p:grpSpPr>
          <a:xfrm>
            <a:off x="3868844" y="1894949"/>
            <a:ext cx="1312758" cy="369297"/>
            <a:chOff x="3581399" y="2057400"/>
            <a:chExt cx="3942263" cy="464274"/>
          </a:xfrm>
        </p:grpSpPr>
        <p:sp>
          <p:nvSpPr>
            <p:cNvPr id="43" name="Rounded Rectangle 42"/>
            <p:cNvSpPr/>
            <p:nvPr/>
          </p:nvSpPr>
          <p:spPr bwMode="auto">
            <a:xfrm>
              <a:off x="3581399" y="2057400"/>
              <a:ext cx="3942263" cy="464274"/>
            </a:xfrm>
            <a:prstGeom prst="roundRect">
              <a:avLst/>
            </a:prstGeom>
            <a:solidFill>
              <a:schemeClr val="tx2">
                <a:lumMod val="20000"/>
                <a:lumOff val="80000"/>
              </a:schemeClr>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dirty="0">
                <a:solidFill>
                  <a:srgbClr val="000000"/>
                </a:solidFill>
                <a:latin typeface="Arial" pitchFamily="34" charset="0"/>
              </a:endParaRPr>
            </a:p>
          </p:txBody>
        </p:sp>
        <p:sp>
          <p:nvSpPr>
            <p:cNvPr id="52" name="TextBox 9"/>
            <p:cNvSpPr txBox="1"/>
            <p:nvPr/>
          </p:nvSpPr>
          <p:spPr>
            <a:xfrm>
              <a:off x="3581399" y="2104869"/>
              <a:ext cx="3942263" cy="32889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eaLnBrk="0" hangingPunct="0"/>
              <a:r>
                <a:rPr lang="en-US" sz="1100" dirty="0">
                  <a:solidFill>
                    <a:srgbClr val="000000"/>
                  </a:solidFill>
                </a:rPr>
                <a:t>Distinguishability</a:t>
              </a:r>
            </a:p>
          </p:txBody>
        </p:sp>
      </p:grpSp>
      <p:grpSp>
        <p:nvGrpSpPr>
          <p:cNvPr id="53" name="Group 52"/>
          <p:cNvGrpSpPr/>
          <p:nvPr/>
        </p:nvGrpSpPr>
        <p:grpSpPr>
          <a:xfrm>
            <a:off x="5392842" y="1894949"/>
            <a:ext cx="1312758" cy="369297"/>
            <a:chOff x="3581399" y="2057400"/>
            <a:chExt cx="3942263" cy="464274"/>
          </a:xfrm>
        </p:grpSpPr>
        <p:sp>
          <p:nvSpPr>
            <p:cNvPr id="54" name="Rounded Rectangle 53"/>
            <p:cNvSpPr/>
            <p:nvPr/>
          </p:nvSpPr>
          <p:spPr bwMode="auto">
            <a:xfrm>
              <a:off x="3581399" y="2057400"/>
              <a:ext cx="3942263" cy="464274"/>
            </a:xfrm>
            <a:prstGeom prst="roundRect">
              <a:avLst/>
            </a:prstGeom>
            <a:solidFill>
              <a:schemeClr val="tx2">
                <a:lumMod val="20000"/>
                <a:lumOff val="80000"/>
              </a:schemeClr>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dirty="0">
                <a:solidFill>
                  <a:srgbClr val="000000"/>
                </a:solidFill>
                <a:latin typeface="Arial" pitchFamily="34" charset="0"/>
              </a:endParaRPr>
            </a:p>
          </p:txBody>
        </p:sp>
        <p:sp>
          <p:nvSpPr>
            <p:cNvPr id="60" name="TextBox 9"/>
            <p:cNvSpPr txBox="1"/>
            <p:nvPr/>
          </p:nvSpPr>
          <p:spPr>
            <a:xfrm>
              <a:off x="3581399" y="2104869"/>
              <a:ext cx="3942263" cy="32889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eaLnBrk="0" hangingPunct="0"/>
              <a:r>
                <a:rPr lang="en-US" sz="1100" dirty="0">
                  <a:solidFill>
                    <a:srgbClr val="000000"/>
                  </a:solidFill>
                </a:rPr>
                <a:t>Applicability</a:t>
              </a:r>
            </a:p>
          </p:txBody>
        </p:sp>
      </p:grpSp>
      <p:grpSp>
        <p:nvGrpSpPr>
          <p:cNvPr id="61" name="Group 60"/>
          <p:cNvGrpSpPr/>
          <p:nvPr/>
        </p:nvGrpSpPr>
        <p:grpSpPr>
          <a:xfrm>
            <a:off x="6916842" y="1894949"/>
            <a:ext cx="1312758" cy="369297"/>
            <a:chOff x="3581399" y="2057400"/>
            <a:chExt cx="3942263" cy="464274"/>
          </a:xfrm>
        </p:grpSpPr>
        <p:sp>
          <p:nvSpPr>
            <p:cNvPr id="63" name="Rounded Rectangle 62"/>
            <p:cNvSpPr/>
            <p:nvPr/>
          </p:nvSpPr>
          <p:spPr bwMode="auto">
            <a:xfrm>
              <a:off x="3581399" y="2057400"/>
              <a:ext cx="3942263" cy="464274"/>
            </a:xfrm>
            <a:prstGeom prst="roundRect">
              <a:avLst/>
            </a:prstGeom>
            <a:solidFill>
              <a:schemeClr val="tx2">
                <a:lumMod val="20000"/>
                <a:lumOff val="80000"/>
              </a:schemeClr>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dirty="0">
                <a:solidFill>
                  <a:srgbClr val="000000"/>
                </a:solidFill>
                <a:latin typeface="Arial" pitchFamily="34" charset="0"/>
              </a:endParaRPr>
            </a:p>
          </p:txBody>
        </p:sp>
        <p:sp>
          <p:nvSpPr>
            <p:cNvPr id="64" name="TextBox 9"/>
            <p:cNvSpPr txBox="1"/>
            <p:nvPr/>
          </p:nvSpPr>
          <p:spPr>
            <a:xfrm>
              <a:off x="3581399" y="2104866"/>
              <a:ext cx="3942263" cy="32889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eaLnBrk="0" hangingPunct="0"/>
              <a:r>
                <a:rPr lang="en-US" sz="1100" dirty="0">
                  <a:solidFill>
                    <a:srgbClr val="000000"/>
                  </a:solidFill>
                </a:rPr>
                <a:t>Usability</a:t>
              </a:r>
            </a:p>
          </p:txBody>
        </p:sp>
      </p:grpSp>
      <p:grpSp>
        <p:nvGrpSpPr>
          <p:cNvPr id="65" name="Group 64"/>
          <p:cNvGrpSpPr/>
          <p:nvPr/>
        </p:nvGrpSpPr>
        <p:grpSpPr>
          <a:xfrm>
            <a:off x="2492975" y="2580749"/>
            <a:ext cx="4645947" cy="314851"/>
            <a:chOff x="3581399" y="2057400"/>
            <a:chExt cx="3942263" cy="464274"/>
          </a:xfrm>
        </p:grpSpPr>
        <p:sp>
          <p:nvSpPr>
            <p:cNvPr id="66" name="Rounded Rectangle 65"/>
            <p:cNvSpPr/>
            <p:nvPr/>
          </p:nvSpPr>
          <p:spPr bwMode="auto">
            <a:xfrm>
              <a:off x="3581399" y="2057400"/>
              <a:ext cx="3942263" cy="464274"/>
            </a:xfrm>
            <a:prstGeom prst="roundRect">
              <a:avLst/>
            </a:prstGeom>
            <a:solidFill>
              <a:schemeClr val="tx2">
                <a:lumMod val="20000"/>
                <a:lumOff val="80000"/>
              </a:schemeClr>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dirty="0">
                <a:solidFill>
                  <a:srgbClr val="000000"/>
                </a:solidFill>
                <a:latin typeface="Arial" pitchFamily="34" charset="0"/>
              </a:endParaRPr>
            </a:p>
          </p:txBody>
        </p:sp>
        <p:sp>
          <p:nvSpPr>
            <p:cNvPr id="67" name="TextBox 9"/>
            <p:cNvSpPr txBox="1"/>
            <p:nvPr/>
          </p:nvSpPr>
          <p:spPr>
            <a:xfrm>
              <a:off x="4592980" y="2064474"/>
              <a:ext cx="1925527" cy="307777"/>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eaLnBrk="0" hangingPunct="0"/>
              <a:r>
                <a:rPr lang="en-US" sz="1400" dirty="0" smtClean="0">
                  <a:solidFill>
                    <a:srgbClr val="000000"/>
                  </a:solidFill>
                </a:rPr>
                <a:t>93 Recommendations</a:t>
              </a:r>
              <a:endParaRPr lang="en-US" sz="1400" dirty="0">
                <a:solidFill>
                  <a:srgbClr val="000000"/>
                </a:solidFill>
              </a:endParaRPr>
            </a:p>
          </p:txBody>
        </p:sp>
      </p:grpSp>
      <p:grpSp>
        <p:nvGrpSpPr>
          <p:cNvPr id="69" name="Group 68"/>
          <p:cNvGrpSpPr/>
          <p:nvPr/>
        </p:nvGrpSpPr>
        <p:grpSpPr>
          <a:xfrm>
            <a:off x="2492976" y="3194370"/>
            <a:ext cx="4645946" cy="314851"/>
            <a:chOff x="3581399" y="2057400"/>
            <a:chExt cx="3942263" cy="464274"/>
          </a:xfrm>
        </p:grpSpPr>
        <p:sp>
          <p:nvSpPr>
            <p:cNvPr id="70" name="Rounded Rectangle 69"/>
            <p:cNvSpPr/>
            <p:nvPr/>
          </p:nvSpPr>
          <p:spPr bwMode="auto">
            <a:xfrm>
              <a:off x="3581399" y="2057400"/>
              <a:ext cx="3942263" cy="464274"/>
            </a:xfrm>
            <a:prstGeom prst="roundRect">
              <a:avLst/>
            </a:prstGeom>
            <a:solidFill>
              <a:schemeClr val="tx2">
                <a:lumMod val="20000"/>
                <a:lumOff val="80000"/>
              </a:schemeClr>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dirty="0">
                <a:solidFill>
                  <a:srgbClr val="000000"/>
                </a:solidFill>
                <a:latin typeface="Arial" pitchFamily="34" charset="0"/>
              </a:endParaRPr>
            </a:p>
          </p:txBody>
        </p:sp>
        <p:sp>
          <p:nvSpPr>
            <p:cNvPr id="71" name="TextBox 9"/>
            <p:cNvSpPr txBox="1"/>
            <p:nvPr/>
          </p:nvSpPr>
          <p:spPr>
            <a:xfrm>
              <a:off x="4169787" y="2064474"/>
              <a:ext cx="2771913" cy="453843"/>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eaLnBrk="0" hangingPunct="0"/>
              <a:r>
                <a:rPr lang="en-US" sz="1400" dirty="0">
                  <a:solidFill>
                    <a:srgbClr val="000000"/>
                  </a:solidFill>
                </a:rPr>
                <a:t>12 Prioritized Recommendations</a:t>
              </a:r>
            </a:p>
          </p:txBody>
        </p:sp>
      </p:grpSp>
      <p:sp>
        <p:nvSpPr>
          <p:cNvPr id="72" name="Down Arrow 71"/>
          <p:cNvSpPr/>
          <p:nvPr/>
        </p:nvSpPr>
        <p:spPr bwMode="auto">
          <a:xfrm flipH="1">
            <a:off x="4411582" y="1620629"/>
            <a:ext cx="236618" cy="274320"/>
          </a:xfrm>
          <a:prstGeom prst="downArrow">
            <a:avLst/>
          </a:prstGeom>
          <a:solidFill>
            <a:srgbClr val="0000FF"/>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sp>
        <p:nvSpPr>
          <p:cNvPr id="77" name="Down Arrow 76"/>
          <p:cNvSpPr/>
          <p:nvPr/>
        </p:nvSpPr>
        <p:spPr bwMode="auto">
          <a:xfrm flipH="1">
            <a:off x="5943600" y="1620629"/>
            <a:ext cx="236618" cy="274320"/>
          </a:xfrm>
          <a:prstGeom prst="downArrow">
            <a:avLst/>
          </a:prstGeom>
          <a:solidFill>
            <a:srgbClr val="0000FF"/>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sp>
        <p:nvSpPr>
          <p:cNvPr id="78" name="Down Arrow 77"/>
          <p:cNvSpPr/>
          <p:nvPr/>
        </p:nvSpPr>
        <p:spPr bwMode="auto">
          <a:xfrm flipH="1">
            <a:off x="7459582" y="1620629"/>
            <a:ext cx="236618" cy="274320"/>
          </a:xfrm>
          <a:prstGeom prst="downArrow">
            <a:avLst/>
          </a:prstGeom>
          <a:solidFill>
            <a:srgbClr val="0000FF"/>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sp>
        <p:nvSpPr>
          <p:cNvPr id="85" name="Down Arrow 84"/>
          <p:cNvSpPr/>
          <p:nvPr/>
        </p:nvSpPr>
        <p:spPr bwMode="auto">
          <a:xfrm rot="19613217" flipH="1">
            <a:off x="2374666" y="2271186"/>
            <a:ext cx="236618" cy="274320"/>
          </a:xfrm>
          <a:prstGeom prst="downArrow">
            <a:avLst/>
          </a:prstGeom>
          <a:solidFill>
            <a:srgbClr val="0000FF"/>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sp>
        <p:nvSpPr>
          <p:cNvPr id="88" name="Down Arrow 87"/>
          <p:cNvSpPr/>
          <p:nvPr/>
        </p:nvSpPr>
        <p:spPr bwMode="auto">
          <a:xfrm flipH="1">
            <a:off x="4419600" y="2292141"/>
            <a:ext cx="236618" cy="274320"/>
          </a:xfrm>
          <a:prstGeom prst="downArrow">
            <a:avLst/>
          </a:prstGeom>
          <a:solidFill>
            <a:srgbClr val="0000FF"/>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sp>
        <p:nvSpPr>
          <p:cNvPr id="89" name="Down Arrow 88"/>
          <p:cNvSpPr/>
          <p:nvPr/>
        </p:nvSpPr>
        <p:spPr bwMode="auto">
          <a:xfrm rot="1610390" flipH="1">
            <a:off x="5840383" y="2306429"/>
            <a:ext cx="236618" cy="274320"/>
          </a:xfrm>
          <a:prstGeom prst="downArrow">
            <a:avLst/>
          </a:prstGeom>
          <a:solidFill>
            <a:srgbClr val="0000FF"/>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sp>
        <p:nvSpPr>
          <p:cNvPr id="90" name="Down Arrow 89"/>
          <p:cNvSpPr/>
          <p:nvPr/>
        </p:nvSpPr>
        <p:spPr bwMode="auto">
          <a:xfrm rot="2662363" flipH="1">
            <a:off x="6954172" y="2297660"/>
            <a:ext cx="236618" cy="274320"/>
          </a:xfrm>
          <a:prstGeom prst="downArrow">
            <a:avLst/>
          </a:prstGeom>
          <a:solidFill>
            <a:srgbClr val="0000FF"/>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sp>
        <p:nvSpPr>
          <p:cNvPr id="92" name="Down Arrow 91"/>
          <p:cNvSpPr/>
          <p:nvPr/>
        </p:nvSpPr>
        <p:spPr bwMode="auto">
          <a:xfrm flipH="1">
            <a:off x="4716382" y="2911792"/>
            <a:ext cx="236618" cy="274320"/>
          </a:xfrm>
          <a:prstGeom prst="downArrow">
            <a:avLst/>
          </a:prstGeom>
          <a:solidFill>
            <a:srgbClr val="0000FF"/>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eaLnBrk="0" fontAlgn="base" hangingPunct="0">
              <a:spcBef>
                <a:spcPct val="0"/>
              </a:spcBef>
              <a:spcAft>
                <a:spcPct val="0"/>
              </a:spcAft>
            </a:pPr>
            <a:endParaRPr lang="en-US" sz="1200" b="1">
              <a:solidFill>
                <a:srgbClr val="000000"/>
              </a:solidFill>
              <a:latin typeface="Arial" pitchFamily="34" charset="0"/>
            </a:endParaRPr>
          </a:p>
        </p:txBody>
      </p:sp>
    </p:spTree>
    <p:extLst>
      <p:ext uri="{BB962C8B-B14F-4D97-AF65-F5344CB8AC3E}">
        <p14:creationId xmlns:p14="http://schemas.microsoft.com/office/powerpoint/2010/main" val="1455550939"/>
      </p:ext>
    </p:extLst>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12 Prioritized Recommendations</a:t>
            </a:r>
          </a:p>
        </p:txBody>
      </p:sp>
      <p:sp>
        <p:nvSpPr>
          <p:cNvPr id="3" name="Slide Number Placeholder 2"/>
          <p:cNvSpPr>
            <a:spLocks noGrp="1"/>
          </p:cNvSpPr>
          <p:nvPr>
            <p:ph type="sldNum" sz="quarter" idx="10"/>
          </p:nvPr>
        </p:nvSpPr>
        <p:spPr/>
        <p:txBody>
          <a:bodyPr/>
          <a:lstStyle/>
          <a:p>
            <a:pPr>
              <a:defRPr/>
            </a:pPr>
            <a:fld id="{FED1B1B5-53DB-4081-B44F-C15D726C4330}" type="slidenum">
              <a:rPr lang="en-US" smtClean="0"/>
              <a:pPr>
                <a:defRPr/>
              </a:pPr>
              <a:t>4</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485701803"/>
              </p:ext>
            </p:extLst>
          </p:nvPr>
        </p:nvGraphicFramePr>
        <p:xfrm>
          <a:off x="76200" y="1066800"/>
          <a:ext cx="8991604" cy="5760284"/>
        </p:xfrm>
        <a:graphic>
          <a:graphicData uri="http://schemas.openxmlformats.org/drawingml/2006/table">
            <a:tbl>
              <a:tblPr>
                <a:tableStyleId>{5C22544A-7EE6-4342-B048-85BDC9FD1C3A}</a:tableStyleId>
              </a:tblPr>
              <a:tblGrid>
                <a:gridCol w="552116"/>
                <a:gridCol w="1200484"/>
                <a:gridCol w="3276600"/>
                <a:gridCol w="3200400"/>
                <a:gridCol w="381000"/>
                <a:gridCol w="381004"/>
              </a:tblGrid>
              <a:tr h="265202">
                <a:tc>
                  <a:txBody>
                    <a:bodyPr/>
                    <a:lstStyle/>
                    <a:p>
                      <a:pPr marL="0" marR="0" algn="ctr">
                        <a:lnSpc>
                          <a:spcPct val="115000"/>
                        </a:lnSpc>
                        <a:spcBef>
                          <a:spcPts val="0"/>
                        </a:spcBef>
                        <a:spcAft>
                          <a:spcPts val="0"/>
                        </a:spcAft>
                      </a:pPr>
                      <a:r>
                        <a:rPr lang="en-US" sz="800" b="1" dirty="0">
                          <a:effectLst/>
                        </a:rPr>
                        <a:t>Phase</a:t>
                      </a:r>
                      <a:endParaRPr lang="en-US" sz="800" b="1" dirty="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b="1" dirty="0">
                          <a:effectLst/>
                        </a:rPr>
                        <a:t>Category</a:t>
                      </a:r>
                      <a:endParaRPr lang="en-US" sz="800" b="1" dirty="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b="1" dirty="0">
                          <a:effectLst/>
                        </a:rPr>
                        <a:t>Recommendation – Data Systems</a:t>
                      </a:r>
                      <a:endParaRPr lang="en-US" sz="800" b="1" dirty="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b="1" dirty="0">
                          <a:effectLst/>
                        </a:rPr>
                        <a:t>Recommendation - Science</a:t>
                      </a:r>
                      <a:endParaRPr lang="en-US" sz="800" b="1" dirty="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b="1" dirty="0" err="1">
                          <a:effectLst/>
                        </a:rPr>
                        <a:t>Reco</a:t>
                      </a:r>
                      <a:r>
                        <a:rPr lang="en-US" sz="800" b="1" dirty="0">
                          <a:effectLst/>
                        </a:rPr>
                        <a:t>#</a:t>
                      </a:r>
                      <a:endParaRPr lang="en-US" sz="800" b="1" dirty="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b="1" dirty="0">
                          <a:effectLst/>
                        </a:rPr>
                        <a:t>No. of </a:t>
                      </a:r>
                      <a:r>
                        <a:rPr lang="en-US" sz="800" b="1" dirty="0" err="1" smtClean="0">
                          <a:effectLst/>
                        </a:rPr>
                        <a:t>Recos</a:t>
                      </a:r>
                      <a:endParaRPr lang="en-US" sz="800" b="1" dirty="0">
                        <a:solidFill>
                          <a:srgbClr val="000000"/>
                        </a:solidFill>
                        <a:effectLst/>
                        <a:latin typeface="Arial"/>
                        <a:ea typeface="Arial"/>
                      </a:endParaRPr>
                    </a:p>
                  </a:txBody>
                  <a:tcPr marL="21291" marR="21291" marT="21291" marB="21291"/>
                </a:tc>
              </a:tr>
              <a:tr h="286602">
                <a:tc>
                  <a:txBody>
                    <a:bodyPr/>
                    <a:lstStyle/>
                    <a:p>
                      <a:pPr marL="0" marR="0" algn="ctr">
                        <a:lnSpc>
                          <a:spcPct val="115000"/>
                        </a:lnSpc>
                        <a:spcBef>
                          <a:spcPts val="0"/>
                        </a:spcBef>
                        <a:spcAft>
                          <a:spcPts val="0"/>
                        </a:spcAft>
                      </a:pPr>
                      <a:r>
                        <a:rPr lang="en-US" sz="800" dirty="0">
                          <a:effectLst/>
                        </a:rPr>
                        <a:t>1, 2</a:t>
                      </a:r>
                    </a:p>
                    <a:p>
                      <a:pPr marL="0" marR="0" algn="ctr">
                        <a:lnSpc>
                          <a:spcPct val="115000"/>
                        </a:lnSpc>
                        <a:spcBef>
                          <a:spcPts val="0"/>
                        </a:spcBef>
                        <a:spcAft>
                          <a:spcPts val="0"/>
                        </a:spcAft>
                      </a:pPr>
                      <a:r>
                        <a:rPr lang="en-US" sz="800" dirty="0">
                          <a:effectLst/>
                        </a:rPr>
                        <a:t> </a:t>
                      </a:r>
                      <a:endParaRPr lang="en-US" sz="800" dirty="0">
                        <a:solidFill>
                          <a:srgbClr val="000000"/>
                        </a:solidFill>
                        <a:effectLst/>
                        <a:latin typeface="Arial"/>
                        <a:ea typeface="Arial"/>
                      </a:endParaRPr>
                    </a:p>
                  </a:txBody>
                  <a:tcPr marL="21291" marR="21291" marT="21291" marB="21291">
                    <a:solidFill>
                      <a:srgbClr val="99CCFF"/>
                    </a:solidFill>
                  </a:tcPr>
                </a:tc>
                <a:tc>
                  <a:txBody>
                    <a:bodyPr/>
                    <a:lstStyle/>
                    <a:p>
                      <a:pPr marL="0" marR="0" algn="ctr">
                        <a:lnSpc>
                          <a:spcPct val="115000"/>
                        </a:lnSpc>
                        <a:spcBef>
                          <a:spcPts val="0"/>
                        </a:spcBef>
                        <a:spcAft>
                          <a:spcPts val="0"/>
                        </a:spcAft>
                      </a:pPr>
                      <a:r>
                        <a:rPr lang="en-US" sz="800" dirty="0">
                          <a:effectLst/>
                        </a:rPr>
                        <a:t>General </a:t>
                      </a:r>
                      <a:endParaRPr lang="en-US" sz="800" dirty="0">
                        <a:solidFill>
                          <a:srgbClr val="000000"/>
                        </a:solidFill>
                        <a:effectLst/>
                        <a:latin typeface="Arial"/>
                        <a:ea typeface="Arial"/>
                      </a:endParaRPr>
                    </a:p>
                  </a:txBody>
                  <a:tcPr marL="21291" marR="21291" marT="21291" marB="21291">
                    <a:solidFill>
                      <a:srgbClr val="99CCFF"/>
                    </a:solidFill>
                  </a:tcPr>
                </a:tc>
                <a:tc>
                  <a:txBody>
                    <a:bodyPr/>
                    <a:lstStyle/>
                    <a:p>
                      <a:pPr marL="0" marR="0">
                        <a:lnSpc>
                          <a:spcPct val="115000"/>
                        </a:lnSpc>
                        <a:spcBef>
                          <a:spcPts val="0"/>
                        </a:spcBef>
                        <a:spcAft>
                          <a:spcPts val="0"/>
                        </a:spcAft>
                      </a:pPr>
                      <a:r>
                        <a:rPr lang="en-US" sz="800" dirty="0">
                          <a:effectLst/>
                        </a:rPr>
                        <a:t>DAACs: Maintain continuous and effective communication with data producers throughout the duration of their projects.</a:t>
                      </a:r>
                      <a:endParaRPr lang="en-US" sz="800" dirty="0">
                        <a:solidFill>
                          <a:srgbClr val="000000"/>
                        </a:solidFill>
                        <a:effectLst/>
                        <a:latin typeface="Arial"/>
                        <a:ea typeface="Arial"/>
                      </a:endParaRPr>
                    </a:p>
                  </a:txBody>
                  <a:tcPr marL="21291" marR="21291" marT="21291" marB="21291">
                    <a:solidFill>
                      <a:srgbClr val="99CCFF"/>
                    </a:solidFill>
                  </a:tcPr>
                </a:tc>
                <a:tc>
                  <a:txBody>
                    <a:bodyPr/>
                    <a:lstStyle/>
                    <a:p>
                      <a:pPr marL="0" marR="0">
                        <a:lnSpc>
                          <a:spcPct val="115000"/>
                        </a:lnSpc>
                        <a:spcBef>
                          <a:spcPts val="0"/>
                        </a:spcBef>
                        <a:spcAft>
                          <a:spcPts val="0"/>
                        </a:spcAft>
                      </a:pPr>
                      <a:r>
                        <a:rPr lang="en-US" sz="800" dirty="0">
                          <a:effectLst/>
                        </a:rPr>
                        <a:t>Data Producers: Develop a data quality plan for each data product and submit it along with the data for dissemination.</a:t>
                      </a:r>
                      <a:endParaRPr lang="en-US" sz="800" dirty="0">
                        <a:solidFill>
                          <a:srgbClr val="000000"/>
                        </a:solidFill>
                        <a:effectLst/>
                        <a:latin typeface="Arial"/>
                        <a:ea typeface="Arial"/>
                      </a:endParaRPr>
                    </a:p>
                  </a:txBody>
                  <a:tcPr marL="21291" marR="21291" marT="21291" marB="21291">
                    <a:solidFill>
                      <a:srgbClr val="99CCFF"/>
                    </a:solidFill>
                  </a:tcPr>
                </a:tc>
                <a:tc>
                  <a:txBody>
                    <a:bodyPr/>
                    <a:lstStyle/>
                    <a:p>
                      <a:pPr marL="0" marR="0" algn="ctr">
                        <a:lnSpc>
                          <a:spcPct val="115000"/>
                        </a:lnSpc>
                        <a:spcBef>
                          <a:spcPts val="0"/>
                        </a:spcBef>
                        <a:spcAft>
                          <a:spcPts val="0"/>
                        </a:spcAft>
                      </a:pPr>
                      <a:r>
                        <a:rPr lang="en-US" sz="800" dirty="0">
                          <a:effectLst/>
                        </a:rPr>
                        <a:t>1</a:t>
                      </a:r>
                      <a:endParaRPr lang="en-US" sz="800" dirty="0">
                        <a:solidFill>
                          <a:srgbClr val="000000"/>
                        </a:solidFill>
                        <a:effectLst/>
                        <a:latin typeface="Arial"/>
                        <a:ea typeface="Arial"/>
                      </a:endParaRPr>
                    </a:p>
                  </a:txBody>
                  <a:tcPr marL="21291" marR="21291" marT="21291" marB="21291">
                    <a:solidFill>
                      <a:srgbClr val="99CCFF"/>
                    </a:solidFill>
                  </a:tcPr>
                </a:tc>
                <a:tc>
                  <a:txBody>
                    <a:bodyPr/>
                    <a:lstStyle/>
                    <a:p>
                      <a:pPr marL="0" marR="0" algn="ctr">
                        <a:lnSpc>
                          <a:spcPct val="115000"/>
                        </a:lnSpc>
                        <a:spcBef>
                          <a:spcPts val="0"/>
                        </a:spcBef>
                        <a:spcAft>
                          <a:spcPts val="0"/>
                        </a:spcAft>
                      </a:pPr>
                      <a:r>
                        <a:rPr lang="en-US" sz="800" dirty="0">
                          <a:effectLst/>
                        </a:rPr>
                        <a:t>1</a:t>
                      </a:r>
                      <a:endParaRPr lang="en-US" sz="800" dirty="0">
                        <a:solidFill>
                          <a:srgbClr val="000000"/>
                        </a:solidFill>
                        <a:effectLst/>
                        <a:latin typeface="Arial"/>
                        <a:ea typeface="Arial"/>
                      </a:endParaRPr>
                    </a:p>
                  </a:txBody>
                  <a:tcPr marL="21291" marR="21291" marT="21291" marB="21291">
                    <a:solidFill>
                      <a:srgbClr val="99CCFF"/>
                    </a:solidFill>
                  </a:tcPr>
                </a:tc>
              </a:tr>
              <a:tr h="663862">
                <a:tc>
                  <a:txBody>
                    <a:bodyPr/>
                    <a:lstStyle/>
                    <a:p>
                      <a:pPr marL="0" marR="0" algn="ctr">
                        <a:lnSpc>
                          <a:spcPct val="115000"/>
                        </a:lnSpc>
                        <a:spcBef>
                          <a:spcPts val="0"/>
                        </a:spcBef>
                        <a:spcAft>
                          <a:spcPts val="0"/>
                        </a:spcAft>
                      </a:pPr>
                      <a:r>
                        <a:rPr lang="en-US" sz="800">
                          <a:effectLst/>
                        </a:rPr>
                        <a:t>1, 2</a:t>
                      </a:r>
                      <a:endParaRPr lang="en-US" sz="80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a:effectLst/>
                        </a:rPr>
                        <a:t>Standard Documents &amp; Processes</a:t>
                      </a:r>
                      <a:endParaRPr lang="en-US" sz="800">
                        <a:solidFill>
                          <a:srgbClr val="000000"/>
                        </a:solidFill>
                        <a:effectLst/>
                        <a:latin typeface="Arial"/>
                        <a:ea typeface="Arial"/>
                      </a:endParaRPr>
                    </a:p>
                  </a:txBody>
                  <a:tcPr marL="21291" marR="21291" marT="21291" marB="21291"/>
                </a:tc>
                <a:tc>
                  <a:txBody>
                    <a:bodyPr/>
                    <a:lstStyle/>
                    <a:p>
                      <a:pPr marL="0" marR="0">
                        <a:lnSpc>
                          <a:spcPct val="115000"/>
                        </a:lnSpc>
                        <a:spcBef>
                          <a:spcPts val="0"/>
                        </a:spcBef>
                        <a:spcAft>
                          <a:spcPts val="0"/>
                        </a:spcAft>
                      </a:pPr>
                      <a:r>
                        <a:rPr lang="en-US" sz="800" dirty="0">
                          <a:effectLst/>
                        </a:rPr>
                        <a:t>ESDIS &amp; DAACs: Provide a standard set of documents to be provided to investigators and potential proposers; documents should describe what categories of quality information should be provided and how they should be shown using metadata.</a:t>
                      </a:r>
                      <a:endParaRPr lang="en-US" sz="800" dirty="0">
                        <a:solidFill>
                          <a:srgbClr val="000000"/>
                        </a:solidFill>
                        <a:effectLst/>
                        <a:latin typeface="Arial"/>
                        <a:ea typeface="Arial"/>
                      </a:endParaRPr>
                    </a:p>
                  </a:txBody>
                  <a:tcPr marL="21291" marR="21291" marT="21291" marB="21291"/>
                </a:tc>
                <a:tc>
                  <a:txBody>
                    <a:bodyPr/>
                    <a:lstStyle/>
                    <a:p>
                      <a:pPr marL="0" marR="0">
                        <a:lnSpc>
                          <a:spcPct val="115000"/>
                        </a:lnSpc>
                        <a:spcBef>
                          <a:spcPts val="0"/>
                        </a:spcBef>
                        <a:spcAft>
                          <a:spcPts val="0"/>
                        </a:spcAft>
                      </a:pPr>
                      <a:r>
                        <a:rPr lang="en-US" sz="800" dirty="0">
                          <a:effectLst/>
                        </a:rPr>
                        <a:t>HQ: Include references to standard set of documents in calls for </a:t>
                      </a:r>
                      <a:r>
                        <a:rPr lang="en-US" sz="800" dirty="0" smtClean="0">
                          <a:effectLst/>
                        </a:rPr>
                        <a:t>proposals. Data </a:t>
                      </a:r>
                      <a:r>
                        <a:rPr lang="en-US" sz="800" dirty="0">
                          <a:effectLst/>
                        </a:rPr>
                        <a:t>Producers: Consult the existing guidelines that describe categories of data quality and provide information and evidence about the quality of the data set for each category.</a:t>
                      </a:r>
                      <a:endParaRPr lang="en-US" sz="800" dirty="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a:effectLst/>
                        </a:rPr>
                        <a:t>2</a:t>
                      </a:r>
                      <a:endParaRPr lang="en-US" sz="80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dirty="0">
                          <a:effectLst/>
                        </a:rPr>
                        <a:t>4</a:t>
                      </a:r>
                      <a:endParaRPr lang="en-US" sz="800" dirty="0">
                        <a:solidFill>
                          <a:srgbClr val="000000"/>
                        </a:solidFill>
                        <a:effectLst/>
                        <a:latin typeface="Arial"/>
                        <a:ea typeface="Arial"/>
                      </a:endParaRPr>
                    </a:p>
                  </a:txBody>
                  <a:tcPr marL="21291" marR="21291" marT="21291" marB="21291"/>
                </a:tc>
              </a:tr>
              <a:tr h="504278">
                <a:tc>
                  <a:txBody>
                    <a:bodyPr/>
                    <a:lstStyle/>
                    <a:p>
                      <a:pPr marL="0" marR="0" algn="ctr">
                        <a:lnSpc>
                          <a:spcPct val="115000"/>
                        </a:lnSpc>
                        <a:spcBef>
                          <a:spcPts val="0"/>
                        </a:spcBef>
                        <a:spcAft>
                          <a:spcPts val="0"/>
                        </a:spcAft>
                      </a:pPr>
                      <a:r>
                        <a:rPr lang="en-US" sz="800">
                          <a:effectLst/>
                        </a:rPr>
                        <a:t>1</a:t>
                      </a:r>
                      <a:endParaRPr lang="en-US" sz="80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a:effectLst/>
                        </a:rPr>
                        <a:t>Standard Documents &amp; Processes</a:t>
                      </a:r>
                      <a:endParaRPr lang="en-US" sz="800">
                        <a:solidFill>
                          <a:srgbClr val="000000"/>
                        </a:solidFill>
                        <a:effectLst/>
                        <a:latin typeface="Arial"/>
                        <a:ea typeface="Arial"/>
                      </a:endParaRPr>
                    </a:p>
                  </a:txBody>
                  <a:tcPr marL="21291" marR="21291" marT="21291" marB="21291"/>
                </a:tc>
                <a:tc>
                  <a:txBody>
                    <a:bodyPr/>
                    <a:lstStyle/>
                    <a:p>
                      <a:pPr marL="0" marR="0">
                        <a:lnSpc>
                          <a:spcPct val="115000"/>
                        </a:lnSpc>
                        <a:spcBef>
                          <a:spcPts val="0"/>
                        </a:spcBef>
                        <a:spcAft>
                          <a:spcPts val="0"/>
                        </a:spcAft>
                      </a:pPr>
                      <a:r>
                        <a:rPr lang="en-US" sz="800">
                          <a:effectLst/>
                        </a:rPr>
                        <a:t>DAACs: Capture version id, processing history, and lineage for any dataset that is publicly available and in which multiple dataset versions of the same originating data are likewise published.</a:t>
                      </a:r>
                      <a:endParaRPr lang="en-US" sz="800">
                        <a:solidFill>
                          <a:srgbClr val="000000"/>
                        </a:solidFill>
                        <a:effectLst/>
                        <a:latin typeface="Arial"/>
                        <a:ea typeface="Arial"/>
                      </a:endParaRPr>
                    </a:p>
                  </a:txBody>
                  <a:tcPr marL="21291" marR="21291" marT="21291" marB="21291"/>
                </a:tc>
                <a:tc>
                  <a:txBody>
                    <a:bodyPr/>
                    <a:lstStyle/>
                    <a:p>
                      <a:pPr marL="0" marR="0">
                        <a:lnSpc>
                          <a:spcPct val="115000"/>
                        </a:lnSpc>
                        <a:spcBef>
                          <a:spcPts val="0"/>
                        </a:spcBef>
                        <a:spcAft>
                          <a:spcPts val="0"/>
                        </a:spcAft>
                      </a:pPr>
                      <a:r>
                        <a:rPr lang="en-US" sz="800">
                          <a:effectLst/>
                        </a:rPr>
                        <a:t> </a:t>
                      </a:r>
                      <a:endParaRPr lang="en-US" sz="80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a:effectLst/>
                        </a:rPr>
                        <a:t>6</a:t>
                      </a:r>
                      <a:endParaRPr lang="en-US" sz="80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a:effectLst/>
                        </a:rPr>
                        <a:t>1</a:t>
                      </a:r>
                      <a:endParaRPr lang="en-US" sz="800">
                        <a:solidFill>
                          <a:srgbClr val="000000"/>
                        </a:solidFill>
                        <a:effectLst/>
                        <a:latin typeface="Arial"/>
                        <a:ea typeface="Arial"/>
                      </a:endParaRPr>
                    </a:p>
                  </a:txBody>
                  <a:tcPr marL="21291" marR="21291" marT="21291" marB="21291"/>
                </a:tc>
              </a:tr>
              <a:tr h="504278">
                <a:tc>
                  <a:txBody>
                    <a:bodyPr/>
                    <a:lstStyle/>
                    <a:p>
                      <a:pPr marL="0" marR="0" algn="ctr">
                        <a:lnSpc>
                          <a:spcPct val="115000"/>
                        </a:lnSpc>
                        <a:spcBef>
                          <a:spcPts val="0"/>
                        </a:spcBef>
                        <a:spcAft>
                          <a:spcPts val="0"/>
                        </a:spcAft>
                      </a:pPr>
                      <a:r>
                        <a:rPr lang="en-US" sz="800">
                          <a:effectLst/>
                        </a:rPr>
                        <a:t>1</a:t>
                      </a:r>
                      <a:endParaRPr lang="en-US" sz="80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a:effectLst/>
                        </a:rPr>
                        <a:t>Quality of Input Datasets used in Generating Products</a:t>
                      </a:r>
                      <a:endParaRPr lang="en-US" sz="800">
                        <a:solidFill>
                          <a:srgbClr val="000000"/>
                        </a:solidFill>
                        <a:effectLst/>
                        <a:latin typeface="Arial"/>
                        <a:ea typeface="Arial"/>
                      </a:endParaRPr>
                    </a:p>
                  </a:txBody>
                  <a:tcPr marL="21291" marR="21291" marT="21291" marB="21291"/>
                </a:tc>
                <a:tc>
                  <a:txBody>
                    <a:bodyPr/>
                    <a:lstStyle/>
                    <a:p>
                      <a:pPr marL="0" marR="0">
                        <a:lnSpc>
                          <a:spcPct val="115000"/>
                        </a:lnSpc>
                        <a:spcBef>
                          <a:spcPts val="0"/>
                        </a:spcBef>
                        <a:spcAft>
                          <a:spcPts val="0"/>
                        </a:spcAft>
                      </a:pPr>
                      <a:r>
                        <a:rPr lang="en-US" sz="800">
                          <a:effectLst/>
                        </a:rPr>
                        <a:t>DAACs: Request, from data producers, information about the contribution of the various input data that are used to process a higher level product.</a:t>
                      </a:r>
                      <a:endParaRPr lang="en-US" sz="800">
                        <a:solidFill>
                          <a:srgbClr val="000000"/>
                        </a:solidFill>
                        <a:effectLst/>
                        <a:latin typeface="Arial"/>
                        <a:ea typeface="Arial"/>
                      </a:endParaRPr>
                    </a:p>
                  </a:txBody>
                  <a:tcPr marL="21291" marR="21291" marT="21291" marB="21291"/>
                </a:tc>
                <a:tc>
                  <a:txBody>
                    <a:bodyPr/>
                    <a:lstStyle/>
                    <a:p>
                      <a:pPr marL="0" marR="0">
                        <a:lnSpc>
                          <a:spcPct val="115000"/>
                        </a:lnSpc>
                        <a:spcBef>
                          <a:spcPts val="0"/>
                        </a:spcBef>
                        <a:spcAft>
                          <a:spcPts val="0"/>
                        </a:spcAft>
                      </a:pPr>
                      <a:r>
                        <a:rPr lang="en-US" sz="800">
                          <a:effectLst/>
                        </a:rPr>
                        <a:t>Data Producers: Include information about correctness /uncertainty of input datasets used (e.g., land/ocean/region masks) along with products (e.g., sea ice product).</a:t>
                      </a:r>
                      <a:endParaRPr lang="en-US" sz="80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a:effectLst/>
                        </a:rPr>
                        <a:t>28</a:t>
                      </a:r>
                      <a:endParaRPr lang="en-US" sz="80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a:effectLst/>
                        </a:rPr>
                        <a:t>9</a:t>
                      </a:r>
                      <a:endParaRPr lang="en-US" sz="800">
                        <a:solidFill>
                          <a:srgbClr val="000000"/>
                        </a:solidFill>
                        <a:effectLst/>
                        <a:latin typeface="Arial"/>
                        <a:ea typeface="Arial"/>
                      </a:endParaRPr>
                    </a:p>
                  </a:txBody>
                  <a:tcPr marL="21291" marR="21291" marT="21291" marB="21291"/>
                </a:tc>
              </a:tr>
              <a:tr h="436724">
                <a:tc>
                  <a:txBody>
                    <a:bodyPr/>
                    <a:lstStyle/>
                    <a:p>
                      <a:pPr marL="0" marR="0" algn="ctr">
                        <a:lnSpc>
                          <a:spcPct val="115000"/>
                        </a:lnSpc>
                        <a:spcBef>
                          <a:spcPts val="0"/>
                        </a:spcBef>
                        <a:spcAft>
                          <a:spcPts val="0"/>
                        </a:spcAft>
                      </a:pPr>
                      <a:r>
                        <a:rPr lang="en-US" sz="800" dirty="0">
                          <a:effectLst/>
                        </a:rPr>
                        <a:t>2, </a:t>
                      </a:r>
                      <a:r>
                        <a:rPr lang="en-US" sz="800" dirty="0" smtClean="0">
                          <a:effectLst/>
                        </a:rPr>
                        <a:t>4</a:t>
                      </a:r>
                      <a:endParaRPr lang="en-US" sz="800" dirty="0">
                        <a:effectLst/>
                      </a:endParaRPr>
                    </a:p>
                  </a:txBody>
                  <a:tcPr marL="21291" marR="21291" marT="21291" marB="21291">
                    <a:solidFill>
                      <a:srgbClr val="99CCFF"/>
                    </a:solidFill>
                  </a:tcPr>
                </a:tc>
                <a:tc>
                  <a:txBody>
                    <a:bodyPr/>
                    <a:lstStyle/>
                    <a:p>
                      <a:pPr marL="0" marR="0" algn="ctr">
                        <a:lnSpc>
                          <a:spcPct val="115000"/>
                        </a:lnSpc>
                        <a:spcBef>
                          <a:spcPts val="0"/>
                        </a:spcBef>
                        <a:spcAft>
                          <a:spcPts val="0"/>
                        </a:spcAft>
                      </a:pPr>
                      <a:r>
                        <a:rPr lang="en-US" sz="800" dirty="0">
                          <a:effectLst/>
                        </a:rPr>
                        <a:t>Quality Flags and Indicators </a:t>
                      </a:r>
                      <a:endParaRPr lang="en-US" sz="800" dirty="0">
                        <a:solidFill>
                          <a:srgbClr val="000000"/>
                        </a:solidFill>
                        <a:effectLst/>
                        <a:latin typeface="Arial"/>
                        <a:ea typeface="Arial"/>
                      </a:endParaRPr>
                    </a:p>
                  </a:txBody>
                  <a:tcPr marL="21291" marR="21291" marT="21291" marB="21291">
                    <a:solidFill>
                      <a:srgbClr val="99CCFF"/>
                    </a:solidFill>
                  </a:tcPr>
                </a:tc>
                <a:tc>
                  <a:txBody>
                    <a:bodyPr/>
                    <a:lstStyle/>
                    <a:p>
                      <a:pPr marL="0" marR="0">
                        <a:lnSpc>
                          <a:spcPct val="115000"/>
                        </a:lnSpc>
                        <a:spcBef>
                          <a:spcPts val="0"/>
                        </a:spcBef>
                        <a:spcAft>
                          <a:spcPts val="0"/>
                        </a:spcAft>
                      </a:pPr>
                      <a:r>
                        <a:rPr lang="en-US" sz="800" dirty="0">
                          <a:effectLst/>
                        </a:rPr>
                        <a:t>DAACs: Describe quality flags in the data documentation and in the list of Frequently Asked Questions (FAQs) about the dataset.</a:t>
                      </a:r>
                      <a:endParaRPr lang="en-US" sz="800" dirty="0">
                        <a:solidFill>
                          <a:srgbClr val="000000"/>
                        </a:solidFill>
                        <a:effectLst/>
                        <a:latin typeface="Arial"/>
                        <a:ea typeface="Arial"/>
                      </a:endParaRPr>
                    </a:p>
                  </a:txBody>
                  <a:tcPr marL="21291" marR="21291" marT="21291" marB="21291">
                    <a:solidFill>
                      <a:srgbClr val="99CCFF"/>
                    </a:solidFill>
                  </a:tcPr>
                </a:tc>
                <a:tc>
                  <a:txBody>
                    <a:bodyPr/>
                    <a:lstStyle/>
                    <a:p>
                      <a:pPr marL="0" marR="0">
                        <a:lnSpc>
                          <a:spcPct val="115000"/>
                        </a:lnSpc>
                        <a:spcBef>
                          <a:spcPts val="0"/>
                        </a:spcBef>
                        <a:spcAft>
                          <a:spcPts val="0"/>
                        </a:spcAft>
                      </a:pPr>
                      <a:r>
                        <a:rPr lang="en-US" sz="800" dirty="0">
                          <a:effectLst/>
                        </a:rPr>
                        <a:t>Data Producers: Provide users with a list of quality flags for questionable values along with descriptions for each quality flag (e.g., as provided by MODIS land products).</a:t>
                      </a:r>
                      <a:endParaRPr lang="en-US" sz="800" dirty="0">
                        <a:solidFill>
                          <a:srgbClr val="000000"/>
                        </a:solidFill>
                        <a:effectLst/>
                        <a:latin typeface="Arial"/>
                        <a:ea typeface="Arial"/>
                      </a:endParaRPr>
                    </a:p>
                  </a:txBody>
                  <a:tcPr marL="21291" marR="21291" marT="21291" marB="21291">
                    <a:solidFill>
                      <a:srgbClr val="99CCFF"/>
                    </a:solidFill>
                  </a:tcPr>
                </a:tc>
                <a:tc>
                  <a:txBody>
                    <a:bodyPr/>
                    <a:lstStyle/>
                    <a:p>
                      <a:pPr marL="0" marR="0" algn="ctr">
                        <a:lnSpc>
                          <a:spcPct val="115000"/>
                        </a:lnSpc>
                        <a:spcBef>
                          <a:spcPts val="0"/>
                        </a:spcBef>
                        <a:spcAft>
                          <a:spcPts val="0"/>
                        </a:spcAft>
                      </a:pPr>
                      <a:r>
                        <a:rPr lang="en-US" sz="800" dirty="0">
                          <a:effectLst/>
                        </a:rPr>
                        <a:t>16</a:t>
                      </a:r>
                      <a:endParaRPr lang="en-US" sz="800" dirty="0">
                        <a:solidFill>
                          <a:srgbClr val="000000"/>
                        </a:solidFill>
                        <a:effectLst/>
                        <a:latin typeface="Arial"/>
                        <a:ea typeface="Arial"/>
                      </a:endParaRPr>
                    </a:p>
                  </a:txBody>
                  <a:tcPr marL="21291" marR="21291" marT="21291" marB="21291">
                    <a:solidFill>
                      <a:srgbClr val="99CCFF"/>
                    </a:solidFill>
                  </a:tcPr>
                </a:tc>
                <a:tc>
                  <a:txBody>
                    <a:bodyPr/>
                    <a:lstStyle/>
                    <a:p>
                      <a:pPr marL="0" marR="0" algn="ctr">
                        <a:lnSpc>
                          <a:spcPct val="115000"/>
                        </a:lnSpc>
                        <a:spcBef>
                          <a:spcPts val="0"/>
                        </a:spcBef>
                        <a:spcAft>
                          <a:spcPts val="0"/>
                        </a:spcAft>
                      </a:pPr>
                      <a:r>
                        <a:rPr lang="en-US" sz="800" dirty="0">
                          <a:effectLst/>
                        </a:rPr>
                        <a:t>19</a:t>
                      </a:r>
                      <a:endParaRPr lang="en-US" sz="800" dirty="0">
                        <a:solidFill>
                          <a:srgbClr val="000000"/>
                        </a:solidFill>
                        <a:effectLst/>
                        <a:latin typeface="Arial"/>
                        <a:ea typeface="Arial"/>
                      </a:endParaRPr>
                    </a:p>
                  </a:txBody>
                  <a:tcPr marL="21291" marR="21291" marT="21291" marB="21291">
                    <a:solidFill>
                      <a:srgbClr val="99CCFF"/>
                    </a:solidFill>
                  </a:tcPr>
                </a:tc>
              </a:tr>
              <a:tr h="465846">
                <a:tc>
                  <a:txBody>
                    <a:bodyPr/>
                    <a:lstStyle/>
                    <a:p>
                      <a:pPr marL="0" marR="0" algn="ctr">
                        <a:lnSpc>
                          <a:spcPct val="115000"/>
                        </a:lnSpc>
                        <a:spcBef>
                          <a:spcPts val="0"/>
                        </a:spcBef>
                        <a:spcAft>
                          <a:spcPts val="0"/>
                        </a:spcAft>
                      </a:pPr>
                      <a:r>
                        <a:rPr lang="en-US" sz="800">
                          <a:effectLst/>
                        </a:rPr>
                        <a:t>1, 2, 3, 4</a:t>
                      </a:r>
                      <a:endParaRPr lang="en-US" sz="80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dirty="0">
                          <a:effectLst/>
                        </a:rPr>
                        <a:t>Quality Flags and Indicators</a:t>
                      </a:r>
                      <a:endParaRPr lang="en-US" sz="800" dirty="0">
                        <a:solidFill>
                          <a:srgbClr val="000000"/>
                        </a:solidFill>
                        <a:effectLst/>
                        <a:latin typeface="Arial"/>
                        <a:ea typeface="Arial"/>
                      </a:endParaRPr>
                    </a:p>
                  </a:txBody>
                  <a:tcPr marL="21291" marR="21291" marT="21291" marB="21291"/>
                </a:tc>
                <a:tc>
                  <a:txBody>
                    <a:bodyPr/>
                    <a:lstStyle/>
                    <a:p>
                      <a:pPr marL="0" marR="0">
                        <a:lnSpc>
                          <a:spcPct val="115000"/>
                        </a:lnSpc>
                        <a:spcBef>
                          <a:spcPts val="0"/>
                        </a:spcBef>
                        <a:spcAft>
                          <a:spcPts val="0"/>
                        </a:spcAft>
                      </a:pPr>
                      <a:r>
                        <a:rPr lang="en-US" sz="800">
                          <a:effectLst/>
                        </a:rPr>
                        <a:t>DAACs: Provide easy-to-use quality flags using standardized metadata and documenting the lineage and derivations of each quality flag. </a:t>
                      </a:r>
                      <a:endParaRPr lang="en-US" sz="800">
                        <a:solidFill>
                          <a:srgbClr val="000000"/>
                        </a:solidFill>
                        <a:effectLst/>
                        <a:latin typeface="Arial"/>
                        <a:ea typeface="Arial"/>
                      </a:endParaRPr>
                    </a:p>
                  </a:txBody>
                  <a:tcPr marL="21291" marR="21291" marT="21291" marB="21291"/>
                </a:tc>
                <a:tc>
                  <a:txBody>
                    <a:bodyPr/>
                    <a:lstStyle/>
                    <a:p>
                      <a:pPr marL="0" marR="0">
                        <a:lnSpc>
                          <a:spcPct val="115000"/>
                        </a:lnSpc>
                        <a:spcBef>
                          <a:spcPts val="0"/>
                        </a:spcBef>
                        <a:spcAft>
                          <a:spcPts val="0"/>
                        </a:spcAft>
                      </a:pPr>
                      <a:r>
                        <a:rPr lang="en-US" sz="800">
                          <a:effectLst/>
                        </a:rPr>
                        <a:t>Data Producers: Make quality flags publicly accessible and directly corresponding to a quantifiable metric, such as the related uncertainty, confidence intervals, and confidence levels.</a:t>
                      </a:r>
                      <a:endParaRPr lang="en-US" sz="80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dirty="0">
                          <a:effectLst/>
                        </a:rPr>
                        <a:t>11</a:t>
                      </a:r>
                    </a:p>
                    <a:p>
                      <a:pPr marL="0" marR="0" algn="ctr">
                        <a:lnSpc>
                          <a:spcPct val="115000"/>
                        </a:lnSpc>
                        <a:spcBef>
                          <a:spcPts val="0"/>
                        </a:spcBef>
                        <a:spcAft>
                          <a:spcPts val="0"/>
                        </a:spcAft>
                      </a:pPr>
                      <a:endParaRPr lang="en-US" sz="800" dirty="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a:effectLst/>
                        </a:rPr>
                        <a:t>3</a:t>
                      </a:r>
                      <a:endParaRPr lang="en-US" sz="800">
                        <a:solidFill>
                          <a:srgbClr val="000000"/>
                        </a:solidFill>
                        <a:effectLst/>
                        <a:latin typeface="Arial"/>
                        <a:ea typeface="Arial"/>
                      </a:endParaRPr>
                    </a:p>
                  </a:txBody>
                  <a:tcPr marL="21291" marR="21291" marT="21291" marB="21291"/>
                </a:tc>
              </a:tr>
              <a:tr h="493928">
                <a:tc>
                  <a:txBody>
                    <a:bodyPr/>
                    <a:lstStyle/>
                    <a:p>
                      <a:pPr marL="0" marR="0" algn="ctr">
                        <a:lnSpc>
                          <a:spcPct val="115000"/>
                        </a:lnSpc>
                        <a:spcBef>
                          <a:spcPts val="0"/>
                        </a:spcBef>
                        <a:spcAft>
                          <a:spcPts val="0"/>
                        </a:spcAft>
                      </a:pPr>
                      <a:r>
                        <a:rPr lang="en-US" sz="800" dirty="0">
                          <a:effectLst/>
                        </a:rPr>
                        <a:t>1, 2, 4</a:t>
                      </a:r>
                      <a:endParaRPr lang="en-US" sz="800" dirty="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dirty="0">
                          <a:effectLst/>
                        </a:rPr>
                        <a:t>Metadata Consistency Checking</a:t>
                      </a:r>
                      <a:endParaRPr lang="en-US" sz="800" dirty="0">
                        <a:solidFill>
                          <a:srgbClr val="000000"/>
                        </a:solidFill>
                        <a:effectLst/>
                        <a:latin typeface="Arial"/>
                        <a:ea typeface="Arial"/>
                      </a:endParaRPr>
                    </a:p>
                  </a:txBody>
                  <a:tcPr marL="21291" marR="21291" marT="21291" marB="21291"/>
                </a:tc>
                <a:tc>
                  <a:txBody>
                    <a:bodyPr/>
                    <a:lstStyle/>
                    <a:p>
                      <a:pPr marL="0" marR="0">
                        <a:lnSpc>
                          <a:spcPct val="115000"/>
                        </a:lnSpc>
                        <a:spcBef>
                          <a:spcPts val="0"/>
                        </a:spcBef>
                        <a:spcAft>
                          <a:spcPts val="0"/>
                        </a:spcAft>
                      </a:pPr>
                      <a:r>
                        <a:rPr lang="en-US" sz="800" dirty="0">
                          <a:effectLst/>
                        </a:rPr>
                        <a:t>DAACs: Employ metadata consistency checking tool that meets usability needs and generates reports with standards-based accuracy, precision, and uncertainty attributes provided in data granules.</a:t>
                      </a:r>
                      <a:endParaRPr lang="en-US" sz="800" dirty="0">
                        <a:solidFill>
                          <a:srgbClr val="000000"/>
                        </a:solidFill>
                        <a:effectLst/>
                        <a:latin typeface="Arial"/>
                        <a:ea typeface="Arial"/>
                      </a:endParaRPr>
                    </a:p>
                  </a:txBody>
                  <a:tcPr marL="21291" marR="21291" marT="21291" marB="21291"/>
                </a:tc>
                <a:tc>
                  <a:txBody>
                    <a:bodyPr/>
                    <a:lstStyle/>
                    <a:p>
                      <a:pPr marL="0" marR="0">
                        <a:lnSpc>
                          <a:spcPct val="115000"/>
                        </a:lnSpc>
                        <a:spcBef>
                          <a:spcPts val="0"/>
                        </a:spcBef>
                        <a:spcAft>
                          <a:spcPts val="0"/>
                        </a:spcAft>
                      </a:pPr>
                      <a:r>
                        <a:rPr lang="en-US" sz="800" dirty="0">
                          <a:effectLst/>
                        </a:rPr>
                        <a:t>Data Producers: Give recommendations on how data quality related attributes will be evaluated in the metadata scoring framework.</a:t>
                      </a:r>
                      <a:endParaRPr lang="en-US" sz="800" dirty="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a:effectLst/>
                        </a:rPr>
                        <a:t>35</a:t>
                      </a:r>
                      <a:endParaRPr lang="en-US" sz="80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a:effectLst/>
                        </a:rPr>
                        <a:t>5</a:t>
                      </a:r>
                      <a:endParaRPr lang="en-US" sz="800">
                        <a:solidFill>
                          <a:srgbClr val="000000"/>
                        </a:solidFill>
                        <a:effectLst/>
                        <a:latin typeface="Arial"/>
                        <a:ea typeface="Arial"/>
                      </a:endParaRPr>
                    </a:p>
                  </a:txBody>
                  <a:tcPr marL="21291" marR="21291" marT="21291" marB="21291"/>
                </a:tc>
              </a:tr>
              <a:tr h="384740">
                <a:tc>
                  <a:txBody>
                    <a:bodyPr/>
                    <a:lstStyle/>
                    <a:p>
                      <a:pPr marL="0" marR="0" algn="ctr">
                        <a:lnSpc>
                          <a:spcPct val="115000"/>
                        </a:lnSpc>
                        <a:spcBef>
                          <a:spcPts val="0"/>
                        </a:spcBef>
                        <a:spcAft>
                          <a:spcPts val="0"/>
                        </a:spcAft>
                      </a:pPr>
                      <a:r>
                        <a:rPr lang="en-US" sz="800" dirty="0">
                          <a:effectLst/>
                        </a:rPr>
                        <a:t>2, 3, </a:t>
                      </a:r>
                      <a:r>
                        <a:rPr lang="en-US" sz="800" dirty="0" smtClean="0">
                          <a:effectLst/>
                        </a:rPr>
                        <a:t>4</a:t>
                      </a:r>
                      <a:endParaRPr lang="en-US" sz="800" dirty="0">
                        <a:effectLst/>
                      </a:endParaRPr>
                    </a:p>
                  </a:txBody>
                  <a:tcPr marL="21291" marR="21291" marT="21291" marB="21291">
                    <a:solidFill>
                      <a:srgbClr val="99CCFF"/>
                    </a:solidFill>
                  </a:tcPr>
                </a:tc>
                <a:tc>
                  <a:txBody>
                    <a:bodyPr/>
                    <a:lstStyle/>
                    <a:p>
                      <a:pPr marL="0" marR="0" algn="ctr">
                        <a:lnSpc>
                          <a:spcPct val="115000"/>
                        </a:lnSpc>
                        <a:spcBef>
                          <a:spcPts val="0"/>
                        </a:spcBef>
                        <a:spcAft>
                          <a:spcPts val="0"/>
                        </a:spcAft>
                      </a:pPr>
                      <a:r>
                        <a:rPr lang="en-US" sz="800" dirty="0">
                          <a:effectLst/>
                        </a:rPr>
                        <a:t>Publicizing Quality Issues </a:t>
                      </a:r>
                      <a:endParaRPr lang="en-US" sz="800" dirty="0">
                        <a:solidFill>
                          <a:srgbClr val="000000"/>
                        </a:solidFill>
                        <a:effectLst/>
                        <a:latin typeface="Arial"/>
                        <a:ea typeface="Arial"/>
                      </a:endParaRPr>
                    </a:p>
                  </a:txBody>
                  <a:tcPr marL="21291" marR="21291" marT="21291" marB="21291">
                    <a:solidFill>
                      <a:srgbClr val="99CCFF"/>
                    </a:solidFill>
                  </a:tcPr>
                </a:tc>
                <a:tc>
                  <a:txBody>
                    <a:bodyPr/>
                    <a:lstStyle/>
                    <a:p>
                      <a:pPr marL="0" marR="0">
                        <a:lnSpc>
                          <a:spcPct val="115000"/>
                        </a:lnSpc>
                        <a:spcBef>
                          <a:spcPts val="0"/>
                        </a:spcBef>
                        <a:spcAft>
                          <a:spcPts val="0"/>
                        </a:spcAft>
                      </a:pPr>
                      <a:r>
                        <a:rPr lang="en-US" sz="800" dirty="0">
                          <a:effectLst/>
                        </a:rPr>
                        <a:t>DAACs: Host a prominent web page that captures known quality issues.</a:t>
                      </a:r>
                      <a:endParaRPr lang="en-US" sz="800" dirty="0">
                        <a:solidFill>
                          <a:srgbClr val="000000"/>
                        </a:solidFill>
                        <a:effectLst/>
                        <a:latin typeface="Arial"/>
                        <a:ea typeface="Arial"/>
                      </a:endParaRPr>
                    </a:p>
                  </a:txBody>
                  <a:tcPr marL="21291" marR="21291" marT="21291" marB="21291">
                    <a:solidFill>
                      <a:srgbClr val="99CCFF"/>
                    </a:solidFill>
                  </a:tcPr>
                </a:tc>
                <a:tc>
                  <a:txBody>
                    <a:bodyPr/>
                    <a:lstStyle/>
                    <a:p>
                      <a:pPr marL="0" marR="0">
                        <a:lnSpc>
                          <a:spcPct val="115000"/>
                        </a:lnSpc>
                        <a:spcBef>
                          <a:spcPts val="0"/>
                        </a:spcBef>
                        <a:spcAft>
                          <a:spcPts val="0"/>
                        </a:spcAft>
                      </a:pPr>
                      <a:r>
                        <a:rPr lang="en-US" sz="800" dirty="0">
                          <a:effectLst/>
                        </a:rPr>
                        <a:t>Data Producers: Convey fully the limitations of specific datasets, for inclusion in documentation and dataset descriptions.</a:t>
                      </a:r>
                      <a:endParaRPr lang="en-US" sz="800" dirty="0">
                        <a:solidFill>
                          <a:srgbClr val="000000"/>
                        </a:solidFill>
                        <a:effectLst/>
                        <a:latin typeface="Arial"/>
                        <a:ea typeface="Arial"/>
                      </a:endParaRPr>
                    </a:p>
                  </a:txBody>
                  <a:tcPr marL="21291" marR="21291" marT="21291" marB="21291">
                    <a:solidFill>
                      <a:srgbClr val="99CCFF"/>
                    </a:solidFill>
                  </a:tcPr>
                </a:tc>
                <a:tc>
                  <a:txBody>
                    <a:bodyPr/>
                    <a:lstStyle/>
                    <a:p>
                      <a:pPr marL="0" marR="0" algn="ctr">
                        <a:lnSpc>
                          <a:spcPct val="115000"/>
                        </a:lnSpc>
                        <a:spcBef>
                          <a:spcPts val="0"/>
                        </a:spcBef>
                        <a:spcAft>
                          <a:spcPts val="0"/>
                        </a:spcAft>
                      </a:pPr>
                      <a:r>
                        <a:rPr lang="en-US" sz="800">
                          <a:effectLst/>
                        </a:rPr>
                        <a:t>10</a:t>
                      </a:r>
                      <a:endParaRPr lang="en-US" sz="800">
                        <a:solidFill>
                          <a:srgbClr val="000000"/>
                        </a:solidFill>
                        <a:effectLst/>
                        <a:latin typeface="Arial"/>
                        <a:ea typeface="Arial"/>
                      </a:endParaRPr>
                    </a:p>
                  </a:txBody>
                  <a:tcPr marL="21291" marR="21291" marT="21291" marB="21291">
                    <a:solidFill>
                      <a:srgbClr val="99CCFF"/>
                    </a:solidFill>
                  </a:tcPr>
                </a:tc>
                <a:tc>
                  <a:txBody>
                    <a:bodyPr/>
                    <a:lstStyle/>
                    <a:p>
                      <a:pPr marL="0" marR="0" algn="ctr">
                        <a:lnSpc>
                          <a:spcPct val="115000"/>
                        </a:lnSpc>
                        <a:spcBef>
                          <a:spcPts val="0"/>
                        </a:spcBef>
                        <a:spcAft>
                          <a:spcPts val="0"/>
                        </a:spcAft>
                      </a:pPr>
                      <a:r>
                        <a:rPr lang="en-US" sz="800">
                          <a:effectLst/>
                        </a:rPr>
                        <a:t>1</a:t>
                      </a:r>
                      <a:endParaRPr lang="en-US" sz="800">
                        <a:solidFill>
                          <a:srgbClr val="000000"/>
                        </a:solidFill>
                        <a:effectLst/>
                        <a:latin typeface="Arial"/>
                        <a:ea typeface="Arial"/>
                      </a:endParaRPr>
                    </a:p>
                  </a:txBody>
                  <a:tcPr marL="21291" marR="21291" marT="21291" marB="21291">
                    <a:solidFill>
                      <a:srgbClr val="99CCFF"/>
                    </a:solidFill>
                  </a:tcPr>
                </a:tc>
              </a:tr>
              <a:tr h="530700">
                <a:tc>
                  <a:txBody>
                    <a:bodyPr/>
                    <a:lstStyle/>
                    <a:p>
                      <a:pPr marL="0" marR="0" algn="ctr">
                        <a:lnSpc>
                          <a:spcPct val="115000"/>
                        </a:lnSpc>
                        <a:spcBef>
                          <a:spcPts val="0"/>
                        </a:spcBef>
                        <a:spcAft>
                          <a:spcPts val="0"/>
                        </a:spcAft>
                      </a:pPr>
                      <a:r>
                        <a:rPr lang="en-US" sz="800">
                          <a:effectLst/>
                        </a:rPr>
                        <a:t>2, 3, 4</a:t>
                      </a:r>
                    </a:p>
                    <a:p>
                      <a:pPr marL="0" marR="0" algn="ctr">
                        <a:lnSpc>
                          <a:spcPct val="115000"/>
                        </a:lnSpc>
                        <a:spcBef>
                          <a:spcPts val="0"/>
                        </a:spcBef>
                        <a:spcAft>
                          <a:spcPts val="0"/>
                        </a:spcAft>
                      </a:pPr>
                      <a:r>
                        <a:rPr lang="en-US" sz="800">
                          <a:effectLst/>
                        </a:rPr>
                        <a:t> </a:t>
                      </a:r>
                      <a:endParaRPr lang="en-US" sz="800">
                        <a:solidFill>
                          <a:srgbClr val="000000"/>
                        </a:solidFill>
                        <a:effectLst/>
                        <a:latin typeface="Arial"/>
                        <a:ea typeface="Arial"/>
                      </a:endParaRPr>
                    </a:p>
                  </a:txBody>
                  <a:tcPr marL="21291" marR="21291" marT="21291" marB="21291">
                    <a:solidFill>
                      <a:srgbClr val="99CCFF"/>
                    </a:solidFill>
                  </a:tcPr>
                </a:tc>
                <a:tc>
                  <a:txBody>
                    <a:bodyPr/>
                    <a:lstStyle/>
                    <a:p>
                      <a:pPr marL="0" marR="0" algn="ctr">
                        <a:lnSpc>
                          <a:spcPct val="115000"/>
                        </a:lnSpc>
                        <a:spcBef>
                          <a:spcPts val="0"/>
                        </a:spcBef>
                        <a:spcAft>
                          <a:spcPts val="0"/>
                        </a:spcAft>
                      </a:pPr>
                      <a:r>
                        <a:rPr lang="en-US" sz="800" dirty="0">
                          <a:effectLst/>
                        </a:rPr>
                        <a:t>Publicizing Quality Issues </a:t>
                      </a:r>
                      <a:endParaRPr lang="en-US" sz="800" dirty="0">
                        <a:solidFill>
                          <a:srgbClr val="000000"/>
                        </a:solidFill>
                        <a:effectLst/>
                        <a:latin typeface="Arial"/>
                        <a:ea typeface="Arial"/>
                      </a:endParaRPr>
                    </a:p>
                  </a:txBody>
                  <a:tcPr marL="21291" marR="21291" marT="21291" marB="21291">
                    <a:solidFill>
                      <a:srgbClr val="99CCFF"/>
                    </a:solidFill>
                  </a:tcPr>
                </a:tc>
                <a:tc>
                  <a:txBody>
                    <a:bodyPr/>
                    <a:lstStyle/>
                    <a:p>
                      <a:pPr marL="0" marR="0">
                        <a:lnSpc>
                          <a:spcPct val="115000"/>
                        </a:lnSpc>
                        <a:spcBef>
                          <a:spcPts val="0"/>
                        </a:spcBef>
                        <a:spcAft>
                          <a:spcPts val="0"/>
                        </a:spcAft>
                      </a:pPr>
                      <a:r>
                        <a:rPr lang="en-US" sz="800" dirty="0">
                          <a:effectLst/>
                        </a:rPr>
                        <a:t>DAACs: Provide enough publicly available information with self-describing metadata and documentation {derived from content delivered by </a:t>
                      </a:r>
                      <a:r>
                        <a:rPr lang="en-US" sz="800" u="sng" dirty="0">
                          <a:effectLst/>
                        </a:rPr>
                        <a:t>Data Producers</a:t>
                      </a:r>
                      <a:r>
                        <a:rPr lang="en-US" sz="800" dirty="0">
                          <a:effectLst/>
                        </a:rPr>
                        <a:t>} such that the need for users to contact the DAACs is minimized.</a:t>
                      </a:r>
                      <a:endParaRPr lang="en-US" sz="800" dirty="0">
                        <a:solidFill>
                          <a:srgbClr val="000000"/>
                        </a:solidFill>
                        <a:effectLst/>
                        <a:latin typeface="Arial"/>
                        <a:ea typeface="Arial"/>
                      </a:endParaRPr>
                    </a:p>
                  </a:txBody>
                  <a:tcPr marL="21291" marR="21291" marT="21291" marB="21291">
                    <a:solidFill>
                      <a:srgbClr val="99CCFF"/>
                    </a:solidFill>
                  </a:tcPr>
                </a:tc>
                <a:tc>
                  <a:txBody>
                    <a:bodyPr/>
                    <a:lstStyle/>
                    <a:p>
                      <a:pPr marL="0" marR="0">
                        <a:lnSpc>
                          <a:spcPct val="115000"/>
                        </a:lnSpc>
                        <a:spcBef>
                          <a:spcPts val="0"/>
                        </a:spcBef>
                        <a:spcAft>
                          <a:spcPts val="0"/>
                        </a:spcAft>
                      </a:pPr>
                      <a:r>
                        <a:rPr lang="en-US" sz="800" dirty="0">
                          <a:effectLst/>
                        </a:rPr>
                        <a:t> </a:t>
                      </a:r>
                      <a:endParaRPr lang="en-US" sz="800" dirty="0">
                        <a:solidFill>
                          <a:srgbClr val="000000"/>
                        </a:solidFill>
                        <a:effectLst/>
                        <a:latin typeface="Arial"/>
                        <a:ea typeface="Arial"/>
                      </a:endParaRPr>
                    </a:p>
                  </a:txBody>
                  <a:tcPr marL="21291" marR="21291" marT="21291" marB="21291">
                    <a:solidFill>
                      <a:srgbClr val="99CCFF"/>
                    </a:solidFill>
                  </a:tcPr>
                </a:tc>
                <a:tc>
                  <a:txBody>
                    <a:bodyPr/>
                    <a:lstStyle/>
                    <a:p>
                      <a:pPr marL="0" marR="0" algn="ctr">
                        <a:lnSpc>
                          <a:spcPct val="115000"/>
                        </a:lnSpc>
                        <a:spcBef>
                          <a:spcPts val="0"/>
                        </a:spcBef>
                        <a:spcAft>
                          <a:spcPts val="0"/>
                        </a:spcAft>
                      </a:pPr>
                      <a:r>
                        <a:rPr lang="en-US" sz="800" dirty="0">
                          <a:effectLst/>
                        </a:rPr>
                        <a:t>11</a:t>
                      </a:r>
                      <a:endParaRPr lang="en-US" sz="800" dirty="0">
                        <a:solidFill>
                          <a:srgbClr val="000000"/>
                        </a:solidFill>
                        <a:effectLst/>
                        <a:latin typeface="Arial"/>
                        <a:ea typeface="Arial"/>
                      </a:endParaRPr>
                    </a:p>
                  </a:txBody>
                  <a:tcPr marL="21291" marR="21291" marT="21291" marB="21291">
                    <a:solidFill>
                      <a:srgbClr val="99CCFF"/>
                    </a:solidFill>
                  </a:tcPr>
                </a:tc>
                <a:tc>
                  <a:txBody>
                    <a:bodyPr/>
                    <a:lstStyle/>
                    <a:p>
                      <a:pPr marL="0" marR="0" algn="ctr">
                        <a:lnSpc>
                          <a:spcPct val="115000"/>
                        </a:lnSpc>
                        <a:spcBef>
                          <a:spcPts val="0"/>
                        </a:spcBef>
                        <a:spcAft>
                          <a:spcPts val="0"/>
                        </a:spcAft>
                      </a:pPr>
                      <a:r>
                        <a:rPr lang="en-US" sz="800" dirty="0">
                          <a:effectLst/>
                        </a:rPr>
                        <a:t>3</a:t>
                      </a:r>
                      <a:endParaRPr lang="en-US" sz="800" dirty="0">
                        <a:solidFill>
                          <a:srgbClr val="000000"/>
                        </a:solidFill>
                        <a:effectLst/>
                        <a:latin typeface="Arial"/>
                        <a:ea typeface="Arial"/>
                      </a:endParaRPr>
                    </a:p>
                  </a:txBody>
                  <a:tcPr marL="21291" marR="21291" marT="21291" marB="21291">
                    <a:solidFill>
                      <a:srgbClr val="99CCFF"/>
                    </a:solidFill>
                  </a:tcPr>
                </a:tc>
              </a:tr>
              <a:tr h="287884">
                <a:tc>
                  <a:txBody>
                    <a:bodyPr/>
                    <a:lstStyle/>
                    <a:p>
                      <a:pPr marL="0" marR="0" algn="ctr">
                        <a:lnSpc>
                          <a:spcPct val="115000"/>
                        </a:lnSpc>
                        <a:spcBef>
                          <a:spcPts val="0"/>
                        </a:spcBef>
                        <a:spcAft>
                          <a:spcPts val="0"/>
                        </a:spcAft>
                      </a:pPr>
                      <a:r>
                        <a:rPr lang="en-US" sz="800">
                          <a:effectLst/>
                        </a:rPr>
                        <a:t>1, 2, 4</a:t>
                      </a:r>
                      <a:endParaRPr lang="en-US" sz="80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a:effectLst/>
                        </a:rPr>
                        <a:t>Publicizing Quality Issues</a:t>
                      </a:r>
                      <a:endParaRPr lang="en-US" sz="800">
                        <a:solidFill>
                          <a:srgbClr val="000000"/>
                        </a:solidFill>
                        <a:effectLst/>
                        <a:latin typeface="Arial"/>
                        <a:ea typeface="Arial"/>
                      </a:endParaRPr>
                    </a:p>
                  </a:txBody>
                  <a:tcPr marL="21291" marR="21291" marT="21291" marB="21291"/>
                </a:tc>
                <a:tc>
                  <a:txBody>
                    <a:bodyPr/>
                    <a:lstStyle/>
                    <a:p>
                      <a:pPr marL="0" marR="0">
                        <a:lnSpc>
                          <a:spcPct val="115000"/>
                        </a:lnSpc>
                        <a:spcBef>
                          <a:spcPts val="0"/>
                        </a:spcBef>
                        <a:spcAft>
                          <a:spcPts val="0"/>
                        </a:spcAft>
                      </a:pPr>
                      <a:r>
                        <a:rPr lang="en-US" sz="800">
                          <a:effectLst/>
                        </a:rPr>
                        <a:t>DAACs: Include documentation on how accuracy and uncertainty of products were determined.</a:t>
                      </a:r>
                      <a:endParaRPr lang="en-US" sz="800">
                        <a:solidFill>
                          <a:srgbClr val="000000"/>
                        </a:solidFill>
                        <a:effectLst/>
                        <a:latin typeface="Arial"/>
                        <a:ea typeface="Arial"/>
                      </a:endParaRPr>
                    </a:p>
                  </a:txBody>
                  <a:tcPr marL="21291" marR="21291" marT="21291" marB="21291"/>
                </a:tc>
                <a:tc>
                  <a:txBody>
                    <a:bodyPr/>
                    <a:lstStyle/>
                    <a:p>
                      <a:pPr marL="0" marR="0">
                        <a:lnSpc>
                          <a:spcPct val="115000"/>
                        </a:lnSpc>
                        <a:spcBef>
                          <a:spcPts val="0"/>
                        </a:spcBef>
                        <a:spcAft>
                          <a:spcPts val="0"/>
                        </a:spcAft>
                      </a:pPr>
                      <a:r>
                        <a:rPr lang="en-US" sz="800">
                          <a:effectLst/>
                        </a:rPr>
                        <a:t>Data Producers: Provide all data with added quality and/or uncertainty flags for the areas that have potential limitations.</a:t>
                      </a:r>
                      <a:endParaRPr lang="en-US" sz="80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a:effectLst/>
                        </a:rPr>
                        <a:t>56</a:t>
                      </a:r>
                      <a:endParaRPr lang="en-US" sz="80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a:effectLst/>
                        </a:rPr>
                        <a:t>1</a:t>
                      </a:r>
                      <a:endParaRPr lang="en-US" sz="800">
                        <a:solidFill>
                          <a:srgbClr val="000000"/>
                        </a:solidFill>
                        <a:effectLst/>
                        <a:latin typeface="Arial"/>
                        <a:ea typeface="Arial"/>
                      </a:endParaRPr>
                    </a:p>
                  </a:txBody>
                  <a:tcPr marL="21291" marR="21291" marT="21291" marB="21291"/>
                </a:tc>
              </a:tr>
              <a:tr h="281624">
                <a:tc>
                  <a:txBody>
                    <a:bodyPr/>
                    <a:lstStyle/>
                    <a:p>
                      <a:pPr marL="0" marR="0" algn="ctr">
                        <a:lnSpc>
                          <a:spcPct val="115000"/>
                        </a:lnSpc>
                        <a:spcBef>
                          <a:spcPts val="0"/>
                        </a:spcBef>
                        <a:spcAft>
                          <a:spcPts val="0"/>
                        </a:spcAft>
                      </a:pPr>
                      <a:r>
                        <a:rPr lang="en-US" sz="800">
                          <a:effectLst/>
                        </a:rPr>
                        <a:t>2, 3</a:t>
                      </a:r>
                      <a:endParaRPr lang="en-US" sz="80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a:effectLst/>
                        </a:rPr>
                        <a:t>Publicizing Quality Issues</a:t>
                      </a:r>
                      <a:endParaRPr lang="en-US" sz="800">
                        <a:solidFill>
                          <a:srgbClr val="000000"/>
                        </a:solidFill>
                        <a:effectLst/>
                        <a:latin typeface="Arial"/>
                        <a:ea typeface="Arial"/>
                      </a:endParaRPr>
                    </a:p>
                  </a:txBody>
                  <a:tcPr marL="21291" marR="21291" marT="21291" marB="21291"/>
                </a:tc>
                <a:tc>
                  <a:txBody>
                    <a:bodyPr/>
                    <a:lstStyle/>
                    <a:p>
                      <a:pPr marL="0" marR="0">
                        <a:lnSpc>
                          <a:spcPct val="115000"/>
                        </a:lnSpc>
                        <a:spcBef>
                          <a:spcPts val="0"/>
                        </a:spcBef>
                        <a:spcAft>
                          <a:spcPts val="0"/>
                        </a:spcAft>
                      </a:pPr>
                      <a:r>
                        <a:rPr lang="en-US" sz="800">
                          <a:effectLst/>
                        </a:rPr>
                        <a:t>DAACs: Inform users as soon as possible when data are compromised and provide status updates promptly.</a:t>
                      </a:r>
                      <a:endParaRPr lang="en-US" sz="800">
                        <a:solidFill>
                          <a:srgbClr val="000000"/>
                        </a:solidFill>
                        <a:effectLst/>
                        <a:latin typeface="Arial"/>
                        <a:ea typeface="Arial"/>
                      </a:endParaRPr>
                    </a:p>
                  </a:txBody>
                  <a:tcPr marL="21291" marR="21291" marT="21291" marB="21291"/>
                </a:tc>
                <a:tc>
                  <a:txBody>
                    <a:bodyPr/>
                    <a:lstStyle/>
                    <a:p>
                      <a:pPr marL="0" marR="0">
                        <a:lnSpc>
                          <a:spcPct val="115000"/>
                        </a:lnSpc>
                        <a:spcBef>
                          <a:spcPts val="0"/>
                        </a:spcBef>
                        <a:spcAft>
                          <a:spcPts val="0"/>
                        </a:spcAft>
                      </a:pPr>
                      <a:r>
                        <a:rPr lang="en-US" sz="800">
                          <a:effectLst/>
                        </a:rPr>
                        <a:t>Data Producers: Provide information to DAACs promptly regarding any compromised datasets.</a:t>
                      </a:r>
                      <a:endParaRPr lang="en-US" sz="80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a:effectLst/>
                        </a:rPr>
                        <a:t>62</a:t>
                      </a:r>
                      <a:endParaRPr lang="en-US" sz="80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a:effectLst/>
                        </a:rPr>
                        <a:t>16</a:t>
                      </a:r>
                      <a:endParaRPr lang="en-US" sz="800">
                        <a:solidFill>
                          <a:srgbClr val="000000"/>
                        </a:solidFill>
                        <a:effectLst/>
                        <a:latin typeface="Arial"/>
                        <a:ea typeface="Arial"/>
                      </a:endParaRPr>
                    </a:p>
                  </a:txBody>
                  <a:tcPr marL="21291" marR="21291" marT="21291" marB="21291"/>
                </a:tc>
              </a:tr>
              <a:tr h="384740">
                <a:tc>
                  <a:txBody>
                    <a:bodyPr/>
                    <a:lstStyle/>
                    <a:p>
                      <a:pPr marL="0" marR="0" algn="ctr">
                        <a:lnSpc>
                          <a:spcPct val="115000"/>
                        </a:lnSpc>
                        <a:spcBef>
                          <a:spcPts val="0"/>
                        </a:spcBef>
                        <a:spcAft>
                          <a:spcPts val="0"/>
                        </a:spcAft>
                      </a:pPr>
                      <a:r>
                        <a:rPr lang="en-US" sz="800">
                          <a:effectLst/>
                        </a:rPr>
                        <a:t>3, 4</a:t>
                      </a:r>
                      <a:endParaRPr lang="en-US" sz="80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a:effectLst/>
                        </a:rPr>
                        <a:t>Dataset Recommen-dations</a:t>
                      </a:r>
                      <a:endParaRPr lang="en-US" sz="800">
                        <a:solidFill>
                          <a:srgbClr val="000000"/>
                        </a:solidFill>
                        <a:effectLst/>
                        <a:latin typeface="Arial"/>
                        <a:ea typeface="Arial"/>
                      </a:endParaRPr>
                    </a:p>
                  </a:txBody>
                  <a:tcPr marL="21291" marR="21291" marT="21291" marB="21291"/>
                </a:tc>
                <a:tc>
                  <a:txBody>
                    <a:bodyPr/>
                    <a:lstStyle/>
                    <a:p>
                      <a:pPr marL="0" marR="0">
                        <a:lnSpc>
                          <a:spcPct val="115000"/>
                        </a:lnSpc>
                        <a:spcBef>
                          <a:spcPts val="0"/>
                        </a:spcBef>
                        <a:spcAft>
                          <a:spcPts val="0"/>
                        </a:spcAft>
                      </a:pPr>
                      <a:r>
                        <a:rPr lang="en-US" sz="800" dirty="0">
                          <a:effectLst/>
                        </a:rPr>
                        <a:t>DAACs: Provide standing recommendations quickly to alternative datasets when a dataset has been retired or quarantined.</a:t>
                      </a:r>
                      <a:endParaRPr lang="en-US" sz="800" dirty="0">
                        <a:solidFill>
                          <a:srgbClr val="000000"/>
                        </a:solidFill>
                        <a:effectLst/>
                        <a:latin typeface="Arial"/>
                        <a:ea typeface="Arial"/>
                      </a:endParaRPr>
                    </a:p>
                  </a:txBody>
                  <a:tcPr marL="21291" marR="21291" marT="21291" marB="21291"/>
                </a:tc>
                <a:tc>
                  <a:txBody>
                    <a:bodyPr/>
                    <a:lstStyle/>
                    <a:p>
                      <a:pPr marL="0" marR="0">
                        <a:lnSpc>
                          <a:spcPct val="115000"/>
                        </a:lnSpc>
                        <a:spcBef>
                          <a:spcPts val="0"/>
                        </a:spcBef>
                        <a:spcAft>
                          <a:spcPts val="0"/>
                        </a:spcAft>
                      </a:pPr>
                      <a:r>
                        <a:rPr lang="en-US" sz="800">
                          <a:effectLst/>
                        </a:rPr>
                        <a:t> </a:t>
                      </a:r>
                      <a:endParaRPr lang="en-US" sz="80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a:effectLst/>
                        </a:rPr>
                        <a:t>86</a:t>
                      </a:r>
                      <a:endParaRPr lang="en-US" sz="800">
                        <a:solidFill>
                          <a:srgbClr val="000000"/>
                        </a:solidFill>
                        <a:effectLst/>
                        <a:latin typeface="Arial"/>
                        <a:ea typeface="Arial"/>
                      </a:endParaRPr>
                    </a:p>
                  </a:txBody>
                  <a:tcPr marL="21291" marR="21291" marT="21291" marB="21291"/>
                </a:tc>
                <a:tc>
                  <a:txBody>
                    <a:bodyPr/>
                    <a:lstStyle/>
                    <a:p>
                      <a:pPr marL="0" marR="0" algn="ctr">
                        <a:lnSpc>
                          <a:spcPct val="115000"/>
                        </a:lnSpc>
                        <a:spcBef>
                          <a:spcPts val="0"/>
                        </a:spcBef>
                        <a:spcAft>
                          <a:spcPts val="0"/>
                        </a:spcAft>
                      </a:pPr>
                      <a:r>
                        <a:rPr lang="en-US" sz="800" dirty="0">
                          <a:effectLst/>
                        </a:rPr>
                        <a:t>1</a:t>
                      </a:r>
                      <a:endParaRPr lang="en-US" sz="800" dirty="0">
                        <a:solidFill>
                          <a:srgbClr val="000000"/>
                        </a:solidFill>
                        <a:effectLst/>
                        <a:latin typeface="Arial"/>
                        <a:ea typeface="Arial"/>
                      </a:endParaRPr>
                    </a:p>
                  </a:txBody>
                  <a:tcPr marL="21291" marR="21291" marT="21291" marB="21291"/>
                </a:tc>
              </a:tr>
            </a:tbl>
          </a:graphicData>
        </a:graphic>
      </p:graphicFrame>
      <p:sp>
        <p:nvSpPr>
          <p:cNvPr id="6" name="Content Placeholder 2"/>
          <p:cNvSpPr txBox="1">
            <a:spLocks/>
          </p:cNvSpPr>
          <p:nvPr/>
        </p:nvSpPr>
        <p:spPr>
          <a:xfrm>
            <a:off x="1804987" y="2036080"/>
            <a:ext cx="5867400" cy="3821723"/>
          </a:xfrm>
          <a:prstGeom prst="rect">
            <a:avLst/>
          </a:prstGeom>
          <a:solidFill>
            <a:srgbClr val="FFFF00"/>
          </a:solidFill>
        </p:spPr>
        <p:txBody>
          <a:bodyPr>
            <a:normAutofit/>
          </a:bodyPr>
          <a:lstStyle>
            <a:lvl1pPr marL="282575" indent="-282575" algn="l" rtl="0" eaLnBrk="1" fontAlgn="base" hangingPunct="1">
              <a:lnSpc>
                <a:spcPct val="85000"/>
              </a:lnSpc>
              <a:spcBef>
                <a:spcPct val="20000"/>
              </a:spcBef>
              <a:spcAft>
                <a:spcPct val="0"/>
              </a:spcAft>
              <a:buSzPct val="70000"/>
              <a:buFont typeface="Wingdings" pitchFamily="2" charset="2"/>
              <a:buBlip>
                <a:blip r:embed="rId2"/>
              </a:buBlip>
              <a:defRPr sz="2000">
                <a:solidFill>
                  <a:schemeClr val="tx1"/>
                </a:solidFill>
                <a:latin typeface="+mn-lt"/>
                <a:ea typeface="ＭＳ Ｐゴシック" pitchFamily="-65" charset="-128"/>
                <a:cs typeface="ＭＳ Ｐゴシック" pitchFamily="-65" charset="-128"/>
              </a:defRPr>
            </a:lvl1pPr>
            <a:lvl2pPr marL="636588" indent="-239713" algn="l" rtl="0" eaLnBrk="1" fontAlgn="base" hangingPunct="1">
              <a:lnSpc>
                <a:spcPct val="85000"/>
              </a:lnSpc>
              <a:spcBef>
                <a:spcPct val="20000"/>
              </a:spcBef>
              <a:spcAft>
                <a:spcPct val="0"/>
              </a:spcAft>
              <a:buFont typeface="Times" pitchFamily="29" charset="0"/>
              <a:buChar char="•"/>
              <a:defRPr sz="2000">
                <a:solidFill>
                  <a:schemeClr val="tx1"/>
                </a:solidFill>
                <a:latin typeface="+mn-lt"/>
                <a:ea typeface="ＭＳ Ｐゴシック" pitchFamily="-107" charset="-128"/>
              </a:defRPr>
            </a:lvl2pPr>
            <a:lvl3pPr marL="917575" indent="-166688" algn="l" rtl="0" eaLnBrk="1" fontAlgn="base" hangingPunct="1">
              <a:lnSpc>
                <a:spcPct val="85000"/>
              </a:lnSpc>
              <a:spcBef>
                <a:spcPct val="20000"/>
              </a:spcBef>
              <a:spcAft>
                <a:spcPct val="0"/>
              </a:spcAft>
              <a:buChar char="•"/>
              <a:defRPr sz="2000">
                <a:solidFill>
                  <a:schemeClr val="tx1"/>
                </a:solidFill>
                <a:latin typeface="+mn-lt"/>
                <a:ea typeface="ヒラギノ角ゴ Pro W3" pitchFamily="-111" charset="-128"/>
                <a:cs typeface="ヒラギノ角ゴ Pro W3" pitchFamily="-111" charset="-128"/>
              </a:defRPr>
            </a:lvl3pPr>
            <a:lvl4pPr marL="1255713" indent="-223838" algn="l" rtl="0" eaLnBrk="1" fontAlgn="base" hangingPunct="1">
              <a:lnSpc>
                <a:spcPct val="85000"/>
              </a:lnSpc>
              <a:spcBef>
                <a:spcPct val="20000"/>
              </a:spcBef>
              <a:spcAft>
                <a:spcPct val="0"/>
              </a:spcAft>
              <a:buChar char="–"/>
              <a:defRPr sz="2000">
                <a:solidFill>
                  <a:schemeClr val="tx1"/>
                </a:solidFill>
                <a:latin typeface="+mn-lt"/>
                <a:ea typeface="ヒラギノ角ゴ Pro W3" pitchFamily="-111" charset="-128"/>
              </a:defRPr>
            </a:lvl4pPr>
            <a:lvl5pPr marL="1593850" indent="-223838" algn="l" rtl="0" eaLnBrk="1" fontAlgn="base" hangingPunct="1">
              <a:lnSpc>
                <a:spcPct val="85000"/>
              </a:lnSpc>
              <a:spcBef>
                <a:spcPct val="20000"/>
              </a:spcBef>
              <a:spcAft>
                <a:spcPct val="0"/>
              </a:spcAft>
              <a:buChar char="»"/>
              <a:defRPr sz="2000">
                <a:solidFill>
                  <a:schemeClr val="tx1"/>
                </a:solidFill>
                <a:latin typeface="+mn-lt"/>
                <a:ea typeface="ＭＳ Ｐゴシック" pitchFamily="-108" charset="-128"/>
                <a:cs typeface="ＭＳ Ｐゴシック" pitchFamily="-108" charset="-128"/>
              </a:defRPr>
            </a:lvl5pPr>
            <a:lvl6pPr marL="2051050" indent="-223838" algn="l" rtl="0" eaLnBrk="1" fontAlgn="base" hangingPunct="1">
              <a:lnSpc>
                <a:spcPct val="85000"/>
              </a:lnSpc>
              <a:spcBef>
                <a:spcPct val="20000"/>
              </a:spcBef>
              <a:spcAft>
                <a:spcPct val="0"/>
              </a:spcAft>
              <a:buChar char="»"/>
              <a:defRPr sz="2000">
                <a:solidFill>
                  <a:schemeClr val="tx1"/>
                </a:solidFill>
                <a:latin typeface="+mn-lt"/>
                <a:ea typeface="ＭＳ Ｐゴシック" pitchFamily="-107" charset="-128"/>
              </a:defRPr>
            </a:lvl6pPr>
            <a:lvl7pPr marL="2508250" indent="-223838" algn="l" rtl="0" eaLnBrk="1" fontAlgn="base" hangingPunct="1">
              <a:lnSpc>
                <a:spcPct val="85000"/>
              </a:lnSpc>
              <a:spcBef>
                <a:spcPct val="20000"/>
              </a:spcBef>
              <a:spcAft>
                <a:spcPct val="0"/>
              </a:spcAft>
              <a:buChar char="»"/>
              <a:defRPr sz="2000">
                <a:solidFill>
                  <a:schemeClr val="tx1"/>
                </a:solidFill>
                <a:latin typeface="+mn-lt"/>
                <a:ea typeface="ＭＳ Ｐゴシック" pitchFamily="-107" charset="-128"/>
              </a:defRPr>
            </a:lvl7pPr>
            <a:lvl8pPr marL="2965450" indent="-223838" algn="l" rtl="0" eaLnBrk="1" fontAlgn="base" hangingPunct="1">
              <a:lnSpc>
                <a:spcPct val="85000"/>
              </a:lnSpc>
              <a:spcBef>
                <a:spcPct val="20000"/>
              </a:spcBef>
              <a:spcAft>
                <a:spcPct val="0"/>
              </a:spcAft>
              <a:buChar char="»"/>
              <a:defRPr sz="2000">
                <a:solidFill>
                  <a:schemeClr val="tx1"/>
                </a:solidFill>
                <a:latin typeface="+mn-lt"/>
                <a:ea typeface="ＭＳ Ｐゴシック" pitchFamily="-107" charset="-128"/>
              </a:defRPr>
            </a:lvl8pPr>
            <a:lvl9pPr marL="3422650" indent="-223838" algn="l" rtl="0" eaLnBrk="1" fontAlgn="base" hangingPunct="1">
              <a:lnSpc>
                <a:spcPct val="85000"/>
              </a:lnSpc>
              <a:spcBef>
                <a:spcPct val="20000"/>
              </a:spcBef>
              <a:spcAft>
                <a:spcPct val="0"/>
              </a:spcAft>
              <a:buChar char="»"/>
              <a:defRPr sz="2000">
                <a:solidFill>
                  <a:schemeClr val="tx1"/>
                </a:solidFill>
                <a:latin typeface="+mn-lt"/>
                <a:ea typeface="ＭＳ Ｐゴシック" pitchFamily="-107" charset="-128"/>
              </a:defRPr>
            </a:lvl9pPr>
          </a:lstStyle>
          <a:p>
            <a:r>
              <a:rPr lang="en-US" kern="0" smtClean="0"/>
              <a:t>Phase 1: </a:t>
            </a:r>
            <a:r>
              <a:rPr lang="en-US" b="1" i="1" u="sng" kern="0" smtClean="0"/>
              <a:t>Capturing</a:t>
            </a:r>
          </a:p>
          <a:p>
            <a:pPr lvl="1"/>
            <a:r>
              <a:rPr lang="en-US" kern="0" smtClean="0"/>
              <a:t>deriving, collecting and organizing the information</a:t>
            </a:r>
          </a:p>
          <a:p>
            <a:r>
              <a:rPr lang="en-US" kern="0" smtClean="0"/>
              <a:t>Phase 2: </a:t>
            </a:r>
            <a:r>
              <a:rPr lang="en-US" b="1" i="1" u="sng" kern="0" smtClean="0"/>
              <a:t>Describing</a:t>
            </a:r>
          </a:p>
          <a:p>
            <a:pPr lvl="1"/>
            <a:r>
              <a:rPr lang="en-US" kern="0" smtClean="0"/>
              <a:t>documenting and procuring the information for public consumption</a:t>
            </a:r>
          </a:p>
          <a:p>
            <a:r>
              <a:rPr lang="en-US" kern="0" smtClean="0"/>
              <a:t>Phase 3: </a:t>
            </a:r>
            <a:r>
              <a:rPr lang="en-US" b="1" i="1" u="sng" kern="0" smtClean="0"/>
              <a:t>Facilitating Discovery</a:t>
            </a:r>
          </a:p>
          <a:p>
            <a:pPr lvl="1"/>
            <a:r>
              <a:rPr lang="en-US" kern="0" smtClean="0"/>
              <a:t>publishing and providing access to the information</a:t>
            </a:r>
          </a:p>
          <a:p>
            <a:r>
              <a:rPr lang="en-US" kern="0" smtClean="0"/>
              <a:t>Phase 4: </a:t>
            </a:r>
            <a:r>
              <a:rPr lang="en-US" b="1" i="1" u="sng" kern="0" smtClean="0"/>
              <a:t>Enabling Use</a:t>
            </a:r>
          </a:p>
          <a:p>
            <a:pPr lvl="1"/>
            <a:r>
              <a:rPr lang="en-US" kern="0" smtClean="0"/>
              <a:t>enhancing the utility of the information</a:t>
            </a:r>
            <a:endParaRPr lang="en-US" kern="0" dirty="0"/>
          </a:p>
        </p:txBody>
      </p:sp>
    </p:spTree>
    <p:extLst>
      <p:ext uri="{BB962C8B-B14F-4D97-AF65-F5344CB8AC3E}">
        <p14:creationId xmlns:p14="http://schemas.microsoft.com/office/powerpoint/2010/main" val="2862563222"/>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1"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716"/>
            <a:ext cx="8229600" cy="937884"/>
          </a:xfrm>
        </p:spPr>
        <p:txBody>
          <a:bodyPr>
            <a:normAutofit/>
          </a:bodyPr>
          <a:lstStyle/>
          <a:p>
            <a:r>
              <a:rPr lang="en-US" dirty="0" smtClean="0"/>
              <a:t>Implementation Recommendations</a:t>
            </a:r>
            <a:endParaRPr lang="en-US" dirty="0"/>
          </a:p>
        </p:txBody>
      </p:sp>
      <p:sp>
        <p:nvSpPr>
          <p:cNvPr id="3" name="Content Placeholder 2"/>
          <p:cNvSpPr>
            <a:spLocks noGrp="1"/>
          </p:cNvSpPr>
          <p:nvPr>
            <p:ph idx="1"/>
          </p:nvPr>
        </p:nvSpPr>
        <p:spPr>
          <a:xfrm>
            <a:off x="457200" y="1195716"/>
            <a:ext cx="8229600" cy="5078199"/>
          </a:xfrm>
        </p:spPr>
        <p:txBody>
          <a:bodyPr>
            <a:normAutofit/>
          </a:bodyPr>
          <a:lstStyle/>
          <a:p>
            <a:pPr marL="0" indent="0">
              <a:buNone/>
            </a:pPr>
            <a:r>
              <a:rPr lang="en-US" sz="1900" b="1" i="1" u="sng" dirty="0" smtClean="0">
                <a:solidFill>
                  <a:srgbClr val="000000"/>
                </a:solidFill>
              </a:rPr>
              <a:t>Preface</a:t>
            </a:r>
            <a:r>
              <a:rPr lang="en-US" sz="1900" i="1" dirty="0" smtClean="0">
                <a:solidFill>
                  <a:srgbClr val="000000"/>
                </a:solidFill>
              </a:rPr>
              <a:t>: each of these map to 1 or more of the 4 LHF Recommendations, and contain 1 or more “implementation ready” solutions. These have also been prioritized according to maturity and difficulty of integration/implementation.</a:t>
            </a:r>
          </a:p>
          <a:p>
            <a:pPr marL="514350" indent="-514350">
              <a:buFont typeface="+mj-lt"/>
              <a:buAutoNum type="arabicPeriod"/>
            </a:pPr>
            <a:r>
              <a:rPr lang="en-US" dirty="0">
                <a:solidFill>
                  <a:srgbClr val="000000"/>
                </a:solidFill>
              </a:rPr>
              <a:t>Guidance on ISO Metadata </a:t>
            </a:r>
            <a:r>
              <a:rPr lang="en-US" dirty="0" smtClean="0">
                <a:solidFill>
                  <a:srgbClr val="000000"/>
                </a:solidFill>
              </a:rPr>
              <a:t>Standards</a:t>
            </a:r>
          </a:p>
          <a:p>
            <a:pPr marL="514350" indent="-514350">
              <a:buFont typeface="+mj-lt"/>
              <a:buAutoNum type="arabicPeriod"/>
            </a:pPr>
            <a:r>
              <a:rPr lang="en-US" dirty="0">
                <a:solidFill>
                  <a:srgbClr val="000000"/>
                </a:solidFill>
              </a:rPr>
              <a:t>Improve Access and Understanding of </a:t>
            </a:r>
            <a:r>
              <a:rPr lang="en-US" dirty="0" smtClean="0">
                <a:solidFill>
                  <a:srgbClr val="000000"/>
                </a:solidFill>
              </a:rPr>
              <a:t>DQ Info</a:t>
            </a:r>
          </a:p>
          <a:p>
            <a:pPr marL="514350" indent="-514350">
              <a:buFont typeface="+mj-lt"/>
              <a:buAutoNum type="arabicPeriod"/>
            </a:pPr>
            <a:r>
              <a:rPr lang="en-US" dirty="0" smtClean="0">
                <a:solidFill>
                  <a:srgbClr val="000000"/>
                </a:solidFill>
              </a:rPr>
              <a:t>Metadata Authoring and Validating Tools</a:t>
            </a:r>
          </a:p>
          <a:p>
            <a:pPr marL="514350" indent="-514350">
              <a:buFont typeface="+mj-lt"/>
              <a:buAutoNum type="arabicPeriod"/>
            </a:pPr>
            <a:r>
              <a:rPr lang="en-US" dirty="0" smtClean="0">
                <a:solidFill>
                  <a:srgbClr val="000000"/>
                </a:solidFill>
              </a:rPr>
              <a:t>Develop Tools to Leverage DQ Info</a:t>
            </a:r>
          </a:p>
          <a:p>
            <a:pPr marL="514350" indent="-514350">
              <a:buFont typeface="+mj-lt"/>
              <a:buAutoNum type="arabicPeriod"/>
            </a:pPr>
            <a:r>
              <a:rPr lang="en-US" dirty="0">
                <a:solidFill>
                  <a:srgbClr val="000000"/>
                </a:solidFill>
              </a:rPr>
              <a:t>Recommendations for File-level </a:t>
            </a:r>
            <a:r>
              <a:rPr lang="en-US" dirty="0" smtClean="0">
                <a:solidFill>
                  <a:srgbClr val="000000"/>
                </a:solidFill>
              </a:rPr>
              <a:t>Metadata</a:t>
            </a:r>
          </a:p>
          <a:p>
            <a:pPr marL="514350" indent="-514350">
              <a:buFont typeface="+mj-lt"/>
              <a:buAutoNum type="arabicPeriod"/>
            </a:pPr>
            <a:r>
              <a:rPr lang="en-US" dirty="0">
                <a:solidFill>
                  <a:srgbClr val="000000"/>
                </a:solidFill>
              </a:rPr>
              <a:t>Review Board/Team for </a:t>
            </a:r>
            <a:r>
              <a:rPr lang="en-US" dirty="0" smtClean="0">
                <a:solidFill>
                  <a:srgbClr val="000000"/>
                </a:solidFill>
              </a:rPr>
              <a:t>DQ and Usability</a:t>
            </a:r>
          </a:p>
          <a:p>
            <a:pPr marL="514350" indent="-514350">
              <a:buFont typeface="+mj-lt"/>
              <a:buAutoNum type="arabicPeriod"/>
            </a:pPr>
            <a:r>
              <a:rPr lang="en-US" dirty="0" smtClean="0">
                <a:solidFill>
                  <a:srgbClr val="000000"/>
                </a:solidFill>
              </a:rPr>
              <a:t>Facilitate Communication Between Data Producers and DAACs</a:t>
            </a:r>
          </a:p>
          <a:p>
            <a:pPr marL="514350" indent="-514350">
              <a:buFont typeface="+mj-lt"/>
              <a:buAutoNum type="arabicPeriod"/>
            </a:pPr>
            <a:r>
              <a:rPr lang="en-US" dirty="0" smtClean="0">
                <a:solidFill>
                  <a:srgbClr val="000000"/>
                </a:solidFill>
              </a:rPr>
              <a:t>Guidance and Best Practices on Representing DQ Info</a:t>
            </a: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315FA8F9-C7D8-CA4F-84D1-7D4E4A32C103}" type="slidenum">
              <a:rPr lang="en-US" smtClean="0"/>
              <a:t>5</a:t>
            </a:fld>
            <a:endParaRPr lang="en-US"/>
          </a:p>
        </p:txBody>
      </p:sp>
    </p:spTree>
    <p:extLst>
      <p:ext uri="{BB962C8B-B14F-4D97-AF65-F5344CB8AC3E}">
        <p14:creationId xmlns:p14="http://schemas.microsoft.com/office/powerpoint/2010/main" val="3792080325"/>
      </p:ext>
    </p:extLst>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16"/>
          <p:cNvSpPr>
            <a:spLocks noGrp="1" noChangeArrowheads="1"/>
          </p:cNvSpPr>
          <p:nvPr>
            <p:ph type="title"/>
          </p:nvPr>
        </p:nvSpPr>
        <p:spPr>
          <a:xfrm>
            <a:off x="533400" y="36513"/>
            <a:ext cx="7451725" cy="725487"/>
          </a:xfrm>
        </p:spPr>
        <p:txBody>
          <a:bodyPr/>
          <a:lstStyle/>
          <a:p>
            <a:r>
              <a:rPr lang="en-US" altLang="en-US" sz="2800" dirty="0" smtClean="0"/>
              <a:t>Data Quality WG 2017-2018 Action Plan</a:t>
            </a:r>
          </a:p>
        </p:txBody>
      </p:sp>
      <p:sp>
        <p:nvSpPr>
          <p:cNvPr id="20482" name="Rectangle 6"/>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ct val="95000"/>
              </a:lnSpc>
              <a:spcBef>
                <a:spcPct val="5000"/>
              </a:spcBef>
              <a:buChar char="•"/>
              <a:defRPr sz="2000">
                <a:solidFill>
                  <a:schemeClr val="tx1"/>
                </a:solidFill>
                <a:latin typeface="Arial" charset="0"/>
              </a:defRPr>
            </a:lvl1pPr>
            <a:lvl2pPr marL="742950" indent="-285750" eaLnBrk="0" hangingPunct="0">
              <a:lnSpc>
                <a:spcPct val="95000"/>
              </a:lnSpc>
              <a:spcBef>
                <a:spcPct val="5000"/>
              </a:spcBef>
              <a:buChar char="–"/>
              <a:defRPr>
                <a:solidFill>
                  <a:schemeClr val="tx1"/>
                </a:solidFill>
                <a:latin typeface="Arial" charset="0"/>
              </a:defRPr>
            </a:lvl2pPr>
            <a:lvl3pPr marL="1143000" indent="-228600" eaLnBrk="0" hangingPunct="0">
              <a:lnSpc>
                <a:spcPct val="95000"/>
              </a:lnSpc>
              <a:spcBef>
                <a:spcPct val="5000"/>
              </a:spcBef>
              <a:buChar char="•"/>
              <a:defRPr sz="1600">
                <a:solidFill>
                  <a:schemeClr val="tx1"/>
                </a:solidFill>
                <a:latin typeface="Arial" charset="0"/>
              </a:defRPr>
            </a:lvl3pPr>
            <a:lvl4pPr marL="1600200" indent="-228600" eaLnBrk="0" hangingPunct="0">
              <a:lnSpc>
                <a:spcPct val="95000"/>
              </a:lnSpc>
              <a:spcBef>
                <a:spcPct val="5000"/>
              </a:spcBef>
              <a:buChar char="–"/>
              <a:defRPr sz="1400">
                <a:solidFill>
                  <a:schemeClr val="tx1"/>
                </a:solidFill>
                <a:latin typeface="Arial" charset="0"/>
              </a:defRPr>
            </a:lvl4pPr>
            <a:lvl5pPr marL="2057400" indent="-228600" eaLnBrk="0" hangingPunct="0">
              <a:lnSpc>
                <a:spcPct val="95000"/>
              </a:lnSpc>
              <a:spcBef>
                <a:spcPct val="5000"/>
              </a:spcBef>
              <a:buChar char="»"/>
              <a:defRPr sz="1400">
                <a:solidFill>
                  <a:schemeClr val="tx1"/>
                </a:solidFill>
                <a:latin typeface="Arial" charset="0"/>
              </a:defRPr>
            </a:lvl5pPr>
            <a:lvl6pPr marL="2514600" indent="-228600" eaLnBrk="0" fontAlgn="base" hangingPunct="0">
              <a:lnSpc>
                <a:spcPct val="95000"/>
              </a:lnSpc>
              <a:spcBef>
                <a:spcPct val="5000"/>
              </a:spcBef>
              <a:spcAft>
                <a:spcPct val="0"/>
              </a:spcAft>
              <a:buChar char="»"/>
              <a:defRPr sz="1400">
                <a:solidFill>
                  <a:schemeClr val="tx1"/>
                </a:solidFill>
                <a:latin typeface="Arial" charset="0"/>
              </a:defRPr>
            </a:lvl6pPr>
            <a:lvl7pPr marL="2971800" indent="-228600" eaLnBrk="0" fontAlgn="base" hangingPunct="0">
              <a:lnSpc>
                <a:spcPct val="95000"/>
              </a:lnSpc>
              <a:spcBef>
                <a:spcPct val="5000"/>
              </a:spcBef>
              <a:spcAft>
                <a:spcPct val="0"/>
              </a:spcAft>
              <a:buChar char="»"/>
              <a:defRPr sz="1400">
                <a:solidFill>
                  <a:schemeClr val="tx1"/>
                </a:solidFill>
                <a:latin typeface="Arial" charset="0"/>
              </a:defRPr>
            </a:lvl7pPr>
            <a:lvl8pPr marL="3429000" indent="-228600" eaLnBrk="0" fontAlgn="base" hangingPunct="0">
              <a:lnSpc>
                <a:spcPct val="95000"/>
              </a:lnSpc>
              <a:spcBef>
                <a:spcPct val="5000"/>
              </a:spcBef>
              <a:spcAft>
                <a:spcPct val="0"/>
              </a:spcAft>
              <a:buChar char="»"/>
              <a:defRPr sz="1400">
                <a:solidFill>
                  <a:schemeClr val="tx1"/>
                </a:solidFill>
                <a:latin typeface="Arial" charset="0"/>
              </a:defRPr>
            </a:lvl8pPr>
            <a:lvl9pPr marL="3886200" indent="-228600" eaLnBrk="0" fontAlgn="base" hangingPunct="0">
              <a:lnSpc>
                <a:spcPct val="95000"/>
              </a:lnSpc>
              <a:spcBef>
                <a:spcPct val="5000"/>
              </a:spcBef>
              <a:spcAft>
                <a:spcPct val="0"/>
              </a:spcAft>
              <a:buChar char="»"/>
              <a:defRPr sz="1400">
                <a:solidFill>
                  <a:schemeClr val="tx1"/>
                </a:solidFill>
                <a:latin typeface="Arial" charset="0"/>
              </a:defRPr>
            </a:lvl9pPr>
          </a:lstStyle>
          <a:p>
            <a:pPr eaLnBrk="1" hangingPunct="1">
              <a:lnSpc>
                <a:spcPct val="100000"/>
              </a:lnSpc>
              <a:spcBef>
                <a:spcPct val="0"/>
              </a:spcBef>
              <a:buFontTx/>
              <a:buNone/>
            </a:pPr>
            <a:fld id="{8B8DCE8C-9E1D-4C2D-9F92-82F9C408347C}" type="slidenum">
              <a:rPr lang="en-US" altLang="en-US" sz="1400" smtClean="0"/>
              <a:pPr eaLnBrk="1" hangingPunct="1">
                <a:lnSpc>
                  <a:spcPct val="100000"/>
                </a:lnSpc>
                <a:spcBef>
                  <a:spcPct val="0"/>
                </a:spcBef>
                <a:buFontTx/>
                <a:buNone/>
              </a:pPr>
              <a:t>6</a:t>
            </a:fld>
            <a:endParaRPr lang="en-US" altLang="en-US" sz="1400" smtClean="0"/>
          </a:p>
        </p:txBody>
      </p:sp>
      <p:graphicFrame>
        <p:nvGraphicFramePr>
          <p:cNvPr id="66594" name="Group 34"/>
          <p:cNvGraphicFramePr>
            <a:graphicFrameLocks noGrp="1"/>
          </p:cNvGraphicFramePr>
          <p:nvPr>
            <p:extLst/>
          </p:nvPr>
        </p:nvGraphicFramePr>
        <p:xfrm>
          <a:off x="304800" y="1066800"/>
          <a:ext cx="8686800" cy="5124549"/>
        </p:xfrm>
        <a:graphic>
          <a:graphicData uri="http://schemas.openxmlformats.org/drawingml/2006/table">
            <a:tbl>
              <a:tblPr/>
              <a:tblGrid>
                <a:gridCol w="4419600"/>
                <a:gridCol w="4267200"/>
              </a:tblGrid>
              <a:tr h="2286000">
                <a:tc>
                  <a:txBody>
                    <a:bodyPr/>
                    <a:lstStyle/>
                    <a:p>
                      <a:pPr marL="0" marR="0" lvl="0" indent="0" algn="l" defTabSz="914400" rtl="0" eaLnBrk="1" fontAlgn="base" latinLnBrk="0" hangingPunct="1">
                        <a:lnSpc>
                          <a:spcPct val="100000"/>
                        </a:lnSpc>
                        <a:spcBef>
                          <a:spcPct val="1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rPr>
                        <a:t>Mission Statement</a:t>
                      </a:r>
                    </a:p>
                    <a:p>
                      <a:r>
                        <a:rPr lang="en-US" sz="1600" dirty="0" smtClean="0"/>
                        <a:t>Discover and assess data quality recommendations and solutions in the </a:t>
                      </a:r>
                      <a:r>
                        <a:rPr lang="en-US" sz="1600" b="1" i="1" dirty="0" smtClean="0"/>
                        <a:t>inter-agency</a:t>
                      </a:r>
                      <a:r>
                        <a:rPr lang="en-US" sz="1600" dirty="0" smtClean="0"/>
                        <a:t> and </a:t>
                      </a:r>
                      <a:r>
                        <a:rPr lang="en-US" sz="1600" b="1" i="1" dirty="0" smtClean="0"/>
                        <a:t>international</a:t>
                      </a:r>
                      <a:r>
                        <a:rPr lang="en-US" sz="1600" dirty="0" smtClean="0"/>
                        <a:t> arena to improve upon existing </a:t>
                      </a:r>
                      <a:r>
                        <a:rPr lang="en-US" sz="1600" b="1" i="1" dirty="0" smtClean="0"/>
                        <a:t>technologies</a:t>
                      </a:r>
                      <a:r>
                        <a:rPr lang="en-US" sz="1600" dirty="0" smtClean="0"/>
                        <a:t>, practices, and standards in support of </a:t>
                      </a:r>
                      <a:r>
                        <a:rPr lang="en-US" sz="1600" b="1" i="1" dirty="0" smtClean="0"/>
                        <a:t>end-to-end data lifecycle</a:t>
                      </a:r>
                      <a:r>
                        <a:rPr lang="en-US" sz="1600" dirty="0" smtClean="0"/>
                        <a:t> stewardship in the NASA Earth science domain.</a:t>
                      </a:r>
                      <a:endParaRPr lang="en-US" sz="1500" dirty="0"/>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1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rPr>
                        <a:t>Stakeholders</a:t>
                      </a:r>
                    </a:p>
                    <a:p>
                      <a:pPr marL="228600" marR="0" lvl="1" indent="-171450" algn="l" defTabSz="914400" rtl="0" eaLnBrk="1" fontAlgn="base" latinLnBrk="0" hangingPunct="1">
                        <a:lnSpc>
                          <a:spcPct val="100000"/>
                        </a:lnSpc>
                        <a:spcBef>
                          <a:spcPct val="10000"/>
                        </a:spcBef>
                        <a:spcAft>
                          <a:spcPct val="0"/>
                        </a:spcAft>
                        <a:buClrTx/>
                        <a:buSzTx/>
                        <a:buFont typeface="Arial" charset="0"/>
                        <a:buChar char="•"/>
                        <a:tabLst/>
                      </a:pPr>
                      <a:r>
                        <a:rPr lang="en-US" sz="1200" dirty="0" smtClean="0"/>
                        <a:t>NASA HQ</a:t>
                      </a:r>
                    </a:p>
                    <a:p>
                      <a:pPr marL="228600" marR="0" lvl="1" indent="-171450" algn="l" defTabSz="914400" rtl="0" eaLnBrk="1" fontAlgn="base" latinLnBrk="0" hangingPunct="1">
                        <a:lnSpc>
                          <a:spcPct val="100000"/>
                        </a:lnSpc>
                        <a:spcBef>
                          <a:spcPct val="10000"/>
                        </a:spcBef>
                        <a:spcAft>
                          <a:spcPct val="0"/>
                        </a:spcAft>
                        <a:buClrTx/>
                        <a:buSzTx/>
                        <a:buFont typeface="Arial" charset="0"/>
                        <a:buChar char="•"/>
                        <a:tabLst/>
                      </a:pPr>
                      <a:r>
                        <a:rPr lang="en-US" sz="1200" dirty="0" smtClean="0"/>
                        <a:t>ESDIS</a:t>
                      </a:r>
                    </a:p>
                    <a:p>
                      <a:pPr marL="228600" marR="0" lvl="1" indent="-171450" algn="l" defTabSz="914400" rtl="0" eaLnBrk="1" fontAlgn="base" latinLnBrk="0" hangingPunct="1">
                        <a:lnSpc>
                          <a:spcPct val="100000"/>
                        </a:lnSpc>
                        <a:spcBef>
                          <a:spcPct val="10000"/>
                        </a:spcBef>
                        <a:spcAft>
                          <a:spcPct val="0"/>
                        </a:spcAft>
                        <a:buClrTx/>
                        <a:buSzTx/>
                        <a:buFont typeface="Arial" charset="0"/>
                        <a:buChar char="•"/>
                        <a:tabLst/>
                      </a:pPr>
                      <a:r>
                        <a:rPr lang="en-US" sz="1200" dirty="0" smtClean="0"/>
                        <a:t>DAACs</a:t>
                      </a:r>
                    </a:p>
                    <a:p>
                      <a:pPr marL="228600" marR="0" lvl="1" indent="-171450" algn="l" defTabSz="914400" rtl="0" eaLnBrk="1" fontAlgn="base" latinLnBrk="0" hangingPunct="1">
                        <a:lnSpc>
                          <a:spcPct val="100000"/>
                        </a:lnSpc>
                        <a:spcBef>
                          <a:spcPct val="10000"/>
                        </a:spcBef>
                        <a:spcAft>
                          <a:spcPct val="0"/>
                        </a:spcAft>
                        <a:buClrTx/>
                        <a:buSzTx/>
                        <a:buFont typeface="Arial" charset="0"/>
                        <a:buChar char="•"/>
                        <a:tabLst/>
                      </a:pPr>
                      <a:r>
                        <a:rPr lang="en-US" sz="1200" dirty="0" smtClean="0"/>
                        <a:t>SIPSs</a:t>
                      </a:r>
                    </a:p>
                    <a:p>
                      <a:pPr marL="228600" marR="0" lvl="1" indent="-171450" algn="l" defTabSz="914400" rtl="0" eaLnBrk="1" fontAlgn="base" latinLnBrk="0" hangingPunct="1">
                        <a:lnSpc>
                          <a:spcPct val="100000"/>
                        </a:lnSpc>
                        <a:spcBef>
                          <a:spcPct val="10000"/>
                        </a:spcBef>
                        <a:spcAft>
                          <a:spcPct val="0"/>
                        </a:spcAft>
                        <a:buClrTx/>
                        <a:buSzTx/>
                        <a:buFont typeface="Arial" charset="0"/>
                        <a:buChar char="•"/>
                        <a:tabLst/>
                      </a:pPr>
                      <a:r>
                        <a:rPr lang="en-US" sz="1200" dirty="0" smtClean="0"/>
                        <a:t>ACCESS</a:t>
                      </a:r>
                    </a:p>
                    <a:p>
                      <a:pPr marL="228600" marR="0" lvl="1" indent="-171450" algn="l" defTabSz="914400" rtl="0" eaLnBrk="1" fontAlgn="base" latinLnBrk="0" hangingPunct="1">
                        <a:lnSpc>
                          <a:spcPct val="100000"/>
                        </a:lnSpc>
                        <a:spcBef>
                          <a:spcPct val="10000"/>
                        </a:spcBef>
                        <a:spcAft>
                          <a:spcPct val="0"/>
                        </a:spcAft>
                        <a:buClrTx/>
                        <a:buSzTx/>
                        <a:buFont typeface="Arial" charset="0"/>
                        <a:buChar char="•"/>
                        <a:tabLst/>
                      </a:pPr>
                      <a:r>
                        <a:rPr lang="en-US" sz="1200" dirty="0" smtClean="0"/>
                        <a:t>AIST</a:t>
                      </a:r>
                    </a:p>
                    <a:p>
                      <a:pPr marL="228600" marR="0" lvl="1" indent="-171450" algn="l" defTabSz="914400" rtl="0" eaLnBrk="1" fontAlgn="base" latinLnBrk="0" hangingPunct="1">
                        <a:lnSpc>
                          <a:spcPct val="100000"/>
                        </a:lnSpc>
                        <a:spcBef>
                          <a:spcPct val="10000"/>
                        </a:spcBef>
                        <a:spcAft>
                          <a:spcPct val="0"/>
                        </a:spcAft>
                        <a:buClrTx/>
                        <a:buSzTx/>
                        <a:buFont typeface="Arial" charset="0"/>
                        <a:buChar char="•"/>
                        <a:tabLst/>
                      </a:pPr>
                      <a:r>
                        <a:rPr lang="en-US" sz="1200" dirty="0" err="1" smtClean="0"/>
                        <a:t>MEaSUREs</a:t>
                      </a:r>
                      <a:r>
                        <a:rPr lang="en-US" sz="1200" dirty="0" smtClean="0"/>
                        <a:t> </a:t>
                      </a:r>
                    </a:p>
                    <a:p>
                      <a:pPr marL="228600" marR="0" lvl="1" indent="-171450" algn="l" defTabSz="914400" rtl="0" eaLnBrk="1" fontAlgn="base" latinLnBrk="0" hangingPunct="1">
                        <a:lnSpc>
                          <a:spcPct val="100000"/>
                        </a:lnSpc>
                        <a:spcBef>
                          <a:spcPct val="10000"/>
                        </a:spcBef>
                        <a:spcAft>
                          <a:spcPct val="0"/>
                        </a:spcAft>
                        <a:buClrTx/>
                        <a:buSzTx/>
                        <a:buFont typeface="Arial" charset="0"/>
                        <a:buChar char="•"/>
                        <a:tabLst/>
                      </a:pPr>
                      <a:r>
                        <a:rPr lang="en-US" sz="1200" dirty="0" smtClean="0"/>
                        <a:t>NASA Earth science instrument teams</a:t>
                      </a:r>
                    </a:p>
                    <a:p>
                      <a:pPr marL="228600" marR="0" lvl="1" indent="-171450" algn="l" defTabSz="914400" rtl="0" eaLnBrk="1" fontAlgn="base" latinLnBrk="0" hangingPunct="1">
                        <a:lnSpc>
                          <a:spcPct val="100000"/>
                        </a:lnSpc>
                        <a:spcBef>
                          <a:spcPct val="10000"/>
                        </a:spcBef>
                        <a:spcAft>
                          <a:spcPct val="0"/>
                        </a:spcAft>
                        <a:buClrTx/>
                        <a:buSzTx/>
                        <a:buFont typeface="Arial" charset="0"/>
                        <a:buChar char="•"/>
                        <a:tabLst/>
                      </a:pPr>
                      <a:r>
                        <a:rPr kumimoji="0" lang="en-US" sz="1200" b="0" i="0" u="none" strike="noStrike" cap="none" normalizeH="0" baseline="0" dirty="0" smtClean="0">
                          <a:ln>
                            <a:noFill/>
                          </a:ln>
                          <a:solidFill>
                            <a:schemeClr val="tx1"/>
                          </a:solidFill>
                          <a:effectLst/>
                          <a:latin typeface="+mn-lt"/>
                        </a:rPr>
                        <a:t>ESIP Information Quality Cluster (IQC)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38549">
                <a:tc>
                  <a:txBody>
                    <a:bodyPr/>
                    <a:lstStyle/>
                    <a:p>
                      <a:pPr marL="0" marR="0" lvl="0" indent="0" algn="l" defTabSz="914400" rtl="0" eaLnBrk="0" fontAlgn="base" latinLnBrk="0" hangingPunct="0">
                        <a:lnSpc>
                          <a:spcPct val="100000"/>
                        </a:lnSpc>
                        <a:spcBef>
                          <a:spcPct val="1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rPr>
                        <a:t>Approach</a:t>
                      </a:r>
                    </a:p>
                    <a:p>
                      <a:pPr marL="228600" marR="0" lvl="1" indent="-171450" algn="l" defTabSz="914400" rtl="0" eaLnBrk="0" fontAlgn="base" latinLnBrk="0" hangingPunct="0">
                        <a:lnSpc>
                          <a:spcPct val="100000"/>
                        </a:lnSpc>
                        <a:spcBef>
                          <a:spcPct val="10000"/>
                        </a:spcBef>
                        <a:spcAft>
                          <a:spcPct val="0"/>
                        </a:spcAft>
                        <a:buClrTx/>
                        <a:buSzTx/>
                        <a:buFont typeface="Arial" charset="0"/>
                        <a:buChar char="•"/>
                        <a:tabLst/>
                      </a:pPr>
                      <a:r>
                        <a:rPr lang="en-US" sz="1400" dirty="0" smtClean="0"/>
                        <a:t>Conduct volunteer pilot study for “Data Call Template”.</a:t>
                      </a:r>
                    </a:p>
                    <a:p>
                      <a:pPr marL="228600" marR="0" lvl="1" indent="-171450" algn="l" defTabSz="914400" rtl="0" eaLnBrk="0" fontAlgn="base" latinLnBrk="0" hangingPunct="0">
                        <a:lnSpc>
                          <a:spcPct val="100000"/>
                        </a:lnSpc>
                        <a:spcBef>
                          <a:spcPct val="10000"/>
                        </a:spcBef>
                        <a:spcAft>
                          <a:spcPct val="0"/>
                        </a:spcAft>
                        <a:buClrTx/>
                        <a:buSzTx/>
                        <a:buFont typeface="Arial" charset="0"/>
                        <a:buChar char="•"/>
                        <a:tabLst/>
                      </a:pPr>
                      <a:r>
                        <a:rPr lang="en-US" sz="1400" dirty="0" smtClean="0"/>
                        <a:t>Continued volunteer</a:t>
                      </a:r>
                      <a:r>
                        <a:rPr lang="en-US" sz="1400" baseline="0" dirty="0" smtClean="0"/>
                        <a:t> use case contribution and evaluation under leadership of the ESIP IQC.</a:t>
                      </a:r>
                      <a:endParaRPr lang="en-US" sz="1400" dirty="0" smtClean="0"/>
                    </a:p>
                    <a:p>
                      <a:pPr marL="228600" marR="0" lvl="1" indent="-171450" algn="l" defTabSz="914400" rtl="0" eaLnBrk="0" fontAlgn="base" latinLnBrk="0" hangingPunct="0">
                        <a:lnSpc>
                          <a:spcPct val="100000"/>
                        </a:lnSpc>
                        <a:spcBef>
                          <a:spcPct val="10000"/>
                        </a:spcBef>
                        <a:spcAft>
                          <a:spcPct val="0"/>
                        </a:spcAft>
                        <a:buClrTx/>
                        <a:buSzTx/>
                        <a:buFont typeface="Arial" charset="0"/>
                        <a:buChar char="•"/>
                        <a:tabLst/>
                        <a:defRPr/>
                      </a:pPr>
                      <a:r>
                        <a:rPr lang="en-US" sz="1400" baseline="0" dirty="0" smtClean="0"/>
                        <a:t>Identify new development concepts (e.g., AIST and ACCESS projects) that can be leveraged to facilitate data quality recommendations.</a:t>
                      </a:r>
                      <a:endParaRPr lang="en-US" sz="1400" dirty="0" smtClean="0"/>
                    </a:p>
                    <a:p>
                      <a:pPr marL="228600" marR="0" lvl="1" indent="-171450" algn="l" defTabSz="914400" rtl="0" eaLnBrk="0" fontAlgn="base" latinLnBrk="0" hangingPunct="0">
                        <a:lnSpc>
                          <a:spcPct val="100000"/>
                        </a:lnSpc>
                        <a:spcBef>
                          <a:spcPct val="10000"/>
                        </a:spcBef>
                        <a:spcAft>
                          <a:spcPct val="0"/>
                        </a:spcAft>
                        <a:buClrTx/>
                        <a:buSzTx/>
                        <a:buFont typeface="Arial" charset="0"/>
                        <a:buChar char="•"/>
                        <a:tabLst/>
                        <a:defRPr/>
                      </a:pPr>
                      <a:r>
                        <a:rPr lang="en-US" sz="1400" dirty="0" smtClean="0"/>
                        <a:t>Use the "Re-use Readiness Framework" to assess the DQWG-endorsed solutions provided in the Solutions Master List.</a:t>
                      </a:r>
                      <a:endParaRPr lang="en-US" sz="1400" strike="sngStrike" baseline="0" dirty="0" smtClean="0"/>
                    </a:p>
                    <a:p>
                      <a:pPr marL="228600" marR="0" lvl="1" indent="-171450" algn="l" defTabSz="914400" rtl="0" eaLnBrk="0" fontAlgn="base" latinLnBrk="0" hangingPunct="0">
                        <a:lnSpc>
                          <a:spcPct val="100000"/>
                        </a:lnSpc>
                        <a:spcBef>
                          <a:spcPct val="10000"/>
                        </a:spcBef>
                        <a:spcAft>
                          <a:spcPct val="0"/>
                        </a:spcAft>
                        <a:buClrTx/>
                        <a:buSzTx/>
                        <a:buFont typeface="Arial" charset="0"/>
                        <a:buChar char="•"/>
                        <a:tabLst/>
                      </a:pPr>
                      <a:r>
                        <a:rPr lang="en-US" sz="1400" dirty="0" smtClean="0"/>
                        <a:t>Publish previous work in ESDIS-approved outlets.</a:t>
                      </a:r>
                      <a:endParaRPr lang="en-US" sz="1400" baseline="0" dirty="0" smtClean="0"/>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1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rPr>
                        <a:t>Outcomes, Deliverables, Milestones </a:t>
                      </a:r>
                      <a:endParaRPr lang="en-US" sz="1400" dirty="0" smtClean="0"/>
                    </a:p>
                    <a:p>
                      <a:pPr marL="171450" indent="-171450">
                        <a:buFont typeface="Arial" panose="020B0604020202020204" pitchFamily="34" charset="0"/>
                        <a:buChar char="•"/>
                      </a:pPr>
                      <a:r>
                        <a:rPr lang="en-US" sz="1400" dirty="0" smtClean="0"/>
                        <a:t>Operational readiness</a:t>
                      </a:r>
                      <a:r>
                        <a:rPr lang="en-US" sz="1400" baseline="0" dirty="0" smtClean="0"/>
                        <a:t> assessment of </a:t>
                      </a:r>
                      <a:r>
                        <a:rPr lang="en-US" sz="1400" dirty="0" smtClean="0"/>
                        <a:t>“Data Call Template".</a:t>
                      </a:r>
                    </a:p>
                    <a:p>
                      <a:pPr marL="171450" indent="-171450">
                        <a:buFont typeface="Arial" panose="020B0604020202020204" pitchFamily="34" charset="0"/>
                        <a:buChar char="•"/>
                      </a:pPr>
                      <a:r>
                        <a:rPr lang="en-US" sz="1400" dirty="0" smtClean="0"/>
                        <a:t>An</a:t>
                      </a:r>
                      <a:r>
                        <a:rPr lang="en-US" sz="1400" baseline="0" dirty="0" smtClean="0"/>
                        <a:t> updated “Solutions Master List”. </a:t>
                      </a:r>
                    </a:p>
                    <a:p>
                      <a:pPr marL="171450" indent="-171450">
                        <a:buFont typeface="Arial" panose="020B0604020202020204" pitchFamily="34" charset="0"/>
                        <a:buChar char="•"/>
                      </a:pPr>
                      <a:r>
                        <a:rPr lang="en-US" sz="1400" baseline="0" dirty="0" smtClean="0">
                          <a:solidFill>
                            <a:srgbClr val="00B050"/>
                          </a:solidFill>
                        </a:rPr>
                        <a:t>Data Quality Section Template for DMP.</a:t>
                      </a:r>
                      <a:endParaRPr lang="en-US" sz="1400" dirty="0" smtClean="0">
                        <a:solidFill>
                          <a:srgbClr val="00B050"/>
                        </a:solidFill>
                      </a:endParaRPr>
                    </a:p>
                    <a:p>
                      <a:pPr marL="171450" indent="-171450">
                        <a:buFont typeface="Arial" panose="020B0604020202020204" pitchFamily="34" charset="0"/>
                        <a:buChar char="•"/>
                      </a:pPr>
                      <a:r>
                        <a:rPr lang="en-US" sz="1400" dirty="0" smtClean="0">
                          <a:solidFill>
                            <a:srgbClr val="00B050"/>
                          </a:solidFill>
                        </a:rPr>
                        <a:t>Publish one or more of the highest priority, and most actionable of the previous recommendations/solutions as an ESO document.</a:t>
                      </a:r>
                    </a:p>
                    <a:p>
                      <a:pPr marL="171450" indent="-171450">
                        <a:buFont typeface="Arial" panose="020B0604020202020204" pitchFamily="34" charset="0"/>
                        <a:buChar char="•"/>
                      </a:pPr>
                      <a:r>
                        <a:rPr lang="en-US" sz="1400" dirty="0" smtClean="0">
                          <a:solidFill>
                            <a:srgbClr val="00B050"/>
                          </a:solidFill>
                        </a:rPr>
                        <a:t>Publish consolidated</a:t>
                      </a:r>
                      <a:r>
                        <a:rPr lang="en-US" sz="1400" baseline="0" dirty="0" smtClean="0">
                          <a:solidFill>
                            <a:srgbClr val="00B050"/>
                          </a:solidFill>
                        </a:rPr>
                        <a:t> recommendations </a:t>
                      </a:r>
                      <a:r>
                        <a:rPr lang="en-US" sz="1400" dirty="0" smtClean="0">
                          <a:solidFill>
                            <a:srgbClr val="00B050"/>
                          </a:solidFill>
                        </a:rPr>
                        <a:t>from DQWG</a:t>
                      </a:r>
                      <a:r>
                        <a:rPr lang="en-US" sz="1400" baseline="0" dirty="0" smtClean="0">
                          <a:solidFill>
                            <a:srgbClr val="00B050"/>
                          </a:solidFill>
                        </a:rPr>
                        <a:t> </a:t>
                      </a:r>
                      <a:r>
                        <a:rPr lang="en-US" sz="1400" dirty="0" smtClean="0">
                          <a:solidFill>
                            <a:srgbClr val="00B050"/>
                          </a:solidFill>
                        </a:rPr>
                        <a:t>annual reports for persistent and public domain access and citation</a:t>
                      </a:r>
                      <a:r>
                        <a:rPr lang="en-US" sz="1600" dirty="0" smtClean="0">
                          <a:solidFill>
                            <a:srgbClr val="00B050"/>
                          </a:solidFill>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162984336"/>
      </p:ext>
    </p:extLst>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DQWG 2017-2018: DMP </a:t>
            </a:r>
            <a:r>
              <a:rPr lang="en-US" dirty="0" smtClean="0"/>
              <a:t>for DQ</a:t>
            </a:r>
            <a:endParaRPr lang="en-US" dirty="0"/>
          </a:p>
        </p:txBody>
      </p:sp>
      <p:sp>
        <p:nvSpPr>
          <p:cNvPr id="4" name="Content Placeholder 3"/>
          <p:cNvSpPr>
            <a:spLocks noGrp="1"/>
          </p:cNvSpPr>
          <p:nvPr>
            <p:ph idx="1"/>
          </p:nvPr>
        </p:nvSpPr>
        <p:spPr>
          <a:xfrm>
            <a:off x="457201" y="1290638"/>
            <a:ext cx="8351838" cy="5033962"/>
          </a:xfrm>
        </p:spPr>
        <p:txBody>
          <a:bodyPr/>
          <a:lstStyle/>
          <a:p>
            <a:r>
              <a:rPr lang="en-US" dirty="0"/>
              <a:t>Data Producers’ Data Management Plan – Data Quality Section </a:t>
            </a:r>
            <a:r>
              <a:rPr lang="en-US" dirty="0" smtClean="0"/>
              <a:t>Guidelines</a:t>
            </a:r>
          </a:p>
          <a:p>
            <a:pPr lvl="1"/>
            <a:r>
              <a:rPr lang="en-US" dirty="0" smtClean="0"/>
              <a:t>Recommends changes to </a:t>
            </a:r>
            <a:r>
              <a:rPr lang="en-US" dirty="0" smtClean="0">
                <a:hlinkClick r:id="rId2"/>
              </a:rPr>
              <a:t>DMP Guidelines</a:t>
            </a:r>
            <a:r>
              <a:rPr lang="en-US" dirty="0" smtClean="0"/>
              <a:t> from HQ as well as SIPS DMP template provided by ESDIS in 2016</a:t>
            </a:r>
          </a:p>
          <a:p>
            <a:pPr lvl="1"/>
            <a:r>
              <a:rPr lang="en-US" dirty="0" smtClean="0"/>
              <a:t>We recommend that DMP Guidelines include a brief section on Data Quality Plan and a more detailed appendix providing a list items that a data producer’s data quality plan should cover</a:t>
            </a:r>
          </a:p>
          <a:p>
            <a:pPr lvl="1"/>
            <a:endParaRPr lang="en-US" dirty="0" smtClean="0"/>
          </a:p>
          <a:p>
            <a:r>
              <a:rPr lang="en-US" dirty="0"/>
              <a:t> DAAC Data Management Plan </a:t>
            </a:r>
            <a:r>
              <a:rPr lang="en-US" dirty="0" smtClean="0"/>
              <a:t>Template </a:t>
            </a:r>
          </a:p>
          <a:p>
            <a:pPr lvl="1">
              <a:buFont typeface="Arial" panose="020B0604020202020204" pitchFamily="34" charset="0"/>
              <a:buChar char="•"/>
            </a:pPr>
            <a:r>
              <a:rPr lang="en-US" dirty="0" smtClean="0"/>
              <a:t>Started from template provided to DAACs in 2016</a:t>
            </a:r>
          </a:p>
          <a:p>
            <a:pPr lvl="1">
              <a:buFont typeface="Arial" panose="020B0604020202020204" pitchFamily="34" charset="0"/>
              <a:buChar char="•"/>
            </a:pPr>
            <a:r>
              <a:rPr lang="en-US" dirty="0" smtClean="0"/>
              <a:t>Edited to include material reflecting DQWG recommendations</a:t>
            </a:r>
          </a:p>
          <a:p>
            <a:pPr lvl="1">
              <a:buFont typeface="Arial" panose="020B0604020202020204" pitchFamily="34" charset="0"/>
              <a:buChar char="•"/>
            </a:pPr>
            <a:endParaRPr lang="en-US" dirty="0"/>
          </a:p>
          <a:p>
            <a:r>
              <a:rPr lang="en-US" dirty="0" smtClean="0"/>
              <a:t>Both documents will be submitted to NASA for review by the end of January</a:t>
            </a:r>
            <a:endParaRPr lang="en-US" dirty="0"/>
          </a:p>
          <a:p>
            <a:pPr lvl="1">
              <a:buFont typeface="Arial" panose="020B0604020202020204" pitchFamily="34" charset="0"/>
              <a:buChar char="•"/>
            </a:pPr>
            <a:endParaRPr lang="en-US" dirty="0"/>
          </a:p>
          <a:p>
            <a:pPr>
              <a:buFont typeface="Arial" panose="020B0604020202020204" pitchFamily="34" charset="0"/>
              <a:buChar char="•"/>
            </a:pPr>
            <a:endParaRPr lang="en-US" dirty="0"/>
          </a:p>
        </p:txBody>
      </p:sp>
      <p:sp>
        <p:nvSpPr>
          <p:cNvPr id="3" name="Slide Number Placeholder 2"/>
          <p:cNvSpPr>
            <a:spLocks noGrp="1"/>
          </p:cNvSpPr>
          <p:nvPr>
            <p:ph type="sldNum" sz="quarter" idx="10"/>
          </p:nvPr>
        </p:nvSpPr>
        <p:spPr/>
        <p:txBody>
          <a:bodyPr/>
          <a:lstStyle/>
          <a:p>
            <a:pPr>
              <a:defRPr/>
            </a:pPr>
            <a:fld id="{FED1B1B5-53DB-4081-B44F-C15D726C4330}" type="slidenum">
              <a:rPr lang="en-US" smtClean="0"/>
              <a:pPr>
                <a:defRPr/>
              </a:pPr>
              <a:t>7</a:t>
            </a:fld>
            <a:endParaRPr lang="en-US"/>
          </a:p>
        </p:txBody>
      </p:sp>
    </p:spTree>
    <p:extLst>
      <p:ext uri="{BB962C8B-B14F-4D97-AF65-F5344CB8AC3E}">
        <p14:creationId xmlns:p14="http://schemas.microsoft.com/office/powerpoint/2010/main" val="660991738"/>
      </p:ext>
    </p:extLst>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DQWG 2017-2018: Recommendations </a:t>
            </a:r>
            <a:r>
              <a:rPr lang="en-US" dirty="0" smtClean="0"/>
              <a:t>Publication (1)</a:t>
            </a:r>
            <a:endParaRPr lang="en-US" dirty="0"/>
          </a:p>
        </p:txBody>
      </p:sp>
      <p:sp>
        <p:nvSpPr>
          <p:cNvPr id="3" name="Content Placeholder 2"/>
          <p:cNvSpPr>
            <a:spLocks noGrp="1"/>
          </p:cNvSpPr>
          <p:nvPr>
            <p:ph idx="1"/>
          </p:nvPr>
        </p:nvSpPr>
        <p:spPr/>
        <p:txBody>
          <a:bodyPr/>
          <a:lstStyle/>
          <a:p>
            <a:r>
              <a:rPr lang="en-US" dirty="0"/>
              <a:t>Data Quality Recommendations for Data Producers and </a:t>
            </a:r>
            <a:r>
              <a:rPr lang="en-US" dirty="0" smtClean="0"/>
              <a:t>Distributors</a:t>
            </a:r>
          </a:p>
          <a:p>
            <a:pPr lvl="1"/>
            <a:r>
              <a:rPr lang="en-US" dirty="0" smtClean="0"/>
              <a:t>a.k.a. the Comprehensive Recommendations</a:t>
            </a:r>
          </a:p>
          <a:p>
            <a:pPr lvl="1"/>
            <a:r>
              <a:rPr lang="en-US" dirty="0" smtClean="0"/>
              <a:t>Describe all recommendations (at different levels) that were made by the DQWG in the past 3 years (2014-2017), as well as the philosophy and approach used.</a:t>
            </a:r>
          </a:p>
          <a:p>
            <a:pPr lvl="1"/>
            <a:r>
              <a:rPr lang="en-US" dirty="0" smtClean="0"/>
              <a:t>Will serve as the “go-to” reference document for all DQWG-related publications (e.g. other ESO TNs or journal papers)</a:t>
            </a:r>
          </a:p>
          <a:p>
            <a:pPr lvl="1"/>
            <a:r>
              <a:rPr lang="en-US" dirty="0" smtClean="0"/>
              <a:t>Target audience: NASA ESDIS as well as broader user communities beyond NASA</a:t>
            </a:r>
          </a:p>
          <a:p>
            <a:pPr lvl="1"/>
            <a:endParaRPr lang="en-US" dirty="0"/>
          </a:p>
        </p:txBody>
      </p:sp>
      <p:sp>
        <p:nvSpPr>
          <p:cNvPr id="4" name="Slide Number Placeholder 3"/>
          <p:cNvSpPr>
            <a:spLocks noGrp="1"/>
          </p:cNvSpPr>
          <p:nvPr>
            <p:ph type="sldNum" sz="quarter" idx="10"/>
          </p:nvPr>
        </p:nvSpPr>
        <p:spPr/>
        <p:txBody>
          <a:bodyPr/>
          <a:lstStyle/>
          <a:p>
            <a:pPr>
              <a:defRPr/>
            </a:pPr>
            <a:fld id="{A55769B6-FEE2-465E-96D7-E5644261516D}" type="slidenum">
              <a:rPr lang="en-US" smtClean="0"/>
              <a:pPr>
                <a:defRPr/>
              </a:pPr>
              <a:t>8</a:t>
            </a:fld>
            <a:endParaRPr lang="en-US"/>
          </a:p>
        </p:txBody>
      </p:sp>
    </p:spTree>
    <p:extLst>
      <p:ext uri="{BB962C8B-B14F-4D97-AF65-F5344CB8AC3E}">
        <p14:creationId xmlns:p14="http://schemas.microsoft.com/office/powerpoint/2010/main" val="43872321"/>
      </p:ext>
    </p:extLst>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DQWG 2017-2018: Recommendations </a:t>
            </a:r>
            <a:r>
              <a:rPr lang="en-US" dirty="0" smtClean="0"/>
              <a:t>Publication (2)</a:t>
            </a:r>
            <a:endParaRPr lang="en-US" dirty="0"/>
          </a:p>
        </p:txBody>
      </p:sp>
      <p:sp>
        <p:nvSpPr>
          <p:cNvPr id="3" name="Content Placeholder 2"/>
          <p:cNvSpPr>
            <a:spLocks noGrp="1"/>
          </p:cNvSpPr>
          <p:nvPr>
            <p:ph idx="1"/>
          </p:nvPr>
        </p:nvSpPr>
        <p:spPr/>
        <p:txBody>
          <a:bodyPr/>
          <a:lstStyle/>
          <a:p>
            <a:r>
              <a:rPr lang="en-US" dirty="0"/>
              <a:t>High-Priority Data Quality Recommendations for Data Producers and </a:t>
            </a:r>
            <a:r>
              <a:rPr lang="en-US" dirty="0" smtClean="0"/>
              <a:t>Distributors</a:t>
            </a:r>
          </a:p>
          <a:p>
            <a:pPr lvl="1"/>
            <a:r>
              <a:rPr lang="en-US" dirty="0" smtClean="0"/>
              <a:t>a.k.a. the Actionable &amp; High-priority Recommendations</a:t>
            </a:r>
          </a:p>
          <a:p>
            <a:pPr lvl="1"/>
            <a:r>
              <a:rPr lang="en-US" dirty="0" smtClean="0"/>
              <a:t>Describe a subset of recommendations </a:t>
            </a:r>
            <a:r>
              <a:rPr lang="en-US" dirty="0"/>
              <a:t>that were made by the DQWG in the past 3 years (</a:t>
            </a:r>
            <a:r>
              <a:rPr lang="en-US" dirty="0" smtClean="0"/>
              <a:t>2014-2017), </a:t>
            </a:r>
            <a:r>
              <a:rPr lang="en-US" dirty="0"/>
              <a:t>which are considered as high-priority </a:t>
            </a:r>
            <a:r>
              <a:rPr lang="en-US" dirty="0" smtClean="0"/>
              <a:t>for data producers &amp; distributors as well as NASA ESDIS. </a:t>
            </a:r>
          </a:p>
          <a:p>
            <a:pPr lvl="1"/>
            <a:r>
              <a:rPr lang="en-US" dirty="0" smtClean="0"/>
              <a:t>These recommendations shall be specific/concrete enough for NASA ESDIS to take certain actions to recommend data producers &amp; distributors to adopt them.</a:t>
            </a:r>
          </a:p>
          <a:p>
            <a:pPr lvl="1"/>
            <a:r>
              <a:rPr lang="en-US" dirty="0" smtClean="0"/>
              <a:t>Target audience: NASA ESDIS</a:t>
            </a:r>
            <a:endParaRPr lang="en-US" dirty="0"/>
          </a:p>
        </p:txBody>
      </p:sp>
      <p:sp>
        <p:nvSpPr>
          <p:cNvPr id="4" name="Slide Number Placeholder 3"/>
          <p:cNvSpPr>
            <a:spLocks noGrp="1"/>
          </p:cNvSpPr>
          <p:nvPr>
            <p:ph type="sldNum" sz="quarter" idx="10"/>
          </p:nvPr>
        </p:nvSpPr>
        <p:spPr/>
        <p:txBody>
          <a:bodyPr/>
          <a:lstStyle/>
          <a:p>
            <a:pPr>
              <a:defRPr/>
            </a:pPr>
            <a:fld id="{A55769B6-FEE2-465E-96D7-E5644261516D}" type="slidenum">
              <a:rPr lang="en-US" smtClean="0"/>
              <a:pPr>
                <a:defRPr/>
              </a:pPr>
              <a:t>9</a:t>
            </a:fld>
            <a:endParaRPr lang="en-US"/>
          </a:p>
        </p:txBody>
      </p:sp>
    </p:spTree>
    <p:extLst>
      <p:ext uri="{BB962C8B-B14F-4D97-AF65-F5344CB8AC3E}">
        <p14:creationId xmlns:p14="http://schemas.microsoft.com/office/powerpoint/2010/main" val="782191592"/>
      </p:ext>
    </p:extLst>
  </p:cSld>
  <p:clrMapOvr>
    <a:masterClrMapping/>
  </p:clrMapOvr>
  <p:transition>
    <p:wipe dir="d"/>
  </p:transition>
  <p:timing>
    <p:tnLst>
      <p:par>
        <p:cTn id="1" dur="indefinite" restart="never" nodeType="tmRoot"/>
      </p:par>
    </p:tnLst>
  </p:timing>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 Template Example</Template>
  <TotalTime>51346</TotalTime>
  <Words>1813</Words>
  <Application>Microsoft Office PowerPoint</Application>
  <PresentationFormat>On-screen Show (4:3)</PresentationFormat>
  <Paragraphs>231</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Blank</vt:lpstr>
      <vt:lpstr>NASA’s Data Quality Working Group</vt:lpstr>
      <vt:lpstr>About DQWG</vt:lpstr>
      <vt:lpstr>Trajectories and Outcomes in 2014-2017</vt:lpstr>
      <vt:lpstr>12 Prioritized Recommendations</vt:lpstr>
      <vt:lpstr>Implementation Recommendations</vt:lpstr>
      <vt:lpstr>Data Quality WG 2017-2018 Action Plan</vt:lpstr>
      <vt:lpstr>DQWG 2017-2018: DMP for DQ</vt:lpstr>
      <vt:lpstr>DQWG 2017-2018: Recommendations Publication (1)</vt:lpstr>
      <vt:lpstr>DQWG 2017-2018: Recommendations Publication (2)</vt:lpstr>
      <vt:lpstr>DQWG 2017-2018: Data Call Template</vt:lpstr>
      <vt:lpstr>DQWG 2017-2018: Re-Use Readiness Framework</vt:lpstr>
      <vt:lpstr>Questions</vt:lpstr>
    </vt:vector>
  </TitlesOfParts>
  <Company>Everware-CBDI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ESDSWG Reorganization Notes and Thoughts</dc:title>
  <dc:creator>Authorized User</dc:creator>
  <cp:lastModifiedBy>Hampapuram Ramapriyan</cp:lastModifiedBy>
  <cp:revision>483</cp:revision>
  <dcterms:created xsi:type="dcterms:W3CDTF">2012-01-25T17:21:37Z</dcterms:created>
  <dcterms:modified xsi:type="dcterms:W3CDTF">2018-01-30T23:38:28Z</dcterms:modified>
</cp:coreProperties>
</file>