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9" r:id="rId3"/>
    <p:sldId id="283" r:id="rId4"/>
    <p:sldId id="271" r:id="rId5"/>
    <p:sldId id="278" r:id="rId6"/>
    <p:sldId id="284" r:id="rId7"/>
    <p:sldId id="279" r:id="rId8"/>
    <p:sldId id="28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mpapuram Ramapriyan" initials="H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ACB64-BC2C-2246-B8EC-B38D90948A8F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065C-B000-2A4D-A80A-816A14DE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180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D1C2C-DB35-0041-908B-9F0079CE3500}" type="datetimeFigureOut">
              <a:rPr lang="en-US" smtClean="0"/>
              <a:t>12/23/15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73854-AABB-C64D-867A-432CDF5DC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220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2F267-69F4-054F-8EB5-1C757D2B6A98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16D6-8692-A545-93EC-EDC03E333F7A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8BC35-0D6F-1145-BD4D-09D28B63C2B9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A2AB-E1A1-6246-958C-CB4306320AFC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24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78F8-D93B-454B-B0A9-E0AD3701F233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F029-62AD-DE4F-BBB4-C6EFDC6CB50E}" type="datetime1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D294-6522-7446-B449-72F1B2811F4E}" type="datetime1">
              <a:rPr lang="en-US" smtClean="0"/>
              <a:t>12/23/15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3B5C-605A-1C43-B88B-272463815BCE}" type="datetime1">
              <a:rPr lang="en-US" smtClean="0"/>
              <a:t>12/23/15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34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AB067-7B64-5744-B567-6D5077141039}" type="datetime1">
              <a:rPr lang="en-US" smtClean="0"/>
              <a:t>12/23/15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57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9C31-22C4-0D4E-931B-4E85F0046C99}" type="datetime1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8959-C16D-1143-88A6-7C0EC53A17E9}" type="datetime1">
              <a:rPr lang="en-US" smtClean="0"/>
              <a:t>12/23/15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7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DBAB-B9C1-B449-B669-A81510819348}" type="datetime1">
              <a:rPr lang="en-US" smtClean="0"/>
              <a:t>12/23/15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FA8F9-C7D8-CA4F-84D1-7D4E4A32C1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8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david.f.moroni@jpl.nasa.gov" TargetMode="External"/></Relationships>
</file>

<file path=ppt/slides/_rels/slide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43.png"/><Relationship Id="rId47" Type="http://schemas.openxmlformats.org/officeDocument/2006/relationships/image" Target="../media/image44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9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33" Type="http://schemas.microsoft.com/office/2007/relationships/hdphoto" Target="../media/hdphoto2.wdp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Relationship Id="rId39" Type="http://schemas.openxmlformats.org/officeDocument/2006/relationships/image" Target="../media/image36.png"/><Relationship Id="rId40" Type="http://schemas.openxmlformats.org/officeDocument/2006/relationships/image" Target="../media/image37.png"/><Relationship Id="rId41" Type="http://schemas.openxmlformats.org/officeDocument/2006/relationships/image" Target="../media/image38.png"/><Relationship Id="rId42" Type="http://schemas.openxmlformats.org/officeDocument/2006/relationships/image" Target="../media/image39.png"/><Relationship Id="rId43" Type="http://schemas.openxmlformats.org/officeDocument/2006/relationships/image" Target="../media/image40.png"/><Relationship Id="rId44" Type="http://schemas.openxmlformats.org/officeDocument/2006/relationships/image" Target="../media/image41.png"/><Relationship Id="rId4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29" y="1077255"/>
            <a:ext cx="8626232" cy="1470025"/>
          </a:xfrm>
        </p:spPr>
        <p:txBody>
          <a:bodyPr>
            <a:noAutofit/>
          </a:bodyPr>
          <a:lstStyle/>
          <a:p>
            <a:r>
              <a:rPr lang="en-US" sz="4800" dirty="0"/>
              <a:t>NASA Data Quality Working Group (DQWG)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56895"/>
            <a:ext cx="7772400" cy="2784229"/>
          </a:xfrm>
        </p:spPr>
        <p:txBody>
          <a:bodyPr numCol="1">
            <a:no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David Moroni</a:t>
            </a:r>
            <a:r>
              <a:rPr lang="en-US" sz="2400" baseline="30000" dirty="0" smtClean="0">
                <a:solidFill>
                  <a:srgbClr val="00000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>
                <a:solidFill>
                  <a:prstClr val="black"/>
                </a:solidFill>
                <a:hlinkClick r:id="rId2"/>
              </a:rPr>
              <a:t>david.f.moroni@jpl.nasa.gov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H</a:t>
            </a:r>
            <a:r>
              <a:rPr lang="en-US" sz="2400" dirty="0">
                <a:solidFill>
                  <a:srgbClr val="000000"/>
                </a:solidFill>
              </a:rPr>
              <a:t>. K. “Rama” </a:t>
            </a:r>
            <a:r>
              <a:rPr lang="en-US" sz="2400" dirty="0" smtClean="0">
                <a:solidFill>
                  <a:srgbClr val="000000"/>
                </a:solidFill>
              </a:rPr>
              <a:t>Ramapriyan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, Ross Bagwell</a:t>
            </a:r>
            <a:r>
              <a:rPr lang="en-US" sz="2400" baseline="30000" dirty="0" smtClean="0">
                <a:solidFill>
                  <a:srgbClr val="000000"/>
                </a:solidFill>
              </a:rPr>
              <a:t>3</a:t>
            </a:r>
            <a:r>
              <a:rPr lang="en-US" sz="2400" dirty="0" smtClean="0">
                <a:solidFill>
                  <a:srgbClr val="000000"/>
                </a:solidFill>
              </a:rPr>
              <a:t>, Robert R. Downs</a:t>
            </a:r>
            <a:r>
              <a:rPr lang="en-US" sz="2400" baseline="30000" dirty="0" smtClean="0">
                <a:solidFill>
                  <a:srgbClr val="000000"/>
                </a:solidFill>
              </a:rPr>
              <a:t>4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lvl="0"/>
            <a:r>
              <a:rPr lang="en-US" sz="1600" baseline="30000" dirty="0">
                <a:solidFill>
                  <a:prstClr val="black"/>
                </a:solidFill>
              </a:rPr>
              <a:t>1</a:t>
            </a:r>
            <a:r>
              <a:rPr lang="en-US" sz="1600" dirty="0">
                <a:solidFill>
                  <a:prstClr val="black"/>
                </a:solidFill>
              </a:rPr>
              <a:t>Jet Propulsion Laboratory, California Institute of Technology, Pasadena, CA</a:t>
            </a:r>
          </a:p>
          <a:p>
            <a:pPr lvl="0"/>
            <a:r>
              <a:rPr lang="en-US" sz="1600" baseline="30000" dirty="0">
                <a:solidFill>
                  <a:prstClr val="black"/>
                </a:solidFill>
              </a:rPr>
              <a:t>2</a:t>
            </a:r>
            <a:r>
              <a:rPr lang="en-US" sz="1600" dirty="0">
                <a:solidFill>
                  <a:prstClr val="black"/>
                </a:solidFill>
              </a:rPr>
              <a:t>Science Systems and Applications, Inc., Goddard Space Flight Center, Earth Science Data Information Systems, Greenbelt, </a:t>
            </a:r>
            <a:r>
              <a:rPr lang="en-US" sz="1600" dirty="0" smtClean="0">
                <a:solidFill>
                  <a:prstClr val="black"/>
                </a:solidFill>
              </a:rPr>
              <a:t>MD</a:t>
            </a:r>
          </a:p>
          <a:p>
            <a:pPr lvl="0"/>
            <a:r>
              <a:rPr lang="en-US" sz="1600" baseline="30000" dirty="0" smtClean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Goddard Space Flight Center, Earth Science Data Information Systems, Greenbelt, MD</a:t>
            </a:r>
          </a:p>
          <a:p>
            <a:pPr lvl="0"/>
            <a:r>
              <a:rPr lang="en-US" sz="1600" baseline="30000" dirty="0" smtClean="0">
                <a:solidFill>
                  <a:prstClr val="black"/>
                </a:solidFill>
              </a:rPr>
              <a:t>4</a:t>
            </a:r>
            <a:r>
              <a:rPr lang="en-US" sz="1600" dirty="0" smtClean="0">
                <a:solidFill>
                  <a:prstClr val="black"/>
                </a:solidFill>
              </a:rPr>
              <a:t>CIESIN, Columbia University, Palisades, NY</a:t>
            </a:r>
            <a:endParaRPr lang="en-US" sz="1600" baseline="30000" dirty="0">
              <a:solidFill>
                <a:prstClr val="black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464"/>
          <p:cNvSpPr txBox="1">
            <a:spLocks noChangeArrowheads="1"/>
          </p:cNvSpPr>
          <p:nvPr/>
        </p:nvSpPr>
        <p:spPr bwMode="auto">
          <a:xfrm>
            <a:off x="244229" y="6274812"/>
            <a:ext cx="8054965" cy="369332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900" dirty="0"/>
              <a:t>These activities were carried out at the Jet Propulsion Laboratory, California Institute of Technology, under a contract with the National Aeronautics and Space </a:t>
            </a:r>
            <a:r>
              <a:rPr lang="en-US" sz="900" dirty="0" smtClean="0"/>
              <a:t>Administration. Contributions </a:t>
            </a:r>
            <a:r>
              <a:rPr lang="en-US" sz="900" dirty="0"/>
              <a:t>by the non-JPL authors were supported under their respective organizations’ contracts with </a:t>
            </a:r>
            <a:r>
              <a:rPr lang="en-US" sz="900" dirty="0" smtClean="0"/>
              <a:t>NASA. Government </a:t>
            </a:r>
            <a:r>
              <a:rPr lang="en-US" sz="900" dirty="0"/>
              <a:t>sponsorship acknowledged</a:t>
            </a:r>
            <a:r>
              <a:rPr lang="en-US" sz="900" dirty="0" smtClean="0"/>
              <a:t>.</a:t>
            </a:r>
            <a:endParaRPr lang="en-US" sz="9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0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185904" y="2461599"/>
            <a:ext cx="7652791" cy="4067647"/>
            <a:chOff x="805131" y="2180040"/>
            <a:chExt cx="7652791" cy="4067647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  <a14:imgEffect>
                        <a14:saturation sat="33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07203" y="3776890"/>
              <a:ext cx="807342" cy="26641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4489" y="2365951"/>
              <a:ext cx="944105" cy="334022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2215" y="2279973"/>
              <a:ext cx="558718" cy="430629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5005" y="2886458"/>
              <a:ext cx="446494" cy="479863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4441" y="2723618"/>
              <a:ext cx="348685" cy="270684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 rotWithShape="1">
            <a:blip r:embed="rId8"/>
            <a:srcRect t="28742" b="28485"/>
            <a:stretch/>
          </p:blipFill>
          <p:spPr>
            <a:xfrm rot="3752399">
              <a:off x="7131399" y="3632922"/>
              <a:ext cx="1240700" cy="351688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20154485">
              <a:off x="1421677" y="4300672"/>
              <a:ext cx="289956" cy="861206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75792" y="4380408"/>
              <a:ext cx="450160" cy="457370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15183" y="5391934"/>
              <a:ext cx="508114" cy="421353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53624" y="2387663"/>
              <a:ext cx="730481" cy="372207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71125" y="5145790"/>
              <a:ext cx="462491" cy="522736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9444524">
              <a:off x="1383919" y="3012152"/>
              <a:ext cx="1052649" cy="479094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462298" y="2549073"/>
              <a:ext cx="733167" cy="538192"/>
            </a:xfrm>
            <a:prstGeom prst="rect">
              <a:avLst/>
            </a:prstGeom>
          </p:spPr>
        </p:pic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16"/>
            <a:srcRect l="14989" t="14414" r="13011" b="9747"/>
            <a:stretch/>
          </p:blipFill>
          <p:spPr>
            <a:xfrm>
              <a:off x="6965004" y="5037658"/>
              <a:ext cx="465064" cy="438075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 rotWithShape="1">
            <a:blip r:embed="rId17"/>
            <a:srcRect t="21031" b="17603"/>
            <a:stretch/>
          </p:blipFill>
          <p:spPr>
            <a:xfrm>
              <a:off x="6212499" y="5448081"/>
              <a:ext cx="748677" cy="343494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 rotWithShape="1">
            <a:blip r:embed="rId18"/>
            <a:srcRect l="8440" t="10817" r="8506" b="40402"/>
            <a:stretch/>
          </p:blipFill>
          <p:spPr>
            <a:xfrm>
              <a:off x="5471284" y="5641376"/>
              <a:ext cx="654701" cy="365458"/>
            </a:xfrm>
            <a:prstGeom prst="rect">
              <a:avLst/>
            </a:prstGeom>
          </p:spPr>
        </p:pic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91998" y="5715545"/>
              <a:ext cx="1304544" cy="333654"/>
            </a:xfrm>
            <a:prstGeom prst="rect">
              <a:avLst/>
            </a:prstGeom>
          </p:spPr>
        </p:pic>
        <p:sp>
          <p:nvSpPr>
            <p:cNvPr id="123" name="Oval 122"/>
            <p:cNvSpPr/>
            <p:nvPr/>
          </p:nvSpPr>
          <p:spPr>
            <a:xfrm>
              <a:off x="805131" y="2180040"/>
              <a:ext cx="7652791" cy="4067647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829705" y="2529710"/>
              <a:ext cx="719606" cy="349509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1100516" y="2993112"/>
            <a:ext cx="5760434" cy="3017450"/>
            <a:chOff x="1652464" y="2725253"/>
            <a:chExt cx="5760434" cy="3017450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129162" y="3475117"/>
              <a:ext cx="562977" cy="373599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5731989" y="3355338"/>
              <a:ext cx="870386" cy="37187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939173" y="3754486"/>
              <a:ext cx="1248842" cy="33219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6053579" y="4104597"/>
              <a:ext cx="928264" cy="245769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905306" y="4397602"/>
              <a:ext cx="827182" cy="26534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883482" y="5212900"/>
              <a:ext cx="853634" cy="215750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666608" y="5302559"/>
              <a:ext cx="1084325" cy="253603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048540" y="5117150"/>
              <a:ext cx="545856" cy="312211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603262" y="4634528"/>
              <a:ext cx="689554" cy="48262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268131" y="4491637"/>
              <a:ext cx="571606" cy="293385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2102371" y="3882451"/>
              <a:ext cx="566869" cy="547248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32">
              <a:extLst>
                <a:ext uri="{BEBA8EAE-BF5A-486C-A8C5-ECC9F3942E4B}">
                  <a14:imgProps xmlns:a14="http://schemas.microsoft.com/office/drawing/2010/main">
                    <a14:imgLayer r:embed="rId33">
                      <a14:imgEffect>
                        <a14:saturation sat="400000"/>
                      </a14:imgEffect>
                      <a14:imgEffect>
                        <a14:brightnessContrast bright="-100000" contrast="-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41396" y="2906099"/>
              <a:ext cx="1455146" cy="497915"/>
            </a:xfrm>
            <a:prstGeom prst="rect">
              <a:avLst/>
            </a:prstGeom>
          </p:spPr>
        </p:pic>
        <p:pic>
          <p:nvPicPr>
            <p:cNvPr id="100" name="Picture 99" descr="Screen shot 2013-12-04 at 12.12.08 PM.png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8536" y="3268211"/>
              <a:ext cx="386904" cy="24758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141634" y="2898779"/>
              <a:ext cx="524974" cy="52497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5140116" y="2915464"/>
              <a:ext cx="658519" cy="592667"/>
            </a:xfrm>
            <a:prstGeom prst="rect">
              <a:avLst/>
            </a:prstGeom>
          </p:spPr>
        </p:pic>
        <p:sp>
          <p:nvSpPr>
            <p:cNvPr id="103" name="Oval 102"/>
            <p:cNvSpPr/>
            <p:nvPr/>
          </p:nvSpPr>
          <p:spPr>
            <a:xfrm>
              <a:off x="1652464" y="2725253"/>
              <a:ext cx="5760434" cy="3017450"/>
            </a:xfrm>
            <a:prstGeom prst="ellipse">
              <a:avLst/>
            </a:prstGeom>
            <a:solidFill>
              <a:srgbClr val="800000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464060" y="3754486"/>
              <a:ext cx="2805390" cy="181163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Mission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57"/>
            <a:ext cx="8494175" cy="115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u="sng" dirty="0" smtClean="0">
                <a:solidFill>
                  <a:srgbClr val="000000"/>
                </a:solidFill>
              </a:rPr>
              <a:t>Our Mission</a:t>
            </a:r>
            <a:r>
              <a:rPr lang="en-US" sz="2000" dirty="0" smtClean="0">
                <a:solidFill>
                  <a:srgbClr val="000000"/>
                </a:solidFill>
              </a:rPr>
              <a:t>: Discover and assess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i="1" u="sng" dirty="0">
                <a:solidFill>
                  <a:srgbClr val="000000"/>
                </a:solidFill>
              </a:rPr>
              <a:t>existing</a:t>
            </a:r>
            <a:r>
              <a:rPr lang="en-US" sz="2000" dirty="0">
                <a:solidFill>
                  <a:srgbClr val="000000"/>
                </a:solidFill>
              </a:rPr>
              <a:t> data quality </a:t>
            </a:r>
            <a:r>
              <a:rPr lang="en-US" sz="2000" b="1" i="1" u="sng" dirty="0">
                <a:solidFill>
                  <a:srgbClr val="000000"/>
                </a:solidFill>
              </a:rPr>
              <a:t>standards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i="1" u="sng" dirty="0">
                <a:solidFill>
                  <a:srgbClr val="000000"/>
                </a:solidFill>
              </a:rPr>
              <a:t>practices</a:t>
            </a:r>
            <a:r>
              <a:rPr lang="en-US" sz="2000" dirty="0">
                <a:solidFill>
                  <a:srgbClr val="000000"/>
                </a:solidFill>
              </a:rPr>
              <a:t> in the </a:t>
            </a:r>
            <a:r>
              <a:rPr lang="en-US" sz="2000" b="1" i="1" u="sng" dirty="0">
                <a:solidFill>
                  <a:srgbClr val="000000"/>
                </a:solidFill>
              </a:rPr>
              <a:t>inter-agency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and </a:t>
            </a:r>
            <a:r>
              <a:rPr lang="en-US" sz="2000" b="1" i="1" u="sng" dirty="0">
                <a:solidFill>
                  <a:srgbClr val="000000"/>
                </a:solidFill>
              </a:rPr>
              <a:t>international</a:t>
            </a:r>
            <a:r>
              <a:rPr lang="en-US" sz="2000" dirty="0">
                <a:solidFill>
                  <a:srgbClr val="000000"/>
                </a:solidFill>
              </a:rPr>
              <a:t> arena to </a:t>
            </a:r>
            <a:r>
              <a:rPr lang="en-US" sz="2000" dirty="0" smtClean="0">
                <a:solidFill>
                  <a:srgbClr val="000000"/>
                </a:solidFill>
              </a:rPr>
              <a:t>improve upon existing recommendations </a:t>
            </a:r>
            <a:r>
              <a:rPr lang="en-US" sz="2000" dirty="0">
                <a:solidFill>
                  <a:srgbClr val="000000"/>
                </a:solidFill>
              </a:rPr>
              <a:t>relevant to ESDIS, DAAC’s, and NASA Data Providers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68448" y="2049093"/>
            <a:ext cx="2236788" cy="1231106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Key:</a:t>
            </a:r>
          </a:p>
          <a:p>
            <a:pPr marL="742950" lvl="1" indent="-182880">
              <a:buFont typeface="Wingdings" charset="2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NASA</a:t>
            </a:r>
          </a:p>
          <a:p>
            <a:pPr marL="742950" lvl="1" indent="-182880">
              <a:buFont typeface="Wingdings" charset="2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US Interagency</a:t>
            </a:r>
          </a:p>
          <a:p>
            <a:pPr marL="742950" lvl="1" indent="-182880">
              <a:buFont typeface="Wingdings" charset="2"/>
              <a:buChar char="Ø"/>
            </a:pPr>
            <a:r>
              <a:rPr lang="en-US" sz="1400" b="1" dirty="0" smtClean="0">
                <a:solidFill>
                  <a:srgbClr val="00B050"/>
                </a:solidFill>
              </a:rPr>
              <a:t>Foreign/International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910785" y="2390875"/>
            <a:ext cx="580713" cy="320040"/>
          </a:xfrm>
          <a:prstGeom prst="ellipse">
            <a:avLst/>
          </a:prstGeom>
          <a:solidFill>
            <a:srgbClr val="0000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6916609" y="2646816"/>
            <a:ext cx="580713" cy="320040"/>
          </a:xfrm>
          <a:prstGeom prst="ellipse">
            <a:avLst/>
          </a:prstGeom>
          <a:solidFill>
            <a:srgbClr val="800000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16609" y="2898875"/>
            <a:ext cx="580713" cy="32004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2117292" y="3605664"/>
            <a:ext cx="3264919" cy="1630760"/>
            <a:chOff x="4211107" y="4725590"/>
            <a:chExt cx="3264919" cy="1630760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5691932" y="4880280"/>
              <a:ext cx="531041" cy="452485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4648097" y="5748734"/>
              <a:ext cx="744110" cy="294745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5164672" y="4854723"/>
              <a:ext cx="518567" cy="36936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6256304" y="4863321"/>
              <a:ext cx="490610" cy="490610"/>
            </a:xfrm>
            <a:prstGeom prst="rect">
              <a:avLst/>
            </a:prstGeom>
          </p:spPr>
        </p:pic>
        <p:sp>
          <p:nvSpPr>
            <p:cNvPr id="80" name="Oval 79"/>
            <p:cNvSpPr/>
            <p:nvPr/>
          </p:nvSpPr>
          <p:spPr>
            <a:xfrm>
              <a:off x="4211107" y="4725590"/>
              <a:ext cx="3264919" cy="1630760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6693421" y="5278833"/>
              <a:ext cx="455234" cy="501650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4877015" y="5209996"/>
              <a:ext cx="814917" cy="186267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4683501" y="5417429"/>
              <a:ext cx="653178" cy="301830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5423956" y="5421313"/>
              <a:ext cx="1225648" cy="187493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5393611" y="5651500"/>
              <a:ext cx="782548" cy="14447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5058832" y="5706402"/>
              <a:ext cx="1968500" cy="331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89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Prioritization and Consolidation of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5360"/>
            <a:ext cx="8229600" cy="4943213"/>
          </a:xfrm>
        </p:spPr>
        <p:txBody>
          <a:bodyPr>
            <a:noAutofit/>
          </a:bodyPr>
          <a:lstStyle/>
          <a:p>
            <a:r>
              <a:rPr lang="en-US" sz="2400" dirty="0" smtClean="0"/>
              <a:t>94 recommendations extracted from 16 use cases.</a:t>
            </a:r>
          </a:p>
          <a:p>
            <a:r>
              <a:rPr lang="en-US" sz="2400" dirty="0" smtClean="0"/>
              <a:t>Consolidated down to 12 </a:t>
            </a:r>
            <a:r>
              <a:rPr lang="en-US" sz="2400" dirty="0"/>
              <a:t>sets of “high priority” </a:t>
            </a:r>
            <a:r>
              <a:rPr lang="en-US" sz="2400" dirty="0" smtClean="0"/>
              <a:t>recommendations, </a:t>
            </a:r>
            <a:r>
              <a:rPr lang="en-US" sz="2400" dirty="0" smtClean="0">
                <a:solidFill>
                  <a:srgbClr val="000000"/>
                </a:solidFill>
              </a:rPr>
              <a:t>grouped by 7 high-level</a:t>
            </a:r>
            <a:r>
              <a:rPr lang="en-US" sz="2400" dirty="0" smtClean="0"/>
              <a:t> </a:t>
            </a:r>
            <a:r>
              <a:rPr lang="en-US" sz="2400" dirty="0"/>
              <a:t>categories.</a:t>
            </a:r>
            <a:endParaRPr lang="en-US" sz="2000" dirty="0"/>
          </a:p>
          <a:p>
            <a:pPr lvl="1"/>
            <a:r>
              <a:rPr lang="en-US" sz="2000" dirty="0" smtClean="0"/>
              <a:t>Matched up with one </a:t>
            </a:r>
            <a:r>
              <a:rPr lang="en-US" sz="2000" dirty="0"/>
              <a:t>or more of the 4 relevant Data Quality Management Phases corresponding to each category</a:t>
            </a:r>
            <a:r>
              <a:rPr lang="en-US" sz="2000" dirty="0" smtClean="0"/>
              <a:t>.</a:t>
            </a:r>
            <a:endParaRPr lang="en-US" sz="1600" dirty="0" smtClean="0"/>
          </a:p>
          <a:p>
            <a:r>
              <a:rPr lang="en-US" sz="2400" dirty="0" smtClean="0"/>
              <a:t>Recommendations split into one of two domains:</a:t>
            </a:r>
          </a:p>
          <a:p>
            <a:pPr lvl="1"/>
            <a:r>
              <a:rPr lang="en-US" sz="2000" b="1" i="1" u="sng" dirty="0" smtClean="0"/>
              <a:t>Data </a:t>
            </a:r>
            <a:r>
              <a:rPr lang="en-US" sz="2000" b="1" i="1" u="sng" dirty="0"/>
              <a:t>System</a:t>
            </a:r>
            <a:r>
              <a:rPr lang="en-US" sz="2000" dirty="0"/>
              <a:t>: Intended for data distribution and archive </a:t>
            </a:r>
            <a:r>
              <a:rPr lang="en-US" sz="2000" dirty="0" smtClean="0"/>
              <a:t>systems</a:t>
            </a:r>
            <a:endParaRPr lang="en-US" sz="2000" dirty="0"/>
          </a:p>
          <a:p>
            <a:pPr lvl="2"/>
            <a:r>
              <a:rPr lang="en-US" sz="1800" dirty="0" smtClean="0"/>
              <a:t>May require interaction </a:t>
            </a:r>
            <a:r>
              <a:rPr lang="en-US" sz="1800" dirty="0"/>
              <a:t>with providers/producers to ensure </a:t>
            </a:r>
            <a:r>
              <a:rPr lang="en-US" sz="1800" dirty="0" smtClean="0"/>
              <a:t>requisite </a:t>
            </a:r>
            <a:r>
              <a:rPr lang="en-US" sz="1800" dirty="0"/>
              <a:t>information is made available to </a:t>
            </a:r>
            <a:r>
              <a:rPr lang="en-US" sz="1800" dirty="0" smtClean="0"/>
              <a:t>data centers </a:t>
            </a:r>
            <a:r>
              <a:rPr lang="en-US" sz="1800" dirty="0"/>
              <a:t>and users.</a:t>
            </a:r>
          </a:p>
          <a:p>
            <a:pPr lvl="1"/>
            <a:r>
              <a:rPr lang="en-US" sz="2000" b="1" i="1" u="sng" dirty="0"/>
              <a:t>Science</a:t>
            </a:r>
            <a:r>
              <a:rPr lang="en-US" sz="2000" dirty="0"/>
              <a:t>: Intended for scientific data producers </a:t>
            </a:r>
            <a:endParaRPr lang="en-US" sz="2000" dirty="0" smtClean="0"/>
          </a:p>
          <a:p>
            <a:pPr lvl="2"/>
            <a:r>
              <a:rPr lang="en-US" sz="1800" dirty="0" smtClean="0"/>
              <a:t>May require coordination with project/program management and science teams.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76"/>
            <a:ext cx="8229600" cy="1143000"/>
          </a:xfrm>
        </p:spPr>
        <p:txBody>
          <a:bodyPr/>
          <a:lstStyle/>
          <a:p>
            <a:r>
              <a:rPr lang="en-US" dirty="0" smtClean="0"/>
              <a:t>Data Quality Management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27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Phase 1: </a:t>
            </a:r>
            <a:r>
              <a:rPr lang="en-US" b="1" i="1" u="sng" dirty="0" smtClean="0"/>
              <a:t>Capturing</a:t>
            </a:r>
          </a:p>
          <a:p>
            <a:pPr lvl="1"/>
            <a:r>
              <a:rPr lang="en-US" dirty="0" smtClean="0"/>
              <a:t>deriving, collecting and organizing the information</a:t>
            </a:r>
          </a:p>
          <a:p>
            <a:r>
              <a:rPr lang="en-US" dirty="0" smtClean="0"/>
              <a:t>Phase 2: </a:t>
            </a:r>
            <a:r>
              <a:rPr lang="en-US" b="1" i="1" u="sng" dirty="0" smtClean="0"/>
              <a:t>Describing</a:t>
            </a:r>
          </a:p>
          <a:p>
            <a:pPr lvl="1"/>
            <a:r>
              <a:rPr lang="en-US" dirty="0" smtClean="0"/>
              <a:t>documenting and procuring the information for public consumption</a:t>
            </a:r>
          </a:p>
          <a:p>
            <a:r>
              <a:rPr lang="en-US" dirty="0" smtClean="0"/>
              <a:t>Phase 3: </a:t>
            </a:r>
            <a:r>
              <a:rPr lang="en-US" b="1" i="1" u="sng" dirty="0" smtClean="0"/>
              <a:t>Facilitating Discovery</a:t>
            </a:r>
          </a:p>
          <a:p>
            <a:pPr lvl="1"/>
            <a:r>
              <a:rPr lang="en-US" dirty="0" smtClean="0"/>
              <a:t>publishing and providing access to the information</a:t>
            </a:r>
          </a:p>
          <a:p>
            <a:r>
              <a:rPr lang="en-US" dirty="0" smtClean="0"/>
              <a:t>Phase 4: </a:t>
            </a:r>
            <a:r>
              <a:rPr lang="en-US" b="1" i="1" u="sng" dirty="0" smtClean="0"/>
              <a:t>Enabling Use</a:t>
            </a:r>
          </a:p>
          <a:p>
            <a:pPr lvl="1"/>
            <a:r>
              <a:rPr lang="en-US" dirty="0" smtClean="0"/>
              <a:t>enhancing the utility of the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58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Low-Hanging Fruit </a:t>
            </a:r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Capturing:</a:t>
            </a:r>
          </a:p>
          <a:p>
            <a:pPr lvl="1"/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DAACs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Maintain continuous and effective communication with data producers throughout the duration of their projects. </a:t>
            </a:r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Data Producers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Develop a data quality plan for each data product and submit it along with the data for dissemination.</a:t>
            </a:r>
          </a:p>
          <a:p>
            <a:r>
              <a:rPr lang="en-US" dirty="0"/>
              <a:t>Describing:</a:t>
            </a:r>
          </a:p>
          <a:p>
            <a:pPr lvl="1"/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DAACs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Describe quality flags in the data documentation and in the list of Frequently Asked Questions (FAQs) about the dataset. </a:t>
            </a:r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Data Producers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Provide users with a list of quality flags for questionable values along with descriptions for each quality flag (e.g., as provided by MODIS land products).</a:t>
            </a:r>
          </a:p>
          <a:p>
            <a:r>
              <a:rPr lang="en-US" dirty="0"/>
              <a:t>Facilitating Discovery:</a:t>
            </a:r>
          </a:p>
          <a:p>
            <a:pPr lvl="1"/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DAACs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Host a prominent web page that captures known quality issues. </a:t>
            </a:r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Data Producers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Convey fully the limitations of specific datasets, for inclusion in documentation and dataset descriptions.</a:t>
            </a:r>
          </a:p>
          <a:p>
            <a:r>
              <a:rPr lang="en-US" dirty="0">
                <a:solidFill>
                  <a:srgbClr val="000000"/>
                </a:solidFill>
                <a:ea typeface="Arial"/>
                <a:cs typeface="Arial"/>
              </a:rPr>
              <a:t>Enabling Use:</a:t>
            </a:r>
          </a:p>
          <a:p>
            <a:pPr lvl="1"/>
            <a:r>
              <a:rPr lang="en-US" sz="1800" b="1" i="1" u="sng" dirty="0">
                <a:solidFill>
                  <a:srgbClr val="000000"/>
                </a:solidFill>
                <a:ea typeface="Arial"/>
                <a:cs typeface="Arial"/>
              </a:rPr>
              <a:t>DAACs</a:t>
            </a:r>
            <a:r>
              <a:rPr lang="en-US" sz="1800" dirty="0">
                <a:solidFill>
                  <a:srgbClr val="000000"/>
                </a:solidFill>
                <a:ea typeface="Arial"/>
                <a:cs typeface="Arial"/>
              </a:rPr>
              <a:t>: Provide enough publicly available information with self-describing metadata and documentation such that the need for users to contact the DAACs is minimized</a:t>
            </a:r>
            <a:r>
              <a:rPr lang="en-US" sz="1800" dirty="0" smtClean="0">
                <a:solidFill>
                  <a:srgbClr val="000000"/>
                </a:solidFill>
                <a:ea typeface="Arial"/>
                <a:cs typeface="Arial"/>
              </a:rPr>
              <a:t>. </a:t>
            </a:r>
            <a:r>
              <a:rPr lang="en-US" sz="1800" b="1" i="1" u="sng" dirty="0" smtClean="0">
                <a:solidFill>
                  <a:srgbClr val="000000"/>
                </a:solidFill>
                <a:ea typeface="Arial"/>
                <a:cs typeface="Arial"/>
              </a:rPr>
              <a:t>Data Producers</a:t>
            </a:r>
            <a:r>
              <a:rPr lang="en-US" sz="1800" dirty="0" smtClean="0">
                <a:solidFill>
                  <a:srgbClr val="000000"/>
                </a:solidFill>
                <a:ea typeface="Arial"/>
                <a:cs typeface="Arial"/>
              </a:rPr>
              <a:t>: </a:t>
            </a:r>
            <a:r>
              <a:rPr lang="en-US" sz="1800" i="1" dirty="0" smtClean="0">
                <a:solidFill>
                  <a:srgbClr val="000000"/>
                </a:solidFill>
                <a:ea typeface="Arial"/>
                <a:cs typeface="Arial"/>
              </a:rPr>
              <a:t>nothing applicable as of yet.</a:t>
            </a:r>
            <a:endParaRPr lang="en-US" sz="1800" i="1" dirty="0">
              <a:solidFill>
                <a:srgbClr val="000000"/>
              </a:solidFill>
              <a:ea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0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8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1400" b="1" i="1" u="sng" dirty="0" smtClean="0">
                <a:solidFill>
                  <a:schemeClr val="dk1"/>
                </a:solidFill>
              </a:rPr>
              <a:t>DAACs</a:t>
            </a:r>
            <a:r>
              <a:rPr lang="en-US" sz="1400" dirty="0">
                <a:solidFill>
                  <a:schemeClr val="dk1"/>
                </a:solidFill>
              </a:rPr>
              <a:t>: </a:t>
            </a:r>
            <a:r>
              <a:rPr lang="en-US" sz="1400" dirty="0" smtClean="0">
                <a:solidFill>
                  <a:schemeClr val="dk1"/>
                </a:solidFill>
              </a:rPr>
              <a:t>Provide </a:t>
            </a:r>
            <a:r>
              <a:rPr lang="en-US" sz="1400" dirty="0">
                <a:solidFill>
                  <a:schemeClr val="dk1"/>
                </a:solidFill>
              </a:rPr>
              <a:t>standard </a:t>
            </a:r>
            <a:r>
              <a:rPr lang="en-US" sz="1400" dirty="0" smtClean="0">
                <a:solidFill>
                  <a:schemeClr val="dk1"/>
                </a:solidFill>
              </a:rPr>
              <a:t>documents for data </a:t>
            </a:r>
            <a:r>
              <a:rPr lang="en-US" sz="1400" dirty="0">
                <a:solidFill>
                  <a:schemeClr val="dk1"/>
                </a:solidFill>
              </a:rPr>
              <a:t>producers which describe categories of quality information for documentation and metadata </a:t>
            </a:r>
            <a:r>
              <a:rPr lang="en-US" sz="1400" dirty="0" smtClean="0">
                <a:solidFill>
                  <a:schemeClr val="dk1"/>
                </a:solidFill>
              </a:rPr>
              <a:t>capture; </a:t>
            </a:r>
            <a:r>
              <a:rPr lang="en-US" sz="1400" b="1" i="1" u="sng" dirty="0" smtClean="0">
                <a:solidFill>
                  <a:schemeClr val="dk1"/>
                </a:solidFill>
              </a:rPr>
              <a:t>Program Office</a:t>
            </a:r>
            <a:r>
              <a:rPr lang="en-US" sz="1400" dirty="0">
                <a:solidFill>
                  <a:schemeClr val="dk1"/>
                </a:solidFill>
              </a:rPr>
              <a:t>: Provide these documents to proposers of new </a:t>
            </a:r>
            <a:r>
              <a:rPr lang="en-US" sz="1400" dirty="0" smtClean="0">
                <a:solidFill>
                  <a:schemeClr val="dk1"/>
                </a:solidFill>
              </a:rPr>
              <a:t>datasets.</a:t>
            </a: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solidFill>
                  <a:schemeClr val="dk1"/>
                </a:solidFill>
              </a:rPr>
              <a:t>DAACs</a:t>
            </a:r>
            <a:r>
              <a:rPr lang="en-US" sz="1400" dirty="0" smtClean="0">
                <a:solidFill>
                  <a:schemeClr val="dk1"/>
                </a:solidFill>
              </a:rPr>
              <a:t>: </a:t>
            </a:r>
            <a:r>
              <a:rPr lang="en-US" sz="1400" dirty="0">
                <a:solidFill>
                  <a:schemeClr val="dk1"/>
                </a:solidFill>
              </a:rPr>
              <a:t>Capture version id, processing history, and lineage for any dataset in which multiple dataset versions exist.</a:t>
            </a: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solidFill>
                  <a:schemeClr val="dk1"/>
                </a:solidFill>
              </a:rPr>
              <a:t>DAACs</a:t>
            </a:r>
            <a:r>
              <a:rPr lang="en-US" sz="1400" dirty="0" smtClean="0">
                <a:solidFill>
                  <a:schemeClr val="dk1"/>
                </a:solidFill>
              </a:rPr>
              <a:t>: Request </a:t>
            </a:r>
            <a:r>
              <a:rPr lang="en-US" sz="1400" dirty="0">
                <a:solidFill>
                  <a:schemeClr val="dk1"/>
                </a:solidFill>
              </a:rPr>
              <a:t>information about the contribution of the various input data that are used to process a higher level </a:t>
            </a:r>
            <a:r>
              <a:rPr lang="en-US" sz="1400" dirty="0" smtClean="0">
                <a:solidFill>
                  <a:schemeClr val="dk1"/>
                </a:solidFill>
              </a:rPr>
              <a:t>product</a:t>
            </a:r>
            <a:r>
              <a:rPr lang="en-US" sz="1400" dirty="0">
                <a:solidFill>
                  <a:schemeClr val="dk1"/>
                </a:solidFill>
              </a:rPr>
              <a:t>; </a:t>
            </a:r>
            <a:r>
              <a:rPr lang="en-US" sz="1400" b="1" i="1" u="sng" dirty="0" smtClean="0">
                <a:solidFill>
                  <a:schemeClr val="dk1"/>
                </a:solidFill>
              </a:rPr>
              <a:t>Data Producers</a:t>
            </a:r>
            <a:r>
              <a:rPr lang="en-US" sz="1400" dirty="0" smtClean="0">
                <a:solidFill>
                  <a:schemeClr val="dk1"/>
                </a:solidFill>
              </a:rPr>
              <a:t>: include </a:t>
            </a:r>
            <a:r>
              <a:rPr lang="en-US" sz="1400" dirty="0">
                <a:solidFill>
                  <a:schemeClr val="dk1"/>
                </a:solidFill>
              </a:rPr>
              <a:t>information about accuracy/uncertainty of input datasets used along with products. </a:t>
            </a:r>
            <a:endParaRPr lang="en-US" sz="1400" dirty="0" smtClean="0">
              <a:solidFill>
                <a:schemeClr val="dk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solidFill>
                  <a:schemeClr val="dk1"/>
                </a:solidFill>
              </a:rPr>
              <a:t>DAACs</a:t>
            </a:r>
            <a:r>
              <a:rPr lang="en-US" sz="1400" dirty="0" smtClean="0">
                <a:solidFill>
                  <a:schemeClr val="dk1"/>
                </a:solidFill>
              </a:rPr>
              <a:t>: Provide </a:t>
            </a:r>
            <a:r>
              <a:rPr lang="en-US" sz="1400" dirty="0">
                <a:solidFill>
                  <a:schemeClr val="dk1"/>
                </a:solidFill>
              </a:rPr>
              <a:t>easy-to-use quality flags using standardized metadata and documenting the lineage and derivations of each quality </a:t>
            </a:r>
            <a:r>
              <a:rPr lang="en-US" sz="1400" dirty="0" smtClean="0">
                <a:solidFill>
                  <a:schemeClr val="dk1"/>
                </a:solidFill>
              </a:rPr>
              <a:t>flag; </a:t>
            </a:r>
            <a:r>
              <a:rPr lang="en-US" sz="1400" b="1" i="1" u="sng" dirty="0">
                <a:solidFill>
                  <a:schemeClr val="dk1"/>
                </a:solidFill>
              </a:rPr>
              <a:t>Data Producers</a:t>
            </a:r>
            <a:r>
              <a:rPr lang="en-US" sz="1400" dirty="0">
                <a:solidFill>
                  <a:schemeClr val="dk1"/>
                </a:solidFill>
              </a:rPr>
              <a:t>: Provide quality flags corresponding to a quantifiable metric, such as the uncertainty, confidence intervals, and confidence levels. </a:t>
            </a:r>
            <a:endParaRPr lang="en-US" sz="1400" dirty="0" smtClean="0">
              <a:solidFill>
                <a:schemeClr val="dk1"/>
              </a:solidFill>
            </a:endParaRPr>
          </a:p>
          <a:p>
            <a:pPr>
              <a:buFont typeface="+mj-lt"/>
              <a:buAutoNum type="arabicPeriod"/>
            </a:pPr>
            <a:endParaRPr lang="en-US" sz="1400" dirty="0">
              <a:solidFill>
                <a:schemeClr val="dk1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400" b="1" i="1" u="sng" dirty="0">
                <a:ea typeface="Times New Roman"/>
                <a:cs typeface="Times New Roman"/>
              </a:rPr>
              <a:t>DAACs</a:t>
            </a:r>
            <a:r>
              <a:rPr lang="en-US" sz="1400" dirty="0">
                <a:ea typeface="Times New Roman"/>
                <a:cs typeface="Times New Roman"/>
              </a:rPr>
              <a:t>: Employ standards-based metadata consistency checking tool that meets usability needs and generates reports using a metadata scoring </a:t>
            </a:r>
            <a:r>
              <a:rPr lang="en-US" sz="1400" dirty="0" smtClean="0">
                <a:ea typeface="Times New Roman"/>
                <a:cs typeface="Times New Roman"/>
              </a:rPr>
              <a:t>framework; </a:t>
            </a:r>
            <a:r>
              <a:rPr lang="en-US" sz="1400" b="1" i="1" u="sng" dirty="0" smtClean="0">
                <a:ea typeface="Times New Roman"/>
                <a:cs typeface="Times New Roman"/>
              </a:rPr>
              <a:t>Program Office</a:t>
            </a:r>
            <a:r>
              <a:rPr lang="en-US" sz="1400" dirty="0">
                <a:ea typeface="Times New Roman"/>
                <a:cs typeface="Times New Roman"/>
              </a:rPr>
              <a:t>: Provide guidance on how data quality related attributes will be evaluated in the metadata scoring framework. </a:t>
            </a:r>
            <a:endParaRPr lang="en-US" sz="1400" dirty="0" smtClean="0">
              <a:ea typeface="Times New Roman"/>
              <a:cs typeface="Times New Roman"/>
            </a:endParaRP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ea typeface="Times New Roman"/>
                <a:cs typeface="Times New Roman"/>
              </a:rPr>
              <a:t>DAACs</a:t>
            </a:r>
            <a:r>
              <a:rPr lang="en-US" sz="1400" dirty="0" smtClean="0">
                <a:ea typeface="Times New Roman"/>
                <a:cs typeface="Times New Roman"/>
              </a:rPr>
              <a:t>: Include </a:t>
            </a:r>
            <a:r>
              <a:rPr lang="en-US" sz="1400" dirty="0">
                <a:ea typeface="Times New Roman"/>
                <a:cs typeface="Times New Roman"/>
              </a:rPr>
              <a:t>documentation on how accuracy and uncertainty of products were </a:t>
            </a:r>
            <a:r>
              <a:rPr lang="en-US" sz="1400" dirty="0" smtClean="0">
                <a:ea typeface="Times New Roman"/>
                <a:cs typeface="Times New Roman"/>
              </a:rPr>
              <a:t>determined; </a:t>
            </a:r>
            <a:r>
              <a:rPr lang="en-US" sz="1400" b="1" i="1" u="sng" dirty="0" smtClean="0">
                <a:ea typeface="Times New Roman"/>
                <a:cs typeface="Times New Roman"/>
              </a:rPr>
              <a:t>Data Producers</a:t>
            </a:r>
            <a:r>
              <a:rPr lang="en-US" sz="1400" dirty="0">
                <a:ea typeface="Times New Roman"/>
                <a:cs typeface="Times New Roman"/>
              </a:rPr>
              <a:t>: Provide all data with added quality and/or uncertainty flags for the areas that have potential limitations. </a:t>
            </a: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ea typeface="Times New Roman"/>
                <a:cs typeface="Times New Roman"/>
              </a:rPr>
              <a:t>DAACs</a:t>
            </a:r>
            <a:r>
              <a:rPr lang="en-US" sz="1400" dirty="0" smtClean="0">
                <a:ea typeface="Times New Roman"/>
                <a:cs typeface="Times New Roman"/>
              </a:rPr>
              <a:t>: Inform </a:t>
            </a:r>
            <a:r>
              <a:rPr lang="en-US" sz="1400" dirty="0">
                <a:ea typeface="Times New Roman"/>
                <a:cs typeface="Times New Roman"/>
              </a:rPr>
              <a:t>users as soon as possible when data are compromised and provide status updates </a:t>
            </a:r>
            <a:r>
              <a:rPr lang="en-US" sz="1400" dirty="0" smtClean="0">
                <a:ea typeface="Times New Roman"/>
                <a:cs typeface="Times New Roman"/>
              </a:rPr>
              <a:t>promptly; </a:t>
            </a:r>
            <a:r>
              <a:rPr lang="en-US" sz="1400" b="1" i="1" u="sng" dirty="0" smtClean="0">
                <a:ea typeface="Times New Roman"/>
                <a:cs typeface="Times New Roman"/>
              </a:rPr>
              <a:t>Data Producers</a:t>
            </a:r>
            <a:r>
              <a:rPr lang="en-US" sz="1400" dirty="0" smtClean="0">
                <a:ea typeface="Times New Roman"/>
                <a:cs typeface="Times New Roman"/>
              </a:rPr>
              <a:t>: </a:t>
            </a:r>
            <a:r>
              <a:rPr lang="en-US" sz="1400" dirty="0">
                <a:solidFill>
                  <a:schemeClr val="dk1"/>
                </a:solidFill>
              </a:rPr>
              <a:t>provide information to data providers promptly regarding any compromised datasets.</a:t>
            </a:r>
            <a:r>
              <a:rPr lang="en-US" sz="1400" dirty="0"/>
              <a:t> </a:t>
            </a:r>
            <a:endParaRPr lang="en-US" sz="1400" dirty="0">
              <a:ea typeface="Times New Roman"/>
              <a:cs typeface="Times New Roman"/>
            </a:endParaRPr>
          </a:p>
          <a:p>
            <a:pPr>
              <a:buFont typeface="+mj-lt"/>
              <a:buAutoNum type="arabicPeriod"/>
            </a:pPr>
            <a:r>
              <a:rPr lang="en-US" sz="1400" b="1" i="1" u="sng" dirty="0" smtClean="0">
                <a:ea typeface="Times New Roman"/>
                <a:cs typeface="Times New Roman"/>
              </a:rPr>
              <a:t>DAACs</a:t>
            </a:r>
            <a:r>
              <a:rPr lang="en-US" sz="1400" dirty="0" smtClean="0">
                <a:ea typeface="Times New Roman"/>
                <a:cs typeface="Times New Roman"/>
              </a:rPr>
              <a:t>: Provide </a:t>
            </a:r>
            <a:r>
              <a:rPr lang="en-US" sz="1400" dirty="0">
                <a:ea typeface="Times New Roman"/>
                <a:cs typeface="Times New Roman"/>
              </a:rPr>
              <a:t>standing recommendations quickly to alternative datasets when a dataset has been retired or quarantined. </a:t>
            </a:r>
          </a:p>
          <a:p>
            <a:pPr>
              <a:buFont typeface="+mj-lt"/>
              <a:buAutoNum type="arabicPeriod"/>
            </a:pPr>
            <a:endParaRPr lang="en-US" sz="1400" dirty="0">
              <a:ea typeface="Times New Roman"/>
              <a:cs typeface="Times New Roman"/>
            </a:endParaRPr>
          </a:p>
          <a:p>
            <a:pPr>
              <a:buFont typeface="+mj-lt"/>
              <a:buAutoNum type="arabicPeriod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6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Ongoing and Future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Ongoing:</a:t>
            </a:r>
          </a:p>
          <a:p>
            <a:pPr lvl="1"/>
            <a:r>
              <a:rPr lang="en-US" dirty="0" smtClean="0"/>
              <a:t>Developing implementation strategies tied to existing solutions for each LHF recommendation.</a:t>
            </a:r>
          </a:p>
          <a:p>
            <a:pPr lvl="1"/>
            <a:r>
              <a:rPr lang="en-US" dirty="0" smtClean="0"/>
              <a:t>Advise NASA on these recommendations and implementation strategies.</a:t>
            </a:r>
          </a:p>
          <a:p>
            <a:pPr lvl="1"/>
            <a:r>
              <a:rPr lang="en-US" dirty="0" smtClean="0"/>
              <a:t>Provide additional use cases to our ESIP partner: Information Quality Cluster.</a:t>
            </a:r>
          </a:p>
          <a:p>
            <a:pPr lvl="1"/>
            <a:r>
              <a:rPr lang="en-US" dirty="0"/>
              <a:t>Engage </a:t>
            </a:r>
            <a:r>
              <a:rPr lang="en-US" dirty="0" smtClean="0"/>
              <a:t>inter</a:t>
            </a:r>
            <a:r>
              <a:rPr lang="en-US" dirty="0"/>
              <a:t>-agency and international experts on Earth science data quality issues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Provide DAACs and Data Producers with more direct data quality guidance using an endorsed set of implementation strategies and solutions.</a:t>
            </a:r>
          </a:p>
          <a:p>
            <a:pPr lvl="1"/>
            <a:r>
              <a:rPr lang="en-US" dirty="0" smtClean="0"/>
              <a:t>Build a lasting and authoritative knowledgebase of data quality best practices that can also be extended beyond NASA.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51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31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Acknowledgements</a:t>
            </a:r>
            <a:r>
              <a:rPr lang="en-US" dirty="0" smtClean="0"/>
              <a:t>: Donna Scott (NSIDC), </a:t>
            </a:r>
            <a:r>
              <a:rPr lang="en-US" dirty="0" err="1" smtClean="0"/>
              <a:t>Siri</a:t>
            </a:r>
            <a:r>
              <a:rPr lang="en-US" dirty="0" smtClean="0"/>
              <a:t> </a:t>
            </a:r>
            <a:r>
              <a:rPr lang="en-US" dirty="0" err="1" smtClean="0"/>
              <a:t>Jodha</a:t>
            </a:r>
            <a:r>
              <a:rPr lang="en-US" dirty="0" smtClean="0"/>
              <a:t> </a:t>
            </a:r>
            <a:r>
              <a:rPr lang="en-US" dirty="0" err="1" smtClean="0"/>
              <a:t>Khalsa</a:t>
            </a:r>
            <a:r>
              <a:rPr lang="en-US" dirty="0" smtClean="0"/>
              <a:t> (NSIDC), </a:t>
            </a:r>
            <a:r>
              <a:rPr lang="en-US" dirty="0" err="1" smtClean="0"/>
              <a:t>Yaxing</a:t>
            </a:r>
            <a:r>
              <a:rPr lang="en-US" dirty="0" smtClean="0"/>
              <a:t> Wei (ORNL DAAC), Ed Armstrong (PO.DAAC), Marc </a:t>
            </a:r>
            <a:r>
              <a:rPr lang="en-US" dirty="0" err="1" smtClean="0"/>
              <a:t>Simard</a:t>
            </a:r>
            <a:r>
              <a:rPr lang="en-US" dirty="0"/>
              <a:t> </a:t>
            </a:r>
            <a:r>
              <a:rPr lang="en-US" dirty="0" smtClean="0"/>
              <a:t>(JPL), Stacie Doman Bennett (LP DAAC), Tiffany Matthews (NASA)</a:t>
            </a:r>
            <a:r>
              <a:rPr lang="en-US" dirty="0"/>
              <a:t>, Pierre </a:t>
            </a:r>
            <a:r>
              <a:rPr lang="en-US" dirty="0" err="1" smtClean="0"/>
              <a:t>Guillevic</a:t>
            </a:r>
            <a:r>
              <a:rPr lang="en-US" dirty="0" smtClean="0"/>
              <a:t> (UMD), Chung-Lin </a:t>
            </a:r>
            <a:r>
              <a:rPr lang="en-US" dirty="0" err="1" smtClean="0"/>
              <a:t>Shie</a:t>
            </a:r>
            <a:r>
              <a:rPr lang="en-US" dirty="0" smtClean="0"/>
              <a:t> (NASA), </a:t>
            </a:r>
            <a:r>
              <a:rPr lang="en-US" dirty="0" err="1"/>
              <a:t>Suhung</a:t>
            </a:r>
            <a:r>
              <a:rPr lang="en-US" dirty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 (NASA</a:t>
            </a:r>
            <a:r>
              <a:rPr lang="en-US" dirty="0"/>
              <a:t>), Charlene </a:t>
            </a:r>
            <a:r>
              <a:rPr lang="en-US" dirty="0" err="1" smtClean="0"/>
              <a:t>DiMiceli</a:t>
            </a:r>
            <a:r>
              <a:rPr lang="en-US" dirty="0"/>
              <a:t> (UMD), </a:t>
            </a:r>
            <a:r>
              <a:rPr lang="en-US" dirty="0" smtClean="0"/>
              <a:t>and Steve </a:t>
            </a:r>
            <a:r>
              <a:rPr lang="en-US" dirty="0" err="1" smtClean="0"/>
              <a:t>Olding</a:t>
            </a:r>
            <a:r>
              <a:rPr lang="en-US" dirty="0" smtClean="0"/>
              <a:t> (NASA).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FA8F9-C7D8-CA4F-84D1-7D4E4A32C1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3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4760</TotalTime>
  <Words>983</Words>
  <Application>Microsoft Macintosh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NASA Data Quality Working Group (DQWG) Update</vt:lpstr>
      <vt:lpstr>Mission and Scope</vt:lpstr>
      <vt:lpstr>Prioritization and Consolidation of Recommendations</vt:lpstr>
      <vt:lpstr>Data Quality Management Phases</vt:lpstr>
      <vt:lpstr>Low-Hanging Fruit Recommendations</vt:lpstr>
      <vt:lpstr>Remaining 8 Recommendations</vt:lpstr>
      <vt:lpstr>Ongoing and Future Activities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F Moroni</dc:creator>
  <cp:lastModifiedBy>David F Moroni</cp:lastModifiedBy>
  <cp:revision>287</cp:revision>
  <dcterms:created xsi:type="dcterms:W3CDTF">2015-03-19T02:14:03Z</dcterms:created>
  <dcterms:modified xsi:type="dcterms:W3CDTF">2015-12-23T23:33:46Z</dcterms:modified>
</cp:coreProperties>
</file>