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</p:sldMasterIdLst>
  <p:notesMasterIdLst>
    <p:notesMasterId r:id="rId26"/>
  </p:notesMasterIdLst>
  <p:sldIdLst>
    <p:sldId id="256" r:id="rId20"/>
    <p:sldId id="291" r:id="rId21"/>
    <p:sldId id="293" r:id="rId22"/>
    <p:sldId id="294" r:id="rId23"/>
    <p:sldId id="267" r:id="rId24"/>
    <p:sldId id="292" r:id="rId25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5F6"/>
    <a:srgbClr val="13F84F"/>
    <a:srgbClr val="02FEFE"/>
    <a:srgbClr val="83E3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34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2BA6FE-9728-4DBC-8234-5F945892588F}" type="datetime1">
              <a:rPr lang="en-US"/>
              <a:pPr>
                <a:defRPr/>
              </a:pPr>
              <a:t>9/28/2012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394DD9-C13D-4F5E-B278-10847337F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Modules should be 3-7 minutes long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2990CD-B2E4-4081-9732-6F932047B00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5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38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38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1320800"/>
            <a:ext cx="127000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5760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2276475"/>
            <a:ext cx="296545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76475"/>
            <a:ext cx="87439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330200"/>
            <a:ext cx="127000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5760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118618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47700" y="47498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pic>
        <p:nvPicPr>
          <p:cNvPr id="1029" name="Picture 4" descr="Logo300dpi %281%29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 flipH="1">
            <a:off x="64881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64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80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6387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80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 flipH="1">
            <a:off x="7543800" y="7975600"/>
            <a:ext cx="0" cy="142240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61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pic>
        <p:nvPicPr>
          <p:cNvPr id="2053" name="Picture 5" descr="Logo300dpi %281%29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5"/>
          <p:cNvSpPr txBox="1">
            <a:spLocks noChangeArrowheads="1"/>
          </p:cNvSpPr>
          <p:nvPr userDrawn="1"/>
        </p:nvSpPr>
        <p:spPr bwMode="auto">
          <a:xfrm>
            <a:off x="558800" y="300038"/>
            <a:ext cx="6729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b="1"/>
              <a:t>The Case for Data Stewardship</a:t>
            </a:r>
            <a:r>
              <a:rPr lang="en-US" sz="1200"/>
              <a:t>: Enhancing Your Reputation; Version 2.0, Reviewed 8/10/2012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8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 flipH="1">
            <a:off x="90662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 flipH="1">
            <a:off x="6502400" y="1803400"/>
            <a:ext cx="0" cy="43180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 flipH="1">
            <a:off x="4430713" y="1778000"/>
            <a:ext cx="1587" cy="50546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6147" name="Line 2"/>
          <p:cNvSpPr>
            <a:spLocks noChangeShapeType="1"/>
          </p:cNvSpPr>
          <p:nvPr/>
        </p:nvSpPr>
        <p:spPr bwMode="auto">
          <a:xfrm flipH="1">
            <a:off x="6488113" y="508000"/>
            <a:ext cx="1587" cy="80137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 flipH="1">
            <a:off x="44434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 flipH="1">
            <a:off x="85455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80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38/415424a" TargetMode="External"/><Relationship Id="rId2" Type="http://schemas.openxmlformats.org/officeDocument/2006/relationships/hyperlink" Target="http://www.jstor.org/stable/10.1525/bio.2009.59.5.9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jstage.jst.go.jp/article/dsj/9/0/IGY95/_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1346200"/>
            <a:ext cx="11861800" cy="3175000"/>
          </a:xfrm>
        </p:spPr>
        <p:txBody>
          <a:bodyPr/>
          <a:lstStyle/>
          <a:p>
            <a:pPr eaLnBrk="1" hangingPunct="1"/>
            <a:r>
              <a:rPr lang="en-US" sz="4800" b="1" smtClean="0"/>
              <a:t>The Case for Data Stewardship: </a:t>
            </a: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smtClean="0"/>
              <a:t>Enhancing Your Reputation</a:t>
            </a:r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4200" y="5016500"/>
            <a:ext cx="11861800" cy="3175000"/>
          </a:xfrm>
        </p:spPr>
        <p:txBody>
          <a:bodyPr/>
          <a:lstStyle/>
          <a:p>
            <a:pPr marL="0" indent="0" eaLnBrk="1" hangingPunct="1"/>
            <a:r>
              <a:rPr lang="en-US" sz="2400" smtClean="0"/>
              <a:t>Matthew Mayernik	</a:t>
            </a:r>
          </a:p>
          <a:p>
            <a:pPr marL="0" indent="0" eaLnBrk="1" hangingPunct="1"/>
            <a:r>
              <a:rPr lang="en-US" sz="2400" smtClean="0"/>
              <a:t>National Center for Atmospheric Research</a:t>
            </a:r>
          </a:p>
        </p:txBody>
      </p:sp>
      <p:pic>
        <p:nvPicPr>
          <p:cNvPr id="1946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7924800"/>
            <a:ext cx="1270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1400" y="7772400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2"/>
          <p:cNvSpPr txBox="1">
            <a:spLocks noChangeArrowheads="1"/>
          </p:cNvSpPr>
          <p:nvPr/>
        </p:nvSpPr>
        <p:spPr bwMode="auto">
          <a:xfrm>
            <a:off x="6654800" y="4953000"/>
            <a:ext cx="59182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algn="r"/>
            <a:r>
              <a:rPr lang="en-US" sz="2400">
                <a:solidFill>
                  <a:srgbClr val="606060"/>
                </a:solidFill>
                <a:latin typeface="Helvetica Neue" charset="0"/>
                <a:sym typeface="Helvetica Neue" charset="0"/>
              </a:rPr>
              <a:t>Version 1.0</a:t>
            </a:r>
          </a:p>
          <a:p>
            <a:pPr algn="r"/>
            <a:r>
              <a:rPr lang="en-US" sz="2400">
                <a:solidFill>
                  <a:srgbClr val="606060"/>
                </a:solidFill>
                <a:latin typeface="Helvetica Neue" charset="0"/>
                <a:sym typeface="Helvetica Neue" charset="0"/>
              </a:rPr>
              <a:t>[Review Date]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Scientific Reputation	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Reputation is central to the scientific community</a:t>
            </a:r>
          </a:p>
          <a:p>
            <a:r>
              <a:rPr lang="en-US" smtClean="0"/>
              <a:t>Researchers build a reputation by:</a:t>
            </a:r>
          </a:p>
          <a:p>
            <a:pPr lvl="1"/>
            <a:r>
              <a:rPr lang="en-US" smtClean="0"/>
              <a:t>Producing valuable results</a:t>
            </a:r>
          </a:p>
          <a:p>
            <a:pPr lvl="1"/>
            <a:r>
              <a:rPr lang="en-US" smtClean="0"/>
              <a:t>Contributing constructively to scientific debates</a:t>
            </a:r>
          </a:p>
          <a:p>
            <a:pPr lvl="1"/>
            <a:r>
              <a:rPr lang="en-US" smtClean="0"/>
              <a:t>Being good colleagues</a:t>
            </a:r>
          </a:p>
          <a:p>
            <a:r>
              <a:rPr lang="en-US" smtClean="0"/>
              <a:t>Peer-recognition influences: </a:t>
            </a:r>
          </a:p>
          <a:p>
            <a:pPr lvl="1"/>
            <a:r>
              <a:rPr lang="en-US" smtClean="0"/>
              <a:t>Employment opportunities</a:t>
            </a:r>
          </a:p>
          <a:p>
            <a:pPr lvl="1"/>
            <a:r>
              <a:rPr lang="en-US" smtClean="0"/>
              <a:t>Promotions</a:t>
            </a:r>
          </a:p>
          <a:p>
            <a:pPr lvl="1"/>
            <a:r>
              <a:rPr lang="en-US" smtClean="0"/>
              <a:t>Ability to win further research funding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4400" y="5029200"/>
            <a:ext cx="5511800" cy="3657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7173913" y="9339263"/>
            <a:ext cx="56943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Photo: http://www.flickr.com/photos/sbengineer/3635764985/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Reputation and Data - Why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Data re-use is growing in importance in almost all scientific fields.</a:t>
            </a:r>
          </a:p>
          <a:p>
            <a:pPr lvl="1"/>
            <a:r>
              <a:rPr lang="en-US" smtClean="0"/>
              <a:t>Data re-use depends on the availability of trustworthy data sets</a:t>
            </a:r>
          </a:p>
          <a:p>
            <a:pPr lvl="1"/>
            <a:r>
              <a:rPr lang="en-US" smtClean="0"/>
              <a:t>Trust in data is highly connected to the reputation of the data collectors and data archives</a:t>
            </a:r>
          </a:p>
          <a:p>
            <a:r>
              <a:rPr lang="en-US" smtClean="0"/>
              <a:t>Having a reputation for collecting and sharing high quality and well documented data makes it more likely that:</a:t>
            </a:r>
          </a:p>
          <a:p>
            <a:pPr lvl="1"/>
            <a:r>
              <a:rPr lang="en-US" smtClean="0"/>
              <a:t>Other researchers will use your data</a:t>
            </a:r>
          </a:p>
          <a:p>
            <a:pPr lvl="1"/>
            <a:r>
              <a:rPr lang="en-US" smtClean="0"/>
              <a:t>Other researchers will cite your data</a:t>
            </a:r>
          </a:p>
          <a:p>
            <a:pPr lvl="1"/>
            <a:r>
              <a:rPr lang="en-US" smtClean="0"/>
              <a:t>Other researchers will share their data with you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Reputation and Data - How	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to get a reputation for good data management?</a:t>
            </a:r>
          </a:p>
          <a:p>
            <a:pPr lvl="1"/>
            <a:r>
              <a:rPr lang="en-US" smtClean="0"/>
              <a:t>Make data openly accessible by submitting to open data archives</a:t>
            </a:r>
          </a:p>
          <a:p>
            <a:pPr lvl="1"/>
            <a:r>
              <a:rPr lang="en-US" smtClean="0"/>
              <a:t>Provide comprehensive metadata</a:t>
            </a:r>
          </a:p>
          <a:p>
            <a:pPr lvl="1"/>
            <a:r>
              <a:rPr lang="en-US" smtClean="0"/>
              <a:t>Answer questions from data users in a timely manner</a:t>
            </a:r>
          </a:p>
          <a:p>
            <a:r>
              <a:rPr lang="en-US" smtClean="0"/>
              <a:t>How to ensure that your reputation for data management can grow?</a:t>
            </a:r>
          </a:p>
          <a:p>
            <a:pPr lvl="1"/>
            <a:r>
              <a:rPr lang="en-US" smtClean="0"/>
              <a:t>Provide proper attribution when you use data collected by someone else</a:t>
            </a:r>
          </a:p>
          <a:p>
            <a:pPr lvl="1"/>
            <a:r>
              <a:rPr lang="en-US" smtClean="0"/>
              <a:t>Cite data sets in your reference lists</a:t>
            </a:r>
          </a:p>
          <a:p>
            <a:pPr lvl="1"/>
            <a:r>
              <a:rPr lang="en-US" smtClean="0"/>
              <a:t>Teach proper data management and data attribution to new scientists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Costello, M. J. 2009. “Motivating Online Publication of Data.” </a:t>
            </a:r>
            <a:r>
              <a:rPr lang="en-US" i="1" smtClean="0"/>
              <a:t>BioScience</a:t>
            </a:r>
            <a:r>
              <a:rPr lang="en-US" smtClean="0"/>
              <a:t> 59(5): 418-427. </a:t>
            </a:r>
            <a:r>
              <a:rPr lang="en-US" smtClean="0">
                <a:hlinkClick r:id="rId2"/>
              </a:rPr>
              <a:t>http://www.jstor.org/stable/10.1525/bio.2009.59.5.9</a:t>
            </a:r>
            <a:endParaRPr lang="en-US" smtClean="0"/>
          </a:p>
          <a:p>
            <a:pPr eaLnBrk="1" hangingPunct="1"/>
            <a:r>
              <a:rPr lang="en-US" smtClean="0"/>
              <a:t>Milinski, M., D. Semmann, and H.-J. Krambeck. 2002. “Reputation Helps Solve the ‘Tragedy of the Commons’.” </a:t>
            </a:r>
            <a:r>
              <a:rPr lang="en-US" i="1" smtClean="0"/>
              <a:t>Nature</a:t>
            </a:r>
            <a:r>
              <a:rPr lang="en-US" smtClean="0"/>
              <a:t> 415(6870): 424-426. </a:t>
            </a:r>
            <a:r>
              <a:rPr lang="en-US" smtClean="0">
                <a:hlinkClick r:id="rId3"/>
              </a:rPr>
              <a:t>http://dx.doi.org/10.1038/415424a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Barton, C., R. Smith, and R. Weaver. 2010. “Data practices, policy, and rewards in the information era demand a new paradigm.” </a:t>
            </a:r>
            <a:r>
              <a:rPr lang="en-US" i="1" smtClean="0"/>
              <a:t>Data Science Journal</a:t>
            </a:r>
            <a:r>
              <a:rPr lang="en-US" smtClean="0"/>
              <a:t> 9(12). </a:t>
            </a:r>
            <a:r>
              <a:rPr lang="en-US" smtClean="0">
                <a:hlinkClick r:id="rId4"/>
              </a:rPr>
              <a:t>http://www.jstage.jst.go.jp/article/dsj/9/0/IGY95/_pdf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Relevant Modules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Data Management: Managing your data </a:t>
            </a:r>
          </a:p>
          <a:p>
            <a:pPr eaLnBrk="1" hangingPunct="1"/>
            <a:r>
              <a:rPr lang="en-US" smtClean="0"/>
              <a:t>Local Data Management: Advertising your data</a:t>
            </a:r>
          </a:p>
          <a:p>
            <a:pPr eaLnBrk="1" hangingPunct="1"/>
            <a:r>
              <a:rPr lang="en-US" smtClean="0"/>
              <a:t>Local Data Management: Providing access to your data</a:t>
            </a:r>
          </a:p>
          <a:p>
            <a:pPr eaLnBrk="1" hangingPunct="1"/>
            <a:r>
              <a:rPr lang="en-US" smtClean="0"/>
              <a:t>Preservation Strategies: Options for archiving your data</a:t>
            </a:r>
          </a:p>
          <a:p>
            <a:pPr eaLnBrk="1" hangingPunct="1"/>
            <a:r>
              <a:rPr lang="en-US" smtClean="0"/>
              <a:t>Responsible Data Use: Data citation and credit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5659</TotalTime>
  <Pages>0</Pages>
  <Words>368</Words>
  <Characters>0</Characters>
  <Application>Microsoft Office PowerPoint</Application>
  <PresentationFormat>Custom</PresentationFormat>
  <Lines>0</Lines>
  <Paragraphs>47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6</vt:i4>
      </vt:variant>
    </vt:vector>
  </HeadingPairs>
  <TitlesOfParts>
    <vt:vector size="31" baseType="lpstr">
      <vt:lpstr>Helvetica Neue Light</vt:lpstr>
      <vt:lpstr>ヒラギノ角ゴ ProN W3</vt:lpstr>
      <vt:lpstr>Arial</vt:lpstr>
      <vt:lpstr>Helvetica Neue</vt:lpstr>
      <vt:lpstr>Calibri</vt:lpstr>
      <vt:lpstr>MS PGothic</vt:lpstr>
      <vt:lpstr>Title &amp; Subtitle</vt:lpstr>
      <vt:lpstr>Title &amp; Bullets</vt:lpstr>
      <vt:lpstr>Photo - 4 Up</vt:lpstr>
      <vt:lpstr>Photo - 2 Up Landscape</vt:lpstr>
      <vt:lpstr>Photo - 2 Up Portrait &amp; Landscape</vt:lpstr>
      <vt:lpstr>Photo - 2 Up Portrait</vt:lpstr>
      <vt:lpstr>Photo - 3 Up Portrait</vt:lpstr>
      <vt:lpstr>Photo - Big</vt:lpstr>
      <vt:lpstr>Title, Bullets &amp; Photo</vt:lpstr>
      <vt:lpstr>Photo - 3 Up</vt:lpstr>
      <vt:lpstr>Title &amp; Bullets - Left</vt:lpstr>
      <vt:lpstr>Title &amp; Bullets - Right</vt:lpstr>
      <vt:lpstr>Bullets</vt:lpstr>
      <vt:lpstr>Title - Top</vt:lpstr>
      <vt:lpstr>Title &amp; Bullets - 2 Column</vt:lpstr>
      <vt:lpstr>Blank</vt:lpstr>
      <vt:lpstr>Photo - Vertical</vt:lpstr>
      <vt:lpstr>Photo - Horizontal</vt:lpstr>
      <vt:lpstr>Title - Center</vt:lpstr>
      <vt:lpstr>The Case for Data Stewardship:  Enhancing Your Reputation</vt:lpstr>
      <vt:lpstr>Scientific Reputation </vt:lpstr>
      <vt:lpstr>Reputation and Data - Why</vt:lpstr>
      <vt:lpstr>Reputation and Data - How </vt:lpstr>
      <vt:lpstr>References</vt:lpstr>
      <vt:lpstr>Other Relevant Modules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ESIP Federation 101</dc:title>
  <dc:creator>Matt</dc:creator>
  <cp:lastModifiedBy>mayernik</cp:lastModifiedBy>
  <cp:revision>240</cp:revision>
  <dcterms:created xsi:type="dcterms:W3CDTF">2011-08-09T22:31:13Z</dcterms:created>
  <dcterms:modified xsi:type="dcterms:W3CDTF">2012-09-28T20:08:25Z</dcterms:modified>
</cp:coreProperties>
</file>